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58" r:id="rId5"/>
    <p:sldId id="259" r:id="rId6"/>
    <p:sldId id="260" r:id="rId7"/>
    <p:sldId id="261" r:id="rId8"/>
    <p:sldId id="263" r:id="rId9"/>
    <p:sldId id="265" r:id="rId10"/>
    <p:sldId id="279" r:id="rId11"/>
    <p:sldId id="277" r:id="rId12"/>
    <p:sldId id="278" r:id="rId13"/>
    <p:sldId id="267" r:id="rId14"/>
    <p:sldId id="268" r:id="rId15"/>
    <p:sldId id="269" r:id="rId16"/>
    <p:sldId id="270" r:id="rId17"/>
    <p:sldId id="271" r:id="rId18"/>
    <p:sldId id="272" r:id="rId19"/>
    <p:sldId id="273" r:id="rId20"/>
    <p:sldId id="274" r:id="rId21"/>
    <p:sldId id="275" r:id="rId22"/>
    <p:sldId id="276" r:id="rId23"/>
    <p:sldId id="280" r:id="rId24"/>
    <p:sldId id="281"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52FD3-88F4-4908-ADCB-99521333AA84}" type="datetimeFigureOut">
              <a:rPr lang="id-ID" smtClean="0"/>
              <a:pPr/>
              <a:t>16/05/2016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3D688FC-C6C1-4722-A73E-C1C77A1FEC63}"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52FD3-88F4-4908-ADCB-99521333AA84}" type="datetimeFigureOut">
              <a:rPr lang="id-ID" smtClean="0"/>
              <a:pPr/>
              <a:t>16/05/2016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688FC-C6C1-4722-A73E-C1C77A1FEC63}"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8786874"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1" algn="l" rtl="0">
              <a:spcBef>
                <a:spcPct val="0"/>
              </a:spcBef>
            </a:pPr>
            <a:r>
              <a:rPr lang="id-ID" sz="3600" dirty="0" smtClean="0">
                <a:solidFill>
                  <a:srgbClr val="FF0000"/>
                </a:solidFill>
              </a:rPr>
              <a:t/>
            </a:r>
            <a:br>
              <a:rPr lang="id-ID" sz="3600" dirty="0" smtClean="0">
                <a:solidFill>
                  <a:srgbClr val="FF0000"/>
                </a:solidFill>
              </a:rPr>
            </a:br>
            <a:r>
              <a:rPr lang="id-ID" sz="3600" dirty="0" smtClean="0">
                <a:solidFill>
                  <a:srgbClr val="FF0000"/>
                </a:solidFill>
              </a:rPr>
              <a:t/>
            </a:r>
            <a:br>
              <a:rPr lang="id-ID" sz="3600" dirty="0" smtClean="0">
                <a:solidFill>
                  <a:srgbClr val="FF0000"/>
                </a:solidFill>
              </a:rPr>
            </a:br>
            <a:r>
              <a:rPr lang="id-ID" sz="3600" dirty="0">
                <a:solidFill>
                  <a:srgbClr val="FF0000"/>
                </a:solidFill>
              </a:rPr>
              <a:t/>
            </a:r>
            <a:br>
              <a:rPr lang="id-ID" sz="3600" dirty="0">
                <a:solidFill>
                  <a:srgbClr val="FF0000"/>
                </a:solidFill>
              </a:rPr>
            </a:br>
            <a:r>
              <a:rPr lang="id-ID" sz="3600" dirty="0" smtClean="0">
                <a:solidFill>
                  <a:srgbClr val="FF0000"/>
                </a:solidFill>
              </a:rPr>
              <a:t>K.D:</a:t>
            </a:r>
            <a:r>
              <a:rPr lang="id-ID" sz="3600" dirty="0" smtClean="0"/>
              <a:t>Menganalisis </a:t>
            </a:r>
            <a:r>
              <a:rPr lang="id-ID" sz="3600" dirty="0"/>
              <a:t>indikator ancaman terhadap negara dalam membangun integrasi nasional dengan bingkai </a:t>
            </a:r>
            <a:r>
              <a:rPr lang="en-US" sz="3600" i="1" dirty="0"/>
              <a:t>B</a:t>
            </a:r>
            <a:r>
              <a:rPr lang="id-ID" sz="3600" i="1" dirty="0"/>
              <a:t>hinneka</a:t>
            </a:r>
            <a:r>
              <a:rPr lang="en-US" sz="3600" i="1" dirty="0"/>
              <a:t>T</a:t>
            </a:r>
            <a:r>
              <a:rPr lang="id-ID" sz="3600" i="1" dirty="0"/>
              <a:t>unggal</a:t>
            </a:r>
            <a:r>
              <a:rPr lang="en-US" sz="3600" i="1" dirty="0"/>
              <a:t> I</a:t>
            </a:r>
            <a:r>
              <a:rPr lang="id-ID" sz="3600" i="1" dirty="0"/>
              <a:t>ka. </a:t>
            </a:r>
            <a:r>
              <a:rPr lang="id-ID" sz="3600" i="1" dirty="0" smtClean="0"/>
              <a:t/>
            </a:r>
            <a:br>
              <a:rPr lang="id-ID" sz="3600" i="1" dirty="0" smtClean="0"/>
            </a:br>
            <a:r>
              <a:rPr lang="id-ID" sz="3600" i="1" dirty="0"/>
              <a:t/>
            </a:r>
            <a:br>
              <a:rPr lang="id-ID" sz="3600" i="1" dirty="0"/>
            </a:br>
            <a:r>
              <a:rPr lang="id-ID" sz="3600" dirty="0" smtClean="0"/>
              <a:t>INDIKATOR:</a:t>
            </a:r>
            <a:br>
              <a:rPr lang="id-ID" sz="3600" dirty="0" smtClean="0"/>
            </a:br>
            <a:r>
              <a:rPr lang="id-ID" sz="3600" dirty="0" smtClean="0"/>
              <a:t>1.</a:t>
            </a:r>
            <a:r>
              <a:rPr lang="id-ID" sz="3600" dirty="0"/>
              <a:t> </a:t>
            </a:r>
            <a:r>
              <a:rPr lang="id-ID" sz="3600" dirty="0" smtClean="0"/>
              <a:t>Menganalisis contoh </a:t>
            </a:r>
            <a:r>
              <a:rPr lang="id-ID" sz="3600" dirty="0"/>
              <a:t>kasus </a:t>
            </a:r>
            <a:r>
              <a:rPr lang="id-ID" sz="3600" dirty="0" smtClean="0"/>
              <a:t>ancaman</a:t>
            </a:r>
            <a:br>
              <a:rPr lang="id-ID" sz="3600" dirty="0" smtClean="0"/>
            </a:br>
            <a:r>
              <a:rPr lang="id-ID" sz="3600" dirty="0"/>
              <a:t> </a:t>
            </a:r>
            <a:r>
              <a:rPr lang="id-ID" sz="3600" dirty="0" smtClean="0"/>
              <a:t>   </a:t>
            </a:r>
            <a:r>
              <a:rPr lang="id-ID" sz="3600" dirty="0"/>
              <a:t>terhadap negara Indonesia </a:t>
            </a:r>
            <a:r>
              <a:rPr lang="id-ID" sz="3600" dirty="0" smtClean="0"/>
              <a:t/>
            </a:r>
            <a:br>
              <a:rPr lang="id-ID" sz="3600" dirty="0" smtClean="0"/>
            </a:br>
            <a:r>
              <a:rPr lang="id-ID" sz="3600" dirty="0" smtClean="0"/>
              <a:t>2.</a:t>
            </a:r>
            <a:r>
              <a:rPr lang="id-ID" sz="3200" dirty="0"/>
              <a:t> Mencari hubungan antara ancaman yang </a:t>
            </a:r>
            <a:r>
              <a:rPr lang="id-ID" sz="3200" dirty="0" smtClean="0"/>
              <a:t/>
            </a:r>
            <a:br>
              <a:rPr lang="id-ID" sz="3200" dirty="0" smtClean="0"/>
            </a:br>
            <a:r>
              <a:rPr lang="id-ID" sz="3200" dirty="0"/>
              <a:t> </a:t>
            </a:r>
            <a:r>
              <a:rPr lang="id-ID" sz="3200" dirty="0" smtClean="0"/>
              <a:t>   dilakukan </a:t>
            </a:r>
            <a:r>
              <a:rPr lang="id-ID" sz="3200" dirty="0"/>
              <a:t>terhadap Indonesia dengan lemahnya </a:t>
            </a:r>
            <a:r>
              <a:rPr lang="id-ID" sz="3200" dirty="0" smtClean="0"/>
              <a:t/>
            </a:r>
            <a:br>
              <a:rPr lang="id-ID" sz="3200" dirty="0" smtClean="0"/>
            </a:br>
            <a:r>
              <a:rPr lang="id-ID" sz="3200" dirty="0"/>
              <a:t> </a:t>
            </a:r>
            <a:r>
              <a:rPr lang="id-ID" sz="3200" dirty="0" smtClean="0"/>
              <a:t>   rasa </a:t>
            </a:r>
            <a:r>
              <a:rPr lang="id-ID" sz="3200" dirty="0"/>
              <a:t>kebhinneka Tunggal Ikaan </a:t>
            </a:r>
            <a:r>
              <a:rPr lang="id-ID" sz="3200" dirty="0" smtClean="0"/>
              <a:t>warga negara </a:t>
            </a:r>
            <a:r>
              <a:rPr lang="id-ID" sz="3600" i="1" dirty="0" smtClean="0"/>
              <a:t/>
            </a:r>
            <a:br>
              <a:rPr lang="id-ID" sz="3600" i="1" dirty="0" smtClean="0"/>
            </a:br>
            <a:r>
              <a:rPr lang="id-ID" sz="3600" i="1" dirty="0"/>
              <a:t/>
            </a:r>
            <a:br>
              <a:rPr lang="id-ID" sz="3600" i="1" dirty="0"/>
            </a:br>
            <a:r>
              <a:rPr lang="id-ID" sz="3600" dirty="0"/>
              <a:t/>
            </a:r>
            <a:br>
              <a:rPr lang="id-ID" sz="3600" dirty="0"/>
            </a:br>
            <a:endParaRPr lang="en-US" sz="3600" dirty="0"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t>c.Penyalahgunaan teknologi</a:t>
            </a:r>
            <a:r>
              <a:rPr lang="id-ID" sz="2800" dirty="0" smtClean="0"/>
              <a:t/>
            </a:r>
            <a:br>
              <a:rPr lang="id-ID" sz="2800" dirty="0" smtClean="0"/>
            </a:br>
            <a:r>
              <a:rPr lang="id-ID" sz="2800" dirty="0" smtClean="0"/>
              <a:t>Teknologi telah menyambangi  lingkup global hingga lokal di semua bidang seperti pendidikan,kesehatan,ekonomi,politik dan hukum.</a:t>
            </a:r>
            <a:br>
              <a:rPr lang="id-ID" sz="2800" dirty="0" smtClean="0"/>
            </a:br>
            <a:r>
              <a:rPr lang="id-ID" sz="2800" dirty="0" smtClean="0"/>
              <a:t>Keberadaan teknologi untuk mempermudah dan mengefektifkan  aktifitas manusia. Namun kalau di salah gunakan akan berakibat buruk cth “Cyber  Crime” (kejahatan dunia maya.</a:t>
            </a:r>
            <a:br>
              <a:rPr lang="id-ID" sz="2800" dirty="0" smtClean="0"/>
            </a:br>
            <a:r>
              <a:rPr lang="id-ID" sz="2800" b="1" dirty="0" smtClean="0"/>
              <a:t>d.Faktor alam</a:t>
            </a:r>
            <a:r>
              <a:rPr lang="id-ID" sz="2800" dirty="0" smtClean="0"/>
              <a:t/>
            </a:r>
            <a:br>
              <a:rPr lang="id-ID" sz="2800" dirty="0" smtClean="0"/>
            </a:br>
            <a:r>
              <a:rPr lang="id-ID" sz="2800" dirty="0" smtClean="0"/>
              <a:t>Kekayaan alam bisa membuat manusia sejahtera tapi juga bisa  membahayakan seperti banjir,Tsunami,gempa bumi dan gunung meletus.</a:t>
            </a:r>
            <a:endParaRPr lang="id-ID"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dirty="0" smtClean="0">
                <a:solidFill>
                  <a:srgbClr val="FF0000"/>
                </a:solidFill>
              </a:rPr>
              <a:t>Faktor pendorong integrasi nasional</a:t>
            </a:r>
            <a:br>
              <a:rPr lang="id-ID" sz="4000" dirty="0" smtClean="0">
                <a:solidFill>
                  <a:srgbClr val="FF0000"/>
                </a:solidFill>
              </a:rPr>
            </a:br>
            <a:r>
              <a:rPr lang="id-ID" sz="2800" dirty="0" smtClean="0"/>
              <a:t>1)Faktor sejarah yang menimbulkan senasib </a:t>
            </a:r>
            <a:br>
              <a:rPr lang="id-ID" sz="2800" dirty="0" smtClean="0"/>
            </a:br>
            <a:r>
              <a:rPr lang="id-ID" sz="2800" dirty="0" smtClean="0"/>
              <a:t>     sepenangungan</a:t>
            </a:r>
            <a:br>
              <a:rPr lang="id-ID" sz="2800" dirty="0" smtClean="0"/>
            </a:br>
            <a:r>
              <a:rPr lang="id-ID" sz="2800" dirty="0" smtClean="0"/>
              <a:t>2)Keinginan bersatu di kalangan bangsa Indonesia seperti</a:t>
            </a:r>
            <a:br>
              <a:rPr lang="id-ID" sz="2800" dirty="0" smtClean="0"/>
            </a:br>
            <a:r>
              <a:rPr lang="id-ID" sz="2800" dirty="0" smtClean="0"/>
              <a:t>     yang terdapat dalam sumpah pemuda  28 oktober 1928</a:t>
            </a:r>
            <a:br>
              <a:rPr lang="id-ID" sz="2800" dirty="0" smtClean="0"/>
            </a:br>
            <a:r>
              <a:rPr lang="id-ID" sz="2800" dirty="0" smtClean="0"/>
              <a:t>3)Rasa cinta tanah air seperti di buktikan dalam </a:t>
            </a:r>
            <a:br>
              <a:rPr lang="id-ID" sz="2800" dirty="0" smtClean="0"/>
            </a:br>
            <a:r>
              <a:rPr lang="id-ID" sz="2800" dirty="0" smtClean="0"/>
              <a:t>     merebut,mempertahankan  dan mengisi kemerdekaan</a:t>
            </a:r>
            <a:br>
              <a:rPr lang="id-ID" sz="2800" dirty="0" smtClean="0"/>
            </a:br>
            <a:r>
              <a:rPr lang="id-ID" sz="2800" dirty="0" smtClean="0"/>
              <a:t>4.Rasa rela berkorban  untuk kepentingan bangsa dan </a:t>
            </a:r>
            <a:br>
              <a:rPr lang="id-ID" sz="2800" dirty="0" smtClean="0"/>
            </a:br>
            <a:r>
              <a:rPr lang="id-ID" sz="2800" dirty="0" smtClean="0"/>
              <a:t>   sebagaimana di buktikan banyak pahlawan yang gugur </a:t>
            </a:r>
            <a:br>
              <a:rPr lang="id-ID" sz="2800" dirty="0" smtClean="0"/>
            </a:br>
            <a:r>
              <a:rPr lang="id-ID" sz="2800" dirty="0" smtClean="0"/>
              <a:t/>
            </a:r>
            <a:br>
              <a:rPr lang="id-ID" sz="2800" dirty="0" smtClean="0"/>
            </a:br>
            <a:r>
              <a:rPr lang="id-ID" sz="2800" dirty="0" smtClean="0"/>
              <a:t/>
            </a:r>
            <a:br>
              <a:rPr lang="id-ID" sz="2800" dirty="0" smtClean="0"/>
            </a:br>
            <a:endParaRPr lang="id-ID"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Faktor-faktor penghambat Integrasi nasional</a:t>
            </a:r>
            <a:br>
              <a:rPr lang="id-ID" sz="3600" b="1" dirty="0" smtClean="0">
                <a:solidFill>
                  <a:srgbClr val="FF0000"/>
                </a:solidFill>
              </a:rPr>
            </a:br>
            <a:r>
              <a:rPr lang="id-ID" sz="2800" dirty="0" smtClean="0"/>
              <a:t>a.Masyarakat Indonesia yang heterogen (beraneka ragam)</a:t>
            </a:r>
            <a:br>
              <a:rPr lang="id-ID" sz="2800" dirty="0" smtClean="0"/>
            </a:br>
            <a:r>
              <a:rPr lang="id-ID" sz="2800" dirty="0" smtClean="0"/>
              <a:t>   Suku yang berbeda-beda,bahasa,ras.</a:t>
            </a:r>
            <a:br>
              <a:rPr lang="id-ID" sz="2800" dirty="0" smtClean="0"/>
            </a:br>
            <a:r>
              <a:rPr lang="id-ID" sz="2800" dirty="0" smtClean="0"/>
              <a:t>b.Wilayah negara yang begitu luas terdiri atas ribuan pulau</a:t>
            </a:r>
            <a:br>
              <a:rPr lang="id-ID" sz="2800" dirty="0" smtClean="0"/>
            </a:br>
            <a:r>
              <a:rPr lang="id-ID" sz="2800" dirty="0" smtClean="0"/>
              <a:t>    yang di kelilingi oleh lautan.</a:t>
            </a:r>
            <a:br>
              <a:rPr lang="id-ID" sz="2800" dirty="0" smtClean="0"/>
            </a:br>
            <a:r>
              <a:rPr lang="id-ID" sz="2800" dirty="0" smtClean="0"/>
              <a:t>c.Masih besar kemungkinan ancamam,tantangan,hambatan dan ganguan  baik dari dalam dan luar negeri.</a:t>
            </a:r>
            <a:br>
              <a:rPr lang="id-ID" sz="2800" dirty="0" smtClean="0"/>
            </a:br>
            <a:r>
              <a:rPr lang="id-ID" sz="2800" dirty="0" smtClean="0"/>
              <a:t>d.Adanya paham  </a:t>
            </a:r>
            <a:r>
              <a:rPr lang="id-ID" sz="2800" dirty="0" smtClean="0">
                <a:solidFill>
                  <a:srgbClr val="FF0000"/>
                </a:solidFill>
              </a:rPr>
              <a:t>Etnosentrisme</a:t>
            </a:r>
            <a:r>
              <a:rPr lang="id-ID" sz="2800" dirty="0" smtClean="0"/>
              <a:t> yang menganggap suku </a:t>
            </a:r>
            <a:br>
              <a:rPr lang="id-ID" sz="2800" dirty="0" smtClean="0"/>
            </a:br>
            <a:r>
              <a:rPr lang="id-ID" sz="2800" dirty="0" smtClean="0"/>
              <a:t>    bangsa yang lebih baik, dan menganggap suku lain </a:t>
            </a:r>
            <a:br>
              <a:rPr lang="id-ID" sz="2800" dirty="0" smtClean="0"/>
            </a:br>
            <a:r>
              <a:rPr lang="id-ID" sz="2800" dirty="0" smtClean="0"/>
              <a:t>     rendah </a:t>
            </a:r>
            <a:endParaRPr lang="id-ID"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3.Ancaman globalisasi</a:t>
            </a:r>
            <a:r>
              <a:rPr lang="id-ID" sz="2800" dirty="0" smtClean="0"/>
              <a:t/>
            </a:r>
            <a:br>
              <a:rPr lang="id-ID" sz="2800" dirty="0" smtClean="0"/>
            </a:br>
            <a:r>
              <a:rPr lang="id-ID" sz="2800" dirty="0" smtClean="0"/>
              <a:t>Globalisasi  merupakan proses dunia menjadi satu jaringan manusia tanpa batas antar bangsa karena kemajuan teknologi dan komunikasi. Batas negara menjadi samar, masyarakat dapat mengakses informasi, mendapatkan barang,serta bepergian dengan mudah.</a:t>
            </a:r>
            <a:br>
              <a:rPr lang="id-ID" sz="2800" dirty="0" smtClean="0"/>
            </a:br>
            <a:r>
              <a:rPr lang="id-ID" sz="2800" dirty="0" smtClean="0"/>
              <a:t>Selain fositif ada juga negagatif globalisasi:</a:t>
            </a:r>
            <a:br>
              <a:rPr lang="id-ID" sz="2800" dirty="0" smtClean="0"/>
            </a:br>
            <a:r>
              <a:rPr lang="id-ID" sz="2800" dirty="0" smtClean="0"/>
              <a:t>  </a:t>
            </a:r>
            <a:r>
              <a:rPr lang="id-ID" sz="2800" b="1" dirty="0" smtClean="0"/>
              <a:t>1).Ekonomi</a:t>
            </a:r>
            <a:r>
              <a:rPr lang="id-ID" sz="2800" dirty="0" smtClean="0"/>
              <a:t/>
            </a:r>
            <a:br>
              <a:rPr lang="id-ID" sz="2800" dirty="0" smtClean="0"/>
            </a:br>
            <a:r>
              <a:rPr lang="id-ID" sz="2800" dirty="0" smtClean="0"/>
              <a:t> Globalisasi memiliki arti penting kareana terintegrasi ke pasar-pasar global. Hal ini  semakin  memudahkan masyarakat untuk  mendapatkan barang-barang serta  mudah untuk mendapatkan. Akan tetapi hal ini dapat menjadi ancaman  bagi produksi lokal.   </a:t>
            </a:r>
            <a:br>
              <a:rPr lang="id-ID" sz="2800" dirty="0" smtClean="0"/>
            </a:br>
            <a:r>
              <a:rPr lang="id-ID" sz="2800" dirty="0" smtClean="0"/>
              <a:t> </a:t>
            </a:r>
            <a:endParaRPr lang="id-ID"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t>b.Seni budaya </a:t>
            </a:r>
            <a:r>
              <a:rPr lang="id-ID" sz="2800" dirty="0" smtClean="0"/>
              <a:t/>
            </a:r>
            <a:br>
              <a:rPr lang="id-ID" sz="2800" dirty="0" smtClean="0"/>
            </a:br>
            <a:r>
              <a:rPr lang="id-ID" sz="2800" dirty="0" smtClean="0"/>
              <a:t>Globalisasi akan berdampak kepada kekehidupan sosial budaya  dari segi </a:t>
            </a:r>
            <a:r>
              <a:rPr lang="id-ID" sz="2800" dirty="0" smtClean="0">
                <a:solidFill>
                  <a:srgbClr val="FF0000"/>
                </a:solidFill>
              </a:rPr>
              <a:t>sikap,pandangan hidup,bahkan nilai-nilai budaya bangsa</a:t>
            </a:r>
            <a:r>
              <a:rPr lang="id-ID" sz="2800" dirty="0" smtClean="0"/>
              <a:t>. Kemajuan teknologi  komunikasi menyebabkan  budaya-budaya dari luar  yang tidak sesuai dengan nilai-nilai  budaya bangsa yang di adopsi  secara mentah-mentah tanpa penyaringan, akan menjadi ancaman  bagi kehidupan bangsa.</a:t>
            </a:r>
            <a:endParaRPr lang="id-ID"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b="1" dirty="0" smtClean="0">
                <a:solidFill>
                  <a:srgbClr val="FF0000"/>
                </a:solidFill>
              </a:rPr>
              <a:t>B.MEMBANGUN INTEGRASI NASIONAL MELALUI PEMAHAMAN  TERHADAP NILAI-NILAI  BHINEKA TUNGGAL IKA</a:t>
            </a:r>
            <a:r>
              <a:rPr lang="id-ID" sz="2800" dirty="0" smtClean="0"/>
              <a:t/>
            </a:r>
            <a:br>
              <a:rPr lang="id-ID" sz="2800" dirty="0" smtClean="0"/>
            </a:br>
            <a:r>
              <a:rPr lang="id-ID" sz="2800" dirty="0" smtClean="0"/>
              <a:t>Bhineka tunggal ika adalah sembaoyan bagi bangsa Indonesia  yang </a:t>
            </a:r>
            <a:r>
              <a:rPr lang="id-ID" sz="2800" dirty="0" smtClean="0">
                <a:solidFill>
                  <a:srgbClr val="FF0000"/>
                </a:solidFill>
              </a:rPr>
              <a:t>artinya walaupun berbeda-beda  namun tetap satu jua. </a:t>
            </a:r>
            <a:r>
              <a:rPr lang="id-ID" sz="2800" dirty="0" smtClean="0"/>
              <a:t>Makna dari semboyan ini mengambarkan  kesatuan dan kesatuan bangsa NKRI. Kita sadar kalau kita memang berbeda, perbedaan itu sudah ada sebelum bangsa ini ada  kita tidak pernah tahu kenapa kita jadi orang sunda, betawi,batak,dayak,tionghua.</a:t>
            </a:r>
            <a:br>
              <a:rPr lang="id-ID" sz="2800" dirty="0" smtClean="0"/>
            </a:br>
            <a:r>
              <a:rPr lang="id-ID" sz="2800" dirty="0" smtClean="0"/>
              <a:t/>
            </a:r>
            <a:br>
              <a:rPr lang="id-ID" sz="2800" dirty="0" smtClean="0"/>
            </a:br>
            <a:r>
              <a:rPr lang="id-ID" sz="2800" dirty="0" smtClean="0"/>
              <a:t>Kita harus memahami  bahwa Indonesia </a:t>
            </a:r>
            <a:r>
              <a:rPr lang="id-ID" sz="2800" dirty="0" smtClean="0">
                <a:solidFill>
                  <a:srgbClr val="FF0000"/>
                </a:solidFill>
              </a:rPr>
              <a:t>memiliki 17.504 pulau,  dengan 1.340 suku bangsa  dan 546 bahasa, kebudayaan.</a:t>
            </a:r>
            <a:r>
              <a:rPr lang="id-ID" sz="2800" dirty="0" smtClean="0"/>
              <a:t> Kita juga harus mengenalinya  karena dengan mengenalinya akan menimbulkan toleransi dan dapat saling melengkapi. Perwujutan nasionalisme  dalam setiap aspek kehidupan  di mulai dari  pemahaman akan  kebhinekaan bangsa ini. </a:t>
            </a:r>
            <a:br>
              <a:rPr lang="id-ID" sz="2800" dirty="0" smtClean="0"/>
            </a:br>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1.Aktualisasi  pemahaman nilai-nilai bhineka tunggal ika</a:t>
            </a:r>
            <a:br>
              <a:rPr lang="id-ID" sz="3600" b="1" dirty="0" smtClean="0">
                <a:solidFill>
                  <a:srgbClr val="FF0000"/>
                </a:solidFill>
              </a:rPr>
            </a:br>
            <a:r>
              <a:rPr lang="id-ID" sz="2800" dirty="0" smtClean="0"/>
              <a:t> </a:t>
            </a:r>
            <a:r>
              <a:rPr lang="id-ID" sz="2800" b="1" dirty="0" smtClean="0">
                <a:solidFill>
                  <a:srgbClr val="FF0000"/>
                </a:solidFill>
              </a:rPr>
              <a:t>a.Aktualisasi bhineka tunggal ika di bidang politik</a:t>
            </a:r>
            <a:r>
              <a:rPr lang="id-ID" sz="2800" dirty="0" smtClean="0"/>
              <a:t/>
            </a:r>
            <a:br>
              <a:rPr lang="id-ID" sz="2800" dirty="0" smtClean="0"/>
            </a:br>
            <a:r>
              <a:rPr lang="id-ID" sz="2800" dirty="0" smtClean="0"/>
              <a:t>     1)Pada saat pemilu, semua orang cacat wajib di fasilitasi</a:t>
            </a:r>
            <a:br>
              <a:rPr lang="id-ID" sz="2800" dirty="0" smtClean="0"/>
            </a:br>
            <a:r>
              <a:rPr lang="id-ID" sz="2800" dirty="0" smtClean="0"/>
              <a:t>         untuk  mengunakan hak suaranya.</a:t>
            </a:r>
            <a:br>
              <a:rPr lang="id-ID" sz="2800" dirty="0" smtClean="0"/>
            </a:br>
            <a:r>
              <a:rPr lang="id-ID" sz="2800" dirty="0" smtClean="0"/>
              <a:t>     2)Kuota keterwakilan perempuan  dalam lembaga </a:t>
            </a:r>
            <a:br>
              <a:rPr lang="id-ID" sz="2800" dirty="0" smtClean="0"/>
            </a:br>
            <a:r>
              <a:rPr lang="id-ID" sz="2800" dirty="0" smtClean="0"/>
              <a:t>        legislatif 30% telah di terapkan di UU.</a:t>
            </a:r>
            <a:br>
              <a:rPr lang="id-ID" sz="2800" dirty="0" smtClean="0"/>
            </a:br>
            <a:r>
              <a:rPr lang="id-ID" sz="2800" dirty="0" smtClean="0"/>
              <a:t>     3)Walaupun berbeda  partai politik  setiap anggota DPR</a:t>
            </a:r>
            <a:br>
              <a:rPr lang="id-ID" sz="2800" dirty="0" smtClean="0"/>
            </a:br>
            <a:r>
              <a:rPr lang="id-ID" sz="2800" dirty="0" smtClean="0"/>
              <a:t>         harus mendahulukan  kepentingan bangsa dalam </a:t>
            </a:r>
            <a:br>
              <a:rPr lang="id-ID" sz="2800" dirty="0" smtClean="0"/>
            </a:br>
            <a:r>
              <a:rPr lang="id-ID" sz="2800" dirty="0" smtClean="0"/>
              <a:t>         setiap memutuskan  kebijakan  dalam membuat </a:t>
            </a:r>
            <a:br>
              <a:rPr lang="id-ID" sz="2800" dirty="0" smtClean="0"/>
            </a:br>
            <a:r>
              <a:rPr lang="id-ID" sz="2800" dirty="0" smtClean="0"/>
              <a:t>          peraturan perundang-undangan.  </a:t>
            </a:r>
            <a:br>
              <a:rPr lang="id-ID" sz="2800" dirty="0" smtClean="0"/>
            </a:br>
            <a:endParaRPr lang="id-ID"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b.Aktualisasi bhineka tunggal ika di bidang hukum  dan pemerintahan</a:t>
            </a:r>
            <a:r>
              <a:rPr lang="id-ID" sz="2800" dirty="0" smtClean="0"/>
              <a:t/>
            </a:r>
            <a:br>
              <a:rPr lang="id-ID" sz="2800" dirty="0" smtClean="0"/>
            </a:br>
            <a:r>
              <a:rPr lang="id-ID" sz="2800" dirty="0" smtClean="0"/>
              <a:t>1)Seorang presiden atau kepala daerah  harus dapat </a:t>
            </a:r>
            <a:br>
              <a:rPr lang="id-ID" sz="2800" dirty="0" smtClean="0"/>
            </a:br>
            <a:r>
              <a:rPr lang="id-ID" sz="2800" dirty="0" smtClean="0"/>
              <a:t>   mengakamodasi  kepentingan rakyatnya tanpa </a:t>
            </a:r>
            <a:br>
              <a:rPr lang="id-ID" sz="2800" dirty="0" smtClean="0"/>
            </a:br>
            <a:r>
              <a:rPr lang="id-ID" sz="2800" dirty="0" smtClean="0"/>
              <a:t>   membedakan suku, agama dan status sosial</a:t>
            </a:r>
            <a:br>
              <a:rPr lang="id-ID" sz="2800" dirty="0" smtClean="0"/>
            </a:br>
            <a:r>
              <a:rPr lang="id-ID" sz="2800" dirty="0" smtClean="0"/>
              <a:t>2)Para penegak hukum seperti polisi, pengacara,jaksa dan</a:t>
            </a:r>
            <a:br>
              <a:rPr lang="id-ID" sz="2800" dirty="0" smtClean="0"/>
            </a:br>
            <a:r>
              <a:rPr lang="id-ID" sz="2800" dirty="0" smtClean="0"/>
              <a:t>   hakim,  harus objektif tidak diskriminasi kepada  </a:t>
            </a:r>
            <a:br>
              <a:rPr lang="id-ID" sz="2800" dirty="0" smtClean="0"/>
            </a:br>
            <a:r>
              <a:rPr lang="id-ID" sz="2800" dirty="0" smtClean="0"/>
              <a:t>   pelanggar hukum.</a:t>
            </a:r>
            <a:br>
              <a:rPr lang="id-ID" sz="2800" dirty="0" smtClean="0"/>
            </a:br>
            <a:r>
              <a:rPr lang="id-ID" sz="2800" dirty="0" smtClean="0"/>
              <a:t>3).Masyarakat dan pemerintah harus mematuhimhukum </a:t>
            </a:r>
            <a:br>
              <a:rPr lang="id-ID" sz="2800" dirty="0" smtClean="0"/>
            </a:br>
            <a:r>
              <a:rPr lang="id-ID" sz="2800" dirty="0" smtClean="0"/>
              <a:t>    yang berlaku  di Indonesia. Tidak ada perbedaan antara</a:t>
            </a:r>
            <a:br>
              <a:rPr lang="id-ID" sz="2800" dirty="0" smtClean="0"/>
            </a:br>
            <a:r>
              <a:rPr lang="id-ID" sz="2800" dirty="0" smtClean="0"/>
              <a:t>    rakyat kecil sama dengan pejabat.</a:t>
            </a:r>
            <a:br>
              <a:rPr lang="id-ID" sz="2800" dirty="0" smtClean="0"/>
            </a:br>
            <a:endParaRPr lang="id-ID"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C.Aktualisasi bhineka tunggal ika di bidang sosial budaya </a:t>
            </a:r>
            <a:r>
              <a:rPr lang="id-ID" sz="2800" dirty="0" smtClean="0"/>
              <a:t/>
            </a:r>
            <a:br>
              <a:rPr lang="id-ID" sz="2800" dirty="0" smtClean="0"/>
            </a:br>
            <a:r>
              <a:rPr lang="id-ID" sz="2800" dirty="0" smtClean="0"/>
              <a:t>1)Satu suku dengan suku lainnya  saling menghormati </a:t>
            </a:r>
            <a:br>
              <a:rPr lang="id-ID" sz="2800" dirty="0" smtClean="0"/>
            </a:br>
            <a:r>
              <a:rPr lang="id-ID" sz="2800" dirty="0" smtClean="0"/>
              <a:t>   tanpa ada perasaan bahwa sukunya lebih baik di banding</a:t>
            </a:r>
            <a:br>
              <a:rPr lang="id-ID" sz="2800" dirty="0" smtClean="0"/>
            </a:br>
            <a:r>
              <a:rPr lang="id-ID" sz="2800" dirty="0" smtClean="0"/>
              <a:t>    suku lainnya.</a:t>
            </a:r>
            <a:br>
              <a:rPr lang="id-ID" sz="2800" dirty="0" smtClean="0"/>
            </a:br>
            <a:r>
              <a:rPr lang="id-ID" sz="2800" dirty="0" smtClean="0"/>
              <a:t>2)Setiaporang di negeri ini  bangga dan turut  serta dalam </a:t>
            </a:r>
            <a:br>
              <a:rPr lang="id-ID" sz="2800" dirty="0" smtClean="0"/>
            </a:br>
            <a:r>
              <a:rPr lang="id-ID" sz="2800" dirty="0" smtClean="0"/>
              <a:t>   mengembangkan kebudayaan nasional.</a:t>
            </a:r>
            <a:endParaRPr lang="id-ID"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d.Akualisasi bhineka tunggal ika di bidang pertahanan dan keamanan</a:t>
            </a:r>
            <a:r>
              <a:rPr lang="id-ID" sz="2800" dirty="0" smtClean="0"/>
              <a:t/>
            </a:r>
            <a:br>
              <a:rPr lang="id-ID" sz="2800" dirty="0" smtClean="0"/>
            </a:br>
            <a:r>
              <a:rPr lang="id-ID" sz="2800" dirty="0" smtClean="0"/>
              <a:t>1)Setiap WNI  wajib memiliki  sifat bela negara  baik ketika</a:t>
            </a:r>
            <a:br>
              <a:rPr lang="id-ID" sz="2800" dirty="0" smtClean="0"/>
            </a:br>
            <a:r>
              <a:rPr lang="id-ID" sz="2800" dirty="0" smtClean="0"/>
              <a:t>   negara terancan atau aman.</a:t>
            </a:r>
            <a:br>
              <a:rPr lang="id-ID" sz="2800" dirty="0" smtClean="0"/>
            </a:br>
            <a:r>
              <a:rPr lang="id-ID" sz="2800" dirty="0" smtClean="0"/>
              <a:t>2)Setiap unsur TNI/Polri  menjadi pengayom seluruh lapisan masyarakat tanpa diskriminasi.</a:t>
            </a:r>
            <a:br>
              <a:rPr lang="id-ID" sz="2800" dirty="0" smtClean="0"/>
            </a:br>
            <a:r>
              <a:rPr lang="id-ID" sz="2800" dirty="0" smtClean="0"/>
              <a:t/>
            </a:r>
            <a:br>
              <a:rPr lang="id-ID" sz="2800" dirty="0" smtClean="0"/>
            </a:br>
            <a:r>
              <a:rPr lang="id-ID" sz="2800" b="1" dirty="0" smtClean="0">
                <a:solidFill>
                  <a:srgbClr val="FF0000"/>
                </a:solidFill>
              </a:rPr>
              <a:t>1.Perwujudan  nilai-nilai bhineka tunggal ika  dalam kehidupan berbangsa dan bernegara  dalam memperkuat integrasi nasional</a:t>
            </a:r>
            <a:r>
              <a:rPr lang="id-ID" sz="2800" dirty="0" smtClean="0"/>
              <a:t/>
            </a:r>
            <a:br>
              <a:rPr lang="id-ID" sz="2800" dirty="0" smtClean="0"/>
            </a:br>
            <a:r>
              <a:rPr lang="id-ID" sz="2800" dirty="0" smtClean="0"/>
              <a:t>1)Pendekatan struktural: yaitu upaya penanaman nilai-nilai  bhineka tunggal ika dalam rangka memperkuat integrasi nasional  yang di lakukan oleh pemerintah, tanpa diskriminasi. </a:t>
            </a:r>
            <a:endParaRPr lang="id-ID"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style>
          <a:lnRef idx="1">
            <a:schemeClr val="accent5"/>
          </a:lnRef>
          <a:fillRef idx="2">
            <a:schemeClr val="accent5"/>
          </a:fillRef>
          <a:effectRef idx="1">
            <a:schemeClr val="accent5"/>
          </a:effectRef>
          <a:fontRef idx="minor">
            <a:schemeClr val="dk1"/>
          </a:fontRef>
        </p:style>
        <p:txBody>
          <a:bodyPr>
            <a:normAutofit/>
          </a:bodyPr>
          <a:lstStyle/>
          <a:p>
            <a:r>
              <a:rPr lang="id-ID" sz="6000" dirty="0" smtClean="0">
                <a:solidFill>
                  <a:srgbClr val="FF0000"/>
                </a:solidFill>
              </a:rPr>
              <a:t>TUGAS  KELOMPOK </a:t>
            </a:r>
            <a:br>
              <a:rPr lang="id-ID" sz="6000" dirty="0" smtClean="0">
                <a:solidFill>
                  <a:srgbClr val="FF0000"/>
                </a:solidFill>
              </a:rPr>
            </a:br>
            <a:r>
              <a:rPr lang="id-ID" sz="3600" dirty="0" smtClean="0"/>
              <a:t>1.CARI MINIMAL 3 ANCAMAN TERHADAP  NKRI</a:t>
            </a:r>
            <a:br>
              <a:rPr lang="id-ID" sz="3600" dirty="0" smtClean="0"/>
            </a:br>
            <a:r>
              <a:rPr lang="id-ID" sz="3600" dirty="0" smtClean="0"/>
              <a:t>2.BERI SOLUSINYA  DARI ANCAMAN  TERSEBUT</a:t>
            </a:r>
            <a:endParaRPr lang="id-ID"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Lanjutanya</a:t>
            </a:r>
            <a:br>
              <a:rPr lang="id-ID" sz="2800" dirty="0" smtClean="0"/>
            </a:br>
            <a:r>
              <a:rPr lang="id-ID" sz="2800" dirty="0" smtClean="0"/>
              <a:t/>
            </a:r>
            <a:br>
              <a:rPr lang="id-ID" sz="2800" dirty="0" smtClean="0"/>
            </a:br>
            <a:r>
              <a:rPr lang="id-ID" sz="2800" b="1" dirty="0" smtClean="0"/>
              <a:t>2)Pendekatan kultural</a:t>
            </a:r>
            <a:r>
              <a:rPr lang="id-ID" sz="2800" dirty="0" smtClean="0"/>
              <a:t>: upaya penanaman  nilai kebinekaan  terhadap masyarakat. Melaui kelompok-kelompok masyarakat spt majelis taklim, kelompok ojek,bejak,arisan,pkk.</a:t>
            </a:r>
            <a:br>
              <a:rPr lang="id-ID" sz="2800" dirty="0" smtClean="0"/>
            </a:br>
            <a:r>
              <a:rPr lang="id-ID" sz="2800" dirty="0" smtClean="0"/>
              <a:t/>
            </a:r>
            <a:br>
              <a:rPr lang="id-ID" sz="2800" dirty="0" smtClean="0"/>
            </a:br>
            <a:r>
              <a:rPr lang="id-ID" sz="2800" b="1" dirty="0" smtClean="0">
                <a:solidFill>
                  <a:srgbClr val="FF0000"/>
                </a:solidFill>
              </a:rPr>
              <a:t>C.Pentingnya usaha pembelaan  negara dalam kesatuan NKRI</a:t>
            </a:r>
            <a:r>
              <a:rPr lang="id-ID" sz="2800" dirty="0" smtClean="0"/>
              <a:t/>
            </a:r>
            <a:br>
              <a:rPr lang="id-ID" sz="2800" dirty="0" smtClean="0"/>
            </a:br>
            <a:r>
              <a:rPr lang="id-ID" sz="2800" dirty="0" smtClean="0"/>
              <a:t>Setiap bangsa atau negara tidak akan terlepas dari ancaman, baik dari dalam maupun dari luar negeri. Oelh karena itu di butuhkan bela negara  dan kerelaan berkorban  guna meniadakan  ancaman yang membahayakan  kemerdekaan dan  kadaulatan negara  serta dengan nilai-nilai Pancasila dan UUD 1945.</a:t>
            </a:r>
            <a:endParaRPr lang="id-ID"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Prinsip penyelenggaraan pertahanan menurut  UU No 3 tahun  2002  Sbb:</a:t>
            </a:r>
            <a:r>
              <a:rPr lang="id-ID" sz="2800" dirty="0" smtClean="0"/>
              <a:t/>
            </a:r>
            <a:br>
              <a:rPr lang="id-ID" sz="2800" dirty="0" smtClean="0"/>
            </a:br>
            <a:r>
              <a:rPr lang="id-ID" sz="2800" dirty="0" smtClean="0"/>
              <a:t>1)Bangsa Indonesia  berhak dan wajib membela  serta </a:t>
            </a:r>
            <a:br>
              <a:rPr lang="id-ID" sz="2800" dirty="0" smtClean="0"/>
            </a:br>
            <a:r>
              <a:rPr lang="id-ID" sz="2800" dirty="0" smtClean="0"/>
              <a:t>    mempertahankan kemerdekaan  dan kedauklatan</a:t>
            </a:r>
            <a:br>
              <a:rPr lang="id-ID" sz="2800" dirty="0" smtClean="0"/>
            </a:br>
            <a:r>
              <a:rPr lang="id-ID" sz="2800" dirty="0" smtClean="0"/>
              <a:t>    negara keutuhan wilayah, dan keselamatan  segenap </a:t>
            </a:r>
            <a:br>
              <a:rPr lang="id-ID" sz="2800" dirty="0" smtClean="0"/>
            </a:br>
            <a:r>
              <a:rPr lang="id-ID" sz="2800" dirty="0" smtClean="0"/>
              <a:t>    bangsa dari ancaman baik dari dalam dan luar negeri.</a:t>
            </a:r>
            <a:br>
              <a:rPr lang="id-ID" sz="2800" dirty="0" smtClean="0"/>
            </a:br>
            <a:r>
              <a:rPr lang="id-ID" sz="2800" dirty="0" smtClean="0"/>
              <a:t>2)Pembelaan negara yang di wujudkan  dengan </a:t>
            </a:r>
            <a:br>
              <a:rPr lang="id-ID" sz="2800" dirty="0" smtClean="0"/>
            </a:br>
            <a:r>
              <a:rPr lang="id-ID" sz="2800" dirty="0" smtClean="0"/>
              <a:t>    keikutsertaan  dalam upaya pertahanan negara</a:t>
            </a:r>
            <a:br>
              <a:rPr lang="id-ID" sz="2800" dirty="0" smtClean="0"/>
            </a:br>
            <a:r>
              <a:rPr lang="id-ID" sz="2800" dirty="0" smtClean="0"/>
              <a:t>     merupakan tanggung jawab setiap warga negara.</a:t>
            </a:r>
            <a:br>
              <a:rPr lang="id-ID" sz="2800" dirty="0" smtClean="0"/>
            </a:br>
            <a:r>
              <a:rPr lang="id-ID" sz="2800" dirty="0" smtClean="0"/>
              <a:t>3)Bangsa Indonesia cinta perdamian,  lebih cinta pada</a:t>
            </a:r>
            <a:br>
              <a:rPr lang="id-ID" sz="2800" dirty="0" smtClean="0"/>
            </a:br>
            <a:r>
              <a:rPr lang="id-ID" sz="2800" dirty="0" smtClean="0"/>
              <a:t>     kemerdekaan dan kedaulatan</a:t>
            </a:r>
            <a:br>
              <a:rPr lang="id-ID" sz="2800" dirty="0" smtClean="0"/>
            </a:br>
            <a:r>
              <a:rPr lang="id-ID" sz="2800" dirty="0" smtClean="0"/>
              <a:t>4)Bentuk pertahanan negara  bersifat semesta  dalam arti </a:t>
            </a:r>
            <a:br>
              <a:rPr lang="id-ID" sz="2800" dirty="0" smtClean="0"/>
            </a:br>
            <a:r>
              <a:rPr lang="id-ID" sz="2800" dirty="0" smtClean="0"/>
              <a:t>    pertahanan melibatkan seluruh rakyat, dan wilayah</a:t>
            </a:r>
            <a:br>
              <a:rPr lang="id-ID" sz="2800" dirty="0" smtClean="0"/>
            </a:br>
            <a:r>
              <a:rPr lang="id-ID" sz="2800" dirty="0" smtClean="0"/>
              <a:t>     NKRI.</a:t>
            </a:r>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Menurut pasal   9 ayat 2 UU No 3  tahun 2002  tentang pertahanan negara  sbb:</a:t>
            </a:r>
            <a:r>
              <a:rPr lang="id-ID" sz="2800" dirty="0" smtClean="0"/>
              <a:t/>
            </a:r>
            <a:br>
              <a:rPr lang="id-ID" sz="2800" dirty="0" smtClean="0"/>
            </a:br>
            <a:r>
              <a:rPr lang="id-ID" sz="2800" dirty="0" smtClean="0"/>
              <a:t>  1.Pendidikan kewarganegaraan</a:t>
            </a:r>
            <a:br>
              <a:rPr lang="id-ID" sz="2800" dirty="0" smtClean="0"/>
            </a:br>
            <a:r>
              <a:rPr lang="id-ID" sz="2800" dirty="0" smtClean="0"/>
              <a:t>     membentuk sikap nasionalisme dan patriotisme dan</a:t>
            </a:r>
            <a:br>
              <a:rPr lang="id-ID" sz="2800" dirty="0" smtClean="0"/>
            </a:br>
            <a:r>
              <a:rPr lang="id-ID" sz="2800" dirty="0" smtClean="0"/>
              <a:t>     membekali pengetahuan tentang hak dan kewajiban</a:t>
            </a:r>
            <a:br>
              <a:rPr lang="id-ID" sz="2800" dirty="0" smtClean="0"/>
            </a:br>
            <a:r>
              <a:rPr lang="id-ID" sz="2800" dirty="0" smtClean="0"/>
              <a:t>     sebagai WNI.</a:t>
            </a:r>
            <a:br>
              <a:rPr lang="id-ID" sz="2800" dirty="0" smtClean="0"/>
            </a:br>
            <a:r>
              <a:rPr lang="id-ID" sz="2800" dirty="0" smtClean="0"/>
              <a:t>2.Pelatihan dasar kemiliteran</a:t>
            </a:r>
            <a:br>
              <a:rPr lang="id-ID" sz="2800" dirty="0" smtClean="0"/>
            </a:br>
            <a:r>
              <a:rPr lang="id-ID" sz="2800" dirty="0" smtClean="0"/>
              <a:t>    Resimen mahasiswa (Menwa) dapat di daya gunakan</a:t>
            </a:r>
            <a:br>
              <a:rPr lang="id-ID" sz="2800" dirty="0" smtClean="0"/>
            </a:br>
            <a:r>
              <a:rPr lang="id-ID" sz="2800" dirty="0" smtClean="0"/>
              <a:t>    bela negara</a:t>
            </a:r>
            <a:br>
              <a:rPr lang="id-ID" sz="2800" dirty="0" smtClean="0"/>
            </a:br>
            <a:r>
              <a:rPr lang="id-ID" sz="2800" dirty="0" smtClean="0"/>
              <a:t>3.Pengabdian sebagai prajurit TNI</a:t>
            </a:r>
            <a:br>
              <a:rPr lang="id-ID" sz="2800" dirty="0" smtClean="0"/>
            </a:br>
            <a:r>
              <a:rPr lang="id-ID" sz="2800" dirty="0" smtClean="0"/>
              <a:t>     Komponen utama bela negara.</a:t>
            </a:r>
            <a:br>
              <a:rPr lang="id-ID" sz="2800" dirty="0" smtClean="0"/>
            </a:br>
            <a:r>
              <a:rPr lang="id-ID" sz="2800" dirty="0" smtClean="0"/>
              <a:t>4.Pengabdian sesusi dengan profesi</a:t>
            </a:r>
            <a:br>
              <a:rPr lang="id-ID" sz="2800" dirty="0" smtClean="0"/>
            </a:br>
            <a:r>
              <a:rPr lang="id-ID" sz="2800" dirty="0" smtClean="0"/>
              <a:t>     spt: Polisi,tenaga medis,tim sar,PMI, Relawan dan </a:t>
            </a:r>
            <a:br>
              <a:rPr lang="id-ID" sz="2800" dirty="0" smtClean="0"/>
            </a:br>
            <a:r>
              <a:rPr lang="id-ID" sz="2800" dirty="0" smtClean="0"/>
              <a:t>     Pramuka.</a:t>
            </a:r>
            <a:endParaRPr lang="id-ID"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Fungsi NEGARA</a:t>
            </a:r>
            <a:r>
              <a:rPr lang="id-ID" sz="2800" dirty="0" smtClean="0"/>
              <a:t/>
            </a:r>
            <a:br>
              <a:rPr lang="id-ID" sz="2800" dirty="0" smtClean="0"/>
            </a:br>
            <a:r>
              <a:rPr lang="id-ID" sz="2800" dirty="0" smtClean="0"/>
              <a:t>  </a:t>
            </a:r>
            <a:r>
              <a:rPr lang="id-ID" sz="2800" b="1" dirty="0" smtClean="0"/>
              <a:t>menurut </a:t>
            </a:r>
            <a:r>
              <a:rPr lang="id-ID" sz="2800" b="1" dirty="0" smtClean="0"/>
              <a:t>Montesquie mencakup tiga</a:t>
            </a:r>
            <a:r>
              <a:rPr lang="id-ID" sz="2800" dirty="0" smtClean="0"/>
              <a:t/>
            </a:r>
            <a:br>
              <a:rPr lang="id-ID" sz="2800" dirty="0" smtClean="0"/>
            </a:br>
            <a:r>
              <a:rPr lang="id-ID" sz="2800" dirty="0" smtClean="0"/>
              <a:t>   1)Legislatif:Pembuat UU</a:t>
            </a:r>
            <a:br>
              <a:rPr lang="id-ID" sz="2800" dirty="0" smtClean="0"/>
            </a:br>
            <a:r>
              <a:rPr lang="id-ID" sz="2800" dirty="0" smtClean="0"/>
              <a:t>   2)Eksekutif melaksanakan UU</a:t>
            </a:r>
            <a:br>
              <a:rPr lang="id-ID" sz="2800" dirty="0" smtClean="0"/>
            </a:br>
            <a:r>
              <a:rPr lang="id-ID" sz="2800" dirty="0" smtClean="0"/>
              <a:t>   3)Yudikatif:</a:t>
            </a:r>
            <a:r>
              <a:rPr lang="en-US" sz="2800" dirty="0" err="1" smtClean="0"/>
              <a:t>mengawasi</a:t>
            </a:r>
            <a:r>
              <a:rPr lang="en-US" sz="2800" dirty="0" smtClean="0"/>
              <a:t> UU</a:t>
            </a:r>
            <a:r>
              <a:rPr lang="id-ID" sz="2800" dirty="0" smtClean="0"/>
              <a:t> </a:t>
            </a:r>
            <a:r>
              <a:rPr lang="en-US" sz="2800" dirty="0" smtClean="0"/>
              <a:t>(</a:t>
            </a:r>
            <a:r>
              <a:rPr lang="id-ID" sz="2800" dirty="0" smtClean="0"/>
              <a:t>Mengadili para pelanggar UU</a:t>
            </a:r>
            <a:r>
              <a:rPr lang="en-US" sz="2800" dirty="0" smtClean="0"/>
              <a:t>)</a:t>
            </a:r>
            <a:r>
              <a:rPr lang="id-ID" sz="2800" dirty="0" smtClean="0"/>
              <a:t/>
            </a:r>
            <a:br>
              <a:rPr lang="id-ID" sz="2800" dirty="0" smtClean="0"/>
            </a:br>
            <a:r>
              <a:rPr lang="id-ID" sz="2800" b="1" dirty="0" smtClean="0"/>
              <a:t>Fungsi NKRI</a:t>
            </a:r>
            <a:r>
              <a:rPr lang="id-ID" sz="2800" dirty="0" smtClean="0"/>
              <a:t/>
            </a:r>
            <a:br>
              <a:rPr lang="id-ID" sz="2800" dirty="0" smtClean="0"/>
            </a:br>
            <a:r>
              <a:rPr lang="id-ID" sz="2800" dirty="0" smtClean="0"/>
              <a:t>   1)Melaksanakan ketertiban</a:t>
            </a:r>
            <a:br>
              <a:rPr lang="id-ID" sz="2800" dirty="0" smtClean="0"/>
            </a:br>
            <a:r>
              <a:rPr lang="id-ID" sz="2800" dirty="0" smtClean="0"/>
              <a:t>   2)Mengusahakan kemakmuran dan kesejahteraan rakyat</a:t>
            </a:r>
            <a:br>
              <a:rPr lang="id-ID" sz="2800" dirty="0" smtClean="0"/>
            </a:br>
            <a:r>
              <a:rPr lang="id-ID" sz="2800" dirty="0" smtClean="0"/>
              <a:t>   3)Pertahanan: perlengkapan pertahanan cangih</a:t>
            </a:r>
            <a:br>
              <a:rPr lang="id-ID" sz="2800" dirty="0" smtClean="0"/>
            </a:br>
            <a:r>
              <a:rPr lang="id-ID" sz="2800" dirty="0" smtClean="0"/>
              <a:t>   4)Menegakkan keadilan bagi rakyat </a:t>
            </a:r>
            <a:r>
              <a:rPr lang="id-ID" sz="2800" dirty="0" smtClean="0"/>
              <a:t>Indonesia</a:t>
            </a:r>
            <a:r>
              <a:rPr lang="id-ID" sz="2800" dirty="0" smtClean="0"/>
              <a:t/>
            </a:r>
            <a:br>
              <a:rPr lang="id-ID" sz="2800" dirty="0" smtClean="0"/>
            </a:br>
            <a:r>
              <a:rPr lang="id-ID" sz="2800" dirty="0" smtClean="0"/>
              <a:t/>
            </a:r>
            <a:br>
              <a:rPr lang="id-ID" sz="2800" dirty="0" smtClean="0"/>
            </a:b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632271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Tujuan NKRI Alinea keempat UUD 1945</a:t>
            </a:r>
            <a:r>
              <a:rPr lang="id-ID" sz="2800" dirty="0" smtClean="0"/>
              <a:t/>
            </a:r>
            <a:br>
              <a:rPr lang="id-ID" sz="2800" dirty="0" smtClean="0"/>
            </a:br>
            <a:r>
              <a:rPr lang="id-ID" sz="2800" dirty="0" smtClean="0"/>
              <a:t>  1)Melindungi segenap bangsa dan seluruh tumpah darah</a:t>
            </a:r>
            <a:br>
              <a:rPr lang="id-ID" sz="2800" dirty="0" smtClean="0"/>
            </a:br>
            <a:r>
              <a:rPr lang="id-ID" sz="2800" dirty="0" smtClean="0"/>
              <a:t>    Indo</a:t>
            </a:r>
            <a:br>
              <a:rPr lang="id-ID" sz="2800" dirty="0" smtClean="0"/>
            </a:br>
            <a:r>
              <a:rPr lang="id-ID" sz="2800" dirty="0" smtClean="0"/>
              <a:t>  2)Memajukan kesejahteraan umum</a:t>
            </a:r>
            <a:br>
              <a:rPr lang="id-ID" sz="2800" dirty="0" smtClean="0"/>
            </a:br>
            <a:r>
              <a:rPr lang="id-ID" sz="2800" dirty="0" smtClean="0"/>
              <a:t>  3)Mencerdaskan kehidupan bangsa</a:t>
            </a:r>
            <a:br>
              <a:rPr lang="id-ID" sz="2800" dirty="0" smtClean="0"/>
            </a:br>
            <a:r>
              <a:rPr lang="id-ID" sz="2800" dirty="0" smtClean="0"/>
              <a:t>  4)Ikut melaksanakan ketertiban dunia berdasarkan kemerdekaan,perdamian abadi, dan keadilan sosial</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lstStyle/>
          <a:p>
            <a:endParaRPr lang="id-ID" dirty="0"/>
          </a:p>
        </p:txBody>
      </p:sp>
      <p:pic>
        <p:nvPicPr>
          <p:cNvPr id="3" name="Picture 6" descr="C:\Users\USER\Downloads\rusuh.jpg"/>
          <p:cNvPicPr>
            <a:picLocks noChangeAspect="1" noChangeArrowheads="1"/>
          </p:cNvPicPr>
          <p:nvPr/>
        </p:nvPicPr>
        <p:blipFill>
          <a:blip r:embed="rId2" cstate="print"/>
          <a:srcRect/>
          <a:stretch>
            <a:fillRect/>
          </a:stretch>
        </p:blipFill>
        <p:spPr bwMode="auto">
          <a:xfrm>
            <a:off x="642910" y="428604"/>
            <a:ext cx="4286279" cy="5786478"/>
          </a:xfrm>
          <a:prstGeom prst="rect">
            <a:avLst/>
          </a:prstGeom>
          <a:noFill/>
        </p:spPr>
      </p:pic>
      <p:pic>
        <p:nvPicPr>
          <p:cNvPr id="2050" name="Picture 2" descr="C:\Users\USER\Downloads\ANACAMAN N.jpg"/>
          <p:cNvPicPr>
            <a:picLocks noChangeAspect="1" noChangeArrowheads="1"/>
          </p:cNvPicPr>
          <p:nvPr/>
        </p:nvPicPr>
        <p:blipFill>
          <a:blip r:embed="rId3" cstate="print"/>
          <a:srcRect/>
          <a:stretch>
            <a:fillRect/>
          </a:stretch>
        </p:blipFill>
        <p:spPr bwMode="auto">
          <a:xfrm>
            <a:off x="5286380" y="500042"/>
            <a:ext cx="3500462" cy="585791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92971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ANCAMAN TERHADAP NEGARA INDONESIA  DALAM BINGKAI BHINEKA TUNGGAL IKA</a:t>
            </a:r>
            <a:r>
              <a:rPr lang="id-ID" sz="2800" dirty="0" smtClean="0"/>
              <a:t/>
            </a:r>
            <a:br>
              <a:rPr lang="id-ID" sz="2800" dirty="0" smtClean="0"/>
            </a:br>
            <a:r>
              <a:rPr lang="id-ID" sz="2800" b="1" dirty="0" smtClean="0">
                <a:solidFill>
                  <a:srgbClr val="FF0000"/>
                </a:solidFill>
              </a:rPr>
              <a:t>1.PENGERTIAN ANCAMAN</a:t>
            </a:r>
            <a:r>
              <a:rPr lang="id-ID" sz="2800" dirty="0" smtClean="0"/>
              <a:t/>
            </a:r>
            <a:br>
              <a:rPr lang="id-ID" sz="2800" dirty="0" smtClean="0"/>
            </a:br>
            <a:r>
              <a:rPr lang="id-ID" sz="2800" dirty="0" smtClean="0"/>
              <a:t>Ancaman merupakan setiap usaha dan kegiatan, baik dari dalam negeri  maupun luar negeri  yang di nilai dapat  membahayakan  kedaulatan,keutuhan,dan keselamatan suatu negara  ancaman sbb</a:t>
            </a:r>
            <a:br>
              <a:rPr lang="id-ID" sz="2800" dirty="0" smtClean="0"/>
            </a:br>
            <a:r>
              <a:rPr lang="id-ID" sz="3600" b="1" dirty="0" smtClean="0">
                <a:solidFill>
                  <a:srgbClr val="FF0000"/>
                </a:solidFill>
              </a:rPr>
              <a:t>a.Berdasarkan asal datangnya ancaman</a:t>
            </a:r>
            <a:r>
              <a:rPr lang="id-ID" sz="2800" dirty="0" smtClean="0"/>
              <a:t/>
            </a:r>
            <a:br>
              <a:rPr lang="id-ID" sz="2800" dirty="0" smtClean="0"/>
            </a:br>
            <a:r>
              <a:rPr lang="id-ID" sz="2800" dirty="0" smtClean="0"/>
              <a:t>   </a:t>
            </a:r>
            <a:r>
              <a:rPr lang="id-ID" sz="2800" b="1" dirty="0" smtClean="0"/>
              <a:t>1)Ancaman dari luar</a:t>
            </a:r>
            <a:r>
              <a:rPr lang="id-ID" sz="2800" dirty="0" smtClean="0"/>
              <a:t>,yaitu yaitu segala ancaman  terhadap </a:t>
            </a:r>
            <a:br>
              <a:rPr lang="id-ID" sz="2800" dirty="0" smtClean="0"/>
            </a:br>
            <a:r>
              <a:rPr lang="id-ID" sz="2800" dirty="0" smtClean="0"/>
              <a:t>       ketahananan  nasional  yang berasal dari luar negeri</a:t>
            </a:r>
            <a:br>
              <a:rPr lang="id-ID" sz="2800" dirty="0" smtClean="0"/>
            </a:br>
            <a:r>
              <a:rPr lang="id-ID" sz="2800" dirty="0" smtClean="0"/>
              <a:t>   </a:t>
            </a:r>
            <a:r>
              <a:rPr lang="id-ID" sz="2800" b="1" dirty="0" smtClean="0"/>
              <a:t>2)Ancaman dari dalam </a:t>
            </a:r>
            <a:r>
              <a:rPr lang="id-ID" sz="2800" dirty="0" smtClean="0"/>
              <a:t>yaitu segala ancaman  terhadap</a:t>
            </a:r>
            <a:br>
              <a:rPr lang="id-ID" sz="2800" dirty="0" smtClean="0"/>
            </a:br>
            <a:r>
              <a:rPr lang="id-ID" sz="2800" dirty="0" smtClean="0"/>
              <a:t>       ketahanan nasional yang berasal dari  dalam negeri</a:t>
            </a:r>
            <a:endParaRPr lang="id-ID"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800" b="1" dirty="0" smtClean="0">
                <a:solidFill>
                  <a:srgbClr val="FF0000"/>
                </a:solidFill>
              </a:rPr>
              <a:t>B.Berdasarkan bentuk  acaman</a:t>
            </a:r>
            <a:r>
              <a:rPr lang="id-ID" sz="4800" dirty="0" smtClean="0"/>
              <a:t/>
            </a:r>
            <a:br>
              <a:rPr lang="id-ID" sz="4800" dirty="0" smtClean="0"/>
            </a:br>
            <a:r>
              <a:rPr lang="id-ID" sz="2800" dirty="0" smtClean="0"/>
              <a:t>1)Ancaman fisik, yaitu segala bentuk  ancaman yang dapat menganggu  ketahanan nasional  suatu negara  yang dapat di lakukan dengan tindakan  secara fisik, seperti serangan bersenjata  penghilangan nyawa manusia, pengrusakan Fasilitas,  dan terorisme,  baik bersal dari dalam maupun dari luar.</a:t>
            </a:r>
            <a:br>
              <a:rPr lang="id-ID" sz="2800" dirty="0" smtClean="0"/>
            </a:br>
            <a:r>
              <a:rPr lang="id-ID" sz="2800" dirty="0" smtClean="0"/>
              <a:t>2)Ancaman ideologis yaitu segala bentuk ancaman  yang dapat menganggu ketahanan nasional  suatu negara yang di lakukan dalam tataran  pemikiran, seperti perang idologi,arus globalisasi,dan kepentingan politik, baik berasal dari dalam maupun dari luar negeri</a:t>
            </a:r>
            <a:r>
              <a:rPr lang="id-ID" sz="2400" dirty="0" smtClean="0"/>
              <a:t>. </a:t>
            </a:r>
            <a:endParaRPr lang="id-ID"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
            </a:r>
            <a:br>
              <a:rPr lang="id-ID" sz="2800" dirty="0" smtClean="0"/>
            </a:br>
            <a:r>
              <a:rPr lang="id-ID" sz="2800" b="1" dirty="0" smtClean="0">
                <a:solidFill>
                  <a:srgbClr val="FF0000"/>
                </a:solidFill>
              </a:rPr>
              <a:t>ANCAMAN TERHADAP NEGARA INDONESIA  DALAM INTEGRAL NASIONAL</a:t>
            </a:r>
            <a:br>
              <a:rPr lang="id-ID" sz="2800" b="1" dirty="0" smtClean="0">
                <a:solidFill>
                  <a:srgbClr val="FF0000"/>
                </a:solidFill>
              </a:rPr>
            </a:br>
            <a:r>
              <a:rPr lang="id-ID" sz="2800" dirty="0" smtClean="0">
                <a:solidFill>
                  <a:schemeClr val="tx1"/>
                </a:solidFill>
              </a:rPr>
              <a:t>Integrasi nasional</a:t>
            </a:r>
            <a:r>
              <a:rPr lang="id-ID" sz="2800" dirty="0" smtClean="0">
                <a:solidFill>
                  <a:srgbClr val="FF0000"/>
                </a:solidFill>
              </a:rPr>
              <a:t>: Proses penyatuan  berbagai kelompok  budaya dan sosial  kedalam kesatuan wilayah nasional  indentitas nasional</a:t>
            </a:r>
            <a:br>
              <a:rPr lang="id-ID" sz="2800" dirty="0" smtClean="0">
                <a:solidFill>
                  <a:srgbClr val="FF0000"/>
                </a:solidFill>
              </a:rPr>
            </a:br>
            <a:r>
              <a:rPr lang="id-ID" sz="2800" dirty="0" smtClean="0"/>
              <a:t>Indonesia merupakan  negara memiliki  peran dan posisi  penting di dunia  dari segi geografis, Indonesia merupakan negara  dengan wilayah  dan posisi yang strategis  dan potensial. Ada pun secara sosial  budaya  indonesia merupakan bangsa yang majemuk. Posisi tersebut di sebabkan oleh:</a:t>
            </a:r>
            <a:br>
              <a:rPr lang="id-ID" sz="2800" dirty="0" smtClean="0"/>
            </a:br>
            <a:r>
              <a:rPr lang="id-ID" sz="2800" dirty="0" smtClean="0"/>
              <a:t>  1)Terletak diantara  dua benua asia dan australia serta dua </a:t>
            </a:r>
            <a:br>
              <a:rPr lang="id-ID" sz="2800" dirty="0" smtClean="0"/>
            </a:br>
            <a:r>
              <a:rPr lang="id-ID" sz="2800" dirty="0" smtClean="0"/>
              <a:t>      samudera  Pasifik dan hindia.</a:t>
            </a:r>
            <a:br>
              <a:rPr lang="id-ID" sz="2800" dirty="0" smtClean="0"/>
            </a:br>
            <a:r>
              <a:rPr lang="id-ID" sz="2800" dirty="0" smtClean="0"/>
              <a:t>  2)Dilewati garis khatulistiwa  (ekuator) dan memiliki iklim</a:t>
            </a:r>
            <a:br>
              <a:rPr lang="id-ID" sz="2800" dirty="0" smtClean="0"/>
            </a:br>
            <a:r>
              <a:rPr lang="id-ID" sz="2800" dirty="0" smtClean="0"/>
              <a:t>       trofis dengan dua musim  kemarau dan penghujan.  </a:t>
            </a:r>
            <a:br>
              <a:rPr lang="id-ID" sz="2800" dirty="0" smtClean="0"/>
            </a:br>
            <a:r>
              <a:rPr lang="id-ID" sz="2800" dirty="0" smtClean="0"/>
              <a:t>  3)Terletak di antara tiga lempeng  utama dunia  yakni lempeng  </a:t>
            </a:r>
            <a:br>
              <a:rPr lang="id-ID" sz="2800" dirty="0" smtClean="0"/>
            </a:br>
            <a:r>
              <a:rPr lang="id-ID" sz="2800" dirty="0" smtClean="0"/>
              <a:t>      Indo-australia,Eurasia, dan  pasifik</a:t>
            </a:r>
            <a:br>
              <a:rPr lang="id-ID" sz="2800" dirty="0" smtClean="0"/>
            </a:br>
            <a:r>
              <a:rPr lang="id-ID" sz="2800" dirty="0" smtClean="0"/>
              <a:t> 4)Memiliki banyak wilayah  dengan potensi lahan yang subur</a:t>
            </a:r>
            <a:br>
              <a:rPr lang="id-ID" sz="2800" dirty="0" smtClean="0"/>
            </a:br>
            <a:r>
              <a:rPr lang="id-ID" sz="2800" dirty="0" smtClean="0"/>
              <a:t> 5)Negara kepulauan (maritim)terbesar di dunia </a:t>
            </a:r>
            <a:br>
              <a:rPr lang="id-ID" sz="2800" dirty="0" smtClean="0"/>
            </a:br>
            <a:endParaRPr lang="id-ID"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dirty="0" smtClean="0">
                <a:solidFill>
                  <a:srgbClr val="FF0000"/>
                </a:solidFill>
              </a:rPr>
              <a:t/>
            </a:r>
            <a:br>
              <a:rPr lang="id-ID" sz="4000" dirty="0" smtClean="0">
                <a:solidFill>
                  <a:srgbClr val="FF0000"/>
                </a:solidFill>
              </a:rPr>
            </a:br>
            <a:r>
              <a:rPr lang="id-ID" sz="4000" b="1" dirty="0" smtClean="0">
                <a:solidFill>
                  <a:srgbClr val="FF0000"/>
                </a:solidFill>
              </a:rPr>
              <a:t>a.Bentuk ancaman terhadap  negara Indonesia</a:t>
            </a:r>
            <a:r>
              <a:rPr lang="id-ID" sz="2800" dirty="0" smtClean="0"/>
              <a:t/>
            </a:r>
            <a:br>
              <a:rPr lang="id-ID" sz="2800" dirty="0" smtClean="0"/>
            </a:br>
            <a:r>
              <a:rPr lang="id-ID" sz="2800" dirty="0" smtClean="0"/>
              <a:t>  </a:t>
            </a:r>
            <a:r>
              <a:rPr lang="id-ID" sz="2800" b="1" dirty="0" smtClean="0"/>
              <a:t>1)Anacaman menurut UU no  34 tahun 2004</a:t>
            </a:r>
            <a:br>
              <a:rPr lang="id-ID" sz="2800" b="1" dirty="0" smtClean="0"/>
            </a:br>
            <a:r>
              <a:rPr lang="id-ID" sz="2800" b="1" dirty="0" smtClean="0"/>
              <a:t>      tentang TNI menyebutkan ancaman  dan ganguan </a:t>
            </a:r>
            <a:br>
              <a:rPr lang="id-ID" sz="2800" b="1" dirty="0" smtClean="0"/>
            </a:br>
            <a:r>
              <a:rPr lang="id-ID" sz="2800" b="1" dirty="0" smtClean="0"/>
              <a:t>       terhp keutuhan bangsa  dan negara sbb:</a:t>
            </a:r>
            <a:r>
              <a:rPr lang="id-ID" sz="2800" dirty="0" smtClean="0"/>
              <a:t/>
            </a:r>
            <a:br>
              <a:rPr lang="id-ID" sz="2800" dirty="0" smtClean="0"/>
            </a:br>
            <a:r>
              <a:rPr lang="id-ID" sz="2800" dirty="0" smtClean="0"/>
              <a:t>    a).Agresi berupa pengunaan  kekuatan bersenjata  oleh </a:t>
            </a:r>
            <a:br>
              <a:rPr lang="id-ID" sz="2800" dirty="0" smtClean="0"/>
            </a:br>
            <a:r>
              <a:rPr lang="id-ID" sz="2800" dirty="0" smtClean="0"/>
              <a:t>        negara lain  terhadap kedaulatan negara,keutuhan </a:t>
            </a:r>
            <a:br>
              <a:rPr lang="id-ID" sz="2800" dirty="0" smtClean="0"/>
            </a:br>
            <a:r>
              <a:rPr lang="id-ID" sz="2800" dirty="0" smtClean="0"/>
              <a:t>        wilayah dengan bentuk dan cara-cara sebagai berikut:</a:t>
            </a:r>
            <a:br>
              <a:rPr lang="id-ID" sz="2800" dirty="0" smtClean="0"/>
            </a:br>
            <a:r>
              <a:rPr lang="id-ID" sz="2800" dirty="0" smtClean="0"/>
              <a:t>        -Invasi pengunaan  kekuatan bersenjata</a:t>
            </a:r>
            <a:br>
              <a:rPr lang="id-ID" sz="2800" dirty="0" smtClean="0"/>
            </a:br>
            <a:r>
              <a:rPr lang="id-ID" sz="2800" dirty="0" smtClean="0"/>
              <a:t>       -Blokade pelabuhan,pantai,wilayah udara, atau</a:t>
            </a:r>
            <a:br>
              <a:rPr lang="id-ID" sz="2800" dirty="0" smtClean="0"/>
            </a:br>
            <a:r>
              <a:rPr lang="id-ID" sz="2800" dirty="0" smtClean="0"/>
              <a:t>         wilayah NKRI</a:t>
            </a:r>
            <a:br>
              <a:rPr lang="id-ID" sz="2800" dirty="0" smtClean="0"/>
            </a:br>
            <a:r>
              <a:rPr lang="id-ID" sz="2800" dirty="0" smtClean="0"/>
              <a:t>        -Serangan terhadap negara terhadap unsur satuan</a:t>
            </a:r>
            <a:br>
              <a:rPr lang="id-ID" sz="2800" dirty="0" smtClean="0"/>
            </a:br>
            <a:r>
              <a:rPr lang="id-ID" sz="2800" dirty="0" smtClean="0"/>
              <a:t>           darat, laut dan udara</a:t>
            </a:r>
            <a:br>
              <a:rPr lang="id-ID" sz="2800" dirty="0" smtClean="0"/>
            </a:br>
            <a:r>
              <a:rPr lang="id-ID" sz="2800" dirty="0" smtClean="0"/>
              <a:t>        -Pengiriman kelompok bersenjata  atau tentara bayaran </a:t>
            </a:r>
            <a:br>
              <a:rPr lang="id-ID" sz="2800" dirty="0" smtClean="0"/>
            </a:br>
            <a:r>
              <a:rPr lang="id-ID" sz="2800" dirty="0" smtClean="0"/>
              <a:t>         untuk melakukan tindakan kekerasan terhadap NKRI</a:t>
            </a:r>
            <a:br>
              <a:rPr lang="id-ID" sz="2800" dirty="0" smtClean="0"/>
            </a:br>
            <a:r>
              <a:rPr lang="id-ID" sz="2800" dirty="0" smtClean="0"/>
              <a:t>xH</a:t>
            </a:r>
            <a:br>
              <a:rPr lang="id-ID" sz="2800" dirty="0" smtClean="0"/>
            </a:br>
            <a:r>
              <a:rPr lang="id-ID" sz="2800" dirty="0" smtClean="0"/>
              <a:t/>
            </a:r>
            <a:br>
              <a:rPr lang="id-ID" sz="2800" dirty="0" smtClean="0"/>
            </a:br>
            <a:r>
              <a:rPr lang="id-ID" sz="2800" dirty="0" smtClean="0"/>
              <a:t> </a:t>
            </a: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b).Pelanggaran wilayah  yang di lakukan oleh negara lain</a:t>
            </a:r>
            <a:br>
              <a:rPr lang="id-ID" sz="2800" dirty="0" smtClean="0"/>
            </a:br>
            <a:r>
              <a:rPr lang="id-ID" sz="2800" dirty="0" smtClean="0"/>
              <a:t>   pelanggaran wilayah ini dapat terjadi  baik, di darat,laut</a:t>
            </a:r>
            <a:br>
              <a:rPr lang="id-ID" sz="2800" dirty="0" smtClean="0"/>
            </a:br>
            <a:r>
              <a:rPr lang="id-ID" sz="2800" dirty="0" smtClean="0"/>
              <a:t>   maupun udara.</a:t>
            </a:r>
            <a:br>
              <a:rPr lang="id-ID" sz="2800" dirty="0" smtClean="0"/>
            </a:br>
            <a:r>
              <a:rPr lang="id-ID" sz="2800" dirty="0" smtClean="0"/>
              <a:t>c)Pemberontakan bersenjata suatu gerakan bersenjata </a:t>
            </a:r>
            <a:br>
              <a:rPr lang="id-ID" sz="2800" dirty="0" smtClean="0"/>
            </a:br>
            <a:r>
              <a:rPr lang="id-ID" sz="2800" dirty="0" smtClean="0"/>
              <a:t>   melawan pemerintah yang sah</a:t>
            </a:r>
            <a:br>
              <a:rPr lang="id-ID" sz="2800" dirty="0" smtClean="0"/>
            </a:br>
            <a:r>
              <a:rPr lang="id-ID" sz="2800" dirty="0" smtClean="0"/>
              <a:t>d)Spionase yang di lakukan oleh negara lain  untuk</a:t>
            </a:r>
            <a:br>
              <a:rPr lang="id-ID" sz="2800" dirty="0" smtClean="0"/>
            </a:br>
            <a:r>
              <a:rPr lang="id-ID" sz="2800" dirty="0" smtClean="0"/>
              <a:t>    mencari dan mendapatkan rahasia militer (di lakukan</a:t>
            </a:r>
            <a:br>
              <a:rPr lang="id-ID" sz="2800" dirty="0" smtClean="0"/>
            </a:br>
            <a:r>
              <a:rPr lang="id-ID" sz="2800" dirty="0" smtClean="0"/>
              <a:t>     </a:t>
            </a:r>
            <a:r>
              <a:rPr lang="id-ID" sz="2800" dirty="0" smtClean="0"/>
              <a:t>australia</a:t>
            </a:r>
            <a:r>
              <a:rPr lang="en-US" sz="2800" dirty="0" smtClean="0"/>
              <a:t> </a:t>
            </a:r>
            <a:r>
              <a:rPr lang="en-US" sz="2800" dirty="0" err="1" smtClean="0"/>
              <a:t>penyadapan</a:t>
            </a:r>
            <a:r>
              <a:rPr lang="en-US" sz="2800" dirty="0" smtClean="0"/>
              <a:t> </a:t>
            </a:r>
            <a:r>
              <a:rPr lang="en-US" sz="2800" dirty="0" err="1" smtClean="0"/>
              <a:t>telepon</a:t>
            </a:r>
            <a:r>
              <a:rPr lang="en-US" sz="2800" dirty="0" smtClean="0"/>
              <a:t> </a:t>
            </a:r>
            <a:r>
              <a:rPr lang="en-US" sz="2800" dirty="0" err="1" smtClean="0"/>
              <a:t>P</a:t>
            </a:r>
            <a:r>
              <a:rPr lang="en-US" sz="2800" dirty="0" err="1" smtClean="0"/>
              <a:t>residen</a:t>
            </a:r>
            <a:r>
              <a:rPr lang="en-US" sz="2800" dirty="0" smtClean="0"/>
              <a:t> RI </a:t>
            </a:r>
            <a:r>
              <a:rPr lang="id-ID" sz="2800" dirty="0" smtClean="0"/>
              <a:t>) </a:t>
            </a:r>
            <a:r>
              <a:rPr lang="id-ID" sz="2800" dirty="0" smtClean="0"/>
              <a:t/>
            </a:r>
            <a:br>
              <a:rPr lang="id-ID" sz="2800" dirty="0" smtClean="0"/>
            </a:br>
            <a:r>
              <a:rPr lang="id-ID" sz="2800" dirty="0" smtClean="0"/>
              <a:t/>
            </a:r>
            <a:br>
              <a:rPr lang="id-ID" sz="2800" dirty="0" smtClean="0"/>
            </a:br>
            <a:r>
              <a:rPr lang="id-ID" sz="2800" dirty="0" smtClean="0"/>
              <a:t>IPA XD</a:t>
            </a:r>
            <a:endParaRPr lang="id-ID"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dirty="0" smtClean="0">
                <a:solidFill>
                  <a:srgbClr val="FF0000"/>
                </a:solidFill>
              </a:rPr>
              <a:t>2.Ancaman  disintegrasi</a:t>
            </a:r>
            <a:r>
              <a:rPr lang="id-ID" sz="2800" dirty="0" smtClean="0"/>
              <a:t/>
            </a:r>
            <a:br>
              <a:rPr lang="id-ID" sz="2800" dirty="0" smtClean="0"/>
            </a:br>
            <a:r>
              <a:rPr lang="id-ID" sz="2800" dirty="0" smtClean="0"/>
              <a:t>Ancaman terhadap keutuhan  NKRI  tidak selamanya  dalam bentuk fisik  atau bersifat militer nonfisik juga merupakan ancaman bagi  keutuhan NKRI.sbb</a:t>
            </a:r>
            <a:br>
              <a:rPr lang="id-ID" sz="2800" dirty="0" smtClean="0"/>
            </a:br>
            <a:r>
              <a:rPr lang="id-ID" sz="2800" b="1" dirty="0" smtClean="0"/>
              <a:t>a)Ideologi</a:t>
            </a:r>
            <a:r>
              <a:rPr lang="id-ID" sz="2800" dirty="0" smtClean="0"/>
              <a:t/>
            </a:r>
            <a:br>
              <a:rPr lang="id-ID" sz="2800" dirty="0" smtClean="0"/>
            </a:br>
            <a:r>
              <a:rPr lang="id-ID" sz="2800" dirty="0" smtClean="0"/>
              <a:t>    Liberalisme dan komunisme bertentangan dengan Pancasila.Liberalisme kebebasan tanpa batas,sedangkan komunisme terlalu mengekang kebebasan.</a:t>
            </a:r>
            <a:br>
              <a:rPr lang="id-ID" sz="2800" dirty="0" smtClean="0"/>
            </a:br>
            <a:r>
              <a:rPr lang="id-ID" sz="2800" b="1" dirty="0" smtClean="0"/>
              <a:t>b)Demografi</a:t>
            </a:r>
            <a:r>
              <a:rPr lang="en-US" sz="2800" b="1" dirty="0" smtClean="0"/>
              <a:t> (</a:t>
            </a:r>
            <a:r>
              <a:rPr lang="en-US" sz="2800" b="1" dirty="0" err="1" smtClean="0"/>
              <a:t>ilmu</a:t>
            </a:r>
            <a:r>
              <a:rPr lang="en-US" sz="2800" b="1" dirty="0" smtClean="0"/>
              <a:t> yang </a:t>
            </a:r>
            <a:r>
              <a:rPr lang="en-US" sz="2800" b="1" dirty="0" err="1" smtClean="0"/>
              <a:t>mempejari</a:t>
            </a:r>
            <a:r>
              <a:rPr lang="en-US" sz="2800" b="1" dirty="0" smtClean="0"/>
              <a:t> </a:t>
            </a:r>
            <a:r>
              <a:rPr lang="en-US" sz="2800" b="1" dirty="0" err="1" smtClean="0"/>
              <a:t>dinamika</a:t>
            </a:r>
            <a:r>
              <a:rPr lang="en-US" sz="2800" b="1" dirty="0" smtClean="0"/>
              <a:t> </a:t>
            </a:r>
            <a:r>
              <a:rPr lang="en-US" sz="2800" b="1" dirty="0" err="1" smtClean="0"/>
              <a:t>kependudukan</a:t>
            </a:r>
            <a:r>
              <a:rPr lang="en-US" sz="2800" b="1" dirty="0" smtClean="0"/>
              <a:t>)</a:t>
            </a:r>
            <a:r>
              <a:rPr lang="id-ID" sz="2800" dirty="0" smtClean="0"/>
              <a:t/>
            </a:r>
            <a:br>
              <a:rPr lang="id-ID" sz="2800" dirty="0" smtClean="0"/>
            </a:br>
            <a:r>
              <a:rPr lang="id-ID" sz="2800" dirty="0" smtClean="0"/>
              <a:t> Jumlah penduduk yang besar keempat terbanyak di dunia, tapi tidak merata, SDM yang rendah, sulit nya lapangan pekerjaan, menyebabkan  kemiskinan.</a:t>
            </a:r>
            <a:br>
              <a:rPr lang="id-ID" sz="2800" dirty="0" smtClean="0"/>
            </a:br>
            <a:r>
              <a:rPr lang="id-ID" sz="2800" dirty="0" smtClean="0"/>
              <a:t/>
            </a:r>
            <a:br>
              <a:rPr lang="id-ID" sz="2800" dirty="0" smtClean="0"/>
            </a:br>
            <a:r>
              <a:rPr lang="id-ID" sz="2800" dirty="0" smtClean="0"/>
              <a:t> </a:t>
            </a:r>
            <a:endParaRPr lang="id-ID"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2334</TotalTime>
  <Words>117</Words>
  <Application>Microsoft Office PowerPoint</Application>
  <PresentationFormat>On-screen Show (4:3)</PresentationFormat>
  <Paragraphs>23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K.D:Menganalisis indikator ancaman terhadap negara dalam membangun integrasi nasional dengan bingkai BhinnekaTunggal Ika.   INDIKATOR: 1. Menganalisis contoh kasus ancaman     terhadap negara Indonesia  2. Mencari hubungan antara ancaman yang      dilakukan terhadap Indonesia dengan lemahnya      rasa kebhinneka Tunggal Ikaan warga negara    </vt:lpstr>
      <vt:lpstr>TUGAS  KELOMPOK  1.CARI MINIMAL 3 ANCAMAN TERHADAP  NKRI 2.BERI SOLUSINYA  DARI ANCAMAN  TERSEBUT</vt:lpstr>
      <vt:lpstr>Slide 3</vt:lpstr>
      <vt:lpstr>ANCAMAN TERHADAP NEGARA INDONESIA  DALAM BINGKAI BHINEKA TUNGGAL IKA 1.PENGERTIAN ANCAMAN Ancaman merupakan setiap usaha dan kegiatan, baik dari dalam negeri  maupun luar negeri  yang di nilai dapat  membahayakan  kedaulatan,keutuhan,dan keselamatan suatu negara  ancaman sbb a.Berdasarkan asal datangnya ancaman    1)Ancaman dari luar,yaitu yaitu segala ancaman  terhadap         ketahananan  nasional  yang berasal dari luar negeri    2)Ancaman dari dalam yaitu segala ancaman  terhadap        ketahanan nasional yang berasal dari  dalam negeri</vt:lpstr>
      <vt:lpstr>B.Berdasarkan bentuk  acaman 1)Ancaman fisik, yaitu segala bentuk  ancaman yang dapat menganggu  ketahanan nasional  suatu negara  yang dapat di lakukan dengan tindakan  secara fisik, seperti serangan bersenjata  penghilangan nyawa manusia, pengrusakan Fasilitas,  dan terorisme,  baik bersal dari dalam maupun dari luar. 2)Ancaman ideologis yaitu segala bentuk ancaman  yang dapat menganggu ketahanan nasional  suatu negara yang di lakukan dalam tataran  pemikiran, seperti perang idologi,arus globalisasi,dan kepentingan politik, baik berasal dari dalam maupun dari luar negeri. </vt:lpstr>
      <vt:lpstr> ANCAMAN TERHADAP NEGARA INDONESIA  DALAM INTEGRAL NASIONAL Integrasi nasional: Proses penyatuan  berbagai kelompok  budaya dan sosial  kedalam kesatuan wilayah nasional  indentitas nasional Indonesia merupakan  negara memiliki  peran dan posisi  penting di dunia  dari segi geografis, Indonesia merupakan negara  dengan wilayah  dan posisi yang strategis  dan potensial. Ada pun secara sosial  budaya  indonesia merupakan bangsa yang majemuk. Posisi tersebut di sebabkan oleh:   1)Terletak diantara  dua benua asia dan australia serta dua        samudera  Pasifik dan hindia.   2)Dilewati garis khatulistiwa  (ekuator) dan memiliki iklim        trofis dengan dua musim  kemarau dan penghujan.     3)Terletak di antara tiga lempeng  utama dunia  yakni lempeng         Indo-australia,Eurasia, dan  pasifik  4)Memiliki banyak wilayah  dengan potensi lahan yang subur  5)Negara kepulauan (maritim)terbesar di dunia  </vt:lpstr>
      <vt:lpstr> a.Bentuk ancaman terhadap  negara Indonesia   1)Anacaman menurut UU no  34 tahun 2004       tentang TNI menyebutkan ancaman  dan ganguan         terhp keutuhan bangsa  dan negara sbb:     a).Agresi berupa pengunaan  kekuatan bersenjata  oleh          negara lain  terhadap kedaulatan negara,keutuhan          wilayah dengan bentuk dan cara-cara sebagai berikut:         -Invasi pengunaan  kekuatan bersenjata        -Blokade pelabuhan,pantai,wilayah udara, atau          wilayah NKRI         -Serangan terhadap negara terhadap unsur satuan            darat, laut dan udara         -Pengiriman kelompok bersenjata  atau tentara bayaran           untuk melakukan tindakan kekerasan terhadap NKRI xH   </vt:lpstr>
      <vt:lpstr>b).Pelanggaran wilayah  yang di lakukan oleh negara lain    pelanggaran wilayah ini dapat terjadi  baik, di darat,laut    maupun udara. c)Pemberontakan bersenjata suatu gerakan bersenjata     melawan pemerintah yang sah d)Spionase yang di lakukan oleh negara lain  untuk     mencari dan mendapatkan rahasia militer (di lakukan      australia penyadapan telepon Presiden RI )   IPA XD</vt:lpstr>
      <vt:lpstr>2.Ancaman  disintegrasi Ancaman terhadap keutuhan  NKRI  tidak selamanya  dalam bentuk fisik  atau bersifat militer nonfisik juga merupakan ancaman bagi  keutuhan NKRI.sbb a)Ideologi     Liberalisme dan komunisme bertentangan dengan Pancasila.Liberalisme kebebasan tanpa batas,sedangkan komunisme terlalu mengekang kebebasan. b)Demografi (ilmu yang mempejari dinamika kependudukan)  Jumlah penduduk yang besar keempat terbanyak di dunia, tapi tidak merata, SDM yang rendah, sulit nya lapangan pekerjaan, menyebabkan  kemiskinan.   </vt:lpstr>
      <vt:lpstr>c.Penyalahgunaan teknologi Teknologi telah menyambangi  lingkup global hingga lokal di semua bidang seperti pendidikan,kesehatan,ekonomi,politik dan hukum. Keberadaan teknologi untuk mempermudah dan mengefektifkan  aktifitas manusia. Namun kalau di salah gunakan akan berakibat buruk cth “Cyber  Crime” (kejahatan dunia maya. d.Faktor alam Kekayaan alam bisa membuat manusia sejahtera tapi juga bisa  membahayakan seperti banjir,Tsunami,gempa bumi dan gunung meletus.</vt:lpstr>
      <vt:lpstr>Faktor pendorong integrasi nasional 1)Faktor sejarah yang menimbulkan senasib       sepenangungan 2)Keinginan bersatu di kalangan bangsa Indonesia seperti      yang terdapat dalam sumpah pemuda  28 oktober 1928 3)Rasa cinta tanah air seperti di buktikan dalam       merebut,mempertahankan  dan mengisi kemerdekaan 4.Rasa rela berkorban  untuk kepentingan bangsa dan     sebagaimana di buktikan banyak pahlawan yang gugur    </vt:lpstr>
      <vt:lpstr>Faktor-faktor penghambat Integrasi nasional a.Masyarakat Indonesia yang heterogen (beraneka ragam)    Suku yang berbeda-beda,bahasa,ras. b.Wilayah negara yang begitu luas terdiri atas ribuan pulau     yang di kelilingi oleh lautan. c.Masih besar kemungkinan ancamam,tantangan,hambatan dan ganguan  baik dari dalam dan luar negeri. d.Adanya paham  Etnosentrisme yang menganggap suku      bangsa yang lebih baik, dan menganggap suku lain       rendah </vt:lpstr>
      <vt:lpstr>3.Ancaman globalisasi Globalisasi  merupakan proses dunia menjadi satu jaringan manusia tanpa batas antar bangsa karena kemajuan teknologi dan komunikasi. Batas negara menjadi samar, masyarakat dapat mengakses informasi, mendapatkan barang,serta bepergian dengan mudah. Selain fositif ada juga negagatif globalisasi:   1).Ekonomi  Globalisasi memiliki arti penting kareana terintegrasi ke pasar-pasar global. Hal ini  semakin  memudahkan masyarakat untuk  mendapatkan barang-barang serta  mudah untuk mendapatkan. Akan tetapi hal ini dapat menjadi ancaman  bagi produksi lokal.     </vt:lpstr>
      <vt:lpstr>b.Seni budaya  Globalisasi akan berdampak kepada kekehidupan sosial budaya  dari segi sikap,pandangan hidup,bahkan nilai-nilai budaya bangsa. Kemajuan teknologi  komunikasi menyebabkan  budaya-budaya dari luar  yang tidak sesuai dengan nilai-nilai  budaya bangsa yang di adopsi  secara mentah-mentah tanpa penyaringan, akan menjadi ancaman  bagi kehidupan bangsa.</vt:lpstr>
      <vt:lpstr>B.MEMBANGUN INTEGRASI NASIONAL MELALUI PEMAHAMAN  TERHADAP NILAI-NILAI  BHINEKA TUNGGAL IKA Bhineka tunggal ika adalah sembaoyan bagi bangsa Indonesia  yang artinya walaupun berbeda-beda  namun tetap satu jua. Makna dari semboyan ini mengambarkan  kesatuan dan kesatuan bangsa NKRI. Kita sadar kalau kita memang berbeda, perbedaan itu sudah ada sebelum bangsa ini ada  kita tidak pernah tahu kenapa kita jadi orang sunda, betawi,batak,dayak,tionghua.  Kita harus memahami  bahwa Indonesia memiliki 17.504 pulau,  dengan 1.340 suku bangsa  dan 546 bahasa, kebudayaan. Kita juga harus mengenalinya  karena dengan mengenalinya akan menimbulkan toleransi dan dapat saling melengkapi. Perwujutan nasionalisme  dalam setiap aspek kehidupan  di mulai dari  pemahaman akan  kebhinekaan bangsa ini.  </vt:lpstr>
      <vt:lpstr>1.Aktualisasi  pemahaman nilai-nilai bhineka tunggal ika  a.Aktualisasi bhineka tunggal ika di bidang politik      1)Pada saat pemilu, semua orang cacat wajib di fasilitasi          untuk  mengunakan hak suaranya.      2)Kuota keterwakilan perempuan  dalam lembaga          legislatif 30% telah di terapkan di UU.      3)Walaupun berbeda  partai politik  setiap anggota DPR          harus mendahulukan  kepentingan bangsa dalam           setiap memutuskan  kebijakan  dalam membuat            peraturan perundang-undangan.   </vt:lpstr>
      <vt:lpstr>b.Aktualisasi bhineka tunggal ika di bidang hukum  dan pemerintahan 1)Seorang presiden atau kepala daerah  harus dapat     mengakamodasi  kepentingan rakyatnya tanpa     membedakan suku, agama dan status sosial 2)Para penegak hukum seperti polisi, pengacara,jaksa dan    hakim,  harus objektif tidak diskriminasi kepada      pelanggar hukum. 3).Masyarakat dan pemerintah harus mematuhimhukum      yang berlaku  di Indonesia. Tidak ada perbedaan antara     rakyat kecil sama dengan pejabat. </vt:lpstr>
      <vt:lpstr>C.Aktualisasi bhineka tunggal ika di bidang sosial budaya  1)Satu suku dengan suku lainnya  saling menghormati     tanpa ada perasaan bahwa sukunya lebih baik di banding     suku lainnya. 2)Setiaporang di negeri ini  bangga dan turut  serta dalam     mengembangkan kebudayaan nasional.</vt:lpstr>
      <vt:lpstr>d.Akualisasi bhineka tunggal ika di bidang pertahanan dan keamanan 1)Setiap WNI  wajib memiliki  sifat bela negara  baik ketika    negara terancan atau aman. 2)Setiap unsur TNI/Polri  menjadi pengayom seluruh lapisan masyarakat tanpa diskriminasi.  1.Perwujudan  nilai-nilai bhineka tunggal ika  dalam kehidupan berbangsa dan bernegara  dalam memperkuat integrasi nasional 1)Pendekatan struktural: yaitu upaya penanaman nilai-nilai  bhineka tunggal ika dalam rangka memperkuat integrasi nasional  yang di lakukan oleh pemerintah, tanpa diskriminasi. </vt:lpstr>
      <vt:lpstr>Lanjutanya  2)Pendekatan kultural: upaya penanaman  nilai kebinekaan  terhadap masyarakat. Melaui kelompok-kelompok masyarakat spt majelis taklim, kelompok ojek,bejak,arisan,pkk.  C.Pentingnya usaha pembelaan  negara dalam kesatuan NKRI Setiap bangsa atau negara tidak akan terlepas dari ancaman, baik dari dalam maupun dari luar negeri. Oelh karena itu di butuhkan bela negara  dan kerelaan berkorban  guna meniadakan  ancaman yang membahayakan  kemerdekaan dan  kadaulatan negara  serta dengan nilai-nilai Pancasila dan UUD 1945.</vt:lpstr>
      <vt:lpstr>Prinsip penyelenggaraan pertahanan menurut  UU No 3 tahun  2002  Sbb: 1)Bangsa Indonesia  berhak dan wajib membela  serta      mempertahankan kemerdekaan  dan kedauklatan     negara keutuhan wilayah, dan keselamatan  segenap      bangsa dari ancaman baik dari dalam dan luar negeri. 2)Pembelaan negara yang di wujudkan  dengan      keikutsertaan  dalam upaya pertahanan negara      merupakan tanggung jawab setiap warga negara. 3)Bangsa Indonesia cinta perdamian,  lebih cinta pada      kemerdekaan dan kedaulatan 4)Bentuk pertahanan negara  bersifat semesta  dalam arti      pertahanan melibatkan seluruh rakyat, dan wilayah      NKRI.</vt:lpstr>
      <vt:lpstr>Menurut pasal   9 ayat 2 UU No 3  tahun 2002  tentang pertahanan negara  sbb:   1.Pendidikan kewarganegaraan      membentuk sikap nasionalisme dan patriotisme dan      membekali pengetahuan tentang hak dan kewajiban      sebagai WNI. 2.Pelatihan dasar kemiliteran     Resimen mahasiswa (Menwa) dapat di daya gunakan     bela negara 3.Pengabdian sebagai prajurit TNI      Komponen utama bela negara. 4.Pengabdian sesusi dengan profesi      spt: Polisi,tenaga medis,tim sar,PMI, Relawan dan       Pramuka.</vt:lpstr>
      <vt:lpstr>Fungsi NEGARA   menurut Montesquie mencakup tiga    1)Legislatif:Pembuat UU    2)Eksekutif melaksanakan UU    3)Yudikatif:mengawasi UU (Mengadili para pelanggar UU) Fungsi NKRI    1)Melaksanakan ketertiban    2)Mengusahakan kemakmuran dan kesejahteraan rakyat    3)Pertahanan: perlengkapan pertahanan cangih    4)Menegakkan keadilan bagi rakyat Indonesia  </vt:lpstr>
      <vt:lpstr>Tujuan NKRI Alinea keempat UUD 1945   1)Melindungi segenap bangsa dan seluruh tumpah darah     Indo   2)Memajukan kesejahteraan umum   3)Mencerdaskan kehidupan bangsa   4)Ikut melaksanakan ketertiban dunia berdasarkan kemerdekaan,perdamian abadi, dan keadilan sosial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S.K:MENAMPILKAN SIKAP POSITIF TERHADAP SISTEM HUKUM  DAN         PERADILAN NASIONAL K.D:MENUNJUKKAN SIKAP YANG SESUAI  DENGAN KETENTUAN HUKUM          YANG BERLAKU  INDIKATOR:    1.menunjukkan  contoh sikap taat terhadap hukum    2.mengidentifikasi  macam-macam perbuatan yag bertentangan         dengan hukum    3.menidentifikasi  macam-macam sanksi sesuai dengan hukum yang        berlaku.</dc:title>
  <dc:creator>AXIOO</dc:creator>
  <cp:lastModifiedBy>Akuang</cp:lastModifiedBy>
  <cp:revision>52</cp:revision>
  <dcterms:created xsi:type="dcterms:W3CDTF">2011-10-27T12:03:23Z</dcterms:created>
  <dcterms:modified xsi:type="dcterms:W3CDTF">2016-05-16T19:42:48Z</dcterms:modified>
</cp:coreProperties>
</file>