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Massa atom &amp; </a:t>
            </a:r>
            <a:r>
              <a:rPr lang="en-US" dirty="0" err="1"/>
              <a:t>molekul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6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Kelimpahan</a:t>
            </a:r>
            <a:r>
              <a:rPr lang="en-US" altLang="en-US" dirty="0"/>
              <a:t> </a:t>
            </a:r>
            <a:r>
              <a:rPr lang="en-US" altLang="en-US" dirty="0" err="1"/>
              <a:t>isotop</a:t>
            </a:r>
            <a:endParaRPr lang="en-US" altLang="en-US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 sma =       massa 1 atom C-12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r>
              <a:rPr lang="id-ID" altLang="en-US"/>
              <a:t>		      </a:t>
            </a:r>
            <a:r>
              <a:rPr lang="en-US" altLang="en-US"/>
              <a:t>= 1,66057 x 10</a:t>
            </a:r>
            <a:r>
              <a:rPr lang="en-US" altLang="en-US" baseline="30000"/>
              <a:t>-24</a:t>
            </a:r>
            <a:r>
              <a:rPr lang="en-US" altLang="en-US"/>
              <a:t> g</a:t>
            </a:r>
            <a:endParaRPr lang="id-ID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  <a:p>
            <a:r>
              <a:rPr lang="en-US" altLang="en-US"/>
              <a:t>1 C-12 = 12 sma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731248"/>
              </p:ext>
            </p:extLst>
          </p:nvPr>
        </p:nvGraphicFramePr>
        <p:xfrm>
          <a:off x="2477389" y="2093405"/>
          <a:ext cx="42862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28600" imgH="444240" progId="Equation.3">
                  <p:embed/>
                </p:oleObj>
              </mc:Choice>
              <mc:Fallback>
                <p:oleObj name="Equation" r:id="rId3" imgW="228600" imgH="44424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389" y="2093405"/>
                        <a:ext cx="42862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>
            <a:hlinkClick r:id="" action="ppaction://noaction" highlightClick="1"/>
          </p:cNvPr>
          <p:cNvSpPr/>
          <p:nvPr/>
        </p:nvSpPr>
        <p:spPr>
          <a:xfrm>
            <a:off x="10167938" y="6072188"/>
            <a:ext cx="214312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Left Arrow 5">
            <a:hlinkClick r:id="" action="ppaction://noaction" highlightClick="1"/>
          </p:cNvPr>
          <p:cNvSpPr/>
          <p:nvPr/>
        </p:nvSpPr>
        <p:spPr>
          <a:xfrm>
            <a:off x="9810751" y="6072188"/>
            <a:ext cx="214313" cy="21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2059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Massa atom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relatif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cap="none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/>
              <a:t>Massa atom ( </a:t>
            </a:r>
            <a:r>
              <a:rPr lang="en-US" altLang="en-US" b="1" dirty="0" err="1"/>
              <a:t>sma</a:t>
            </a:r>
            <a:r>
              <a:rPr lang="en-US" altLang="en-US" b="1" dirty="0"/>
              <a:t> 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/>
              <a:t>	= </a:t>
            </a:r>
            <a:r>
              <a:rPr lang="en-US" altLang="en-US" u="sng" dirty="0" err="1"/>
              <a:t>massa</a:t>
            </a:r>
            <a:r>
              <a:rPr lang="en-US" altLang="en-US" u="sng" dirty="0"/>
              <a:t> atom (g)</a:t>
            </a:r>
            <a:r>
              <a:rPr lang="en-US" altLang="en-US" dirty="0"/>
              <a:t> x  12 </a:t>
            </a:r>
            <a:r>
              <a:rPr lang="en-US" altLang="en-US" dirty="0" err="1"/>
              <a:t>sma</a:t>
            </a:r>
            <a:endParaRPr lang="en-US" altLang="en-US" dirty="0"/>
          </a:p>
          <a:p>
            <a:pPr marL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massa</a:t>
            </a:r>
            <a:r>
              <a:rPr lang="en-US" altLang="en-US" dirty="0"/>
              <a:t> C-12 (g)</a:t>
            </a:r>
          </a:p>
          <a:p>
            <a:r>
              <a:rPr lang="en-US" altLang="en-US" b="1" dirty="0"/>
              <a:t>Massa atom rata-rata (</a:t>
            </a:r>
            <a:r>
              <a:rPr lang="en-US" altLang="en-US" b="1" dirty="0" err="1"/>
              <a:t>sma</a:t>
            </a:r>
            <a:r>
              <a:rPr lang="en-US" altLang="en-US" b="1" dirty="0"/>
              <a:t>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dirty="0"/>
              <a:t>=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(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kelimpahan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isotop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(%) x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isotop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3381375" y="4857750"/>
            <a:ext cx="7215188" cy="769938"/>
          </a:xfrm>
          <a:prstGeom prst="rect">
            <a:avLst/>
          </a:prstGeom>
          <a:solidFill>
            <a:srgbClr val="00B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 b="1"/>
              <a:t>Massa atomrelatif (Ar) = </a:t>
            </a:r>
            <a:r>
              <a:rPr lang="en-US" altLang="en-US" sz="2200" b="1" u="sng"/>
              <a:t>massa atom rata-rata (sma)</a:t>
            </a:r>
          </a:p>
          <a:p>
            <a:pPr eaLnBrk="1" hangingPunct="1"/>
            <a:r>
              <a:rPr lang="en-US" altLang="en-US" sz="2200" b="1"/>
              <a:t>                                                    1 sma</a:t>
            </a:r>
          </a:p>
        </p:txBody>
      </p:sp>
      <p:sp>
        <p:nvSpPr>
          <p:cNvPr id="5" name="Right Arrow 4">
            <a:hlinkClick r:id="" action="ppaction://noaction" highlightClick="1"/>
          </p:cNvPr>
          <p:cNvSpPr/>
          <p:nvPr/>
        </p:nvSpPr>
        <p:spPr>
          <a:xfrm>
            <a:off x="10167938" y="6072188"/>
            <a:ext cx="214312" cy="21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6" name="Left Arrow 5">
            <a:hlinkClick r:id="" action="ppaction://noaction" highlightClick="1"/>
          </p:cNvPr>
          <p:cNvSpPr/>
          <p:nvPr/>
        </p:nvSpPr>
        <p:spPr>
          <a:xfrm>
            <a:off x="9810751" y="6072188"/>
            <a:ext cx="214313" cy="21431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d-ID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8959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595689" y="274639"/>
            <a:ext cx="5786437" cy="725487"/>
          </a:xfrm>
        </p:spPr>
        <p:txBody>
          <a:bodyPr>
            <a:normAutofit fontScale="90000"/>
          </a:bodyPr>
          <a:lstStyle/>
          <a:p>
            <a:r>
              <a:rPr lang="id-ID" altLang="en-US"/>
              <a:t>Contoh soal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549831" y="1143001"/>
            <a:ext cx="8832419" cy="4983163"/>
          </a:xfrm>
        </p:spPr>
        <p:txBody>
          <a:bodyPr/>
          <a:lstStyle/>
          <a:p>
            <a:r>
              <a:rPr lang="id-ID" altLang="en-US" dirty="0"/>
              <a:t>Klorin mempunyai 2 isotop yaitu      Cl-35 dan Cl-37. Masing-masing  terdapat dalam jumlah persentase 75% Cl-35 dan 25% Cl-37. Maka massa atom relatif  </a:t>
            </a:r>
            <a:r>
              <a:rPr lang="id-ID" altLang="en-US" i="1" dirty="0"/>
              <a:t>(Ar)</a:t>
            </a:r>
            <a:r>
              <a:rPr lang="id-ID" altLang="en-US" dirty="0"/>
              <a:t> klorin dapat dihitung sebagai :</a:t>
            </a:r>
          </a:p>
          <a:p>
            <a:r>
              <a:rPr lang="id-ID" altLang="en-US" dirty="0"/>
              <a:t>[(75% x 35) + (25% x 37)] = 35,5</a:t>
            </a:r>
          </a:p>
          <a:p>
            <a:endParaRPr lang="id-ID" altLang="en-US" dirty="0"/>
          </a:p>
        </p:txBody>
      </p:sp>
    </p:spTree>
    <p:extLst>
      <p:ext uri="{BB962C8B-B14F-4D97-AF65-F5344CB8AC3E}">
        <p14:creationId xmlns:p14="http://schemas.microsoft.com/office/powerpoint/2010/main" val="965694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317357"/>
            <a:ext cx="10178322" cy="2154263"/>
          </a:xfrm>
        </p:spPr>
        <p:txBody>
          <a:bodyPr>
            <a:normAutofit fontScale="77500" lnSpcReduction="20000"/>
          </a:bodyPr>
          <a:lstStyle/>
          <a:p>
            <a:r>
              <a:rPr lang="id-ID" dirty="0"/>
              <a:t>Unsur Li mempunyai massa atom rata-rata 1,15272 x 10</a:t>
            </a:r>
            <a:r>
              <a:rPr lang="id-ID" baseline="30000" dirty="0"/>
              <a:t>-23</a:t>
            </a:r>
            <a:r>
              <a:rPr lang="id-ID" dirty="0"/>
              <a:t> gram</a:t>
            </a:r>
            <a:endParaRPr lang="en-US" dirty="0"/>
          </a:p>
          <a:p>
            <a:pPr lvl="0"/>
            <a:r>
              <a:rPr lang="id-ID" dirty="0"/>
              <a:t>Hitung massa atom relatif </a:t>
            </a:r>
            <a:r>
              <a:rPr lang="id-ID" i="1" dirty="0"/>
              <a:t>(Ar)</a:t>
            </a:r>
            <a:r>
              <a:rPr lang="id-ID" dirty="0"/>
              <a:t> unsur Li </a:t>
            </a:r>
            <a:endParaRPr lang="en-US" dirty="0"/>
          </a:p>
          <a:p>
            <a:pPr lvl="0"/>
            <a:r>
              <a:rPr lang="id-ID" dirty="0"/>
              <a:t>Berapa massa atom rata-rata unsur Li dalam satuan sma ?</a:t>
            </a:r>
            <a:endParaRPr lang="en-US" dirty="0"/>
          </a:p>
          <a:p>
            <a:pPr lvl="0"/>
            <a:r>
              <a:rPr lang="id-ID" dirty="0"/>
              <a:t>Unsur Li mempunyai 2 isotop, yaitu Li-6 dan Li-7. Jika massa Li-6 = 6,01512 sma dan massa Li-7 = 7,01600 sma; tentukan kelimpahan isotop Li-6 dan Li-7 di alam.</a:t>
            </a:r>
            <a:endParaRPr lang="en-US" dirty="0"/>
          </a:p>
          <a:p>
            <a:pPr marL="0" lvl="0" indent="0">
              <a:buNone/>
            </a:pPr>
            <a:r>
              <a:rPr lang="en-US" altLang="en-US" u="sng" dirty="0" err="1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Jawab</a:t>
            </a:r>
            <a:r>
              <a:rPr lang="en-US" altLang="en-US" u="sng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</a:p>
          <a:p>
            <a:pPr marL="0" lvl="0" indent="0">
              <a:buNone/>
            </a:pPr>
            <a:r>
              <a:rPr lang="id-ID" altLang="en-US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Massa atom relatif </a:t>
            </a:r>
            <a:r>
              <a:rPr lang="id-ID" altLang="en-US" i="1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(Ar)</a:t>
            </a:r>
            <a:r>
              <a:rPr lang="id-ID" altLang="en-US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unsur Li </a:t>
            </a:r>
            <a:r>
              <a:rPr lang="en-US" altLang="en-US" dirty="0">
                <a:solidFill>
                  <a:schemeClr val="tx1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endParaRPr lang="en-US" altLang="en-US" sz="32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942487"/>
              </p:ext>
            </p:extLst>
          </p:nvPr>
        </p:nvGraphicFramePr>
        <p:xfrm>
          <a:off x="2553561" y="3299227"/>
          <a:ext cx="5784527" cy="86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3" imgW="2552400" imgH="431640" progId="Equation.3">
                  <p:embed/>
                </p:oleObj>
              </mc:Choice>
              <mc:Fallback>
                <p:oleObj name="Equation" r:id="rId3" imgW="2552400" imgH="431640" progId="Equation.3">
                  <p:embed/>
                  <p:pic>
                    <p:nvPicPr>
                      <p:cNvPr id="26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561" y="3299227"/>
                        <a:ext cx="5784527" cy="866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882304"/>
              </p:ext>
            </p:extLst>
          </p:nvPr>
        </p:nvGraphicFramePr>
        <p:xfrm>
          <a:off x="2553561" y="4116214"/>
          <a:ext cx="3202384" cy="9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5" imgW="1447800" imgH="508000" progId="Equation.3">
                  <p:embed/>
                </p:oleObj>
              </mc:Choice>
              <mc:Fallback>
                <p:oleObj name="Equation" r:id="rId5" imgW="1447800" imgH="508000" progId="Equation.3">
                  <p:embed/>
                  <p:pic>
                    <p:nvPicPr>
                      <p:cNvPr id="27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3561" y="4116214"/>
                        <a:ext cx="3202384" cy="93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5755945" y="4440972"/>
            <a:ext cx="19467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 6,94173 gram</a:t>
            </a:r>
            <a:endParaRPr kumimoji="0" lang="id-ID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64762" y="5053301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d-ID" altLang="en-US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Massa atom rata-rata unsur Li :</a:t>
            </a:r>
            <a:endParaRPr lang="en-US" altLang="en-US" sz="2800" dirty="0"/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73740"/>
              </p:ext>
            </p:extLst>
          </p:nvPr>
        </p:nvGraphicFramePr>
        <p:xfrm>
          <a:off x="1782304" y="5304588"/>
          <a:ext cx="512994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7" imgW="2578100" imgH="342900" progId="Equation.3">
                  <p:embed/>
                </p:oleObj>
              </mc:Choice>
              <mc:Fallback>
                <p:oleObj name="Equation" r:id="rId7" imgW="2578100" imgH="3429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304" y="5304588"/>
                        <a:ext cx="5129940" cy="685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072409"/>
              </p:ext>
            </p:extLst>
          </p:nvPr>
        </p:nvGraphicFramePr>
        <p:xfrm>
          <a:off x="1410561" y="5798871"/>
          <a:ext cx="4788762" cy="73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9" imgW="2286000" imgH="342900" progId="Equation.3">
                  <p:embed/>
                </p:oleObj>
              </mc:Choice>
              <mc:Fallback>
                <p:oleObj name="Equation" r:id="rId9" imgW="2286000" imgH="3429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561" y="5798871"/>
                        <a:ext cx="4788762" cy="7336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56746"/>
              </p:ext>
            </p:extLst>
          </p:nvPr>
        </p:nvGraphicFramePr>
        <p:xfrm>
          <a:off x="6264351" y="6133189"/>
          <a:ext cx="4228002" cy="401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1" imgW="1739900" imgH="177800" progId="Equation.3">
                  <p:embed/>
                </p:oleObj>
              </mc:Choice>
              <mc:Fallback>
                <p:oleObj name="Equation" r:id="rId11" imgW="1739900" imgH="177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351" y="6133189"/>
                        <a:ext cx="4228002" cy="4018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840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3208150" y="2219251"/>
            <a:ext cx="1050268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endParaRPr kumimoji="0" lang="id-ID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98901" y="1084882"/>
            <a:ext cx="10104896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Misalkan kelimpahan Li-6 di alam = y % dan kelimpahan Li-</a:t>
            </a:r>
            <a:r>
              <a:rPr lang="id-ID" sz="20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(100-y)%, maka :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7540" marR="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754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</a:t>
            </a: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assa atom rata-rata Li	=</a:t>
            </a:r>
            <a:r>
              <a:rPr lang="en-US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∑ (kelimpahan isotop x massa isotop)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6,94173  = (kelimpahan Li-6 x massa isotop Li-6) + (kelimpahan Li-7 x massa isotop Li-7)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6,94173  = (y % x 6,01512) + ((100-y)% x 7,01600)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6,94173 = 6,01512 y %  + 7,01600 – 7,01600 y%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1,0009 y = </a:t>
            </a:r>
            <a:r>
              <a:rPr lang="id-ID" sz="2000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</a:t>
            </a: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,43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y = 7,42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jadi kelimpahan Li-6 = 7,42%, dan </a:t>
            </a:r>
            <a:endParaRPr lang="en-US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530350" marR="0" indent="-62992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id-ID" dirty="0"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kelimpahan Li-7 = (100 – 7,42)% = 92,58%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5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Massa </a:t>
            </a:r>
            <a:r>
              <a:rPr lang="en-US" dirty="0" err="1"/>
              <a:t>molekul</a:t>
            </a:r>
            <a:r>
              <a:rPr lang="en-US" dirty="0"/>
              <a:t> relative (</a:t>
            </a:r>
            <a:r>
              <a:rPr lang="en-US" dirty="0" err="1"/>
              <a:t>M</a:t>
            </a:r>
            <a:r>
              <a:rPr lang="en-US" sz="2400" dirty="0" err="1"/>
              <a:t>r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Massa </a:t>
            </a:r>
            <a:r>
              <a:rPr lang="en-US" dirty="0" err="1"/>
              <a:t>molekul</a:t>
            </a:r>
            <a:r>
              <a:rPr lang="en-US" dirty="0"/>
              <a:t> relative (</a:t>
            </a:r>
            <a:r>
              <a:rPr lang="en-US" dirty="0" err="1"/>
              <a:t>Mr</a:t>
            </a:r>
            <a:r>
              <a:rPr lang="en-US" dirty="0"/>
              <a:t>) = ∑ </a:t>
            </a:r>
            <a:r>
              <a:rPr lang="en-US" dirty="0" err="1"/>
              <a:t>Ar</a:t>
            </a:r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: </a:t>
            </a:r>
          </a:p>
          <a:p>
            <a:pPr lvl="1"/>
            <a:r>
              <a:rPr lang="en-US" dirty="0" err="1"/>
              <a:t>Mr</a:t>
            </a:r>
            <a:r>
              <a:rPr lang="en-US" dirty="0"/>
              <a:t> Na</a:t>
            </a:r>
            <a:r>
              <a:rPr lang="en-US" baseline="-25000" dirty="0"/>
              <a:t>2</a:t>
            </a:r>
            <a:r>
              <a:rPr lang="en-US" dirty="0"/>
              <a:t>CO</a:t>
            </a:r>
            <a:r>
              <a:rPr lang="en-US" baseline="-25000" dirty="0"/>
              <a:t>3</a:t>
            </a:r>
            <a:r>
              <a:rPr lang="en-US" dirty="0"/>
              <a:t> = 2. </a:t>
            </a:r>
            <a:r>
              <a:rPr lang="en-US" dirty="0" err="1"/>
              <a:t>Ar</a:t>
            </a:r>
            <a:r>
              <a:rPr lang="en-US" dirty="0"/>
              <a:t> Na + </a:t>
            </a:r>
            <a:r>
              <a:rPr lang="en-US" dirty="0" err="1"/>
              <a:t>Ar</a:t>
            </a:r>
            <a:r>
              <a:rPr lang="en-US" dirty="0"/>
              <a:t> C + 3 </a:t>
            </a:r>
            <a:r>
              <a:rPr lang="en-US" dirty="0" err="1"/>
              <a:t>Ar</a:t>
            </a:r>
            <a:r>
              <a:rPr lang="en-US" dirty="0"/>
              <a:t> O</a:t>
            </a:r>
          </a:p>
          <a:p>
            <a:r>
              <a:rPr lang="en-US" dirty="0"/>
              <a:t>                                  = 2. 23 + 12 + 3. 16 = 106</a:t>
            </a:r>
          </a:p>
          <a:p>
            <a:pPr lvl="1"/>
            <a:r>
              <a:rPr lang="en-US" dirty="0" err="1"/>
              <a:t>Mr</a:t>
            </a:r>
            <a:r>
              <a:rPr lang="en-US" dirty="0"/>
              <a:t> Al</a:t>
            </a:r>
            <a:r>
              <a:rPr lang="en-US" baseline="-25000" dirty="0"/>
              <a:t>2</a:t>
            </a:r>
            <a:r>
              <a:rPr lang="en-US" dirty="0"/>
              <a:t>(SO</a:t>
            </a:r>
            <a:r>
              <a:rPr lang="en-US" baseline="-25000" dirty="0"/>
              <a:t>4</a:t>
            </a:r>
            <a:r>
              <a:rPr lang="en-US" dirty="0"/>
              <a:t>)</a:t>
            </a:r>
            <a:r>
              <a:rPr lang="en-US" baseline="-25000" dirty="0"/>
              <a:t>3</a:t>
            </a:r>
            <a:r>
              <a:rPr lang="en-US" dirty="0"/>
              <a:t> = 2 </a:t>
            </a:r>
            <a:r>
              <a:rPr lang="en-US" dirty="0" err="1"/>
              <a:t>Ar</a:t>
            </a:r>
            <a:r>
              <a:rPr lang="en-US" dirty="0"/>
              <a:t> Al + 3 </a:t>
            </a:r>
            <a:r>
              <a:rPr lang="en-US" dirty="0" err="1"/>
              <a:t>Ar</a:t>
            </a:r>
            <a:r>
              <a:rPr lang="en-US" dirty="0"/>
              <a:t> S + 12 </a:t>
            </a:r>
            <a:r>
              <a:rPr lang="en-US" dirty="0" err="1"/>
              <a:t>Ar</a:t>
            </a:r>
            <a:r>
              <a:rPr lang="en-US" dirty="0"/>
              <a:t> O</a:t>
            </a:r>
          </a:p>
          <a:p>
            <a:pPr marL="457200" lvl="1" indent="0">
              <a:buNone/>
            </a:pPr>
            <a:r>
              <a:rPr lang="en-US" dirty="0"/>
              <a:t>		    = 2.27 + 3.16 + 12.16 = 294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95699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52</TotalTime>
  <Words>252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Gill Sans MT</vt:lpstr>
      <vt:lpstr>Impact</vt:lpstr>
      <vt:lpstr>Times New Roman</vt:lpstr>
      <vt:lpstr>Trebuchet MS</vt:lpstr>
      <vt:lpstr>Badge</vt:lpstr>
      <vt:lpstr>Equation</vt:lpstr>
      <vt:lpstr>Massa atom &amp; molekul relatif</vt:lpstr>
      <vt:lpstr>Kelimpahan isotop</vt:lpstr>
      <vt:lpstr>Massa atom relatif (Ar)</vt:lpstr>
      <vt:lpstr>Contoh soal</vt:lpstr>
      <vt:lpstr>Contoh soal 2</vt:lpstr>
      <vt:lpstr>PowerPoint Presentation</vt:lpstr>
      <vt:lpstr>Massa molekul relative (Mr)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Massa atom &amp; molekul relatif</dc:title>
  <dc:creator>Eka Widjajanti</dc:creator>
  <cp:lastModifiedBy>Eka Widjajanti</cp:lastModifiedBy>
  <cp:revision>8</cp:revision>
  <dcterms:created xsi:type="dcterms:W3CDTF">2016-04-29T01:31:17Z</dcterms:created>
  <dcterms:modified xsi:type="dcterms:W3CDTF">2016-04-29T08:03:33Z</dcterms:modified>
</cp:coreProperties>
</file>