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24" r:id="rId2"/>
  </p:sldMasterIdLst>
  <p:notesMasterIdLst>
    <p:notesMasterId r:id="rId46"/>
  </p:notesMasterIdLst>
  <p:sldIdLst>
    <p:sldId id="256" r:id="rId3"/>
    <p:sldId id="304" r:id="rId4"/>
    <p:sldId id="279" r:id="rId5"/>
    <p:sldId id="285" r:id="rId6"/>
    <p:sldId id="284" r:id="rId7"/>
    <p:sldId id="286" r:id="rId8"/>
    <p:sldId id="316" r:id="rId9"/>
    <p:sldId id="288" r:id="rId10"/>
    <p:sldId id="289" r:id="rId11"/>
    <p:sldId id="318" r:id="rId12"/>
    <p:sldId id="257" r:id="rId13"/>
    <p:sldId id="308" r:id="rId14"/>
    <p:sldId id="258" r:id="rId15"/>
    <p:sldId id="309" r:id="rId16"/>
    <p:sldId id="310" r:id="rId17"/>
    <p:sldId id="306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9" r:id="rId26"/>
    <p:sldId id="299" r:id="rId27"/>
    <p:sldId id="305" r:id="rId28"/>
    <p:sldId id="300" r:id="rId29"/>
    <p:sldId id="268" r:id="rId30"/>
    <p:sldId id="271" r:id="rId31"/>
    <p:sldId id="272" r:id="rId32"/>
    <p:sldId id="273" r:id="rId33"/>
    <p:sldId id="274" r:id="rId34"/>
    <p:sldId id="275" r:id="rId35"/>
    <p:sldId id="301" r:id="rId36"/>
    <p:sldId id="303" r:id="rId37"/>
    <p:sldId id="302" r:id="rId38"/>
    <p:sldId id="311" r:id="rId39"/>
    <p:sldId id="312" r:id="rId40"/>
    <p:sldId id="313" r:id="rId41"/>
    <p:sldId id="314" r:id="rId42"/>
    <p:sldId id="276" r:id="rId43"/>
    <p:sldId id="282" r:id="rId44"/>
    <p:sldId id="283" r:id="rId45"/>
  </p:sldIdLst>
  <p:sldSz cx="9144000" cy="6858000" type="screen4x3"/>
  <p:notesSz cx="6858000" cy="91440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00066"/>
    <a:srgbClr val="F4FF1F"/>
    <a:srgbClr val="D00000"/>
    <a:srgbClr val="006600"/>
    <a:srgbClr val="003300"/>
    <a:srgbClr val="E7C41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535" autoAdjust="0"/>
    <p:restoredTop sz="94643" autoAdjust="0"/>
  </p:normalViewPr>
  <p:slideViewPr>
    <p:cSldViewPr>
      <p:cViewPr varScale="1">
        <p:scale>
          <a:sx n="66" d="100"/>
          <a:sy n="66" d="100"/>
        </p:scale>
        <p:origin x="-5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8FB9D8-1D0C-45E7-9527-4F076C131EAA}" type="datetimeFigureOut">
              <a:rPr lang="id-ID"/>
              <a:pPr>
                <a:defRPr/>
              </a:pPr>
              <a:t>06/08/2015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B560922-908A-49BC-926F-7C184C54F35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3.xml"/><Relationship Id="rId13" Type="http://schemas.openxmlformats.org/officeDocument/2006/relationships/image" Target="../media/image9.png"/><Relationship Id="rId18" Type="http://schemas.openxmlformats.org/officeDocument/2006/relationships/hyperlink" Target="Hubungan_Antar_Budaya.exe" TargetMode="External"/><Relationship Id="rId3" Type="http://schemas.openxmlformats.org/officeDocument/2006/relationships/slide" Target="../slides/slide1.xml"/><Relationship Id="rId21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slide" Target="../slides/slide41.xml"/><Relationship Id="rId17" Type="http://schemas.openxmlformats.org/officeDocument/2006/relationships/image" Target="../media/image11.png"/><Relationship Id="rId2" Type="http://schemas.openxmlformats.org/officeDocument/2006/relationships/image" Target="../media/image3.jpeg"/><Relationship Id="rId16" Type="http://schemas.openxmlformats.org/officeDocument/2006/relationships/slide" Target="../slides/slide2.xml"/><Relationship Id="rId20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slide" Target="../slides/slide42.xml"/><Relationship Id="rId19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slide" Target="../slides/slide4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../slides/slide41.xml"/><Relationship Id="rId18" Type="http://schemas.openxmlformats.org/officeDocument/2006/relationships/image" Target="../media/image11.png"/><Relationship Id="rId3" Type="http://schemas.openxmlformats.org/officeDocument/2006/relationships/slide" Target="../slides/slide1.xml"/><Relationship Id="rId21" Type="http://schemas.openxmlformats.org/officeDocument/2006/relationships/image" Target="../media/image13.png"/><Relationship Id="rId7" Type="http://schemas.openxmlformats.org/officeDocument/2006/relationships/slide" Target="../slides/slide3.xml"/><Relationship Id="rId12" Type="http://schemas.openxmlformats.org/officeDocument/2006/relationships/image" Target="../media/image8.png"/><Relationship Id="rId17" Type="http://schemas.openxmlformats.org/officeDocument/2006/relationships/slide" Target="../slides/slide2.xml"/><Relationship Id="rId2" Type="http://schemas.openxmlformats.org/officeDocument/2006/relationships/image" Target="../media/image3.jpe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slide" Target="../slides/slide42.xml"/><Relationship Id="rId5" Type="http://schemas.openxmlformats.org/officeDocument/2006/relationships/slide" Target="../slides/slide37.xml"/><Relationship Id="rId15" Type="http://schemas.openxmlformats.org/officeDocument/2006/relationships/slide" Target="../slides/slide43.xml"/><Relationship Id="rId10" Type="http://schemas.openxmlformats.org/officeDocument/2006/relationships/image" Target="../media/image7.png"/><Relationship Id="rId19" Type="http://schemas.openxmlformats.org/officeDocument/2006/relationships/hyperlink" Target="Hubungan_Antar_Budaya.exe" TargetMode="External"/><Relationship Id="rId4" Type="http://schemas.openxmlformats.org/officeDocument/2006/relationships/image" Target="../media/image4.png"/><Relationship Id="rId9" Type="http://schemas.openxmlformats.org/officeDocument/2006/relationships/slide" Target="../slides/slide5.xml"/><Relationship Id="rId14" Type="http://schemas.openxmlformats.org/officeDocument/2006/relationships/image" Target="../media/image9.png"/><Relationship Id="rId22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 psb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990600"/>
            <a:ext cx="5257800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D:\SKI\Logo SMA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1113" y="3708400"/>
            <a:ext cx="1577975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22915-F1DA-4DB1-B0C9-0E1436CB6A7A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6EAFF-E961-4B6A-88EE-5DF084AF9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FABD8-DDFE-4416-B272-921643CCCDF5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C9F2A-26CF-43F7-804B-724F6279C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43E73-4AE2-4CBE-AA6F-F1EBA897D5D0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49783-B320-4A3C-B5A8-4BA150064C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B56D-B229-46FC-A907-1CA49D0391A9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D5E9A-A5F0-4889-BA3B-E8FA5A9E5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99E-B82E-4C80-B1F2-3B330EEB5FE8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7321-6457-48FF-9E0E-42317297B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99E-B82E-4C80-B1F2-3B330EEB5FE8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7321-6457-48FF-9E0E-42317297B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99E-B82E-4C80-B1F2-3B330EEB5FE8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7321-6457-48FF-9E0E-42317297B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99E-B82E-4C80-B1F2-3B330EEB5FE8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7321-6457-48FF-9E0E-42317297B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99E-B82E-4C80-B1F2-3B330EEB5FE8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7321-6457-48FF-9E0E-42317297B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99E-B82E-4C80-B1F2-3B330EEB5FE8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7321-6457-48FF-9E0E-42317297B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99E-B82E-4C80-B1F2-3B330EEB5FE8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7321-6457-48FF-9E0E-42317297B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r="80833"/>
          <a:stretch>
            <a:fillRect/>
          </a:stretch>
        </p:blipFill>
        <p:spPr bwMode="auto">
          <a:xfrm>
            <a:off x="0" y="0"/>
            <a:ext cx="1752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5" name="Picture 4" descr="beranda.png">
            <a:hlinkClick r:id="rId3" action="ppaction://hlinksldjump" highlightClick="1"/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63" y="542925"/>
            <a:ext cx="2055812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ontoh soal.png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5">
            <a:grayscl/>
          </a:blip>
          <a:srcRect/>
          <a:stretch>
            <a:fillRect/>
          </a:stretch>
        </p:blipFill>
        <p:spPr bwMode="auto">
          <a:xfrm>
            <a:off x="25400" y="2798763"/>
            <a:ext cx="20605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ndikator.png">
            <a:hlinkClick r:id="rId6" action="ppaction://hlinksldjump" highlightClick="1"/>
          </p:cNvPr>
          <p:cNvPicPr>
            <a:picLocks noChangeAspect="1"/>
          </p:cNvPicPr>
          <p:nvPr/>
        </p:nvPicPr>
        <p:blipFill>
          <a:blip r:embed="rId7">
            <a:grayscl/>
          </a:blip>
          <a:srcRect/>
          <a:stretch>
            <a:fillRect/>
          </a:stretch>
        </p:blipFill>
        <p:spPr bwMode="auto">
          <a:xfrm>
            <a:off x="38100" y="1663700"/>
            <a:ext cx="20478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ateri.png">
            <a:hlinkClick r:id="rId8" action="ppaction://hlinksldjump" highlightClick="1"/>
          </p:cNvPr>
          <p:cNvPicPr>
            <a:picLocks noChangeAspect="1"/>
          </p:cNvPicPr>
          <p:nvPr/>
        </p:nvPicPr>
        <p:blipFill>
          <a:blip r:embed="rId9">
            <a:grayscl/>
          </a:blip>
          <a:srcRect/>
          <a:stretch>
            <a:fillRect/>
          </a:stretch>
        </p:blipFill>
        <p:spPr bwMode="auto">
          <a:xfrm>
            <a:off x="30163" y="2147888"/>
            <a:ext cx="2055812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enyusun.png">
            <a:hlinkClick r:id="rId10" action="ppaction://hlinksldjump" highlightClick="1"/>
          </p:cNvPr>
          <p:cNvPicPr>
            <a:picLocks noChangeAspect="1"/>
          </p:cNvPicPr>
          <p:nvPr/>
        </p:nvPicPr>
        <p:blipFill>
          <a:blip r:embed="rId11">
            <a:grayscl/>
          </a:blip>
          <a:srcRect/>
          <a:stretch>
            <a:fillRect/>
          </a:stretch>
        </p:blipFill>
        <p:spPr bwMode="auto">
          <a:xfrm>
            <a:off x="0" y="4495800"/>
            <a:ext cx="204787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referensi.png">
            <a:hlinkClick r:id="rId12" action="ppaction://hlinksldjump" highlightClick="1"/>
          </p:cNvPr>
          <p:cNvPicPr>
            <a:picLocks noChangeAspect="1"/>
          </p:cNvPicPr>
          <p:nvPr/>
        </p:nvPicPr>
        <p:blipFill>
          <a:blip r:embed="rId13">
            <a:grayscl/>
          </a:blip>
          <a:srcRect/>
          <a:stretch>
            <a:fillRect/>
          </a:stretch>
        </p:blipFill>
        <p:spPr bwMode="auto">
          <a:xfrm>
            <a:off x="65088" y="3941763"/>
            <a:ext cx="2020887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selesai.png">
            <a:hlinkClick r:id="rId14" action="ppaction://hlinksldjump" highlightClick="1"/>
          </p:cNvPr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04775" y="5099050"/>
            <a:ext cx="19812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sk-kd.png">
            <a:hlinkClick r:id="rId16" action="ppaction://hlinksldjump" highlightClick="1"/>
          </p:cNvPr>
          <p:cNvPicPr>
            <a:picLocks noChangeAspect="1"/>
          </p:cNvPicPr>
          <p:nvPr/>
        </p:nvPicPr>
        <p:blipFill>
          <a:blip r:embed="rId17">
            <a:grayscl/>
          </a:blip>
          <a:srcRect/>
          <a:stretch>
            <a:fillRect/>
          </a:stretch>
        </p:blipFill>
        <p:spPr bwMode="auto">
          <a:xfrm>
            <a:off x="-19050" y="1076325"/>
            <a:ext cx="2105025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uji kompetensi.png">
            <a:hlinkClick r:id="rId18" action="ppaction://program" highlightClick="1"/>
          </p:cNvPr>
          <p:cNvPicPr>
            <a:picLocks noChangeAspect="1"/>
          </p:cNvPicPr>
          <p:nvPr/>
        </p:nvPicPr>
        <p:blipFill>
          <a:blip r:embed="rId19">
            <a:grayscl/>
          </a:blip>
          <a:srcRect/>
          <a:stretch>
            <a:fillRect/>
          </a:stretch>
        </p:blipFill>
        <p:spPr bwMode="auto">
          <a:xfrm>
            <a:off x="-182563" y="3194050"/>
            <a:ext cx="22685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 descr="Up1Blue.png">
            <a:hlinkClick r:id="" action="ppaction://hlinkshowjump?jump=nextslide" highlightClick="1"/>
          </p:cNvPr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11430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" descr="Up1Blue.png">
            <a:hlinkClick r:id="" action="ppaction://hlinkshowjump?jump=previousslide" highlightClick="1"/>
          </p:cNvPr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6858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705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D701F-9949-4840-8733-32065551B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99E-B82E-4C80-B1F2-3B330EEB5FE8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7321-6457-48FF-9E0E-42317297B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99E-B82E-4C80-B1F2-3B330EEB5FE8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7321-6457-48FF-9E0E-42317297B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99E-B82E-4C80-B1F2-3B330EEB5FE8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7321-6457-48FF-9E0E-42317297B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99E-B82E-4C80-B1F2-3B330EEB5FE8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7321-6457-48FF-9E0E-42317297B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r="80833"/>
          <a:stretch>
            <a:fillRect/>
          </a:stretch>
        </p:blipFill>
        <p:spPr bwMode="auto">
          <a:xfrm>
            <a:off x="0" y="0"/>
            <a:ext cx="1752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5" name="Picture 7" descr="beranda.png">
            <a:hlinkClick r:id="rId3" action="ppaction://hlinksldjump" highlightClick="1"/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63" y="542925"/>
            <a:ext cx="1722437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contoh soal.png">
            <a:hlinkClick r:id="rId5" action="ppaction://hlinksldjump" highlightClick="1"/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401" y="2798763"/>
            <a:ext cx="172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indikator.png">
            <a:hlinkClick r:id="rId7" action="ppaction://hlinksldjump" highlightClick="1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1" y="1663700"/>
            <a:ext cx="17145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materi.png">
            <a:hlinkClick r:id="rId9" action="ppaction://hlinksldjump" highlightClick="1"/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0163" y="2147888"/>
            <a:ext cx="1722437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penyusun.png">
            <a:hlinkClick r:id="rId11" action="ppaction://hlinksldjump" highlightClick="1"/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8101" y="4470400"/>
            <a:ext cx="17145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referensi.png">
            <a:hlinkClick r:id="rId13" action="ppaction://hlinksldjump" highlightClick="1"/>
          </p:cNvPr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5089" y="3941763"/>
            <a:ext cx="1687512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3" descr="selesai.png">
            <a:hlinkClick r:id="rId15" action="ppaction://hlinksldjump" highlightClick="1"/>
          </p:cNvPr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04775" y="5099050"/>
            <a:ext cx="16478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4" descr="sk-kd.png">
            <a:hlinkClick r:id="rId17" action="ppaction://hlinksldjump" highlightClick="1"/>
          </p:cNvPr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-19049" y="1076325"/>
            <a:ext cx="1771650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5" descr="uji kompetensi.png">
            <a:hlinkClick r:id="rId19" action="ppaction://program" highlightClick="1"/>
          </p:cNvPr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-182563" y="3194050"/>
            <a:ext cx="19351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Up1Blue.png">
            <a:hlinkClick r:id="" action="ppaction://hlinkshowjump?jump=nextslide" highlightClick="1"/>
          </p:cNvPr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11430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Up1Blue.png">
            <a:hlinkClick r:id="" action="ppaction://hlinkshowjump?jump=previousslide" highlightClick="1"/>
          </p:cNvPr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6858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6705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BC6CC-DD44-4A3E-87AC-7D9ED4C41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BFF40-8A92-47F0-A3A8-E298C90305E6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C1AB5-EBF8-4185-AF55-5D5C875CA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5C2DE-357C-4DAA-8E9A-09CDE725C812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6ABC7-7BE7-4552-AE02-03ABDF80B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552A8-7334-4FA0-9EEF-3E7557B6CC71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10E85-9B4C-43F8-92CF-BF4E5F926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9636E-6CBB-4300-8D71-6FAABE0DAF27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0E449-A64F-41C6-8670-4ADED2DC2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71988-7619-4E4A-9DEC-53E325508162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A599C-A584-4D45-9614-262C1A8B2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E2E1D-2255-4B69-A561-002F89F0B4A0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69ABD-5B94-465A-827E-2E7DF9F2C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5FEEA5-2AB7-4378-94E9-CC2770115B3A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BCD51DF-5E15-4FD6-8125-DD3594034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CD99E-B82E-4C80-B1F2-3B330EEB5FE8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7321-6457-48FF-9E0E-42317297B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066800"/>
            <a:ext cx="3124200" cy="5334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Paleolithikum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  <a:latin typeface="Vivaldi" pitchFamily="66" charset="0"/>
              </a:rPr>
              <a:t>jaman</a:t>
            </a:r>
            <a:r>
              <a:rPr lang="en-US" i="1" dirty="0" smtClean="0">
                <a:solidFill>
                  <a:srgbClr val="FF0000"/>
                </a:solidFill>
                <a:latin typeface="Vivaldi" pitchFamily="66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Vivaldi" pitchFamily="66" charset="0"/>
              </a:rPr>
              <a:t>batu</a:t>
            </a:r>
            <a:r>
              <a:rPr lang="en-US" i="1" dirty="0" smtClean="0">
                <a:solidFill>
                  <a:srgbClr val="FF0000"/>
                </a:solidFill>
                <a:latin typeface="Vivaldi" pitchFamily="66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Vivaldi" pitchFamily="66" charset="0"/>
              </a:rPr>
              <a:t>tua</a:t>
            </a:r>
            <a:endParaRPr lang="en-US" i="1" dirty="0" smtClean="0">
              <a:solidFill>
                <a:srgbClr val="FF0000"/>
              </a:solidFill>
              <a:latin typeface="Vivaldi" pitchFamily="66" charset="0"/>
            </a:endParaRPr>
          </a:p>
          <a:p>
            <a:r>
              <a:rPr lang="en-US" dirty="0" err="1" smtClean="0"/>
              <a:t>Mesolithikum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  <a:latin typeface="Vivaldi" pitchFamily="66" charset="0"/>
              </a:rPr>
              <a:t>jaman</a:t>
            </a:r>
            <a:r>
              <a:rPr lang="en-US" dirty="0" smtClean="0">
                <a:solidFill>
                  <a:srgbClr val="FF0000"/>
                </a:solidFill>
                <a:latin typeface="Vivaldi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Vivaldi" pitchFamily="66" charset="0"/>
              </a:rPr>
              <a:t>batu</a:t>
            </a:r>
            <a:r>
              <a:rPr lang="en-US" dirty="0" smtClean="0">
                <a:solidFill>
                  <a:srgbClr val="FF0000"/>
                </a:solidFill>
                <a:latin typeface="Vivaldi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Vivaldi" pitchFamily="66" charset="0"/>
              </a:rPr>
              <a:t>tengah</a:t>
            </a:r>
            <a:r>
              <a:rPr lang="en-US" dirty="0" smtClean="0">
                <a:solidFill>
                  <a:srgbClr val="FF0000"/>
                </a:solidFill>
                <a:latin typeface="Vivaldi" pitchFamily="66" charset="0"/>
              </a:rPr>
              <a:t> (</a:t>
            </a:r>
            <a:r>
              <a:rPr lang="en-US" dirty="0" err="1" smtClean="0">
                <a:solidFill>
                  <a:srgbClr val="FF0000"/>
                </a:solidFill>
                <a:latin typeface="Vivaldi" pitchFamily="66" charset="0"/>
              </a:rPr>
              <a:t>madya</a:t>
            </a:r>
            <a:r>
              <a:rPr lang="en-US" dirty="0" smtClean="0">
                <a:solidFill>
                  <a:srgbClr val="FF0000"/>
                </a:solidFill>
                <a:latin typeface="Vivaldi" pitchFamily="66" charset="0"/>
              </a:rPr>
              <a:t>)</a:t>
            </a:r>
          </a:p>
          <a:p>
            <a:r>
              <a:rPr lang="en-US" dirty="0" err="1" smtClean="0"/>
              <a:t>Neolithikum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  <a:latin typeface="Vivaldi" pitchFamily="66" charset="0"/>
              </a:rPr>
              <a:t>jaman</a:t>
            </a:r>
            <a:r>
              <a:rPr lang="en-US" dirty="0" smtClean="0">
                <a:solidFill>
                  <a:srgbClr val="FF0000"/>
                </a:solidFill>
                <a:latin typeface="Vivaldi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Vivaldi" pitchFamily="66" charset="0"/>
              </a:rPr>
              <a:t>batu</a:t>
            </a:r>
            <a:r>
              <a:rPr lang="en-US" dirty="0" smtClean="0">
                <a:solidFill>
                  <a:srgbClr val="FF0000"/>
                </a:solidFill>
                <a:latin typeface="Vivaldi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Vivaldi" pitchFamily="66" charset="0"/>
              </a:rPr>
              <a:t>muda</a:t>
            </a:r>
            <a:endParaRPr lang="en-US" dirty="0" smtClean="0">
              <a:solidFill>
                <a:srgbClr val="FF0000"/>
              </a:solidFill>
              <a:latin typeface="Vivaldi" pitchFamily="66" charset="0"/>
            </a:endParaRPr>
          </a:p>
          <a:p>
            <a:r>
              <a:rPr lang="en-US" dirty="0" err="1" smtClean="0"/>
              <a:t>Megalithikum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  <a:latin typeface="Vivaldi" pitchFamily="66" charset="0"/>
              </a:rPr>
              <a:t>jaman</a:t>
            </a:r>
            <a:r>
              <a:rPr lang="en-US" dirty="0" smtClean="0">
                <a:solidFill>
                  <a:srgbClr val="FF0000"/>
                </a:solidFill>
                <a:latin typeface="Vivaldi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Vivaldi" pitchFamily="66" charset="0"/>
              </a:rPr>
              <a:t>batu</a:t>
            </a:r>
            <a:r>
              <a:rPr lang="en-US" dirty="0" smtClean="0">
                <a:solidFill>
                  <a:srgbClr val="FF0000"/>
                </a:solidFill>
                <a:latin typeface="Vivaldi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Vivaldi" pitchFamily="66" charset="0"/>
              </a:rPr>
              <a:t>besar</a:t>
            </a:r>
            <a:endParaRPr lang="en-US" dirty="0">
              <a:solidFill>
                <a:srgbClr val="FF0000"/>
              </a:solidFill>
              <a:latin typeface="Vivaldi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0" y="1143000"/>
            <a:ext cx="35814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itchFamily="2" charset="2"/>
              <a:buChar char="q"/>
            </a:pPr>
            <a:endParaRPr lang="en-US" sz="2800" dirty="0" smtClean="0"/>
          </a:p>
          <a:p>
            <a:pPr lvl="1">
              <a:buFont typeface="Wingdings" pitchFamily="2" charset="2"/>
              <a:buChar char="q"/>
            </a:pPr>
            <a:r>
              <a:rPr lang="en-US" sz="2800" dirty="0" err="1" smtClean="0"/>
              <a:t>Jaman</a:t>
            </a:r>
            <a:r>
              <a:rPr lang="en-US" sz="2800" dirty="0" smtClean="0"/>
              <a:t> </a:t>
            </a:r>
            <a:r>
              <a:rPr lang="en-US" sz="2800" dirty="0" err="1" smtClean="0"/>
              <a:t>tembaga</a:t>
            </a:r>
            <a:endParaRPr lang="en-US" sz="2800" dirty="0" smtClean="0"/>
          </a:p>
          <a:p>
            <a:pPr lvl="1">
              <a:buFont typeface="Wingdings" pitchFamily="2" charset="2"/>
              <a:buChar char="q"/>
            </a:pPr>
            <a:r>
              <a:rPr lang="en-US" sz="2800" dirty="0" err="1" smtClean="0"/>
              <a:t>Jaman</a:t>
            </a:r>
            <a:r>
              <a:rPr lang="en-US" sz="2800" dirty="0" smtClean="0"/>
              <a:t> </a:t>
            </a:r>
            <a:r>
              <a:rPr lang="en-US" sz="2800" dirty="0" err="1" smtClean="0"/>
              <a:t>perunggu</a:t>
            </a:r>
            <a:endParaRPr lang="en-US" sz="2800" dirty="0" smtClean="0"/>
          </a:p>
          <a:p>
            <a:pPr lvl="1">
              <a:buFont typeface="Wingdings" pitchFamily="2" charset="2"/>
              <a:buChar char="q"/>
            </a:pPr>
            <a:r>
              <a:rPr lang="en-US" sz="2800" dirty="0" err="1" smtClean="0"/>
              <a:t>Jaman</a:t>
            </a:r>
            <a:r>
              <a:rPr lang="en-US" sz="2800" dirty="0" smtClean="0"/>
              <a:t> </a:t>
            </a:r>
            <a:r>
              <a:rPr lang="en-US" sz="2800" dirty="0" err="1" smtClean="0"/>
              <a:t>besi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334000" y="3657600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Kahidupan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manusia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telah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mengenal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logam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Orang</a:t>
            </a:r>
            <a:r>
              <a:rPr lang="en-US" dirty="0" smtClean="0">
                <a:solidFill>
                  <a:srgbClr val="002060"/>
                </a:solidFill>
              </a:rPr>
              <a:t> yang </a:t>
            </a:r>
            <a:r>
              <a:rPr lang="en-US" dirty="0" err="1" smtClean="0">
                <a:solidFill>
                  <a:srgbClr val="002060"/>
                </a:solidFill>
              </a:rPr>
              <a:t>ahli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membuat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alat-alat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dari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logam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disebut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  <a:latin typeface="Felix Titling" pitchFamily="82" charset="0"/>
              </a:rPr>
              <a:t>Undagi</a:t>
            </a:r>
            <a:endParaRPr lang="en-US" b="1" i="1" dirty="0" smtClean="0">
              <a:solidFill>
                <a:srgbClr val="002060"/>
              </a:solidFill>
              <a:latin typeface="Felix Titling" pitchFamily="82" charset="0"/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Tempat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pembuatan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alat-alat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dari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logam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disebut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  <a:latin typeface="Felix Titling" pitchFamily="82" charset="0"/>
              </a:rPr>
              <a:t>perundagian</a:t>
            </a:r>
            <a:endParaRPr lang="en-US" b="1" i="1" dirty="0" smtClean="0">
              <a:solidFill>
                <a:srgbClr val="002060"/>
              </a:solidFill>
              <a:latin typeface="Felix Titling" pitchFamily="82" charset="0"/>
            </a:endParaRPr>
          </a:p>
          <a:p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Jamannya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  <a:latin typeface="Felix Titling" pitchFamily="82" charset="0"/>
              </a:rPr>
              <a:t>jaman</a:t>
            </a:r>
            <a:r>
              <a:rPr lang="en-US" b="1" i="1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  <a:latin typeface="Felix Titling" pitchFamily="82" charset="0"/>
              </a:rPr>
              <a:t>perundagian</a:t>
            </a:r>
            <a:endParaRPr lang="en-US" b="1" i="1" dirty="0" smtClean="0">
              <a:solidFill>
                <a:srgbClr val="002060"/>
              </a:solidFill>
              <a:latin typeface="Felix Titling" pitchFamily="82" charset="0"/>
            </a:endParaRPr>
          </a:p>
        </p:txBody>
      </p:sp>
      <p:sp>
        <p:nvSpPr>
          <p:cNvPr id="6" name="Explosion 2 5"/>
          <p:cNvSpPr/>
          <p:nvPr/>
        </p:nvSpPr>
        <p:spPr>
          <a:xfrm>
            <a:off x="1752600" y="0"/>
            <a:ext cx="2209800" cy="1600200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Jaman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batu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xplosion 2 6"/>
          <p:cNvSpPr/>
          <p:nvPr/>
        </p:nvSpPr>
        <p:spPr>
          <a:xfrm>
            <a:off x="6934200" y="0"/>
            <a:ext cx="2209800" cy="1676400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Jaman</a:t>
            </a:r>
            <a:r>
              <a:rPr lang="en-US" dirty="0" smtClean="0"/>
              <a:t> </a:t>
            </a:r>
            <a:r>
              <a:rPr lang="en-US" dirty="0" err="1" smtClean="0"/>
              <a:t>logam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04800"/>
            <a:ext cx="6477000" cy="1371600"/>
          </a:xfrm>
        </p:spPr>
        <p:txBody>
          <a:bodyPr/>
          <a:lstStyle/>
          <a:p>
            <a:pPr marL="457200" indent="-457200" algn="l"/>
            <a:r>
              <a:rPr lang="en-US" dirty="0" smtClean="0">
                <a:latin typeface="Brush Script MT" pitchFamily="66" charset="0"/>
              </a:rPr>
              <a:t>1. </a:t>
            </a:r>
            <a:r>
              <a:rPr lang="en-US" dirty="0" err="1" smtClean="0">
                <a:latin typeface="Brush Script MT" pitchFamily="66" charset="0"/>
              </a:rPr>
              <a:t>Masyarakat</a:t>
            </a:r>
            <a:r>
              <a:rPr lang="en-US" dirty="0" smtClean="0">
                <a:latin typeface="Brush Script MT" pitchFamily="66" charset="0"/>
              </a:rPr>
              <a:t> </a:t>
            </a:r>
            <a:r>
              <a:rPr lang="en-US" dirty="0" err="1" smtClean="0">
                <a:latin typeface="Brush Script MT" pitchFamily="66" charset="0"/>
              </a:rPr>
              <a:t>berburu</a:t>
            </a:r>
            <a:r>
              <a:rPr lang="en-US" dirty="0" smtClean="0">
                <a:latin typeface="Brush Script MT" pitchFamily="66" charset="0"/>
              </a:rPr>
              <a:t> </a:t>
            </a:r>
            <a:r>
              <a:rPr lang="en-US" dirty="0" err="1" smtClean="0">
                <a:latin typeface="Brush Script MT" pitchFamily="66" charset="0"/>
              </a:rPr>
              <a:t>dan</a:t>
            </a:r>
            <a:r>
              <a:rPr lang="en-US" dirty="0" smtClean="0">
                <a:latin typeface="Brush Script MT" pitchFamily="66" charset="0"/>
              </a:rPr>
              <a:t>  </a:t>
            </a:r>
            <a:r>
              <a:rPr lang="en-US" dirty="0" err="1" smtClean="0">
                <a:latin typeface="Brush Script MT" pitchFamily="66" charset="0"/>
              </a:rPr>
              <a:t>mengumpulkan</a:t>
            </a:r>
            <a:r>
              <a:rPr lang="en-US" dirty="0" smtClean="0">
                <a:latin typeface="Brush Script MT" pitchFamily="66" charset="0"/>
              </a:rPr>
              <a:t> </a:t>
            </a:r>
            <a:r>
              <a:rPr lang="en-US" dirty="0" err="1" smtClean="0">
                <a:latin typeface="Brush Script MT" pitchFamily="66" charset="0"/>
              </a:rPr>
              <a:t>makanan</a:t>
            </a:r>
            <a:endParaRPr lang="en-US" dirty="0">
              <a:latin typeface="Brush Script MT" pitchFamily="66" charset="0"/>
            </a:endParaRPr>
          </a:p>
        </p:txBody>
      </p:sp>
      <p:pic>
        <p:nvPicPr>
          <p:cNvPr id="4" name="Picture 6" descr="C:\Documents and Settings\Administrator\My Documents\WHAT 1\TaylorIMMiaHomoErectusPekinensis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828800"/>
            <a:ext cx="67056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05000" y="228600"/>
            <a:ext cx="7086600" cy="4762952"/>
          </a:xfrm>
        </p:spPr>
      </p:pic>
      <p:sp>
        <p:nvSpPr>
          <p:cNvPr id="5" name="Rectangle 4"/>
          <p:cNvSpPr/>
          <p:nvPr/>
        </p:nvSpPr>
        <p:spPr>
          <a:xfrm>
            <a:off x="1828800" y="5334000"/>
            <a:ext cx="71628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Lukisan</a:t>
            </a:r>
            <a:r>
              <a:rPr lang="en-US" dirty="0" smtClean="0"/>
              <a:t> yang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: </a:t>
            </a:r>
            <a:r>
              <a:rPr lang="en-US" dirty="0" err="1" smtClean="0"/>
              <a:t>penghormatan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arwah</a:t>
            </a:r>
            <a:r>
              <a:rPr lang="en-US" dirty="0" smtClean="0"/>
              <a:t> </a:t>
            </a:r>
            <a:r>
              <a:rPr lang="en-US" dirty="0" err="1" smtClean="0"/>
              <a:t>nenek</a:t>
            </a:r>
            <a:r>
              <a:rPr lang="en-US" dirty="0" smtClean="0"/>
              <a:t> </a:t>
            </a:r>
            <a:r>
              <a:rPr lang="en-US" dirty="0" err="1" smtClean="0"/>
              <a:t>moyang,menggambarkan</a:t>
            </a:r>
            <a:r>
              <a:rPr lang="en-US" dirty="0" smtClean="0"/>
              <a:t> </a:t>
            </a:r>
            <a:r>
              <a:rPr lang="en-US" dirty="0" err="1" smtClean="0"/>
              <a:t>binatang</a:t>
            </a:r>
            <a:r>
              <a:rPr lang="en-US" dirty="0" smtClean="0"/>
              <a:t> </a:t>
            </a:r>
            <a:r>
              <a:rPr lang="en-US" dirty="0" err="1" smtClean="0"/>
              <a:t>buruan,atau</a:t>
            </a:r>
            <a:r>
              <a:rPr lang="en-US" dirty="0" smtClean="0"/>
              <a:t> </a:t>
            </a:r>
            <a:r>
              <a:rPr lang="en-US" dirty="0" err="1" smtClean="0"/>
              <a:t>binatang</a:t>
            </a:r>
            <a:r>
              <a:rPr lang="en-US" dirty="0" smtClean="0"/>
              <a:t> yang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suci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telapak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 yang </a:t>
            </a:r>
            <a:r>
              <a:rPr lang="en-US" dirty="0" err="1" smtClean="0"/>
              <a:t>berwarna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 (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penolak</a:t>
            </a:r>
            <a:r>
              <a:rPr lang="en-US" dirty="0" smtClean="0"/>
              <a:t> </a:t>
            </a:r>
            <a:r>
              <a:rPr lang="en-US" dirty="0" err="1" smtClean="0"/>
              <a:t>roh</a:t>
            </a:r>
            <a:r>
              <a:rPr lang="en-US" dirty="0" smtClean="0"/>
              <a:t> </a:t>
            </a:r>
            <a:r>
              <a:rPr lang="en-US" dirty="0" err="1" smtClean="0"/>
              <a:t>jahat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upacara</a:t>
            </a:r>
            <a:r>
              <a:rPr lang="en-US" dirty="0" smtClean="0"/>
              <a:t> </a:t>
            </a:r>
            <a:r>
              <a:rPr lang="en-US" dirty="0" err="1" smtClean="0"/>
              <a:t>kesuburan</a:t>
            </a:r>
            <a:r>
              <a:rPr lang="en-US" dirty="0" smtClean="0"/>
              <a:t> 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533400"/>
            <a:ext cx="6400800" cy="884238"/>
          </a:xfrm>
          <a:solidFill>
            <a:srgbClr val="92D050"/>
          </a:solidFill>
        </p:spPr>
        <p:txBody>
          <a:bodyPr/>
          <a:lstStyle/>
          <a:p>
            <a:r>
              <a:rPr lang="en-US" dirty="0" err="1" smtClean="0"/>
              <a:t>Ciri-ciri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00200"/>
            <a:ext cx="65532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 smtClean="0"/>
          </a:p>
          <a:p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endParaRPr lang="en-US" dirty="0" smtClean="0"/>
          </a:p>
          <a:p>
            <a:r>
              <a:rPr lang="en-US" dirty="0" err="1" smtClean="0"/>
              <a:t>Tinggal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terbuka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goa2</a:t>
            </a:r>
          </a:p>
          <a:p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berkelompok</a:t>
            </a:r>
            <a:r>
              <a:rPr lang="en-US" dirty="0" smtClean="0"/>
              <a:t> 10 -15 0rang</a:t>
            </a:r>
          </a:p>
          <a:p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berpindah-pindah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28800" y="228600"/>
            <a:ext cx="7162800" cy="609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Perkembangan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masa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berjalan</a:t>
            </a:r>
            <a:r>
              <a:rPr lang="en-US" sz="2400" dirty="0" smtClean="0"/>
              <a:t>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lamban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hidup</a:t>
            </a:r>
            <a:r>
              <a:rPr lang="en-US" sz="2400" dirty="0" smtClean="0"/>
              <a:t> </a:t>
            </a:r>
            <a:r>
              <a:rPr lang="en-US" sz="2400" dirty="0" err="1" smtClean="0"/>
              <a:t>tergantung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alam</a:t>
            </a:r>
            <a:r>
              <a:rPr lang="en-US" sz="2400" dirty="0" smtClean="0"/>
              <a:t>, </a:t>
            </a:r>
            <a:r>
              <a:rPr lang="en-US" sz="2400" dirty="0" err="1" smtClean="0"/>
              <a:t>makanan</a:t>
            </a:r>
            <a:r>
              <a:rPr lang="en-US" sz="2400" dirty="0" smtClean="0"/>
              <a:t> </a:t>
            </a:r>
            <a:r>
              <a:rPr lang="en-US" sz="2400" dirty="0" err="1" smtClean="0"/>
              <a:t>diperoleh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berburu</a:t>
            </a:r>
            <a:r>
              <a:rPr lang="en-US" sz="2400" dirty="0" smtClean="0"/>
              <a:t>, </a:t>
            </a:r>
            <a:r>
              <a:rPr lang="en-US" sz="2400" dirty="0" err="1" smtClean="0"/>
              <a:t>mengumpulkan</a:t>
            </a:r>
            <a:r>
              <a:rPr lang="en-US" sz="2400" dirty="0" smtClean="0"/>
              <a:t> </a:t>
            </a:r>
            <a:r>
              <a:rPr lang="en-US" sz="2400" dirty="0" err="1" smtClean="0"/>
              <a:t>umbi-umbian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menangkap</a:t>
            </a:r>
            <a:r>
              <a:rPr lang="en-US" sz="2400" dirty="0" smtClean="0"/>
              <a:t> </a:t>
            </a:r>
            <a:r>
              <a:rPr lang="en-US" sz="2400" dirty="0" err="1" smtClean="0"/>
              <a:t>ikan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hidup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kelompok-kelompok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r>
              <a:rPr lang="en-US" sz="2400" dirty="0" smtClean="0"/>
              <a:t>,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memudahkan</a:t>
            </a:r>
            <a:r>
              <a:rPr lang="en-US" sz="2400" dirty="0" smtClean="0"/>
              <a:t> </a:t>
            </a:r>
            <a:r>
              <a:rPr lang="en-US" sz="2400" dirty="0" err="1" smtClean="0"/>
              <a:t>langkah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gerak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mengikuti</a:t>
            </a:r>
            <a:r>
              <a:rPr lang="en-US" sz="2400" dirty="0" smtClean="0"/>
              <a:t> </a:t>
            </a:r>
            <a:r>
              <a:rPr lang="en-US" sz="2400" dirty="0" err="1" smtClean="0"/>
              <a:t>binatang</a:t>
            </a:r>
            <a:r>
              <a:rPr lang="en-US" sz="2400" dirty="0" smtClean="0"/>
              <a:t> </a:t>
            </a:r>
            <a:r>
              <a:rPr lang="en-US" sz="2400" dirty="0" err="1" smtClean="0"/>
              <a:t>buruannya</a:t>
            </a:r>
            <a:r>
              <a:rPr lang="en-US" sz="2400" dirty="0" smtClean="0"/>
              <a:t>,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mengumpulkan</a:t>
            </a:r>
            <a:r>
              <a:rPr lang="en-US" sz="2400" dirty="0" smtClean="0"/>
              <a:t> </a:t>
            </a:r>
            <a:r>
              <a:rPr lang="en-US" sz="2400" dirty="0" err="1" smtClean="0"/>
              <a:t>makanan</a:t>
            </a:r>
            <a:r>
              <a:rPr lang="en-US" sz="2400" dirty="0" smtClean="0"/>
              <a:t>,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Hidup</a:t>
            </a:r>
            <a:r>
              <a:rPr lang="en-US" sz="2400" dirty="0" smtClean="0"/>
              <a:t> </a:t>
            </a:r>
            <a:r>
              <a:rPr lang="en-US" sz="2400" dirty="0" err="1" smtClean="0"/>
              <a:t>berpindah-pindah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nomaden</a:t>
            </a:r>
            <a:r>
              <a:rPr lang="en-US" sz="2400" i="1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Pemilihan</a:t>
            </a:r>
            <a:r>
              <a:rPr lang="en-US" sz="2400" dirty="0" smtClean="0"/>
              <a:t> </a:t>
            </a:r>
            <a:r>
              <a:rPr lang="en-US" sz="2400" dirty="0" err="1" smtClean="0"/>
              <a:t>pemimpin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i="1" dirty="0" smtClean="0"/>
              <a:t>Primus Inter Pares.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alat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batu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tulang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2.MASYARAKAT BERBURU DAN MERAMU TINGKAT LANJUT</a:t>
            </a: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28800" y="1600200"/>
            <a:ext cx="7086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hidup</a:t>
            </a:r>
            <a:r>
              <a:rPr lang="en-US" sz="2400" dirty="0" smtClean="0"/>
              <a:t> </a:t>
            </a:r>
            <a:r>
              <a:rPr lang="en-US" sz="2400" dirty="0" err="1" smtClean="0"/>
              <a:t>masih</a:t>
            </a:r>
            <a:r>
              <a:rPr lang="en-US" sz="2400" dirty="0" smtClean="0"/>
              <a:t> </a:t>
            </a:r>
            <a:r>
              <a:rPr lang="en-US" sz="2400" dirty="0" err="1" smtClean="0"/>
              <a:t>tergantung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alam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Mulai</a:t>
            </a:r>
            <a:r>
              <a:rPr lang="en-US" sz="2400" dirty="0" smtClean="0"/>
              <a:t> lama </a:t>
            </a:r>
            <a:r>
              <a:rPr lang="en-US" sz="2400" dirty="0" err="1" smtClean="0"/>
              <a:t>tinggal</a:t>
            </a:r>
            <a:r>
              <a:rPr lang="en-US" sz="2400" dirty="0" smtClean="0"/>
              <a:t> </a:t>
            </a:r>
            <a:r>
              <a:rPr lang="en-US" sz="2400" dirty="0" err="1" smtClean="0"/>
              <a:t>disuatu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i="1" dirty="0" smtClean="0"/>
              <a:t>(semi </a:t>
            </a:r>
            <a:r>
              <a:rPr lang="en-US" sz="2400" i="1" dirty="0" err="1" smtClean="0"/>
              <a:t>sedentair</a:t>
            </a:r>
            <a:r>
              <a:rPr lang="en-US" sz="2400" i="1" dirty="0" smtClean="0"/>
              <a:t>)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gua-gua</a:t>
            </a:r>
            <a:r>
              <a:rPr lang="en-US" sz="2400" dirty="0" smtClean="0"/>
              <a:t> (</a:t>
            </a:r>
            <a:r>
              <a:rPr lang="en-US" sz="2400" dirty="0" err="1" smtClean="0"/>
              <a:t>Abris</a:t>
            </a:r>
            <a:r>
              <a:rPr lang="en-US" sz="2400" dirty="0" smtClean="0"/>
              <a:t> </a:t>
            </a:r>
            <a:r>
              <a:rPr lang="en-US" sz="2400" dirty="0" err="1" smtClean="0"/>
              <a:t>souc</a:t>
            </a:r>
            <a:r>
              <a:rPr lang="en-US" sz="2400" dirty="0" smtClean="0"/>
              <a:t> Roche)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    </a:t>
            </a:r>
            <a:endParaRPr lang="en-US" sz="2400" i="1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lagi</a:t>
            </a:r>
            <a:r>
              <a:rPr lang="en-US" sz="2400" dirty="0" smtClean="0"/>
              <a:t> </a:t>
            </a:r>
            <a:r>
              <a:rPr lang="en-US" sz="2400" dirty="0" err="1" smtClean="0"/>
              <a:t>berpindah-pindah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,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luang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lain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lukisan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dinding</a:t>
            </a:r>
            <a:r>
              <a:rPr lang="en-US" sz="2400" dirty="0" smtClean="0"/>
              <a:t> </a:t>
            </a:r>
            <a:r>
              <a:rPr lang="en-US" sz="2400" dirty="0" err="1" smtClean="0"/>
              <a:t>gua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tinggali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Lukisan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buat</a:t>
            </a:r>
            <a:r>
              <a:rPr lang="en-US" sz="2400" dirty="0" smtClean="0"/>
              <a:t> </a:t>
            </a:r>
            <a:r>
              <a:rPr lang="en-US" sz="2400" dirty="0" err="1" smtClean="0"/>
              <a:t>masih</a:t>
            </a:r>
            <a:r>
              <a:rPr lang="en-US" sz="2400" dirty="0" smtClean="0"/>
              <a:t> </a:t>
            </a:r>
            <a:r>
              <a:rPr lang="en-US" sz="2400" dirty="0" err="1" smtClean="0"/>
              <a:t>berkaitan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kepercayaan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: </a:t>
            </a:r>
            <a:r>
              <a:rPr lang="en-US" sz="2400" dirty="0" err="1" smtClean="0"/>
              <a:t>penghormatan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arwah</a:t>
            </a:r>
            <a:r>
              <a:rPr lang="en-US" sz="2400" dirty="0" smtClean="0"/>
              <a:t> </a:t>
            </a:r>
            <a:r>
              <a:rPr lang="en-US" sz="2400" dirty="0" err="1" smtClean="0"/>
              <a:t>nenek</a:t>
            </a:r>
            <a:r>
              <a:rPr lang="en-US" sz="2400" dirty="0" smtClean="0"/>
              <a:t> </a:t>
            </a:r>
            <a:r>
              <a:rPr lang="en-US" sz="2400" dirty="0" err="1" smtClean="0"/>
              <a:t>moyang,menggambarkan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binatang</a:t>
            </a:r>
            <a:r>
              <a:rPr lang="en-US" sz="2400" dirty="0" smtClean="0"/>
              <a:t> </a:t>
            </a:r>
            <a:r>
              <a:rPr lang="en-US" sz="2400" dirty="0" err="1" smtClean="0"/>
              <a:t>buruan</a:t>
            </a:r>
            <a:r>
              <a:rPr lang="en-US" sz="2400" dirty="0" smtClean="0"/>
              <a:t>,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binatang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dianggap</a:t>
            </a:r>
            <a:r>
              <a:rPr lang="en-US" sz="2400" dirty="0" smtClean="0"/>
              <a:t> </a:t>
            </a:r>
            <a:r>
              <a:rPr lang="en-US" sz="2400" dirty="0" err="1" smtClean="0"/>
              <a:t>suci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</a:t>
            </a:r>
            <a:r>
              <a:rPr lang="en-US" sz="2400" dirty="0" err="1" smtClean="0"/>
              <a:t>telapak</a:t>
            </a:r>
            <a:r>
              <a:rPr lang="en-US" sz="2400" dirty="0" smtClean="0"/>
              <a:t> </a:t>
            </a:r>
            <a:r>
              <a:rPr lang="en-US" sz="2400" dirty="0" err="1" smtClean="0"/>
              <a:t>tangan</a:t>
            </a:r>
            <a:r>
              <a:rPr lang="en-US" sz="2400" dirty="0" smtClean="0"/>
              <a:t>  yang </a:t>
            </a:r>
            <a:r>
              <a:rPr lang="en-US" sz="2400" dirty="0" err="1" smtClean="0"/>
              <a:t>berwarna</a:t>
            </a:r>
            <a:r>
              <a:rPr lang="en-US" sz="2400" dirty="0" smtClean="0"/>
              <a:t> </a:t>
            </a:r>
            <a:r>
              <a:rPr lang="en-US" sz="2400" dirty="0" err="1" smtClean="0"/>
              <a:t>merah</a:t>
            </a:r>
            <a:r>
              <a:rPr lang="en-US" sz="2400" dirty="0" smtClean="0"/>
              <a:t> (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penolak</a:t>
            </a:r>
            <a:r>
              <a:rPr lang="en-US" sz="2400" dirty="0" smtClean="0"/>
              <a:t> </a:t>
            </a:r>
            <a:r>
              <a:rPr lang="en-US" sz="2400" dirty="0" err="1" smtClean="0"/>
              <a:t>roh</a:t>
            </a:r>
            <a:r>
              <a:rPr lang="en-US" sz="2400" dirty="0" smtClean="0"/>
              <a:t> </a:t>
            </a:r>
            <a:r>
              <a:rPr lang="en-US" sz="2400" dirty="0" err="1" smtClean="0"/>
              <a:t>jahat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upacara</a:t>
            </a:r>
            <a:r>
              <a:rPr lang="en-US" sz="2400" dirty="0" smtClean="0"/>
              <a:t> </a:t>
            </a:r>
            <a:r>
              <a:rPr lang="en-US" sz="2400" dirty="0" err="1" smtClean="0"/>
              <a:t>kesuburan</a:t>
            </a:r>
            <a:r>
              <a:rPr lang="en-US" sz="2400" dirty="0" smtClean="0"/>
              <a:t> 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52601" y="0"/>
            <a:ext cx="7412938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990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dirty="0" smtClean="0">
                <a:latin typeface="Bernard MT Condensed" pitchFamily="18" charset="0"/>
              </a:rPr>
              <a:t>MASYARAKAT BETERNAK DAN BERCOCOK TANAM</a:t>
            </a:r>
            <a:endParaRPr lang="en-US" sz="2800" dirty="0">
              <a:latin typeface="Bernard MT Condensed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95400"/>
            <a:ext cx="7086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828800" y="5486400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laki</a:t>
            </a:r>
            <a:r>
              <a:rPr lang="en-US" dirty="0" smtClean="0"/>
              <a:t>-</a:t>
            </a:r>
            <a:r>
              <a:rPr lang="en-US" dirty="0" err="1" smtClean="0"/>
              <a:t>laki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perempuan,laki-laki</a:t>
            </a:r>
            <a:r>
              <a:rPr lang="en-US" dirty="0" smtClean="0"/>
              <a:t> </a:t>
            </a:r>
            <a:r>
              <a:rPr lang="en-US" dirty="0" err="1" smtClean="0"/>
              <a:t>tugasnya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hubungannya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mengerjakan</a:t>
            </a:r>
            <a:r>
              <a:rPr lang="en-US" dirty="0" smtClean="0"/>
              <a:t> </a:t>
            </a:r>
            <a:r>
              <a:rPr lang="en-US" dirty="0" err="1" smtClean="0"/>
              <a:t>lahan</a:t>
            </a:r>
            <a:r>
              <a:rPr lang="en-US" dirty="0" smtClean="0"/>
              <a:t> ,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perempuan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tugas-tugas</a:t>
            </a:r>
            <a:r>
              <a:rPr lang="en-US" dirty="0" smtClean="0"/>
              <a:t> </a:t>
            </a:r>
            <a:r>
              <a:rPr lang="en-US" dirty="0" err="1" smtClean="0"/>
              <a:t>penyelenggaraan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tangga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563562"/>
          </a:xfrm>
        </p:spPr>
        <p:txBody>
          <a:bodyPr/>
          <a:lstStyle/>
          <a:p>
            <a:r>
              <a:rPr lang="en-US" dirty="0" smtClean="0"/>
              <a:t>CIRI-CIRI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371600"/>
            <a:ext cx="6553200" cy="4754563"/>
          </a:xfrm>
        </p:spPr>
        <p:txBody>
          <a:bodyPr/>
          <a:lstStyle/>
          <a:p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berfikir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mempertahankan</a:t>
            </a:r>
            <a:r>
              <a:rPr lang="en-US" dirty="0" smtClean="0"/>
              <a:t> </a:t>
            </a:r>
            <a:r>
              <a:rPr lang="en-US" dirty="0" err="1" smtClean="0"/>
              <a:t>hidupnya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endParaRPr lang="en-US" dirty="0" smtClean="0"/>
          </a:p>
          <a:p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berkelompok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endParaRPr lang="en-US" dirty="0" smtClean="0"/>
          </a:p>
          <a:p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menetap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bercocok</a:t>
            </a:r>
            <a:r>
              <a:rPr lang="en-US" dirty="0" smtClean="0"/>
              <a:t> </a:t>
            </a:r>
            <a:r>
              <a:rPr lang="en-US" dirty="0" err="1" smtClean="0"/>
              <a:t>tanam</a:t>
            </a:r>
            <a:endParaRPr lang="en-US" dirty="0" smtClean="0"/>
          </a:p>
          <a:p>
            <a:r>
              <a:rPr lang="en-US" dirty="0" err="1" smtClean="0"/>
              <a:t>Menjinakkan</a:t>
            </a:r>
            <a:r>
              <a:rPr lang="en-US" dirty="0" smtClean="0"/>
              <a:t> </a:t>
            </a:r>
            <a:r>
              <a:rPr lang="en-US" dirty="0" err="1" smtClean="0"/>
              <a:t>hewan</a:t>
            </a:r>
            <a:r>
              <a:rPr lang="en-US" dirty="0" smtClean="0"/>
              <a:t> (</a:t>
            </a:r>
            <a:r>
              <a:rPr lang="en-US" sz="2400" i="1" dirty="0" err="1" smtClean="0">
                <a:solidFill>
                  <a:srgbClr val="FF0000"/>
                </a:solidFill>
              </a:rPr>
              <a:t>kuda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anjing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kerbau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sapi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babi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dsb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6705600" cy="1265238"/>
          </a:xfrm>
          <a:solidFill>
            <a:schemeClr val="tx2">
              <a:lumMod val="40000"/>
              <a:lumOff val="60000"/>
            </a:schemeClr>
          </a:solidFill>
          <a:ln>
            <a:solidFill>
              <a:srgbClr val="D00000"/>
            </a:solidFill>
          </a:ln>
        </p:spPr>
        <p:txBody>
          <a:bodyPr/>
          <a:lstStyle/>
          <a:p>
            <a:r>
              <a:rPr lang="en-US" sz="4000" dirty="0" err="1" smtClean="0">
                <a:solidFill>
                  <a:srgbClr val="000066"/>
                </a:solidFill>
                <a:latin typeface="Monotype Corsiva" pitchFamily="66" charset="0"/>
              </a:rPr>
              <a:t>Perkembangan</a:t>
            </a:r>
            <a:r>
              <a:rPr lang="en-US" sz="4000" dirty="0" smtClean="0">
                <a:solidFill>
                  <a:srgbClr val="000066"/>
                </a:solidFill>
                <a:latin typeface="Monotype Corsiva" pitchFamily="66" charset="0"/>
              </a:rPr>
              <a:t/>
            </a:r>
            <a:br>
              <a:rPr lang="en-US" sz="4000" dirty="0" smtClean="0">
                <a:solidFill>
                  <a:srgbClr val="000066"/>
                </a:solidFill>
                <a:latin typeface="Monotype Corsiva" pitchFamily="66" charset="0"/>
              </a:rPr>
            </a:br>
            <a:r>
              <a:rPr lang="en-US" sz="4000" dirty="0" err="1" smtClean="0">
                <a:solidFill>
                  <a:srgbClr val="000066"/>
                </a:solidFill>
                <a:latin typeface="Monotype Corsiva" pitchFamily="66" charset="0"/>
              </a:rPr>
              <a:t>Lingkungan</a:t>
            </a:r>
            <a:r>
              <a:rPr lang="en-US" sz="4000" dirty="0" smtClean="0">
                <a:solidFill>
                  <a:srgbClr val="000066"/>
                </a:solidFill>
                <a:latin typeface="Monotype Corsiva" pitchFamily="66" charset="0"/>
              </a:rPr>
              <a:t> </a:t>
            </a:r>
            <a:r>
              <a:rPr lang="en-US" sz="4000" dirty="0" err="1" smtClean="0">
                <a:solidFill>
                  <a:srgbClr val="000066"/>
                </a:solidFill>
                <a:latin typeface="Monotype Corsiva" pitchFamily="66" charset="0"/>
              </a:rPr>
              <a:t>alam</a:t>
            </a:r>
            <a:endParaRPr lang="en-US" sz="4000" dirty="0">
              <a:solidFill>
                <a:srgbClr val="000066"/>
              </a:solidFill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3429000" cy="4876800"/>
          </a:xfrm>
          <a:solidFill>
            <a:schemeClr val="tx2">
              <a:lumMod val="60000"/>
              <a:lumOff val="40000"/>
            </a:schemeClr>
          </a:solidFill>
          <a:ln>
            <a:solidFill>
              <a:srgbClr val="D00000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rush Script MT" pitchFamily="66" charset="0"/>
              </a:rPr>
              <a:t>BERBURU</a:t>
            </a:r>
          </a:p>
          <a:p>
            <a:endParaRPr lang="en-US" dirty="0" smtClean="0">
              <a:latin typeface="Bernard MT Condensed" pitchFamily="18" charset="0"/>
            </a:endParaRPr>
          </a:p>
          <a:p>
            <a:r>
              <a:rPr lang="en-US" dirty="0" err="1" smtClean="0">
                <a:latin typeface="Bernard MT Condensed" pitchFamily="18" charset="0"/>
              </a:rPr>
              <a:t>Belum</a:t>
            </a:r>
            <a:r>
              <a:rPr lang="en-US" dirty="0" smtClean="0">
                <a:latin typeface="Bernard MT Condensed" pitchFamily="18" charset="0"/>
              </a:rPr>
              <a:t> </a:t>
            </a:r>
            <a:r>
              <a:rPr lang="en-US" dirty="0" err="1" smtClean="0">
                <a:latin typeface="Bernard MT Condensed" pitchFamily="18" charset="0"/>
              </a:rPr>
              <a:t>stabil</a:t>
            </a:r>
            <a:r>
              <a:rPr lang="en-US" dirty="0" smtClean="0">
                <a:latin typeface="Bernard MT Condensed" pitchFamily="18" charset="0"/>
              </a:rPr>
              <a:t> </a:t>
            </a:r>
            <a:r>
              <a:rPr lang="en-US" dirty="0" err="1" smtClean="0">
                <a:latin typeface="Bernard MT Condensed" pitchFamily="18" charset="0"/>
              </a:rPr>
              <a:t>dan</a:t>
            </a:r>
            <a:r>
              <a:rPr lang="en-US" dirty="0" smtClean="0">
                <a:latin typeface="Bernard MT Condensed" pitchFamily="18" charset="0"/>
              </a:rPr>
              <a:t> liar</a:t>
            </a:r>
          </a:p>
          <a:p>
            <a:endParaRPr lang="en-US" dirty="0" smtClean="0">
              <a:latin typeface="Bernard MT Condensed" pitchFamily="18" charset="0"/>
            </a:endParaRPr>
          </a:p>
          <a:p>
            <a:r>
              <a:rPr lang="en-US" dirty="0" err="1" smtClean="0">
                <a:latin typeface="Bernard MT Condensed" pitchFamily="18" charset="0"/>
              </a:rPr>
              <a:t>Binatang</a:t>
            </a:r>
            <a:r>
              <a:rPr lang="en-US" dirty="0" smtClean="0">
                <a:latin typeface="Bernard MT Condensed" pitchFamily="18" charset="0"/>
              </a:rPr>
              <a:t> </a:t>
            </a:r>
            <a:r>
              <a:rPr lang="en-US" dirty="0" err="1" smtClean="0">
                <a:latin typeface="Bernard MT Condensed" pitchFamily="18" charset="0"/>
              </a:rPr>
              <a:t>buas</a:t>
            </a:r>
            <a:r>
              <a:rPr lang="en-US" dirty="0" smtClean="0">
                <a:latin typeface="Bernard MT Condensed" pitchFamily="18" charset="0"/>
              </a:rPr>
              <a:t> </a:t>
            </a:r>
            <a:r>
              <a:rPr lang="en-US" dirty="0" err="1" smtClean="0">
                <a:latin typeface="Bernard MT Condensed" pitchFamily="18" charset="0"/>
              </a:rPr>
              <a:t>menjadi</a:t>
            </a:r>
            <a:r>
              <a:rPr lang="en-US" dirty="0" smtClean="0">
                <a:latin typeface="Bernard MT Condensed" pitchFamily="18" charset="0"/>
              </a:rPr>
              <a:t> </a:t>
            </a:r>
            <a:r>
              <a:rPr lang="en-US" dirty="0" err="1" smtClean="0">
                <a:latin typeface="Bernard MT Condensed" pitchFamily="18" charset="0"/>
              </a:rPr>
              <a:t>penghalang</a:t>
            </a:r>
            <a:r>
              <a:rPr lang="en-US" dirty="0" smtClean="0">
                <a:latin typeface="Bernard MT Condensed" pitchFamily="18" charset="0"/>
              </a:rPr>
              <a:t>/</a:t>
            </a:r>
            <a:r>
              <a:rPr lang="en-US" dirty="0" err="1" smtClean="0">
                <a:latin typeface="Bernard MT Condensed" pitchFamily="18" charset="0"/>
              </a:rPr>
              <a:t>ancaman</a:t>
            </a:r>
            <a:endParaRPr lang="en-US" dirty="0">
              <a:latin typeface="Bernard MT Condensed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7400" y="1600200"/>
            <a:ext cx="3048000" cy="4877514"/>
          </a:xfrm>
          <a:prstGeom prst="rect">
            <a:avLst/>
          </a:prstGeom>
          <a:solidFill>
            <a:srgbClr val="92D050"/>
          </a:solidFill>
          <a:ln>
            <a:solidFill>
              <a:srgbClr val="D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Brush Script MT" pitchFamily="66" charset="0"/>
              </a:rPr>
              <a:t>BERCOCOK TANAM</a:t>
            </a:r>
          </a:p>
          <a:p>
            <a:endParaRPr lang="en-US" sz="3200" dirty="0" smtClean="0">
              <a:latin typeface="Bernard MT Condensed" pitchFamily="18" charset="0"/>
            </a:endParaRPr>
          </a:p>
          <a:p>
            <a:endParaRPr lang="en-US" sz="3200" dirty="0">
              <a:latin typeface="Bernard MT Condensed" pitchFamily="18" charset="0"/>
            </a:endParaRPr>
          </a:p>
          <a:p>
            <a:r>
              <a:rPr lang="en-US" sz="3200" dirty="0" err="1" smtClean="0">
                <a:latin typeface="Bernard MT Condensed" pitchFamily="18" charset="0"/>
              </a:rPr>
              <a:t>Mulai</a:t>
            </a:r>
            <a:r>
              <a:rPr lang="en-US" sz="3200" dirty="0" smtClean="0">
                <a:latin typeface="Bernard MT Condensed" pitchFamily="18" charset="0"/>
              </a:rPr>
              <a:t> </a:t>
            </a:r>
            <a:r>
              <a:rPr lang="en-US" sz="3200" dirty="0" err="1" smtClean="0">
                <a:latin typeface="Bernard MT Condensed" pitchFamily="18" charset="0"/>
              </a:rPr>
              <a:t>mengolah</a:t>
            </a:r>
            <a:r>
              <a:rPr lang="en-US" sz="3200" dirty="0" smtClean="0">
                <a:latin typeface="Bernard MT Condensed" pitchFamily="18" charset="0"/>
              </a:rPr>
              <a:t> </a:t>
            </a:r>
            <a:r>
              <a:rPr lang="en-US" sz="3200" dirty="0" err="1" smtClean="0">
                <a:latin typeface="Bernard MT Condensed" pitchFamily="18" charset="0"/>
              </a:rPr>
              <a:t>alam</a:t>
            </a:r>
            <a:r>
              <a:rPr lang="en-US" sz="3200" dirty="0" smtClean="0">
                <a:latin typeface="Bernard MT Condensed" pitchFamily="18" charset="0"/>
              </a:rPr>
              <a:t>/</a:t>
            </a:r>
            <a:r>
              <a:rPr lang="en-US" sz="3200" dirty="0" err="1" smtClean="0">
                <a:latin typeface="Bernard MT Condensed" pitchFamily="18" charset="0"/>
              </a:rPr>
              <a:t>menguasai</a:t>
            </a:r>
            <a:r>
              <a:rPr lang="en-US" sz="3200" dirty="0" smtClean="0">
                <a:latin typeface="Bernard MT Condensed" pitchFamily="18" charset="0"/>
              </a:rPr>
              <a:t> </a:t>
            </a:r>
            <a:r>
              <a:rPr lang="en-US" sz="3200" dirty="0" err="1" smtClean="0">
                <a:latin typeface="Bernard MT Condensed" pitchFamily="18" charset="0"/>
              </a:rPr>
              <a:t>alam</a:t>
            </a:r>
            <a:r>
              <a:rPr lang="en-US" sz="3200" dirty="0" smtClean="0">
                <a:latin typeface="Bernard MT Condensed" pitchFamily="18" charset="0"/>
              </a:rPr>
              <a:t> </a:t>
            </a:r>
            <a:r>
              <a:rPr lang="en-US" sz="3200" dirty="0" err="1" smtClean="0">
                <a:latin typeface="Bernard MT Condensed" pitchFamily="18" charset="0"/>
              </a:rPr>
              <a:t>lingkungan</a:t>
            </a:r>
            <a:r>
              <a:rPr lang="en-US" sz="3200" dirty="0" smtClean="0">
                <a:latin typeface="Bernard MT Condensed" pitchFamily="18" charset="0"/>
              </a:rPr>
              <a:t> </a:t>
            </a:r>
            <a:r>
              <a:rPr lang="en-US" sz="3200" dirty="0" err="1" smtClean="0">
                <a:latin typeface="Bernard MT Condensed" pitchFamily="18" charset="0"/>
              </a:rPr>
              <a:t>beserta</a:t>
            </a:r>
            <a:r>
              <a:rPr lang="en-US" sz="3200" dirty="0" smtClean="0">
                <a:latin typeface="Bernard MT Condensed" pitchFamily="18" charset="0"/>
              </a:rPr>
              <a:t> </a:t>
            </a:r>
            <a:r>
              <a:rPr lang="en-US" sz="3200" dirty="0" err="1" smtClean="0">
                <a:latin typeface="Bernard MT Condensed" pitchFamily="18" charset="0"/>
              </a:rPr>
              <a:t>isinya</a:t>
            </a:r>
            <a:endParaRPr lang="en-US" sz="3200" dirty="0" smtClean="0">
              <a:latin typeface="Bernard MT Condensed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95400"/>
            <a:ext cx="7391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52600" y="0"/>
            <a:ext cx="7391400" cy="1295400"/>
          </a:xfrm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n-US" sz="28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/>
            </a:r>
            <a:br>
              <a:rPr lang="en-US" sz="28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</a:br>
            <a:r>
              <a:rPr lang="id-ID" sz="28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Menganalisis </a:t>
            </a:r>
            <a:r>
              <a:rPr lang="en-US" sz="2800" b="1" dirty="0" err="1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corak</a:t>
            </a:r>
            <a:r>
              <a:rPr lang="en-US" sz="28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</a:t>
            </a:r>
            <a:r>
              <a:rPr lang="id-ID" sz="28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kehidupa</a:t>
            </a:r>
            <a:r>
              <a:rPr lang="en-US" sz="28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n </a:t>
            </a:r>
            <a:r>
              <a:rPr lang="id-ID" sz="28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awal masyarakat Indonesia</a:t>
            </a:r>
            <a:r>
              <a:rPr lang="en-US" sz="28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/>
            </a:r>
            <a:br>
              <a:rPr lang="en-US" sz="28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  <a:solidFill>
            <a:srgbClr val="92D050"/>
          </a:solidFill>
          <a:ln>
            <a:solidFill>
              <a:srgbClr val="D00000"/>
            </a:solidFill>
          </a:ln>
        </p:spPr>
        <p:txBody>
          <a:bodyPr/>
          <a:lstStyle/>
          <a:p>
            <a:r>
              <a:rPr lang="en-US" dirty="0" err="1" smtClean="0">
                <a:solidFill>
                  <a:srgbClr val="000066"/>
                </a:solidFill>
                <a:latin typeface="Monotype Corsiva" pitchFamily="66" charset="0"/>
              </a:rPr>
              <a:t>Kehidupan</a:t>
            </a:r>
            <a:r>
              <a:rPr lang="en-US" dirty="0" smtClean="0">
                <a:solidFill>
                  <a:srgbClr val="000066"/>
                </a:solidFill>
                <a:latin typeface="Monotype Corsiva" pitchFamily="66" charset="0"/>
              </a:rPr>
              <a:t> </a:t>
            </a:r>
            <a:r>
              <a:rPr lang="en-US" dirty="0" err="1" smtClean="0">
                <a:solidFill>
                  <a:srgbClr val="000066"/>
                </a:solidFill>
                <a:latin typeface="Monotype Corsiva" pitchFamily="66" charset="0"/>
              </a:rPr>
              <a:t>sosial</a:t>
            </a:r>
            <a:endParaRPr lang="en-US" dirty="0">
              <a:solidFill>
                <a:srgbClr val="000066"/>
              </a:solidFill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143000"/>
            <a:ext cx="3429000" cy="5486400"/>
          </a:xfrm>
          <a:solidFill>
            <a:srgbClr val="F4FF1F"/>
          </a:solidFill>
          <a:ln>
            <a:solidFill>
              <a:srgbClr val="D00000"/>
            </a:solidFill>
          </a:ln>
        </p:spPr>
        <p:txBody>
          <a:bodyPr/>
          <a:lstStyle/>
          <a:p>
            <a:pPr algn="ctr">
              <a:buNone/>
            </a:pPr>
            <a:r>
              <a:rPr lang="en-US" sz="2800" dirty="0" err="1" smtClean="0">
                <a:solidFill>
                  <a:srgbClr val="FF0000"/>
                </a:solidFill>
                <a:latin typeface="Brush Script MT" pitchFamily="66" charset="0"/>
              </a:rPr>
              <a:t>Berburu</a:t>
            </a:r>
            <a:endParaRPr lang="en-US" sz="2800" dirty="0" smtClean="0">
              <a:solidFill>
                <a:srgbClr val="FF0000"/>
              </a:solidFill>
              <a:latin typeface="Brush Script MT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Berpindah-pindah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Hidup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berkelompok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10-15 0rang</a:t>
            </a:r>
          </a:p>
          <a:p>
            <a:pPr>
              <a:buFont typeface="Wingdings" pitchFamily="2" charset="2"/>
              <a:buChar char="ü"/>
            </a:pP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Hubungan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antar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anggota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erat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Mengenal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pembagian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tugas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pemimpin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ditaati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hormati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latin typeface="Brush Script MT" pitchFamily="66" charset="0"/>
            </a:endParaRPr>
          </a:p>
          <a:p>
            <a:pPr>
              <a:buNone/>
            </a:pPr>
            <a:endParaRPr lang="en-US" dirty="0">
              <a:latin typeface="Brush Script MT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1143000"/>
            <a:ext cx="3505200" cy="5486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n>
                  <a:solidFill>
                    <a:srgbClr val="7030A0"/>
                  </a:solidFill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Bercocok</a:t>
            </a:r>
            <a:r>
              <a:rPr lang="en-US" sz="2400" dirty="0" smtClean="0">
                <a:ln>
                  <a:solidFill>
                    <a:srgbClr val="7030A0"/>
                  </a:solidFill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n>
                  <a:solidFill>
                    <a:srgbClr val="7030A0"/>
                  </a:solidFill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tanam</a:t>
            </a:r>
            <a:endParaRPr lang="en-US" sz="2400" dirty="0" smtClean="0">
              <a:ln>
                <a:solidFill>
                  <a:srgbClr val="7030A0"/>
                </a:solidFill>
              </a:ln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2400" dirty="0" smtClean="0">
              <a:ln>
                <a:solidFill>
                  <a:srgbClr val="7030A0"/>
                </a:solidFill>
              </a:ln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9250" indent="-349250"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Hidup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menetap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9250" indent="-349250"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Hidup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klpk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jlhnya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banyak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Hub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semakin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erat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Gotong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royong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9250" indent="-349250"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Terorganisir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baik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9250" indent="-349250"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pemimpin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ditaati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hormati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Kepala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suku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715962"/>
          </a:xfrm>
          <a:solidFill>
            <a:srgbClr val="92D050"/>
          </a:solidFill>
        </p:spPr>
        <p:txBody>
          <a:bodyPr/>
          <a:lstStyle/>
          <a:p>
            <a:r>
              <a:rPr lang="en-US" dirty="0" err="1" smtClean="0">
                <a:latin typeface="Monotype Corsiva" pitchFamily="66" charset="0"/>
              </a:rPr>
              <a:t>Kehidupan</a:t>
            </a:r>
            <a:r>
              <a:rPr lang="en-US" dirty="0" smtClean="0">
                <a:latin typeface="Monotype Corsiva" pitchFamily="66" charset="0"/>
              </a:rPr>
              <a:t> </a:t>
            </a:r>
            <a:r>
              <a:rPr lang="en-US" dirty="0" err="1" smtClean="0">
                <a:latin typeface="Monotype Corsiva" pitchFamily="66" charset="0"/>
              </a:rPr>
              <a:t>ekonomi</a:t>
            </a:r>
            <a:endParaRPr lang="en-US" dirty="0"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1"/>
            <a:ext cx="3124200" cy="2971800"/>
          </a:xfrm>
          <a:solidFill>
            <a:srgbClr val="FFFF00"/>
          </a:solidFill>
          <a:ln w="28575">
            <a:solidFill>
              <a:srgbClr val="D00000"/>
            </a:solidFill>
          </a:ln>
        </p:spPr>
        <p:txBody>
          <a:bodyPr/>
          <a:lstStyle/>
          <a:p>
            <a:pPr algn="ctr">
              <a:buNone/>
            </a:pPr>
            <a:r>
              <a:rPr lang="en-US" sz="3600" dirty="0" err="1" smtClean="0">
                <a:solidFill>
                  <a:srgbClr val="FF0000"/>
                </a:solidFill>
                <a:latin typeface="Brush Script MT" pitchFamily="66" charset="0"/>
              </a:rPr>
              <a:t>Berburu</a:t>
            </a:r>
            <a:r>
              <a:rPr lang="en-US" sz="3600" dirty="0" err="1" smtClean="0">
                <a:solidFill>
                  <a:srgbClr val="FFFF00"/>
                </a:solidFill>
                <a:latin typeface="Brush Script MT" pitchFamily="66" charset="0"/>
              </a:rPr>
              <a:t>u</a:t>
            </a:r>
            <a:endParaRPr lang="en-US" sz="3600" dirty="0" smtClean="0">
              <a:solidFill>
                <a:srgbClr val="FFFF00"/>
              </a:solidFill>
              <a:latin typeface="Brush Script MT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3600" dirty="0" err="1" smtClean="0"/>
              <a:t>Sangat</a:t>
            </a:r>
            <a:r>
              <a:rPr lang="en-US" sz="3600" dirty="0" smtClean="0"/>
              <a:t> </a:t>
            </a:r>
            <a:r>
              <a:rPr lang="en-US" sz="3600" dirty="0" err="1" smtClean="0"/>
              <a:t>Tergantung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 smtClean="0"/>
              <a:t>alam</a:t>
            </a:r>
            <a:endParaRPr lang="en-US" sz="3600" dirty="0" smtClean="0"/>
          </a:p>
          <a:p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867400" y="1524000"/>
            <a:ext cx="2930725" cy="4524315"/>
          </a:xfrm>
          <a:prstGeom prst="rect">
            <a:avLst/>
          </a:prstGeom>
          <a:solidFill>
            <a:srgbClr val="00B0F0"/>
          </a:solidFill>
          <a:ln w="28575">
            <a:solidFill>
              <a:srgbClr val="D00000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FFFF00"/>
                </a:solidFill>
                <a:latin typeface="Brush Script MT" pitchFamily="66" charset="0"/>
              </a:rPr>
              <a:t>Bercocok</a:t>
            </a:r>
            <a:r>
              <a:rPr lang="en-US" sz="3600" dirty="0" smtClean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  <a:latin typeface="Brush Script MT" pitchFamily="66" charset="0"/>
              </a:rPr>
              <a:t>tanam</a:t>
            </a:r>
            <a:endParaRPr lang="en-US" sz="3600" dirty="0" smtClean="0">
              <a:solidFill>
                <a:srgbClr val="FFFF00"/>
              </a:solidFill>
              <a:latin typeface="Brush Script MT" pitchFamily="66" charset="0"/>
            </a:endParaRPr>
          </a:p>
          <a:p>
            <a:endParaRPr lang="en-US" dirty="0"/>
          </a:p>
          <a:p>
            <a:pPr>
              <a:buClr>
                <a:srgbClr val="D00000"/>
              </a:buClr>
              <a:buFont typeface="Wingdings" pitchFamily="2" charset="2"/>
              <a:buChar char="Ø"/>
            </a:pPr>
            <a:r>
              <a:rPr lang="en-US" sz="3600" dirty="0" smtClean="0"/>
              <a:t> </a:t>
            </a:r>
            <a:r>
              <a:rPr lang="en-US" sz="3600" dirty="0" err="1" smtClean="0"/>
              <a:t>Mengenal</a:t>
            </a:r>
            <a:r>
              <a:rPr lang="en-US" sz="3600" dirty="0" smtClean="0"/>
              <a:t>    </a:t>
            </a:r>
          </a:p>
          <a:p>
            <a:pPr>
              <a:buClr>
                <a:srgbClr val="D00000"/>
              </a:buClr>
            </a:pPr>
            <a:r>
              <a:rPr lang="en-US" sz="3600" dirty="0"/>
              <a:t> </a:t>
            </a:r>
            <a:r>
              <a:rPr lang="en-US" sz="3600" dirty="0" smtClean="0"/>
              <a:t>  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 </a:t>
            </a:r>
          </a:p>
          <a:p>
            <a:pPr>
              <a:buClr>
                <a:srgbClr val="D00000"/>
              </a:buClr>
            </a:pPr>
            <a:r>
              <a:rPr lang="en-US" sz="3600" dirty="0"/>
              <a:t> </a:t>
            </a:r>
            <a:r>
              <a:rPr lang="en-US" sz="3600" dirty="0" smtClean="0"/>
              <a:t>   barter</a:t>
            </a:r>
          </a:p>
          <a:p>
            <a:pPr>
              <a:buClr>
                <a:srgbClr val="D00000"/>
              </a:buClr>
              <a:buFont typeface="Wingdings" pitchFamily="2" charset="2"/>
              <a:buChar char="Ø"/>
            </a:pPr>
            <a:endParaRPr lang="en-US" sz="3600" dirty="0"/>
          </a:p>
          <a:p>
            <a:pPr>
              <a:buClr>
                <a:srgbClr val="D00000"/>
              </a:buClr>
              <a:buFont typeface="Wingdings" pitchFamily="2" charset="2"/>
              <a:buChar char="Ø"/>
            </a:pPr>
            <a:r>
              <a:rPr lang="en-US" sz="3600" dirty="0" smtClean="0"/>
              <a:t> </a:t>
            </a:r>
            <a:r>
              <a:rPr lang="en-US" sz="3600" dirty="0" err="1" smtClean="0"/>
              <a:t>Mengenal</a:t>
            </a:r>
            <a:r>
              <a:rPr lang="en-US" sz="3600" dirty="0" smtClean="0"/>
              <a:t> </a:t>
            </a:r>
          </a:p>
          <a:p>
            <a:pPr>
              <a:buClr>
                <a:srgbClr val="D00000"/>
              </a:buClr>
            </a:pPr>
            <a:r>
              <a:rPr lang="en-US" sz="3600" dirty="0"/>
              <a:t> </a:t>
            </a:r>
            <a:r>
              <a:rPr lang="en-US" sz="3600" dirty="0" smtClean="0"/>
              <a:t>   </a:t>
            </a:r>
            <a:r>
              <a:rPr lang="en-US" sz="3600" dirty="0" err="1" smtClean="0"/>
              <a:t>pasar</a:t>
            </a:r>
            <a:endParaRPr lang="en-US" sz="3600" dirty="0" smtClean="0"/>
          </a:p>
          <a:p>
            <a:pPr>
              <a:buClr>
                <a:srgbClr val="D00000"/>
              </a:buClr>
              <a:buFont typeface="Wingdings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6553200" cy="715962"/>
          </a:xfrm>
          <a:solidFill>
            <a:srgbClr val="92D050"/>
          </a:solidFill>
          <a:ln w="28575">
            <a:prstDash val="solid"/>
          </a:ln>
        </p:spPr>
        <p:txBody>
          <a:bodyPr/>
          <a:lstStyle/>
          <a:p>
            <a:r>
              <a:rPr lang="en-US" sz="3600" dirty="0" err="1" smtClean="0">
                <a:latin typeface="Monotype Corsiva" pitchFamily="66" charset="0"/>
              </a:rPr>
              <a:t>Kehidupan</a:t>
            </a:r>
            <a:r>
              <a:rPr lang="en-US" sz="3600" dirty="0" smtClean="0">
                <a:latin typeface="Monotype Corsiva" pitchFamily="66" charset="0"/>
              </a:rPr>
              <a:t> </a:t>
            </a:r>
            <a:r>
              <a:rPr lang="en-US" sz="3600" dirty="0" err="1" smtClean="0">
                <a:latin typeface="Monotype Corsiva" pitchFamily="66" charset="0"/>
              </a:rPr>
              <a:t>budaya</a:t>
            </a:r>
            <a:endParaRPr lang="en-US" sz="3600" dirty="0"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3429000" cy="4953000"/>
          </a:xfrm>
          <a:solidFill>
            <a:schemeClr val="accent1">
              <a:lumMod val="60000"/>
              <a:lumOff val="40000"/>
            </a:schemeClr>
          </a:solidFill>
          <a:ln w="38100">
            <a:solidFill>
              <a:srgbClr val="D00000"/>
            </a:solidFill>
            <a:prstDash val="solid"/>
          </a:ln>
        </p:spPr>
        <p:txBody>
          <a:bodyPr/>
          <a:lstStyle/>
          <a:p>
            <a:pPr algn="ctr">
              <a:buNone/>
            </a:pPr>
            <a:r>
              <a:rPr lang="en-US" dirty="0" err="1" smtClean="0">
                <a:solidFill>
                  <a:srgbClr val="FF0000"/>
                </a:solidFill>
                <a:latin typeface="Brush Script MT" pitchFamily="66" charset="0"/>
              </a:rPr>
              <a:t>Berburu</a:t>
            </a:r>
            <a:endParaRPr lang="en-US" dirty="0" smtClean="0">
              <a:solidFill>
                <a:srgbClr val="FF0000"/>
              </a:solidFill>
              <a:latin typeface="Brush Script MT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Tinggal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goa2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Kapak</a:t>
            </a:r>
            <a:r>
              <a:rPr lang="en-US" dirty="0" smtClean="0"/>
              <a:t> </a:t>
            </a:r>
            <a:r>
              <a:rPr lang="en-US" dirty="0" err="1" smtClean="0"/>
              <a:t>perimbas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Kapak</a:t>
            </a:r>
            <a:r>
              <a:rPr lang="en-US" dirty="0" smtClean="0"/>
              <a:t> </a:t>
            </a:r>
            <a:r>
              <a:rPr lang="en-US" dirty="0" err="1" smtClean="0"/>
              <a:t>penetak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Kapak</a:t>
            </a:r>
            <a:r>
              <a:rPr lang="en-US" dirty="0" smtClean="0"/>
              <a:t> </a:t>
            </a:r>
            <a:r>
              <a:rPr lang="en-US" dirty="0" err="1" smtClean="0"/>
              <a:t>genggam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Pahat</a:t>
            </a:r>
            <a:r>
              <a:rPr lang="en-US" dirty="0" smtClean="0"/>
              <a:t> </a:t>
            </a:r>
            <a:r>
              <a:rPr lang="en-US" dirty="0" err="1" smtClean="0"/>
              <a:t>genggam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serpih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Alat2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tulang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0" y="1600200"/>
            <a:ext cx="3124200" cy="4955203"/>
          </a:xfrm>
          <a:prstGeom prst="rect">
            <a:avLst/>
          </a:prstGeom>
          <a:solidFill>
            <a:schemeClr val="accent3"/>
          </a:solidFill>
          <a:ln w="38100">
            <a:solidFill>
              <a:srgbClr val="D00000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FF0000"/>
                </a:solidFill>
                <a:latin typeface="Brush Script MT" pitchFamily="66" charset="0"/>
              </a:rPr>
              <a:t>Bercocok</a:t>
            </a:r>
            <a:r>
              <a:rPr lang="en-US" sz="3600" dirty="0" smtClean="0">
                <a:solidFill>
                  <a:srgbClr val="FF0000"/>
                </a:solidFill>
                <a:latin typeface="Brush Script MT" pitchFamily="66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Brush Script MT" pitchFamily="66" charset="0"/>
              </a:rPr>
              <a:t>tanam</a:t>
            </a:r>
            <a:endParaRPr lang="en-US" sz="3600" dirty="0" smtClean="0">
              <a:solidFill>
                <a:srgbClr val="FF0000"/>
              </a:solidFill>
              <a:latin typeface="Brush Script MT" pitchFamily="66" charset="0"/>
            </a:endParaRPr>
          </a:p>
          <a:p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Beliung</a:t>
            </a:r>
            <a:r>
              <a:rPr lang="en-US" sz="2800" dirty="0" smtClean="0"/>
              <a:t>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persegi</a:t>
            </a:r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Kapak</a:t>
            </a:r>
            <a:r>
              <a:rPr lang="en-US" sz="2800" dirty="0" smtClean="0"/>
              <a:t> </a:t>
            </a:r>
            <a:r>
              <a:rPr lang="en-US" sz="2800" dirty="0" err="1" smtClean="0"/>
              <a:t>lonjong</a:t>
            </a:r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Mata </a:t>
            </a:r>
            <a:r>
              <a:rPr lang="en-US" sz="2800" dirty="0" err="1" smtClean="0"/>
              <a:t>panah</a:t>
            </a:r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Gerabah</a:t>
            </a:r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Ragam</a:t>
            </a:r>
            <a:r>
              <a:rPr lang="en-US" sz="2800" dirty="0" smtClean="0"/>
              <a:t>  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perhiasan</a:t>
            </a:r>
            <a:r>
              <a:rPr lang="en-US" sz="2800" dirty="0" smtClean="0"/>
              <a:t>  </a:t>
            </a:r>
          </a:p>
          <a:p>
            <a:r>
              <a:rPr lang="en-US" sz="2800" dirty="0" smtClean="0"/>
              <a:t>    (</a:t>
            </a:r>
            <a:r>
              <a:rPr lang="en-US" i="1" dirty="0" err="1" smtClean="0">
                <a:solidFill>
                  <a:srgbClr val="FF0000"/>
                </a:solidFill>
              </a:rPr>
              <a:t>kalung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gelang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dll</a:t>
            </a:r>
            <a:r>
              <a:rPr lang="en-US" sz="2800" dirty="0" smtClean="0"/>
              <a:t>)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6705600" cy="715962"/>
          </a:xfrm>
          <a:solidFill>
            <a:schemeClr val="accent3"/>
          </a:solidFill>
        </p:spPr>
        <p:txBody>
          <a:bodyPr/>
          <a:lstStyle/>
          <a:p>
            <a:r>
              <a:rPr lang="en-US" sz="3600" dirty="0" err="1" smtClean="0">
                <a:latin typeface="Monotype Corsiva" pitchFamily="66" charset="0"/>
              </a:rPr>
              <a:t>Sistem</a:t>
            </a:r>
            <a:r>
              <a:rPr lang="en-US" sz="3600" dirty="0" smtClean="0">
                <a:latin typeface="Monotype Corsiva" pitchFamily="66" charset="0"/>
              </a:rPr>
              <a:t> </a:t>
            </a:r>
            <a:r>
              <a:rPr lang="en-US" sz="3600" dirty="0" err="1" smtClean="0">
                <a:latin typeface="Monotype Corsiva" pitchFamily="66" charset="0"/>
              </a:rPr>
              <a:t>kepercayaan</a:t>
            </a:r>
            <a:endParaRPr lang="en-US" sz="3600" dirty="0"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19200"/>
            <a:ext cx="3200400" cy="5334000"/>
          </a:xfrm>
          <a:solidFill>
            <a:srgbClr val="00B0F0"/>
          </a:solidFill>
          <a:ln w="38100">
            <a:solidFill>
              <a:srgbClr val="D00000"/>
            </a:solidFill>
            <a:prstDash val="solid"/>
          </a:ln>
        </p:spPr>
        <p:txBody>
          <a:bodyPr/>
          <a:lstStyle/>
          <a:p>
            <a:pPr>
              <a:buNone/>
            </a:pPr>
            <a:r>
              <a:rPr lang="en-US" dirty="0" err="1" smtClean="0"/>
              <a:t>Berburu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penghormatan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penguburan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terlah</a:t>
            </a:r>
            <a:r>
              <a:rPr lang="en-US" dirty="0" smtClean="0"/>
              <a:t> </a:t>
            </a:r>
            <a:r>
              <a:rPr lang="en-US" dirty="0" err="1" smtClean="0"/>
              <a:t>meninggal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Brush Script MT" pitchFamily="66" charset="0"/>
              </a:rPr>
              <a:t>     (</a:t>
            </a:r>
            <a:r>
              <a:rPr lang="en-US" sz="2000" dirty="0" err="1" smtClean="0">
                <a:solidFill>
                  <a:srgbClr val="FF0000"/>
                </a:solidFill>
                <a:latin typeface="Brush Script MT" pitchFamily="66" charset="0"/>
              </a:rPr>
              <a:t>konsep</a:t>
            </a:r>
            <a:r>
              <a:rPr lang="en-US" sz="2000" dirty="0" smtClean="0">
                <a:solidFill>
                  <a:srgbClr val="FF0000"/>
                </a:solidFill>
                <a:latin typeface="Brush Script MT" pitchFamily="66" charset="0"/>
              </a:rPr>
              <a:t> hub. </a:t>
            </a:r>
            <a:r>
              <a:rPr lang="en-US" sz="2000" dirty="0" err="1" smtClean="0">
                <a:solidFill>
                  <a:srgbClr val="FF0000"/>
                </a:solidFill>
                <a:latin typeface="Brush Script MT" pitchFamily="66" charset="0"/>
              </a:rPr>
              <a:t>Orang</a:t>
            </a:r>
            <a:r>
              <a:rPr lang="en-US" sz="2000" dirty="0" smtClean="0">
                <a:solidFill>
                  <a:srgbClr val="FF0000"/>
                </a:solidFill>
                <a:latin typeface="Brush Script MT" pitchFamily="66" charset="0"/>
              </a:rPr>
              <a:t> yang </a:t>
            </a:r>
            <a:r>
              <a:rPr lang="en-US" sz="2000" dirty="0" err="1" smtClean="0">
                <a:solidFill>
                  <a:srgbClr val="FF0000"/>
                </a:solidFill>
                <a:latin typeface="Brush Script MT" pitchFamily="66" charset="0"/>
              </a:rPr>
              <a:t>sdh</a:t>
            </a:r>
            <a:r>
              <a:rPr lang="en-US" sz="2000" dirty="0" smtClean="0">
                <a:solidFill>
                  <a:srgbClr val="FF0000"/>
                </a:solidFill>
                <a:latin typeface="Brush Script MT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Brush Script MT" pitchFamily="66" charset="0"/>
              </a:rPr>
              <a:t>mati</a:t>
            </a:r>
            <a:r>
              <a:rPr lang="en-US" sz="2000" dirty="0" smtClean="0">
                <a:solidFill>
                  <a:srgbClr val="FF0000"/>
                </a:solidFill>
                <a:latin typeface="Brush Script MT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Brush Script MT" pitchFamily="66" charset="0"/>
              </a:rPr>
              <a:t>dan</a:t>
            </a:r>
            <a:r>
              <a:rPr lang="en-US" sz="2000" dirty="0" smtClean="0">
                <a:solidFill>
                  <a:srgbClr val="FF0000"/>
                </a:solidFill>
                <a:latin typeface="Brush Script MT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Brush Script MT" pitchFamily="66" charset="0"/>
              </a:rPr>
              <a:t>yg</a:t>
            </a:r>
            <a:r>
              <a:rPr lang="en-US" sz="2000" dirty="0" smtClean="0">
                <a:solidFill>
                  <a:srgbClr val="FF0000"/>
                </a:solidFill>
                <a:latin typeface="Brush Script MT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Brush Script MT" pitchFamily="66" charset="0"/>
              </a:rPr>
              <a:t>masih</a:t>
            </a:r>
            <a:r>
              <a:rPr lang="en-US" sz="2000" dirty="0" smtClean="0">
                <a:solidFill>
                  <a:srgbClr val="FF0000"/>
                </a:solidFill>
                <a:latin typeface="Brush Script MT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Brush Script MT" pitchFamily="66" charset="0"/>
              </a:rPr>
              <a:t>hidup</a:t>
            </a:r>
            <a:r>
              <a:rPr lang="en-US" sz="2000" dirty="0" smtClean="0">
                <a:solidFill>
                  <a:srgbClr val="FF0000"/>
                </a:solidFill>
                <a:latin typeface="Brush Script MT" pitchFamily="66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2600" y="1219200"/>
            <a:ext cx="3276601" cy="4247317"/>
          </a:xfrm>
          <a:prstGeom prst="rect">
            <a:avLst/>
          </a:prstGeom>
          <a:solidFill>
            <a:srgbClr val="92D050"/>
          </a:solidFill>
          <a:ln w="38100">
            <a:solidFill>
              <a:srgbClr val="D0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err="1" smtClean="0"/>
              <a:t>Bercocok</a:t>
            </a:r>
            <a:r>
              <a:rPr lang="en-US" sz="2800" dirty="0" smtClean="0"/>
              <a:t> </a:t>
            </a:r>
            <a:r>
              <a:rPr lang="en-US" sz="2800" dirty="0" err="1" smtClean="0"/>
              <a:t>tanam</a:t>
            </a:r>
            <a:endParaRPr lang="en-US" sz="2800" dirty="0" smtClean="0"/>
          </a:p>
          <a:p>
            <a:pPr>
              <a:buNone/>
            </a:pP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Memuja</a:t>
            </a:r>
            <a:r>
              <a:rPr lang="en-US" sz="2800" dirty="0" smtClean="0"/>
              <a:t> </a:t>
            </a:r>
            <a:r>
              <a:rPr lang="en-US" sz="2800" dirty="0" err="1" smtClean="0"/>
              <a:t>roh</a:t>
            </a:r>
            <a:r>
              <a:rPr lang="en-US" sz="2800" dirty="0" smtClean="0"/>
              <a:t> 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nenek</a:t>
            </a:r>
            <a:r>
              <a:rPr lang="en-US" sz="2800" dirty="0" smtClean="0"/>
              <a:t> </a:t>
            </a:r>
            <a:r>
              <a:rPr lang="en-US" sz="2800" dirty="0" err="1" smtClean="0"/>
              <a:t>moyang</a:t>
            </a:r>
            <a:endParaRPr lang="en-US" sz="2800" dirty="0" smtClean="0"/>
          </a:p>
          <a:p>
            <a:pPr>
              <a:buFont typeface="Wingdings" pitchFamily="2" charset="2"/>
              <a:buChar char="q"/>
            </a:pPr>
            <a:endParaRPr lang="en-US" sz="2800" dirty="0"/>
          </a:p>
          <a:p>
            <a:pPr marL="363538" indent="-363538">
              <a:buFont typeface="Wingdings" pitchFamily="2" charset="2"/>
              <a:buChar char="q"/>
            </a:pP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dilihat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peninggalan2  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jaman</a:t>
            </a:r>
            <a:r>
              <a:rPr lang="en-US" sz="2800" dirty="0" smtClean="0"/>
              <a:t>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megalitikum</a:t>
            </a: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  <a:solidFill>
            <a:srgbClr val="F4FF1F"/>
          </a:solid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Edwardian Script ITC" pitchFamily="66" charset="0"/>
              </a:rPr>
              <a:t>Masa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Edwardian Script ITC" pitchFamily="66" charset="0"/>
              </a:rPr>
              <a:t> </a:t>
            </a:r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Edwardian Script ITC" pitchFamily="66" charset="0"/>
              </a:rPr>
              <a:t>perundagian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Edwardian Script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800600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Kahidupan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manusia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telah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mengenal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logam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Orang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ahli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membuat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alat-alat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logam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disebut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latin typeface="Felix Titling" pitchFamily="82" charset="0"/>
              </a:rPr>
              <a:t>Undagi</a:t>
            </a:r>
            <a:endParaRPr lang="en-US" b="1" i="1" dirty="0" smtClean="0">
              <a:solidFill>
                <a:srgbClr val="FF0000"/>
              </a:solidFill>
              <a:latin typeface="Felix Titling" pitchFamily="82" charset="0"/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Tempat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pembuatan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alat-alat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logam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disebut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latin typeface="Felix Titling" pitchFamily="82" charset="0"/>
              </a:rPr>
              <a:t>perundagian</a:t>
            </a:r>
            <a:endParaRPr lang="en-US" b="1" i="1" dirty="0" smtClean="0">
              <a:solidFill>
                <a:srgbClr val="FF0000"/>
              </a:solidFill>
              <a:latin typeface="Felix Titling" pitchFamily="82" charset="0"/>
            </a:endParaRPr>
          </a:p>
          <a:p>
            <a:endParaRPr lang="en-US" b="1" i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6705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a).</a:t>
            </a:r>
            <a:r>
              <a:rPr lang="en-US" sz="2800" dirty="0" smtClean="0">
                <a:solidFill>
                  <a:srgbClr val="FF0000"/>
                </a:solidFill>
                <a:latin typeface="Copperplate Gothic Bold" pitchFamily="34" charset="0"/>
              </a:rPr>
              <a:t> </a:t>
            </a:r>
            <a:r>
              <a:rPr lang="en-US" sz="2800" dirty="0" err="1" smtClean="0">
                <a:solidFill>
                  <a:srgbClr val="FF0000"/>
                </a:solidFill>
                <a:latin typeface="Copperplate Gothic Bold" pitchFamily="34" charset="0"/>
              </a:rPr>
              <a:t>Zaman</a:t>
            </a:r>
            <a:r>
              <a:rPr lang="en-US" sz="2800" dirty="0" smtClean="0">
                <a:solidFill>
                  <a:srgbClr val="FF0000"/>
                </a:solidFill>
                <a:latin typeface="Copperplate Gothic Bold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pperplate Gothic Bold" pitchFamily="34" charset="0"/>
              </a:rPr>
              <a:t>Tembaga</a:t>
            </a:r>
            <a:r>
              <a:rPr lang="en-US" sz="2800" dirty="0" smtClean="0"/>
              <a:t>,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zaman</a:t>
            </a:r>
            <a:r>
              <a:rPr lang="en-US" sz="2800" dirty="0" smtClean="0"/>
              <a:t>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    </a:t>
            </a:r>
            <a:r>
              <a:rPr lang="en-US" sz="2800" dirty="0" err="1" smtClean="0"/>
              <a:t>mulai</a:t>
            </a:r>
            <a:r>
              <a:rPr lang="en-US" sz="2800" dirty="0" smtClean="0"/>
              <a:t> </a:t>
            </a:r>
            <a:r>
              <a:rPr lang="en-US" sz="2800" dirty="0" err="1" smtClean="0"/>
              <a:t>mengenal</a:t>
            </a:r>
            <a:r>
              <a:rPr lang="en-US" sz="2800" dirty="0" smtClean="0"/>
              <a:t> </a:t>
            </a:r>
            <a:r>
              <a:rPr lang="en-US" sz="2800" dirty="0" err="1" smtClean="0"/>
              <a:t>peralatan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logam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b). </a:t>
            </a:r>
            <a:r>
              <a:rPr lang="en-US" sz="2800" dirty="0" err="1" smtClean="0">
                <a:solidFill>
                  <a:srgbClr val="FF0000"/>
                </a:solidFill>
                <a:latin typeface="Copperplate Gothic Bold" pitchFamily="34" charset="0"/>
              </a:rPr>
              <a:t>Zaman</a:t>
            </a:r>
            <a:r>
              <a:rPr lang="en-US" sz="2800" dirty="0" smtClean="0">
                <a:solidFill>
                  <a:srgbClr val="FF0000"/>
                </a:solidFill>
                <a:latin typeface="Copperplate Gothic Bold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pperplate Gothic Bold" pitchFamily="34" charset="0"/>
              </a:rPr>
              <a:t>Perunggu</a:t>
            </a:r>
            <a:r>
              <a:rPr lang="en-US" sz="2800" dirty="0" smtClean="0">
                <a:solidFill>
                  <a:srgbClr val="FF0000"/>
                </a:solidFill>
                <a:latin typeface="Copperplate Gothic Bold" pitchFamily="34" charset="0"/>
              </a:rPr>
              <a:t>,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zaman</a:t>
            </a:r>
            <a:r>
              <a:rPr lang="en-US" sz="2800" dirty="0" smtClean="0"/>
              <a:t>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</a:t>
            </a:r>
            <a:r>
              <a:rPr lang="en-US" sz="2800" dirty="0" err="1" smtClean="0"/>
              <a:t>mampu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alat-alat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perunggu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Contohnya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>a. </a:t>
            </a:r>
            <a:r>
              <a:rPr lang="en-US" sz="2800" dirty="0" err="1" smtClean="0"/>
              <a:t>Kapak</a:t>
            </a:r>
            <a:r>
              <a:rPr lang="en-US" sz="2800" dirty="0" smtClean="0"/>
              <a:t> </a:t>
            </a:r>
            <a:r>
              <a:rPr lang="en-US" sz="2800" dirty="0" err="1" smtClean="0"/>
              <a:t>Corong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b. </a:t>
            </a:r>
            <a:r>
              <a:rPr lang="en-US" sz="2800" dirty="0" err="1" smtClean="0"/>
              <a:t>Nekara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c. </a:t>
            </a:r>
            <a:r>
              <a:rPr lang="en-US" sz="2800" dirty="0" err="1" smtClean="0"/>
              <a:t>Perhiasan</a:t>
            </a:r>
            <a:r>
              <a:rPr lang="en-US" sz="2800" dirty="0" smtClean="0"/>
              <a:t> </a:t>
            </a:r>
            <a:r>
              <a:rPr lang="en-US" sz="2800" dirty="0" err="1" smtClean="0"/>
              <a:t>perunggu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pic>
        <p:nvPicPr>
          <p:cNvPr id="5" name="Picture 5" descr="C:\Documents and Settings\Administrator\My Documents\WHAT 1\nekara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4419600"/>
            <a:ext cx="3200400" cy="2286000"/>
          </a:xfrm>
          <a:prstGeom prst="rect">
            <a:avLst/>
          </a:prstGeom>
          <a:noFill/>
        </p:spPr>
      </p:pic>
      <p:pic>
        <p:nvPicPr>
          <p:cNvPr id="6" name="Picture 5" descr="C:\Documents and Settings\Administrator\My Documents\WHAT 1\kuali tembaga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2514600"/>
            <a:ext cx="1905000" cy="1143000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2). </a:t>
            </a:r>
            <a:r>
              <a:rPr lang="en-US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Zaman</a:t>
            </a:r>
            <a: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Logam</a:t>
            </a:r>
            <a: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ongsondrum2_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457200"/>
            <a:ext cx="2514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dongson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04800"/>
            <a:ext cx="2286000" cy="220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2819400"/>
            <a:ext cx="4191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304800"/>
            <a:ext cx="182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 rot="19076424">
            <a:off x="2711970" y="2740022"/>
            <a:ext cx="282160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Brush Script MT" pitchFamily="66" charset="0"/>
              </a:rPr>
              <a:t>Nekara</a:t>
            </a:r>
            <a:endParaRPr lang="en-US" sz="8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Brush Script MT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 rot="19749358">
            <a:off x="6638813" y="1660113"/>
            <a:ext cx="1728358" cy="110799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6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rush Script MT" pitchFamily="66" charset="0"/>
              </a:rPr>
              <a:t>Moko</a:t>
            </a:r>
            <a:endParaRPr lang="en-US" sz="6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0" y="228600"/>
            <a:ext cx="70866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c). </a:t>
            </a:r>
            <a:r>
              <a:rPr lang="en-US" dirty="0" err="1" smtClean="0">
                <a:solidFill>
                  <a:srgbClr val="FF0000"/>
                </a:solidFill>
                <a:latin typeface="Copperplate Gothic Bold" pitchFamily="34" charset="0"/>
              </a:rPr>
              <a:t>Zaman</a:t>
            </a:r>
            <a:r>
              <a:rPr lang="en-US" dirty="0" smtClean="0">
                <a:solidFill>
                  <a:srgbClr val="FF0000"/>
                </a:solidFill>
                <a:latin typeface="Copperplate Gothic Bold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pperplate Gothic Bold" pitchFamily="34" charset="0"/>
              </a:rPr>
              <a:t>Besi</a:t>
            </a:r>
            <a:r>
              <a:rPr lang="en-US" dirty="0" smtClean="0">
                <a:solidFill>
                  <a:srgbClr val="FF0000"/>
                </a:solidFill>
                <a:latin typeface="Copperplate Gothic Bold" pitchFamily="34" charset="0"/>
              </a:rPr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mengolah</a:t>
            </a:r>
            <a:r>
              <a:rPr lang="en-US" dirty="0" smtClean="0"/>
              <a:t> </a:t>
            </a:r>
            <a:r>
              <a:rPr lang="en-US" dirty="0" err="1" smtClean="0"/>
              <a:t>bijih-bjih</a:t>
            </a:r>
            <a:r>
              <a:rPr lang="en-US" dirty="0" smtClean="0"/>
              <a:t> </a:t>
            </a:r>
            <a:r>
              <a:rPr lang="en-US" dirty="0" err="1" smtClean="0"/>
              <a:t>besi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peralatan-peralatan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Namun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Indonesia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temukan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peninggalan-peninggalan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pada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masa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zaman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besi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Alasannya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adalah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besi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berkarat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tentu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hilang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dimakan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usia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553200" cy="868362"/>
          </a:xfrm>
          <a:solidFill>
            <a:srgbClr val="F4FF1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Brush Script MT" pitchFamily="66" charset="0"/>
              </a:rPr>
              <a:t>Perkembangan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Brush Script MT" pitchFamily="66" charset="0"/>
              </a:rPr>
              <a:t> </a:t>
            </a:r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Brush Script MT" pitchFamily="66" charset="0"/>
              </a:rPr>
              <a:t>teknologi</a:t>
            </a:r>
            <a:endParaRPr lang="en-US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Brush Script M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295400"/>
            <a:ext cx="6553200" cy="5257799"/>
          </a:xfrm>
          <a:solidFill>
            <a:srgbClr val="00B0F0"/>
          </a:solidFill>
          <a:ln w="38100">
            <a:solidFill>
              <a:schemeClr val="accent1"/>
            </a:solidFill>
            <a:prstDash val="solid"/>
          </a:ln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Pada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masy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.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Menetap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, 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teknologi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diterapkan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untuk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teknik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pembuatan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tempat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tinggal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dan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peralatan2 yang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digunakan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untuk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upaya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memenuhi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kebutuhan</a:t>
            </a:r>
            <a:r>
              <a:rPr lang="en-US" dirty="0" smtClean="0">
                <a:solidFill>
                  <a:srgbClr val="00206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elix Titling" pitchFamily="82" charset="0"/>
              </a:rPr>
              <a:t>hidupnya</a:t>
            </a:r>
            <a:endParaRPr lang="en-US" dirty="0">
              <a:solidFill>
                <a:srgbClr val="002060"/>
              </a:solidFill>
              <a:latin typeface="Felix Titling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solidFill>
            <a:srgbClr val="00B050"/>
          </a:solidFill>
        </p:spPr>
        <p:txBody>
          <a:bodyPr/>
          <a:lstStyle/>
          <a:p>
            <a:r>
              <a:rPr lang="en-US" sz="3200" dirty="0" err="1" smtClean="0">
                <a:solidFill>
                  <a:srgbClr val="FFFF00"/>
                </a:solidFill>
                <a:latin typeface="Brush Script MT" pitchFamily="66" charset="0"/>
              </a:rPr>
              <a:t>Teknik</a:t>
            </a:r>
            <a:r>
              <a:rPr lang="en-US" sz="3200" dirty="0" smtClean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Brush Script MT" pitchFamily="66" charset="0"/>
              </a:rPr>
              <a:t>pembuatan</a:t>
            </a:r>
            <a:r>
              <a:rPr lang="en-US" sz="3200" dirty="0" smtClean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Brush Script MT" pitchFamily="66" charset="0"/>
              </a:rPr>
              <a:t>patung</a:t>
            </a:r>
            <a:r>
              <a:rPr lang="en-US" sz="3200" dirty="0" smtClean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Brush Script MT" pitchFamily="66" charset="0"/>
              </a:rPr>
              <a:t>dari</a:t>
            </a:r>
            <a:r>
              <a:rPr lang="en-US" sz="3200" dirty="0" smtClean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Brush Script MT" pitchFamily="66" charset="0"/>
              </a:rPr>
              <a:t>logam</a:t>
            </a:r>
            <a:endParaRPr lang="en-US" sz="3200" dirty="0">
              <a:solidFill>
                <a:srgbClr val="FFFF00"/>
              </a:solidFill>
              <a:latin typeface="Brush Script MT" pitchFamily="66" charset="0"/>
            </a:endParaRPr>
          </a:p>
        </p:txBody>
      </p:sp>
      <p:pic>
        <p:nvPicPr>
          <p:cNvPr id="1026" name="Picture 2" descr="C:\Documents and Settings\Administrator\My Documents\WHAT 1\teknik pembuatan patung dari logam y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371600"/>
            <a:ext cx="65532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6553200" cy="563562"/>
          </a:xfr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sz="4000" dirty="0" err="1" smtClean="0">
                <a:latin typeface="Brush Script MT" pitchFamily="66" charset="0"/>
              </a:rPr>
              <a:t>Indikator</a:t>
            </a:r>
            <a:endParaRPr lang="en-US" sz="4000" dirty="0">
              <a:latin typeface="Brush Script M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066800"/>
            <a:ext cx="6553200" cy="53340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lvl="0"/>
            <a:endParaRPr lang="en-US" dirty="0" smtClean="0">
              <a:latin typeface="Berlin Sans FB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>
                <a:latin typeface="Berlin Sans FB" pitchFamily="34" charset="0"/>
              </a:rPr>
              <a:t>Mendeskripsikan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corak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kehidupan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awal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masyarakat</a:t>
            </a:r>
            <a:r>
              <a:rPr lang="en-US" dirty="0" smtClean="0">
                <a:latin typeface="Berlin Sans FB" pitchFamily="34" charset="0"/>
              </a:rPr>
              <a:t> Indonesia </a:t>
            </a:r>
            <a:r>
              <a:rPr lang="en-US" dirty="0" err="1" smtClean="0">
                <a:latin typeface="Berlin Sans FB" pitchFamily="34" charset="0"/>
              </a:rPr>
              <a:t>pada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masa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Berlin Sans FB" pitchFamily="34" charset="0"/>
              </a:rPr>
              <a:t>berburu</a:t>
            </a:r>
            <a:r>
              <a:rPr lang="en-US" i="1" dirty="0" smtClean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Berlin Sans FB" pitchFamily="34" charset="0"/>
              </a:rPr>
              <a:t>dan</a:t>
            </a:r>
            <a:r>
              <a:rPr lang="en-US" i="1" dirty="0" smtClean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Berlin Sans FB" pitchFamily="34" charset="0"/>
              </a:rPr>
              <a:t>mengumpulkan</a:t>
            </a:r>
            <a:r>
              <a:rPr lang="en-US" i="1" dirty="0" smtClean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Berlin Sans FB" pitchFamily="34" charset="0"/>
              </a:rPr>
              <a:t>makanan</a:t>
            </a:r>
            <a:endParaRPr lang="en-US" i="1" dirty="0" smtClean="0">
              <a:solidFill>
                <a:srgbClr val="FF0000"/>
              </a:solidFill>
              <a:latin typeface="Berlin Sans FB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endParaRPr lang="en-US" dirty="0" smtClean="0">
              <a:latin typeface="Berlin Sans FB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>
                <a:latin typeface="Berlin Sans FB" pitchFamily="34" charset="0"/>
              </a:rPr>
              <a:t>Mendeskripsikan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corak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kehidupan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awal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masyarakat</a:t>
            </a:r>
            <a:r>
              <a:rPr lang="en-US" dirty="0" smtClean="0">
                <a:latin typeface="Berlin Sans FB" pitchFamily="34" charset="0"/>
              </a:rPr>
              <a:t> Indonesia </a:t>
            </a:r>
            <a:r>
              <a:rPr lang="en-US" dirty="0" err="1" smtClean="0">
                <a:latin typeface="Berlin Sans FB" pitchFamily="34" charset="0"/>
              </a:rPr>
              <a:t>pada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masa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Berlin Sans FB" pitchFamily="34" charset="0"/>
              </a:rPr>
              <a:t>berternak</a:t>
            </a:r>
            <a:r>
              <a:rPr lang="en-US" i="1" dirty="0" smtClean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Berlin Sans FB" pitchFamily="34" charset="0"/>
              </a:rPr>
              <a:t>dan</a:t>
            </a:r>
            <a:r>
              <a:rPr lang="en-US" i="1" dirty="0" smtClean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Berlin Sans FB" pitchFamily="34" charset="0"/>
              </a:rPr>
              <a:t>bercocok</a:t>
            </a:r>
            <a:r>
              <a:rPr lang="en-US" i="1" dirty="0" smtClean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Berlin Sans FB" pitchFamily="34" charset="0"/>
              </a:rPr>
              <a:t>tanam</a:t>
            </a:r>
            <a:r>
              <a:rPr lang="en-US" i="1" dirty="0" smtClean="0">
                <a:solidFill>
                  <a:srgbClr val="FF0000"/>
                </a:solidFill>
                <a:latin typeface="Berlin Sans FB" pitchFamily="34" charset="0"/>
              </a:rPr>
              <a:t> </a:t>
            </a:r>
          </a:p>
          <a:p>
            <a:pPr marL="514350" lvl="0" indent="-514350">
              <a:buNone/>
            </a:pPr>
            <a:endParaRPr lang="en-US" dirty="0" smtClean="0">
              <a:latin typeface="Berlin Sans FB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solidFill>
            <a:srgbClr val="00B050"/>
          </a:solidFill>
        </p:spPr>
        <p:txBody>
          <a:bodyPr/>
          <a:lstStyle/>
          <a:p>
            <a:r>
              <a:rPr lang="en-US" dirty="0" err="1" smtClean="0">
                <a:latin typeface="Brush Script MT" pitchFamily="66" charset="0"/>
              </a:rPr>
              <a:t>Kehidupan</a:t>
            </a:r>
            <a:r>
              <a:rPr lang="en-US" dirty="0" smtClean="0">
                <a:latin typeface="Brush Script MT" pitchFamily="66" charset="0"/>
              </a:rPr>
              <a:t> </a:t>
            </a:r>
            <a:r>
              <a:rPr lang="en-US" dirty="0" err="1" smtClean="0">
                <a:latin typeface="Brush Script MT" pitchFamily="66" charset="0"/>
              </a:rPr>
              <a:t>sosial</a:t>
            </a:r>
            <a:r>
              <a:rPr lang="en-US" dirty="0" smtClean="0">
                <a:latin typeface="Brush Script MT" pitchFamily="66" charset="0"/>
              </a:rPr>
              <a:t> </a:t>
            </a:r>
            <a:r>
              <a:rPr lang="en-US" dirty="0" err="1" smtClean="0">
                <a:latin typeface="Brush Script MT" pitchFamily="66" charset="0"/>
              </a:rPr>
              <a:t>ekonomi</a:t>
            </a:r>
            <a:endParaRPr lang="en-US" dirty="0">
              <a:latin typeface="Brush Script M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95400"/>
            <a:ext cx="6553200" cy="5334000"/>
          </a:xfrm>
          <a:solidFill>
            <a:srgbClr val="0070C0"/>
          </a:solidFill>
        </p:spPr>
        <p:txBody>
          <a:bodyPr/>
          <a:lstStyle/>
          <a:p>
            <a:endParaRPr lang="en-US" sz="2800" dirty="0" smtClean="0">
              <a:solidFill>
                <a:schemeClr val="bg1"/>
              </a:solidFill>
              <a:latin typeface="Felix Titling" pitchFamily="82" charset="0"/>
            </a:endParaRPr>
          </a:p>
          <a:p>
            <a:r>
              <a:rPr lang="en-US" sz="2800" dirty="0" err="1" smtClean="0">
                <a:solidFill>
                  <a:schemeClr val="bg1"/>
                </a:solidFill>
                <a:latin typeface="Felix Titling" pitchFamily="82" charset="0"/>
              </a:rPr>
              <a:t>Terjalin</a:t>
            </a:r>
            <a:r>
              <a:rPr lang="en-US" sz="2800" dirty="0" smtClean="0">
                <a:solidFill>
                  <a:schemeClr val="bg1"/>
                </a:solidFill>
                <a:latin typeface="Felix Titling" pitchFamily="8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Felix Titling" pitchFamily="82" charset="0"/>
              </a:rPr>
              <a:t>hubungan</a:t>
            </a:r>
            <a:r>
              <a:rPr lang="en-US" sz="2800" dirty="0" smtClean="0">
                <a:solidFill>
                  <a:schemeClr val="bg1"/>
                </a:solidFill>
                <a:latin typeface="Felix Titling" pitchFamily="8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Felix Titling" pitchFamily="82" charset="0"/>
              </a:rPr>
              <a:t>dengan</a:t>
            </a:r>
            <a:r>
              <a:rPr lang="en-US" sz="2800" dirty="0" smtClean="0">
                <a:solidFill>
                  <a:schemeClr val="bg1"/>
                </a:solidFill>
                <a:latin typeface="Felix Titling" pitchFamily="82" charset="0"/>
              </a:rPr>
              <a:t> daerah2 </a:t>
            </a:r>
            <a:r>
              <a:rPr lang="en-US" sz="2800" dirty="0" err="1" smtClean="0">
                <a:solidFill>
                  <a:schemeClr val="bg1"/>
                </a:solidFill>
                <a:latin typeface="Felix Titling" pitchFamily="82" charset="0"/>
              </a:rPr>
              <a:t>disekitar</a:t>
            </a:r>
            <a:r>
              <a:rPr lang="en-US" sz="2800" dirty="0" smtClean="0">
                <a:solidFill>
                  <a:schemeClr val="bg1"/>
                </a:solidFill>
                <a:latin typeface="Felix Titling" pitchFamily="8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Felix Titling" pitchFamily="82" charset="0"/>
              </a:rPr>
              <a:t>kepulauan</a:t>
            </a:r>
            <a:r>
              <a:rPr lang="en-US" sz="2800" dirty="0" smtClean="0">
                <a:solidFill>
                  <a:schemeClr val="bg1"/>
                </a:solidFill>
                <a:latin typeface="Felix Titling" pitchFamily="82" charset="0"/>
              </a:rPr>
              <a:t> Indonesia</a:t>
            </a:r>
          </a:p>
          <a:p>
            <a:r>
              <a:rPr lang="en-US" sz="2800" dirty="0" err="1" smtClean="0">
                <a:solidFill>
                  <a:schemeClr val="bg1"/>
                </a:solidFill>
                <a:latin typeface="Felix Titling" pitchFamily="82" charset="0"/>
              </a:rPr>
              <a:t>Masyarakatnya</a:t>
            </a:r>
            <a:r>
              <a:rPr lang="en-US" sz="2800" dirty="0" smtClean="0">
                <a:solidFill>
                  <a:schemeClr val="bg1"/>
                </a:solidFill>
                <a:latin typeface="Felix Titling" pitchFamily="8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Felix Titling" pitchFamily="82" charset="0"/>
              </a:rPr>
              <a:t>makmur</a:t>
            </a:r>
            <a:r>
              <a:rPr lang="en-US" sz="2800" dirty="0" smtClean="0">
                <a:solidFill>
                  <a:schemeClr val="bg1"/>
                </a:solidFill>
                <a:latin typeface="Felix Titling" pitchFamily="82" charset="0"/>
              </a:rPr>
              <a:t> </a:t>
            </a:r>
          </a:p>
          <a:p>
            <a:r>
              <a:rPr lang="en-US" sz="2800" dirty="0" err="1" smtClean="0">
                <a:solidFill>
                  <a:schemeClr val="bg1"/>
                </a:solidFill>
                <a:latin typeface="Felix Titling" pitchFamily="82" charset="0"/>
              </a:rPr>
              <a:t>Sudah</a:t>
            </a:r>
            <a:r>
              <a:rPr lang="en-US" sz="2800" dirty="0" smtClean="0">
                <a:solidFill>
                  <a:schemeClr val="bg1"/>
                </a:solidFill>
                <a:latin typeface="Felix Titling" pitchFamily="8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Felix Titling" pitchFamily="82" charset="0"/>
              </a:rPr>
              <a:t>mengenal</a:t>
            </a:r>
            <a:r>
              <a:rPr lang="en-US" sz="2800" dirty="0" smtClean="0">
                <a:solidFill>
                  <a:schemeClr val="bg1"/>
                </a:solidFill>
                <a:latin typeface="Felix Titling" pitchFamily="8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Felix Titling" pitchFamily="82" charset="0"/>
              </a:rPr>
              <a:t>persawahan</a:t>
            </a:r>
            <a:endParaRPr lang="en-US" sz="2800" dirty="0" smtClean="0">
              <a:solidFill>
                <a:schemeClr val="bg1"/>
              </a:solidFill>
              <a:latin typeface="Felix Titling" pitchFamily="82" charset="0"/>
            </a:endParaRPr>
          </a:p>
          <a:p>
            <a:r>
              <a:rPr lang="en-US" sz="2800" dirty="0" err="1" smtClean="0">
                <a:solidFill>
                  <a:schemeClr val="bg1"/>
                </a:solidFill>
                <a:latin typeface="Felix Titling" pitchFamily="82" charset="0"/>
              </a:rPr>
              <a:t>Aktivitas</a:t>
            </a:r>
            <a:r>
              <a:rPr lang="en-US" sz="2800" dirty="0" smtClean="0">
                <a:solidFill>
                  <a:schemeClr val="bg1"/>
                </a:solidFill>
                <a:latin typeface="Felix Titling" pitchFamily="8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Felix Titling" pitchFamily="82" charset="0"/>
              </a:rPr>
              <a:t>dagang</a:t>
            </a:r>
            <a:r>
              <a:rPr lang="en-US" sz="2800" dirty="0" smtClean="0">
                <a:solidFill>
                  <a:schemeClr val="bg1"/>
                </a:solidFill>
                <a:latin typeface="Felix Titling" pitchFamily="8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Felix Titling" pitchFamily="82" charset="0"/>
              </a:rPr>
              <a:t>dilakukan</a:t>
            </a:r>
            <a:r>
              <a:rPr lang="en-US" sz="2800" dirty="0" smtClean="0">
                <a:solidFill>
                  <a:schemeClr val="bg1"/>
                </a:solidFill>
                <a:latin typeface="Felix Titling" pitchFamily="8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Felix Titling" pitchFamily="82" charset="0"/>
              </a:rPr>
              <a:t>dengan</a:t>
            </a:r>
            <a:r>
              <a:rPr lang="en-US" sz="2800" dirty="0" smtClean="0">
                <a:solidFill>
                  <a:schemeClr val="bg1"/>
                </a:solidFill>
                <a:latin typeface="Felix Titling" pitchFamily="8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Felix Titling" pitchFamily="82" charset="0"/>
              </a:rPr>
              <a:t>cara</a:t>
            </a:r>
            <a:r>
              <a:rPr lang="en-US" sz="2800" dirty="0" smtClean="0">
                <a:solidFill>
                  <a:schemeClr val="bg1"/>
                </a:solidFill>
                <a:latin typeface="Felix Titling" pitchFamily="82" charset="0"/>
              </a:rPr>
              <a:t> barter</a:t>
            </a:r>
          </a:p>
          <a:p>
            <a:r>
              <a:rPr lang="en-US" sz="2800" dirty="0" err="1" smtClean="0">
                <a:solidFill>
                  <a:schemeClr val="bg1"/>
                </a:solidFill>
                <a:latin typeface="Felix Titling" pitchFamily="82" charset="0"/>
              </a:rPr>
              <a:t>Aktivitas</a:t>
            </a:r>
            <a:r>
              <a:rPr lang="en-US" sz="2800" dirty="0" smtClean="0">
                <a:solidFill>
                  <a:schemeClr val="bg1"/>
                </a:solidFill>
                <a:latin typeface="Felix Titling" pitchFamily="8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Felix Titling" pitchFamily="82" charset="0"/>
              </a:rPr>
              <a:t>perdagangan</a:t>
            </a:r>
            <a:r>
              <a:rPr lang="en-US" sz="2800" dirty="0" smtClean="0">
                <a:solidFill>
                  <a:schemeClr val="bg1"/>
                </a:solidFill>
                <a:latin typeface="Felix Titling" pitchFamily="8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Felix Titling" pitchFamily="82" charset="0"/>
              </a:rPr>
              <a:t>tidak</a:t>
            </a:r>
            <a:r>
              <a:rPr lang="en-US" sz="2800" dirty="0" smtClean="0">
                <a:solidFill>
                  <a:schemeClr val="bg1"/>
                </a:solidFill>
                <a:latin typeface="Felix Titling" pitchFamily="8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Felix Titling" pitchFamily="82" charset="0"/>
              </a:rPr>
              <a:t>terbatas</a:t>
            </a:r>
            <a:r>
              <a:rPr lang="en-US" sz="2800" dirty="0" smtClean="0">
                <a:solidFill>
                  <a:schemeClr val="bg1"/>
                </a:solidFill>
                <a:latin typeface="Felix Titling" pitchFamily="8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Felix Titling" pitchFamily="82" charset="0"/>
              </a:rPr>
              <a:t>pada</a:t>
            </a:r>
            <a:r>
              <a:rPr lang="en-US" sz="2800" dirty="0" smtClean="0">
                <a:solidFill>
                  <a:schemeClr val="bg1"/>
                </a:solidFill>
                <a:latin typeface="Felix Titling" pitchFamily="8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Felix Titling" pitchFamily="82" charset="0"/>
              </a:rPr>
              <a:t>satu</a:t>
            </a:r>
            <a:r>
              <a:rPr lang="en-US" sz="2800" dirty="0" smtClean="0">
                <a:solidFill>
                  <a:schemeClr val="bg1"/>
                </a:solidFill>
                <a:latin typeface="Felix Titling" pitchFamily="8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Felix Titling" pitchFamily="82" charset="0"/>
              </a:rPr>
              <a:t>daerah</a:t>
            </a:r>
            <a:r>
              <a:rPr lang="en-US" sz="2800" dirty="0" smtClean="0">
                <a:solidFill>
                  <a:schemeClr val="bg1"/>
                </a:solidFill>
                <a:latin typeface="Felix Titling" pitchFamily="8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Felix Titling" pitchFamily="82" charset="0"/>
              </a:rPr>
              <a:t>saja</a:t>
            </a:r>
            <a:endParaRPr lang="en-US" sz="2800" dirty="0" smtClean="0">
              <a:solidFill>
                <a:schemeClr val="bg1"/>
              </a:solidFill>
              <a:latin typeface="Felix Titling" pitchFamily="82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  <a:solidFill>
            <a:srgbClr val="00B050"/>
          </a:solidFill>
        </p:spPr>
        <p:txBody>
          <a:bodyPr/>
          <a:lstStyle/>
          <a:p>
            <a:r>
              <a:rPr lang="en-US" sz="4000" dirty="0" err="1" smtClean="0">
                <a:solidFill>
                  <a:srgbClr val="FF0000"/>
                </a:solidFill>
                <a:latin typeface="Brush Script MT" pitchFamily="66" charset="0"/>
              </a:rPr>
              <a:t>Kehidupan</a:t>
            </a:r>
            <a:r>
              <a:rPr lang="en-US" sz="4000" dirty="0" smtClean="0">
                <a:solidFill>
                  <a:srgbClr val="FF0000"/>
                </a:solidFill>
                <a:latin typeface="Brush Script MT" pitchFamily="66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Brush Script MT" pitchFamily="66" charset="0"/>
              </a:rPr>
              <a:t>budaya</a:t>
            </a:r>
            <a:endParaRPr lang="en-US" sz="4000" dirty="0">
              <a:solidFill>
                <a:srgbClr val="FF0000"/>
              </a:solidFill>
              <a:latin typeface="Brush Script M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705600" cy="4267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Nekara</a:t>
            </a:r>
            <a:r>
              <a:rPr lang="en-US" dirty="0" smtClean="0"/>
              <a:t> </a:t>
            </a:r>
            <a:r>
              <a:rPr lang="en-US" dirty="0" err="1" smtClean="0"/>
              <a:t>perunggu</a:t>
            </a:r>
            <a:r>
              <a:rPr lang="en-US" dirty="0" smtClean="0"/>
              <a:t>;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pelengkap</a:t>
            </a:r>
            <a:r>
              <a:rPr lang="en-US" dirty="0" smtClean="0"/>
              <a:t> </a:t>
            </a:r>
            <a:r>
              <a:rPr lang="en-US" dirty="0" err="1" smtClean="0"/>
              <a:t>upacara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memohon</a:t>
            </a:r>
            <a:r>
              <a:rPr lang="en-US" dirty="0" smtClean="0"/>
              <a:t> </a:t>
            </a:r>
            <a:r>
              <a:rPr lang="en-US" dirty="0" err="1" smtClean="0"/>
              <a:t>turunnya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                    </a:t>
            </a:r>
          </a:p>
          <a:p>
            <a:pPr marL="514350" indent="-514350">
              <a:buNone/>
            </a:pPr>
            <a:r>
              <a:rPr lang="en-US" dirty="0" smtClean="0"/>
              <a:t>                                   </a:t>
            </a:r>
            <a:r>
              <a:rPr lang="en-US" dirty="0" err="1" smtClean="0"/>
              <a:t>genderang</a:t>
            </a:r>
            <a:r>
              <a:rPr lang="en-US" dirty="0" smtClean="0"/>
              <a:t> </a:t>
            </a:r>
            <a:r>
              <a:rPr lang="en-US" dirty="0" err="1" smtClean="0"/>
              <a:t>perang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1600" b="1" i="1" dirty="0" err="1" smtClean="0">
                <a:latin typeface="Footlight MT Light" pitchFamily="18" charset="0"/>
              </a:rPr>
              <a:t>Ditemukan</a:t>
            </a:r>
            <a:r>
              <a:rPr lang="en-US" sz="1600" b="1" i="1" dirty="0" smtClean="0">
                <a:latin typeface="Footlight MT Light" pitchFamily="18" charset="0"/>
              </a:rPr>
              <a:t> </a:t>
            </a:r>
            <a:r>
              <a:rPr lang="en-US" sz="1600" b="1" i="1" dirty="0" err="1" smtClean="0">
                <a:latin typeface="Footlight MT Light" pitchFamily="18" charset="0"/>
              </a:rPr>
              <a:t>di</a:t>
            </a:r>
            <a:r>
              <a:rPr lang="en-US" sz="1600" b="1" i="1" dirty="0" smtClean="0">
                <a:latin typeface="Footlight MT Light" pitchFamily="18" charset="0"/>
              </a:rPr>
              <a:t> Bali, Nusa Tenggara, Maluku, </a:t>
            </a:r>
            <a:r>
              <a:rPr lang="en-US" sz="1600" b="1" i="1" dirty="0" err="1" smtClean="0">
                <a:latin typeface="Footlight MT Light" pitchFamily="18" charset="0"/>
              </a:rPr>
              <a:t>Selayar</a:t>
            </a:r>
            <a:r>
              <a:rPr lang="en-US" sz="1600" b="1" i="1" dirty="0" smtClean="0">
                <a:latin typeface="Footlight MT Light" pitchFamily="18" charset="0"/>
              </a:rPr>
              <a:t>(</a:t>
            </a:r>
            <a:r>
              <a:rPr lang="en-US" sz="1600" b="1" i="1" dirty="0" err="1" smtClean="0">
                <a:latin typeface="Footlight MT Light" pitchFamily="18" charset="0"/>
              </a:rPr>
              <a:t>Sulsel</a:t>
            </a:r>
            <a:r>
              <a:rPr lang="en-US" sz="1600" b="1" i="1" dirty="0" smtClean="0">
                <a:latin typeface="Footlight MT Light" pitchFamily="18" charset="0"/>
              </a:rPr>
              <a:t>), Papua</a:t>
            </a:r>
            <a:endParaRPr lang="en-US" sz="1600" b="1" i="1" dirty="0">
              <a:latin typeface="Footlight MT Light" pitchFamily="18" charset="0"/>
            </a:endParaRPr>
          </a:p>
        </p:txBody>
      </p:sp>
      <p:pic>
        <p:nvPicPr>
          <p:cNvPr id="4" name="Picture 5" descr="C:\Documents and Settings\Administrator\My Documents\WHAT 1\nekara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505200"/>
            <a:ext cx="2514600" cy="2362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486400" y="3733801"/>
            <a:ext cx="3124200" cy="224676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Brush Script MT" pitchFamily="66" charset="0"/>
              </a:rPr>
              <a:t>Nekara</a:t>
            </a:r>
            <a:r>
              <a:rPr lang="en-US" sz="2800" dirty="0" smtClean="0">
                <a:solidFill>
                  <a:srgbClr val="FF0000"/>
                </a:solidFill>
                <a:latin typeface="Brush Script MT" pitchFamily="66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Brush Script MT" pitchFamily="66" charset="0"/>
              </a:rPr>
              <a:t>terbesar</a:t>
            </a:r>
            <a:r>
              <a:rPr lang="en-US" sz="2800" dirty="0" smtClean="0">
                <a:solidFill>
                  <a:srgbClr val="FF0000"/>
                </a:solidFill>
                <a:latin typeface="Brush Script MT" pitchFamily="66" charset="0"/>
              </a:rPr>
              <a:t> : </a:t>
            </a:r>
            <a:r>
              <a:rPr lang="en-US" sz="2800" dirty="0" err="1" smtClean="0">
                <a:solidFill>
                  <a:srgbClr val="FF0000"/>
                </a:solidFill>
                <a:latin typeface="Brush Script MT" pitchFamily="66" charset="0"/>
              </a:rPr>
              <a:t>Bulan</a:t>
            </a:r>
            <a:r>
              <a:rPr lang="en-US" sz="2800" dirty="0" smtClean="0">
                <a:solidFill>
                  <a:srgbClr val="FF0000"/>
                </a:solidFill>
                <a:latin typeface="Brush Script MT" pitchFamily="66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Brush Script MT" pitchFamily="66" charset="0"/>
              </a:rPr>
              <a:t>Pejeng</a:t>
            </a:r>
            <a:endParaRPr lang="en-US" sz="2800" dirty="0" smtClean="0">
              <a:solidFill>
                <a:srgbClr val="FF0000"/>
              </a:solidFill>
              <a:latin typeface="Brush Script MT" pitchFamily="66" charset="0"/>
            </a:endParaRPr>
          </a:p>
          <a:p>
            <a:r>
              <a:rPr lang="en-US" sz="2800" dirty="0" err="1" smtClean="0">
                <a:solidFill>
                  <a:srgbClr val="FF0000"/>
                </a:solidFill>
                <a:latin typeface="Brush Script MT" pitchFamily="66" charset="0"/>
              </a:rPr>
              <a:t>Nekara</a:t>
            </a:r>
            <a:r>
              <a:rPr lang="en-US" sz="2800" dirty="0" smtClean="0">
                <a:solidFill>
                  <a:srgbClr val="FF0000"/>
                </a:solidFill>
                <a:latin typeface="Brush Script MT" pitchFamily="66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Brush Script MT" pitchFamily="66" charset="0"/>
              </a:rPr>
              <a:t>Terkecil</a:t>
            </a:r>
            <a:r>
              <a:rPr lang="en-US" sz="2800" dirty="0" smtClean="0">
                <a:solidFill>
                  <a:srgbClr val="FF0000"/>
                </a:solidFill>
                <a:latin typeface="Brush Script MT" pitchFamily="66" charset="0"/>
              </a:rPr>
              <a:t> : </a:t>
            </a:r>
            <a:r>
              <a:rPr lang="en-US" sz="2800" dirty="0" err="1" smtClean="0">
                <a:solidFill>
                  <a:srgbClr val="FF0000"/>
                </a:solidFill>
                <a:latin typeface="Brush Script MT" pitchFamily="66" charset="0"/>
              </a:rPr>
              <a:t>Moko</a:t>
            </a:r>
            <a:r>
              <a:rPr lang="en-US" sz="2800" dirty="0" smtClean="0">
                <a:solidFill>
                  <a:srgbClr val="FF0000"/>
                </a:solidFill>
                <a:latin typeface="Brush Script MT" pitchFamily="66" charset="0"/>
              </a:rPr>
              <a:t>  </a:t>
            </a:r>
            <a:r>
              <a:rPr lang="en-US" sz="2800" dirty="0" err="1" smtClean="0">
                <a:solidFill>
                  <a:srgbClr val="FF0000"/>
                </a:solidFill>
                <a:latin typeface="Brush Script MT" pitchFamily="66" charset="0"/>
              </a:rPr>
              <a:t>untuk</a:t>
            </a:r>
            <a:r>
              <a:rPr lang="en-US" sz="2800" dirty="0" smtClean="0">
                <a:solidFill>
                  <a:srgbClr val="FF0000"/>
                </a:solidFill>
                <a:latin typeface="Brush Script MT" pitchFamily="66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Brush Script MT" pitchFamily="66" charset="0"/>
              </a:rPr>
              <a:t>maskawin</a:t>
            </a:r>
            <a:r>
              <a:rPr lang="en-US" sz="2800" dirty="0" smtClean="0">
                <a:solidFill>
                  <a:srgbClr val="FF0000"/>
                </a:solidFill>
                <a:latin typeface="Brush Script MT" pitchFamily="66" charset="0"/>
              </a:rPr>
              <a:t>  </a:t>
            </a:r>
            <a:r>
              <a:rPr lang="en-US" sz="2800" dirty="0" err="1" smtClean="0">
                <a:solidFill>
                  <a:srgbClr val="FF0000"/>
                </a:solidFill>
                <a:latin typeface="Brush Script MT" pitchFamily="66" charset="0"/>
              </a:rPr>
              <a:t>di</a:t>
            </a:r>
            <a:r>
              <a:rPr lang="en-US" sz="2800" dirty="0" smtClean="0">
                <a:solidFill>
                  <a:srgbClr val="FF0000"/>
                </a:solidFill>
                <a:latin typeface="Brush Script MT" pitchFamily="66" charset="0"/>
              </a:rPr>
              <a:t> Nusa Tenggara</a:t>
            </a:r>
            <a:endParaRPr lang="en-US" sz="2800" dirty="0">
              <a:solidFill>
                <a:srgbClr val="FF0000"/>
              </a:solidFill>
              <a:latin typeface="Brush Script MT" pitchFamily="66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905000" y="6096000"/>
            <a:ext cx="597408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0" y="152400"/>
            <a:ext cx="1143000" cy="487362"/>
          </a:xfrm>
        </p:spPr>
        <p:txBody>
          <a:bodyPr/>
          <a:lstStyle/>
          <a:p>
            <a:r>
              <a:rPr lang="en-US" sz="28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Brush Script MT" pitchFamily="66" charset="0"/>
              </a:rPr>
              <a:t>Lanjut</a:t>
            </a:r>
            <a:endParaRPr lang="en-US" sz="2800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Brush Script M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609600"/>
            <a:ext cx="6934200" cy="551656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err="1" smtClean="0"/>
              <a:t>Kapak</a:t>
            </a:r>
            <a:r>
              <a:rPr lang="en-US" sz="2800" dirty="0" smtClean="0"/>
              <a:t> </a:t>
            </a:r>
            <a:r>
              <a:rPr lang="en-US" sz="2800" dirty="0" err="1" smtClean="0"/>
              <a:t>perunggu</a:t>
            </a:r>
            <a:r>
              <a:rPr lang="en-US" sz="2800" dirty="0" smtClean="0"/>
              <a:t> ; </a:t>
            </a:r>
            <a:r>
              <a:rPr lang="en-US" sz="2800" dirty="0" err="1" smtClean="0"/>
              <a:t>Pulau</a:t>
            </a:r>
            <a:r>
              <a:rPr lang="en-US" sz="2800" dirty="0" smtClean="0"/>
              <a:t> Rote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err="1" smtClean="0"/>
              <a:t>Bejana</a:t>
            </a:r>
            <a:r>
              <a:rPr lang="en-US" sz="2800" dirty="0" smtClean="0"/>
              <a:t> </a:t>
            </a:r>
            <a:r>
              <a:rPr lang="en-US" sz="2800" dirty="0" err="1" smtClean="0"/>
              <a:t>perunggu</a:t>
            </a:r>
            <a:r>
              <a:rPr lang="en-US" sz="2800" dirty="0" smtClean="0"/>
              <a:t> ; Madura </a:t>
            </a:r>
            <a:r>
              <a:rPr lang="en-US" sz="2800" dirty="0" err="1" smtClean="0"/>
              <a:t>dan</a:t>
            </a:r>
            <a:r>
              <a:rPr lang="en-US" sz="2800" dirty="0" smtClean="0"/>
              <a:t> Sumatera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err="1" smtClean="0"/>
              <a:t>Arca</a:t>
            </a:r>
            <a:r>
              <a:rPr lang="en-US" sz="2800" dirty="0" smtClean="0"/>
              <a:t> </a:t>
            </a:r>
            <a:r>
              <a:rPr lang="en-US" sz="2800" dirty="0" err="1" smtClean="0"/>
              <a:t>perunggu</a:t>
            </a:r>
            <a:r>
              <a:rPr lang="en-US" sz="2800" dirty="0" smtClean="0"/>
              <a:t> ; </a:t>
            </a:r>
            <a:r>
              <a:rPr lang="en-US" sz="2800" dirty="0" err="1" smtClean="0"/>
              <a:t>Bangkinan</a:t>
            </a:r>
            <a:r>
              <a:rPr lang="en-US" sz="2800" dirty="0" smtClean="0"/>
              <a:t>(Riau), </a:t>
            </a:r>
            <a:r>
              <a:rPr lang="en-US" sz="2800" dirty="0" err="1" smtClean="0"/>
              <a:t>Lumajang</a:t>
            </a:r>
            <a:r>
              <a:rPr lang="en-US" sz="2800" dirty="0" smtClean="0"/>
              <a:t>(Bogor), Palembang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err="1" smtClean="0"/>
              <a:t>Perhiasan</a:t>
            </a:r>
            <a:r>
              <a:rPr lang="en-US" sz="2800" dirty="0" smtClean="0"/>
              <a:t> </a:t>
            </a:r>
            <a:r>
              <a:rPr lang="en-US" sz="2800" dirty="0" err="1" smtClean="0"/>
              <a:t>perunggu</a:t>
            </a:r>
            <a:r>
              <a:rPr lang="en-US" sz="2800" dirty="0" smtClean="0"/>
              <a:t>, </a:t>
            </a:r>
            <a:r>
              <a:rPr lang="en-US" sz="2800" dirty="0" err="1" smtClean="0"/>
              <a:t>emas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besi</a:t>
            </a:r>
            <a:r>
              <a:rPr lang="en-US" sz="2800" dirty="0" smtClean="0"/>
              <a:t>.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ditemukan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bekal</a:t>
            </a:r>
            <a:r>
              <a:rPr lang="en-US" sz="2800" dirty="0" smtClean="0"/>
              <a:t> </a:t>
            </a:r>
            <a:r>
              <a:rPr lang="en-US" sz="2800" dirty="0" err="1" smtClean="0"/>
              <a:t>kubur</a:t>
            </a:r>
            <a:r>
              <a:rPr lang="en-US" sz="2800" dirty="0" smtClean="0"/>
              <a:t> ; </a:t>
            </a:r>
            <a:r>
              <a:rPr lang="en-US" sz="2800" dirty="0" err="1" smtClean="0"/>
              <a:t>derah</a:t>
            </a:r>
            <a:r>
              <a:rPr lang="en-US" sz="2800" dirty="0" smtClean="0"/>
              <a:t> Bogor, Bali </a:t>
            </a:r>
            <a:r>
              <a:rPr lang="en-US" sz="2800" dirty="0" err="1" smtClean="0"/>
              <a:t>dan</a:t>
            </a:r>
            <a:r>
              <a:rPr lang="en-US" sz="2800" dirty="0" smtClean="0"/>
              <a:t> Malang.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err="1" smtClean="0"/>
              <a:t>Perhiasan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besi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ditemukan</a:t>
            </a:r>
            <a:r>
              <a:rPr lang="en-US" sz="2800" dirty="0" smtClean="0"/>
              <a:t> </a:t>
            </a:r>
            <a:r>
              <a:rPr lang="en-US" sz="2800" dirty="0" err="1" smtClean="0"/>
              <a:t>bersamaan</a:t>
            </a:r>
            <a:r>
              <a:rPr lang="en-US" sz="2800" dirty="0" smtClean="0"/>
              <a:t> </a:t>
            </a:r>
            <a:r>
              <a:rPr lang="en-US" sz="2800" dirty="0" err="1" smtClean="0"/>
              <a:t>dgn</a:t>
            </a:r>
            <a:r>
              <a:rPr lang="en-US" sz="2800" dirty="0" smtClean="0"/>
              <a:t> </a:t>
            </a:r>
            <a:r>
              <a:rPr lang="en-US" sz="2800" dirty="0" err="1" smtClean="0"/>
              <a:t>perunggu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Gunung</a:t>
            </a:r>
            <a:r>
              <a:rPr lang="en-US" sz="2800" dirty="0" smtClean="0"/>
              <a:t> </a:t>
            </a:r>
            <a:r>
              <a:rPr lang="en-US" sz="2800" dirty="0" err="1" smtClean="0"/>
              <a:t>Kidul</a:t>
            </a:r>
            <a:r>
              <a:rPr lang="en-US" sz="2800" dirty="0" smtClean="0"/>
              <a:t> (</a:t>
            </a:r>
            <a:r>
              <a:rPr lang="en-US" sz="2800" dirty="0" err="1" smtClean="0"/>
              <a:t>Yogya</a:t>
            </a:r>
            <a:r>
              <a:rPr lang="en-US" sz="2800" dirty="0" smtClean="0"/>
              <a:t>), Bogor, </a:t>
            </a:r>
            <a:r>
              <a:rPr lang="en-US" sz="2800" dirty="0" err="1" smtClean="0"/>
              <a:t>Besuki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Punung</a:t>
            </a:r>
            <a:r>
              <a:rPr lang="en-US" sz="2800" dirty="0" smtClean="0"/>
              <a:t> (</a:t>
            </a:r>
            <a:r>
              <a:rPr lang="en-US" sz="2800" dirty="0" err="1" smtClean="0"/>
              <a:t>Jatim</a:t>
            </a:r>
            <a:r>
              <a:rPr lang="en-US" sz="2800" dirty="0" smtClean="0"/>
              <a:t>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err="1" smtClean="0"/>
              <a:t>Perhiasan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manik2. ; </a:t>
            </a:r>
            <a:r>
              <a:rPr lang="en-US" sz="2800" dirty="0" err="1" smtClean="0"/>
              <a:t>sangiran</a:t>
            </a:r>
            <a:r>
              <a:rPr lang="en-US" sz="2800" dirty="0" smtClean="0"/>
              <a:t>, </a:t>
            </a:r>
            <a:r>
              <a:rPr lang="en-US" sz="2800" dirty="0" err="1" smtClean="0"/>
              <a:t>Pasemah</a:t>
            </a:r>
            <a:r>
              <a:rPr lang="en-US" sz="2800" dirty="0" smtClean="0"/>
              <a:t>, </a:t>
            </a:r>
            <a:r>
              <a:rPr lang="en-US" sz="2800" dirty="0" err="1" smtClean="0"/>
              <a:t>Gilimanuk</a:t>
            </a:r>
            <a:r>
              <a:rPr lang="en-US" sz="2800" dirty="0" smtClean="0"/>
              <a:t>, Bogor, </a:t>
            </a:r>
            <a:r>
              <a:rPr lang="en-US" sz="2800" dirty="0" err="1" smtClean="0"/>
              <a:t>Besuki</a:t>
            </a:r>
            <a:r>
              <a:rPr lang="en-US" sz="2800" dirty="0" smtClean="0"/>
              <a:t> Bone </a:t>
            </a:r>
            <a:r>
              <a:rPr lang="en-US" sz="2800" dirty="0" err="1" smtClean="0"/>
              <a:t>dll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781800" cy="1143000"/>
          </a:xfrm>
          <a:solidFill>
            <a:srgbClr val="00B050"/>
          </a:solidFill>
        </p:spPr>
        <p:txBody>
          <a:bodyPr/>
          <a:lstStyle/>
          <a:p>
            <a:r>
              <a:rPr lang="en-US" dirty="0" err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Sistem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 err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kepercayaan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781800" cy="4525963"/>
          </a:xfrm>
        </p:spPr>
        <p:txBody>
          <a:bodyPr/>
          <a:lstStyle/>
          <a:p>
            <a:r>
              <a:rPr lang="en-US" sz="2800" i="1" dirty="0" err="1" smtClean="0">
                <a:solidFill>
                  <a:srgbClr val="FF0000"/>
                </a:solidFill>
              </a:rPr>
              <a:t>Animisme</a:t>
            </a:r>
            <a:r>
              <a:rPr lang="en-US" sz="2800" dirty="0" smtClean="0"/>
              <a:t>,               </a:t>
            </a:r>
            <a:r>
              <a:rPr lang="en-US" sz="2800" dirty="0" err="1" smtClean="0"/>
              <a:t>kepercayaan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 err="1" smtClean="0"/>
              <a:t>arwah</a:t>
            </a:r>
            <a:r>
              <a:rPr lang="en-US" sz="2800" dirty="0" smtClean="0"/>
              <a:t> </a:t>
            </a:r>
            <a:r>
              <a:rPr lang="en-US" sz="2800" dirty="0" err="1" smtClean="0"/>
              <a:t>nenek</a:t>
            </a:r>
            <a:r>
              <a:rPr lang="en-US" sz="2800" dirty="0" smtClean="0"/>
              <a:t> </a:t>
            </a:r>
            <a:r>
              <a:rPr lang="en-US" sz="2800" dirty="0" err="1" smtClean="0"/>
              <a:t>moyang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i="1" dirty="0" err="1" smtClean="0">
                <a:solidFill>
                  <a:srgbClr val="FF0000"/>
                </a:solidFill>
              </a:rPr>
              <a:t>Dinamisme</a:t>
            </a:r>
            <a:r>
              <a:rPr lang="en-US" sz="2800" dirty="0" smtClean="0"/>
              <a:t>,              </a:t>
            </a:r>
            <a:r>
              <a:rPr lang="en-US" sz="2800" dirty="0" err="1" smtClean="0"/>
              <a:t>kepercayaan</a:t>
            </a:r>
            <a:r>
              <a:rPr lang="en-US" sz="2800" dirty="0" smtClean="0"/>
              <a:t> </a:t>
            </a:r>
            <a:r>
              <a:rPr lang="en-US" sz="2800" dirty="0" err="1" smtClean="0"/>
              <a:t>bahwa</a:t>
            </a:r>
            <a:r>
              <a:rPr lang="en-US" sz="2800" dirty="0" smtClean="0"/>
              <a:t> </a:t>
            </a:r>
            <a:r>
              <a:rPr lang="en-US" sz="2800" dirty="0" err="1" smtClean="0"/>
              <a:t>benda-benda</a:t>
            </a:r>
            <a:r>
              <a:rPr lang="en-US" sz="2800" dirty="0" smtClean="0"/>
              <a:t> </a:t>
            </a:r>
            <a:r>
              <a:rPr lang="en-US" sz="2800" dirty="0" err="1" smtClean="0"/>
              <a:t>disekitar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jiwa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kekuatan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i="1" dirty="0" err="1" smtClean="0">
                <a:solidFill>
                  <a:srgbClr val="FF0000"/>
                </a:solidFill>
              </a:rPr>
              <a:t>Monoisme</a:t>
            </a:r>
            <a:r>
              <a:rPr lang="en-US" sz="2800" dirty="0" smtClean="0"/>
              <a:t>,               </a:t>
            </a:r>
            <a:r>
              <a:rPr lang="en-US" sz="2800" dirty="0" err="1" smtClean="0"/>
              <a:t>kepercayaan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kekuatan</a:t>
            </a:r>
            <a:r>
              <a:rPr lang="en-US" sz="2800" dirty="0" smtClean="0"/>
              <a:t> </a:t>
            </a:r>
            <a:r>
              <a:rPr lang="en-US" sz="2800" dirty="0" err="1" smtClean="0"/>
              <a:t>tertinggi</a:t>
            </a:r>
            <a:r>
              <a:rPr lang="en-US" sz="2800" dirty="0" smtClean="0"/>
              <a:t>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Tuhan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267200" y="1752600"/>
            <a:ext cx="978408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343400" y="3200400"/>
            <a:ext cx="978408" cy="228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343400" y="5029200"/>
            <a:ext cx="978408" cy="228600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0" y="228600"/>
            <a:ext cx="7086600" cy="6477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    </a:t>
            </a:r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sz="5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10 </a:t>
            </a:r>
            <a:r>
              <a:rPr lang="en-US" sz="5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unsur</a:t>
            </a:r>
            <a:r>
              <a:rPr lang="en-US" sz="5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5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kebudayaan</a:t>
            </a:r>
            <a:r>
              <a:rPr lang="en-US" sz="5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5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asli</a:t>
            </a:r>
            <a:r>
              <a:rPr lang="en-US" sz="5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Indonesia</a:t>
            </a:r>
            <a:endParaRPr lang="en-US" sz="58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4500" dirty="0" err="1" smtClean="0"/>
              <a:t>Bercocok</a:t>
            </a:r>
            <a:r>
              <a:rPr lang="en-US" sz="4500" dirty="0" smtClean="0"/>
              <a:t> </a:t>
            </a:r>
            <a:r>
              <a:rPr lang="en-US" sz="4500" dirty="0" err="1" smtClean="0"/>
              <a:t>tanam</a:t>
            </a:r>
            <a:r>
              <a:rPr lang="en-US" sz="4500" dirty="0" smtClean="0"/>
              <a:t> </a:t>
            </a:r>
            <a:r>
              <a:rPr lang="en-US" sz="4500" dirty="0" err="1" smtClean="0"/>
              <a:t>padi</a:t>
            </a:r>
            <a:r>
              <a:rPr lang="en-US" sz="4500" dirty="0" smtClean="0"/>
              <a:t> </a:t>
            </a:r>
            <a:r>
              <a:rPr lang="en-US" sz="4500" dirty="0" err="1" smtClean="0"/>
              <a:t>di</a:t>
            </a:r>
            <a:r>
              <a:rPr lang="en-US" sz="4500" dirty="0" smtClean="0"/>
              <a:t> </a:t>
            </a:r>
            <a:r>
              <a:rPr lang="en-US" sz="4500" dirty="0" err="1" smtClean="0"/>
              <a:t>sawah</a:t>
            </a:r>
            <a:endParaRPr lang="en-US" sz="45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4500" dirty="0" err="1" smtClean="0"/>
              <a:t>Mengenal</a:t>
            </a:r>
            <a:r>
              <a:rPr lang="en-US" sz="4500" dirty="0" smtClean="0"/>
              <a:t> </a:t>
            </a:r>
            <a:r>
              <a:rPr lang="en-US" sz="4500" dirty="0" err="1" smtClean="0"/>
              <a:t>permainan</a:t>
            </a:r>
            <a:r>
              <a:rPr lang="en-US" sz="4500" dirty="0" smtClean="0"/>
              <a:t> </a:t>
            </a:r>
            <a:r>
              <a:rPr lang="en-US" sz="4500" dirty="0" err="1" smtClean="0"/>
              <a:t>wayang</a:t>
            </a:r>
            <a:endParaRPr lang="en-US" sz="45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4500" dirty="0" err="1" smtClean="0"/>
              <a:t>Mengenal</a:t>
            </a:r>
            <a:r>
              <a:rPr lang="en-US" sz="4500" dirty="0" smtClean="0"/>
              <a:t> </a:t>
            </a:r>
            <a:r>
              <a:rPr lang="en-US" sz="4500" dirty="0" err="1" smtClean="0"/>
              <a:t>seni</a:t>
            </a:r>
            <a:r>
              <a:rPr lang="en-US" sz="4500" dirty="0" smtClean="0"/>
              <a:t> gamelan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4500" dirty="0" err="1" smtClean="0"/>
              <a:t>Mengenal</a:t>
            </a:r>
            <a:r>
              <a:rPr lang="en-US" sz="4500" dirty="0" smtClean="0"/>
              <a:t> </a:t>
            </a:r>
            <a:r>
              <a:rPr lang="en-US" sz="4500" dirty="0" err="1" smtClean="0"/>
              <a:t>seni</a:t>
            </a:r>
            <a:r>
              <a:rPr lang="en-US" sz="4500" dirty="0" smtClean="0"/>
              <a:t> </a:t>
            </a:r>
            <a:r>
              <a:rPr lang="en-US" sz="4500" dirty="0" err="1" smtClean="0"/>
              <a:t>membatik</a:t>
            </a:r>
            <a:endParaRPr lang="en-US" sz="45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4500" dirty="0" err="1" smtClean="0"/>
              <a:t>Pola</a:t>
            </a:r>
            <a:r>
              <a:rPr lang="en-US" sz="4500" dirty="0" smtClean="0"/>
              <a:t> </a:t>
            </a:r>
            <a:r>
              <a:rPr lang="en-US" sz="4500" dirty="0" err="1" smtClean="0"/>
              <a:t>susunan</a:t>
            </a:r>
            <a:r>
              <a:rPr lang="en-US" sz="4500" dirty="0" smtClean="0"/>
              <a:t> </a:t>
            </a:r>
            <a:r>
              <a:rPr lang="en-US" sz="4500" dirty="0" err="1" smtClean="0"/>
              <a:t>masyarakat</a:t>
            </a:r>
            <a:r>
              <a:rPr lang="en-US" sz="4500" dirty="0" smtClean="0"/>
              <a:t> </a:t>
            </a:r>
            <a:r>
              <a:rPr lang="en-US" sz="4500" dirty="0" err="1" smtClean="0"/>
              <a:t>Macapat</a:t>
            </a:r>
            <a:endParaRPr lang="en-US" sz="45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4500" dirty="0" err="1" smtClean="0"/>
              <a:t>Mengenal</a:t>
            </a:r>
            <a:r>
              <a:rPr lang="en-US" sz="4500" dirty="0" smtClean="0"/>
              <a:t> </a:t>
            </a:r>
            <a:r>
              <a:rPr lang="en-US" sz="4500" dirty="0" err="1" smtClean="0"/>
              <a:t>alat</a:t>
            </a:r>
            <a:r>
              <a:rPr lang="en-US" sz="4500" dirty="0" smtClean="0"/>
              <a:t> </a:t>
            </a:r>
            <a:r>
              <a:rPr lang="en-US" sz="4500" dirty="0" err="1" smtClean="0"/>
              <a:t>tukar</a:t>
            </a:r>
            <a:r>
              <a:rPr lang="en-US" sz="4500" dirty="0" smtClean="0"/>
              <a:t> </a:t>
            </a:r>
            <a:r>
              <a:rPr lang="en-US" sz="4500" dirty="0" err="1" smtClean="0"/>
              <a:t>dalam</a:t>
            </a:r>
            <a:r>
              <a:rPr lang="en-US" sz="4500" dirty="0" smtClean="0"/>
              <a:t> </a:t>
            </a:r>
            <a:r>
              <a:rPr lang="en-US" sz="4500" dirty="0" err="1" smtClean="0"/>
              <a:t>perdagangan</a:t>
            </a:r>
            <a:endParaRPr lang="en-US" sz="45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4500" dirty="0" err="1" smtClean="0"/>
              <a:t>Mampu</a:t>
            </a:r>
            <a:r>
              <a:rPr lang="en-US" sz="4500" dirty="0" smtClean="0"/>
              <a:t> </a:t>
            </a:r>
            <a:r>
              <a:rPr lang="en-US" sz="4500" dirty="0" err="1" smtClean="0"/>
              <a:t>membuat</a:t>
            </a:r>
            <a:r>
              <a:rPr lang="en-US" sz="4500" dirty="0" smtClean="0"/>
              <a:t> </a:t>
            </a:r>
            <a:r>
              <a:rPr lang="en-US" sz="4500" dirty="0" err="1" smtClean="0"/>
              <a:t>barang-barang</a:t>
            </a:r>
            <a:r>
              <a:rPr lang="en-US" sz="4500" dirty="0" smtClean="0"/>
              <a:t> </a:t>
            </a:r>
            <a:r>
              <a:rPr lang="en-US" sz="4500" dirty="0" err="1" smtClean="0"/>
              <a:t>dari</a:t>
            </a:r>
            <a:r>
              <a:rPr lang="en-US" sz="4500" dirty="0" smtClean="0"/>
              <a:t> </a:t>
            </a:r>
            <a:r>
              <a:rPr lang="en-US" sz="4500" dirty="0" err="1" smtClean="0"/>
              <a:t>logam</a:t>
            </a:r>
            <a:endParaRPr lang="en-US" sz="45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4500" dirty="0" err="1" smtClean="0"/>
              <a:t>Memiliki</a:t>
            </a:r>
            <a:r>
              <a:rPr lang="en-US" sz="4500" dirty="0" smtClean="0"/>
              <a:t> </a:t>
            </a:r>
            <a:r>
              <a:rPr lang="en-US" sz="4500" dirty="0" err="1" smtClean="0"/>
              <a:t>kemampuan</a:t>
            </a:r>
            <a:r>
              <a:rPr lang="en-US" sz="4500" dirty="0" smtClean="0"/>
              <a:t> yang </a:t>
            </a:r>
            <a:r>
              <a:rPr lang="en-US" sz="4500" dirty="0" err="1" smtClean="0"/>
              <a:t>tinggi</a:t>
            </a:r>
            <a:r>
              <a:rPr lang="en-US" sz="4500" dirty="0" smtClean="0"/>
              <a:t> </a:t>
            </a:r>
            <a:r>
              <a:rPr lang="en-US" sz="4500" dirty="0" err="1" smtClean="0"/>
              <a:t>dalam</a:t>
            </a:r>
            <a:r>
              <a:rPr lang="en-US" sz="4500" dirty="0" smtClean="0"/>
              <a:t>  </a:t>
            </a:r>
            <a:r>
              <a:rPr lang="en-US" sz="4500" dirty="0" err="1" smtClean="0"/>
              <a:t>pelayaran</a:t>
            </a:r>
            <a:endParaRPr lang="en-US" sz="45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4500" dirty="0" err="1" smtClean="0"/>
              <a:t>Mengenal</a:t>
            </a:r>
            <a:r>
              <a:rPr lang="en-US" sz="4500" dirty="0" smtClean="0"/>
              <a:t> </a:t>
            </a:r>
            <a:r>
              <a:rPr lang="en-US" sz="4500" dirty="0" err="1" smtClean="0"/>
              <a:t>pengetahuan</a:t>
            </a:r>
            <a:r>
              <a:rPr lang="en-US" sz="4500" dirty="0" smtClean="0"/>
              <a:t> </a:t>
            </a:r>
            <a:r>
              <a:rPr lang="en-US" sz="4500" dirty="0" err="1" smtClean="0"/>
              <a:t>astronomi</a:t>
            </a:r>
            <a:endParaRPr lang="en-US" sz="45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4500" dirty="0" err="1" smtClean="0"/>
              <a:t>Mengenal</a:t>
            </a:r>
            <a:r>
              <a:rPr lang="en-US" sz="4500" dirty="0" smtClean="0"/>
              <a:t> </a:t>
            </a:r>
            <a:r>
              <a:rPr lang="en-US" sz="4500" dirty="0" err="1" smtClean="0"/>
              <a:t>masyarakat</a:t>
            </a:r>
            <a:r>
              <a:rPr lang="en-US" sz="4500" dirty="0" smtClean="0"/>
              <a:t> yang </a:t>
            </a:r>
            <a:r>
              <a:rPr lang="en-US" sz="4500" dirty="0" err="1" smtClean="0"/>
              <a:t>teratur</a:t>
            </a:r>
            <a:r>
              <a:rPr lang="en-US" sz="4100" dirty="0" smtClean="0"/>
              <a:t/>
            </a:r>
            <a:br>
              <a:rPr lang="en-US" sz="41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My Documents\WHAT 1\imaginative-of-homo-sapiens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0"/>
            <a:ext cx="73914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52600" y="0"/>
            <a:ext cx="7391400" cy="3200401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n-US" sz="3800" dirty="0" smtClean="0">
              <a:solidFill>
                <a:srgbClr val="C00000"/>
              </a:solidFill>
            </a:endParaRPr>
          </a:p>
          <a:p>
            <a:r>
              <a:rPr lang="en-US" sz="3800" dirty="0" err="1" smtClean="0">
                <a:solidFill>
                  <a:srgbClr val="C00000"/>
                </a:solidFill>
              </a:rPr>
              <a:t>Berakhirnya</a:t>
            </a:r>
            <a:r>
              <a:rPr lang="en-US" sz="3800" dirty="0" smtClean="0">
                <a:solidFill>
                  <a:srgbClr val="C00000"/>
                </a:solidFill>
              </a:rPr>
              <a:t> </a:t>
            </a:r>
            <a:r>
              <a:rPr lang="en-US" sz="3800" dirty="0" err="1">
                <a:solidFill>
                  <a:srgbClr val="C00000"/>
                </a:solidFill>
              </a:rPr>
              <a:t>zaman</a:t>
            </a:r>
            <a:r>
              <a:rPr lang="en-US" sz="3800" dirty="0">
                <a:solidFill>
                  <a:srgbClr val="C00000"/>
                </a:solidFill>
              </a:rPr>
              <a:t> </a:t>
            </a:r>
            <a:r>
              <a:rPr lang="en-US" sz="3800" dirty="0" err="1">
                <a:solidFill>
                  <a:srgbClr val="C00000"/>
                </a:solidFill>
              </a:rPr>
              <a:t>prasejarah</a:t>
            </a:r>
            <a:r>
              <a:rPr lang="en-US" sz="3800" dirty="0">
                <a:solidFill>
                  <a:srgbClr val="C00000"/>
                </a:solidFill>
              </a:rPr>
              <a:t> </a:t>
            </a:r>
            <a:endParaRPr lang="en-US" sz="38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C00000"/>
                </a:solidFill>
              </a:rPr>
              <a:t> </a:t>
            </a:r>
            <a:r>
              <a:rPr lang="en-US" sz="3800" dirty="0" smtClean="0">
                <a:solidFill>
                  <a:srgbClr val="C00000"/>
                </a:solidFill>
              </a:rPr>
              <a:t>   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dimulainya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peradaban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 </a:t>
            </a:r>
            <a:r>
              <a:rPr lang="en-US" sz="2000" dirty="0" smtClean="0">
                <a:latin typeface="Comic Sans MS" pitchFamily="66" charset="0"/>
              </a:rPr>
              <a:t>MESIR</a:t>
            </a:r>
            <a:r>
              <a:rPr lang="en-US" dirty="0"/>
              <a:t> 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4000 SM </a:t>
            </a:r>
            <a:r>
              <a:rPr lang="en-US" dirty="0" err="1"/>
              <a:t>masyarakatnya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Mesir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828800" y="3352800"/>
            <a:ext cx="46482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/>
            <a:endParaRPr lang="en-US" sz="2800" dirty="0" smtClean="0"/>
          </a:p>
          <a:p>
            <a:pPr marL="355600"/>
            <a:r>
              <a:rPr lang="en-US" sz="2000" dirty="0" err="1" smtClean="0"/>
              <a:t>Zaman</a:t>
            </a:r>
            <a:r>
              <a:rPr lang="en-US" sz="2000" dirty="0" smtClean="0"/>
              <a:t> </a:t>
            </a:r>
            <a:r>
              <a:rPr lang="en-US" sz="2000" dirty="0" err="1" smtClean="0"/>
              <a:t>prasejarah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Indonesia </a:t>
            </a:r>
            <a:r>
              <a:rPr lang="en-US" sz="2000" dirty="0" err="1" smtClean="0"/>
              <a:t>diperkirakan</a:t>
            </a:r>
            <a:r>
              <a:rPr lang="en-US" sz="2000" dirty="0" smtClean="0"/>
              <a:t> </a:t>
            </a:r>
            <a:r>
              <a:rPr lang="en-US" sz="2000" dirty="0" err="1" smtClean="0"/>
              <a:t>berakhir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masa</a:t>
            </a:r>
            <a:r>
              <a:rPr lang="en-US" sz="2000" dirty="0" smtClean="0"/>
              <a:t> </a:t>
            </a:r>
            <a:r>
              <a:rPr lang="en-US" sz="2000" dirty="0" err="1" smtClean="0"/>
              <a:t>berdirinya</a:t>
            </a:r>
            <a:r>
              <a:rPr lang="en-US" sz="2000" dirty="0" smtClean="0"/>
              <a:t> </a:t>
            </a:r>
            <a:r>
              <a:rPr lang="en-US" sz="2000" dirty="0" err="1" smtClean="0"/>
              <a:t>Kerajaan</a:t>
            </a:r>
            <a:r>
              <a:rPr lang="en-US" sz="2000" dirty="0" smtClean="0"/>
              <a:t> </a:t>
            </a:r>
            <a:r>
              <a:rPr lang="en-US" sz="2000" dirty="0" err="1" smtClean="0"/>
              <a:t>Kutai</a:t>
            </a:r>
            <a:r>
              <a:rPr lang="en-US" sz="2000" dirty="0" smtClean="0"/>
              <a:t> </a:t>
            </a:r>
            <a:r>
              <a:rPr lang="en-US" sz="2000" dirty="0" err="1" smtClean="0"/>
              <a:t>sekitar</a:t>
            </a:r>
            <a:r>
              <a:rPr lang="en-US" sz="2000" dirty="0" smtClean="0"/>
              <a:t> </a:t>
            </a:r>
            <a:r>
              <a:rPr lang="en-US" sz="2000" dirty="0" err="1" smtClean="0"/>
              <a:t>abad</a:t>
            </a:r>
            <a:r>
              <a:rPr lang="en-US" sz="2000" dirty="0" smtClean="0"/>
              <a:t> ke-5; </a:t>
            </a:r>
            <a:r>
              <a:rPr lang="en-US" sz="2000" dirty="0" err="1" smtClean="0"/>
              <a:t>dibuktikan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adanya</a:t>
            </a:r>
            <a:r>
              <a:rPr lang="en-US" sz="2000" dirty="0" smtClean="0"/>
              <a:t> </a:t>
            </a:r>
            <a:r>
              <a:rPr lang="en-US" sz="2000" dirty="0" err="1" smtClean="0"/>
              <a:t>prasasti</a:t>
            </a:r>
            <a:r>
              <a:rPr lang="en-US" sz="2000" dirty="0" smtClean="0"/>
              <a:t> yang </a:t>
            </a:r>
            <a:r>
              <a:rPr lang="en-US" sz="2000" dirty="0" err="1" smtClean="0"/>
              <a:t>berbentuk</a:t>
            </a:r>
            <a:r>
              <a:rPr lang="en-US" sz="2000" dirty="0" smtClean="0"/>
              <a:t> </a:t>
            </a:r>
            <a:r>
              <a:rPr lang="en-US" sz="2000" dirty="0" err="1" smtClean="0"/>
              <a:t>yupa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ditemukan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tepi</a:t>
            </a:r>
            <a:r>
              <a:rPr lang="en-US" sz="2000" dirty="0" smtClean="0"/>
              <a:t> Sungai Mahakam, </a:t>
            </a:r>
            <a:r>
              <a:rPr lang="en-US" sz="2000" dirty="0" err="1" smtClean="0"/>
              <a:t>Kal</a:t>
            </a:r>
            <a:r>
              <a:rPr lang="en-US" sz="2000" dirty="0" smtClean="0"/>
              <a:t> </a:t>
            </a:r>
            <a:r>
              <a:rPr lang="en-US" sz="2000" dirty="0" err="1" smtClean="0"/>
              <a:t>tim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6" name="Picture 2" descr="C:\Documents and Settings\Administrator\My Documents\WHAT 1\prasasti-yupa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3200400"/>
            <a:ext cx="27432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985300">
            <a:off x="2005823" y="399616"/>
            <a:ext cx="1900642" cy="563562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FF0000"/>
                </a:solidFill>
                <a:latin typeface="Brush Script MT" pitchFamily="66" charset="0"/>
              </a:rPr>
              <a:t>Contoh</a:t>
            </a:r>
            <a:r>
              <a:rPr lang="en-US" sz="3600" dirty="0" smtClean="0">
                <a:solidFill>
                  <a:srgbClr val="FF0000"/>
                </a:solidFill>
                <a:latin typeface="Brush Script MT" pitchFamily="66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Brush Script MT" pitchFamily="66" charset="0"/>
              </a:rPr>
              <a:t>soal</a:t>
            </a:r>
            <a:endParaRPr lang="en-US" sz="3600" dirty="0">
              <a:solidFill>
                <a:srgbClr val="FF0000"/>
              </a:solidFill>
              <a:latin typeface="Brush Script M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85800"/>
            <a:ext cx="7239000" cy="586740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01.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pendirian</a:t>
            </a:r>
            <a:r>
              <a:rPr lang="en-US" sz="2400" dirty="0" smtClean="0"/>
              <a:t> </a:t>
            </a:r>
            <a:r>
              <a:rPr lang="en-US" sz="2400" dirty="0" err="1" smtClean="0"/>
              <a:t>bangunan</a:t>
            </a:r>
            <a:r>
              <a:rPr lang="en-US" sz="2400" dirty="0" smtClean="0"/>
              <a:t> </a:t>
            </a:r>
            <a:r>
              <a:rPr lang="en-US" sz="2400" dirty="0" err="1" smtClean="0"/>
              <a:t>batu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   </a:t>
            </a:r>
          </a:p>
          <a:p>
            <a:pPr>
              <a:buNone/>
            </a:pPr>
            <a:r>
              <a:rPr lang="en-US" sz="2400" dirty="0" smtClean="0"/>
              <a:t>       </a:t>
            </a:r>
            <a:r>
              <a:rPr lang="en-US" sz="2400" dirty="0" err="1" smtClean="0"/>
              <a:t>adalah</a:t>
            </a:r>
            <a:r>
              <a:rPr lang="en-US" sz="2400" dirty="0" smtClean="0"/>
              <a:t>….</a:t>
            </a:r>
          </a:p>
          <a:p>
            <a:pPr marL="457200" lvl="0" indent="-101600">
              <a:buNone/>
            </a:pPr>
            <a:r>
              <a:rPr lang="en-US" sz="2400" dirty="0" smtClean="0"/>
              <a:t>  a. 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sarana</a:t>
            </a:r>
            <a:r>
              <a:rPr lang="en-US" sz="2400" dirty="0" smtClean="0"/>
              <a:t> </a:t>
            </a:r>
            <a:r>
              <a:rPr lang="en-US" sz="2400" dirty="0" err="1" smtClean="0"/>
              <a:t>pemujaan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roh</a:t>
            </a:r>
            <a:r>
              <a:rPr lang="en-US" sz="2400" dirty="0" smtClean="0"/>
              <a:t> </a:t>
            </a:r>
            <a:r>
              <a:rPr lang="en-US" sz="2400" dirty="0" err="1" smtClean="0"/>
              <a:t>nenek</a:t>
            </a:r>
            <a:r>
              <a:rPr lang="en-US" sz="2400" dirty="0" smtClean="0"/>
              <a:t>   </a:t>
            </a:r>
          </a:p>
          <a:p>
            <a:pPr marL="457200" lvl="0" indent="-10160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moyang</a:t>
            </a:r>
            <a:endParaRPr lang="en-US" sz="2400" dirty="0" smtClean="0"/>
          </a:p>
          <a:p>
            <a:pPr marL="457200" lvl="0" indent="-101600">
              <a:buNone/>
            </a:pPr>
            <a:r>
              <a:rPr lang="en-US" sz="2400" dirty="0" smtClean="0"/>
              <a:t>   b. 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upaya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kesempurnaan</a:t>
            </a:r>
            <a:r>
              <a:rPr lang="en-US" sz="2400" dirty="0" smtClean="0"/>
              <a:t>   </a:t>
            </a:r>
          </a:p>
          <a:p>
            <a:pPr marL="457200" lvl="0" indent="-10160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mati</a:t>
            </a:r>
            <a:endParaRPr lang="en-US" sz="2400" dirty="0" smtClean="0"/>
          </a:p>
          <a:p>
            <a:pPr marL="457200" lvl="0" indent="-101600">
              <a:buNone/>
            </a:pPr>
            <a:r>
              <a:rPr lang="en-US" sz="2400" dirty="0" smtClean="0"/>
              <a:t>   c. 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melestarikan</a:t>
            </a:r>
            <a:r>
              <a:rPr lang="en-US" sz="2400" dirty="0" smtClean="0"/>
              <a:t> </a:t>
            </a:r>
            <a:r>
              <a:rPr lang="en-US" sz="2400" dirty="0" err="1" smtClean="0"/>
              <a:t>tradisi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  </a:t>
            </a:r>
          </a:p>
          <a:p>
            <a:pPr marL="457200" lvl="0" indent="-10160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berlangsung</a:t>
            </a:r>
            <a:r>
              <a:rPr lang="en-US" sz="2400" dirty="0" smtClean="0"/>
              <a:t> </a:t>
            </a:r>
            <a:r>
              <a:rPr lang="en-US" sz="2400" dirty="0" err="1" smtClean="0"/>
              <a:t>turun</a:t>
            </a:r>
            <a:r>
              <a:rPr lang="en-US" sz="2400" dirty="0" smtClean="0"/>
              <a:t>  </a:t>
            </a:r>
            <a:r>
              <a:rPr lang="en-US" sz="2400" dirty="0" err="1" smtClean="0"/>
              <a:t>menurun</a:t>
            </a:r>
            <a:r>
              <a:rPr lang="en-US" sz="2400" dirty="0" smtClean="0"/>
              <a:t>               </a:t>
            </a:r>
          </a:p>
          <a:p>
            <a:pPr marL="457200" lvl="0" indent="-101600">
              <a:buNone/>
            </a:pPr>
            <a:r>
              <a:rPr lang="en-US" sz="2400" dirty="0" smtClean="0"/>
              <a:t>   d. 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 </a:t>
            </a:r>
          </a:p>
          <a:p>
            <a:pPr marL="457200" lvl="0" indent="-10160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kehidupan</a:t>
            </a:r>
            <a:r>
              <a:rPr lang="en-US" sz="2400" dirty="0" smtClean="0"/>
              <a:t> </a:t>
            </a:r>
            <a:r>
              <a:rPr lang="en-US" sz="2400" dirty="0" err="1" smtClean="0"/>
              <a:t>sesudah</a:t>
            </a:r>
            <a:r>
              <a:rPr lang="en-US" sz="2400" dirty="0" smtClean="0"/>
              <a:t> </a:t>
            </a:r>
            <a:r>
              <a:rPr lang="en-US" sz="2400" dirty="0" err="1" smtClean="0"/>
              <a:t>mati</a:t>
            </a:r>
            <a:endParaRPr lang="en-US" sz="2400" dirty="0" smtClean="0"/>
          </a:p>
          <a:p>
            <a:pPr marL="457200" lvl="0" indent="-101600">
              <a:buNone/>
            </a:pPr>
            <a:r>
              <a:rPr lang="en-US" sz="2400" dirty="0" smtClean="0"/>
              <a:t>   e. 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kesejahteraan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mati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09600"/>
            <a:ext cx="6934200" cy="5867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02.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-  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berburu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adalah</a:t>
            </a:r>
            <a:r>
              <a:rPr lang="en-US" dirty="0" smtClean="0"/>
              <a:t> ....</a:t>
            </a:r>
            <a:br>
              <a:rPr lang="en-US" dirty="0" smtClean="0"/>
            </a:br>
            <a:r>
              <a:rPr lang="en-US" dirty="0" smtClean="0"/>
              <a:t>   a.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irigasi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       b.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kapak</a:t>
            </a:r>
            <a:r>
              <a:rPr lang="en-US" dirty="0" smtClean="0"/>
              <a:t> </a:t>
            </a:r>
            <a:r>
              <a:rPr lang="en-US" dirty="0" err="1" smtClean="0"/>
              <a:t>persegi</a:t>
            </a:r>
            <a:endParaRPr lang="en-US" dirty="0" smtClean="0"/>
          </a:p>
          <a:p>
            <a:pPr lvl="0">
              <a:buNone/>
            </a:pPr>
            <a:r>
              <a:rPr lang="en-US" b="1" dirty="0" smtClean="0"/>
              <a:t>       </a:t>
            </a:r>
            <a:r>
              <a:rPr lang="en-US" dirty="0" smtClean="0"/>
              <a:t>c.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  d.</a:t>
            </a:r>
            <a:r>
              <a:rPr lang="en-US" b="1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</a:p>
          <a:p>
            <a:pPr lvl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               </a:t>
            </a:r>
          </a:p>
          <a:p>
            <a:pPr lvl="0">
              <a:buNone/>
            </a:pPr>
            <a:r>
              <a:rPr lang="en-US" dirty="0" smtClean="0"/>
              <a:t>       e.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menetap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0"/>
            <a:ext cx="6934200" cy="63246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03.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penyebab</a:t>
            </a:r>
            <a:r>
              <a:rPr lang="en-US" sz="2800" dirty="0" smtClean="0"/>
              <a:t> </a:t>
            </a:r>
            <a:r>
              <a:rPr lang="en-US" sz="2800" dirty="0" err="1" smtClean="0"/>
              <a:t>kurangnya</a:t>
            </a:r>
            <a:r>
              <a:rPr lang="en-US" sz="2800" dirty="0" smtClean="0"/>
              <a:t> </a:t>
            </a:r>
            <a:r>
              <a:rPr lang="en-US" sz="2800" dirty="0" err="1" smtClean="0"/>
              <a:t>penemuan</a:t>
            </a:r>
            <a:r>
              <a:rPr lang="en-US" sz="2800" dirty="0" smtClean="0"/>
              <a:t>   </a:t>
            </a:r>
          </a:p>
          <a:p>
            <a:pPr>
              <a:buNone/>
            </a:pPr>
            <a:r>
              <a:rPr lang="en-US" sz="2800" dirty="0" smtClean="0"/>
              <a:t>       </a:t>
            </a:r>
            <a:r>
              <a:rPr lang="en-US" sz="2800" dirty="0" err="1" smtClean="0"/>
              <a:t>peninggalan</a:t>
            </a:r>
            <a:r>
              <a:rPr lang="en-US" sz="2800" dirty="0" smtClean="0"/>
              <a:t> </a:t>
            </a:r>
            <a:r>
              <a:rPr lang="en-US" sz="2800" dirty="0" err="1" smtClean="0"/>
              <a:t>prasejarah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berbahan</a:t>
            </a:r>
            <a:r>
              <a:rPr lang="en-US" sz="2800" dirty="0" smtClean="0"/>
              <a:t>  </a:t>
            </a:r>
          </a:p>
          <a:p>
            <a:pPr>
              <a:buNone/>
            </a:pPr>
            <a:r>
              <a:rPr lang="en-US" sz="2800" dirty="0" smtClean="0"/>
              <a:t>       </a:t>
            </a:r>
            <a:r>
              <a:rPr lang="en-US" sz="2800" dirty="0" err="1" smtClean="0"/>
              <a:t>dasar</a:t>
            </a:r>
            <a:r>
              <a:rPr lang="en-US" sz="2800" dirty="0" smtClean="0"/>
              <a:t> </a:t>
            </a:r>
            <a:r>
              <a:rPr lang="en-US" sz="2800" dirty="0" err="1" smtClean="0"/>
              <a:t>besi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….</a:t>
            </a:r>
          </a:p>
          <a:p>
            <a:pPr lvl="0">
              <a:buNone/>
            </a:pPr>
            <a:r>
              <a:rPr lang="en-US" sz="2800" dirty="0" smtClean="0"/>
              <a:t>       a.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endParaRPr lang="en-US" sz="2800" dirty="0" smtClean="0"/>
          </a:p>
          <a:p>
            <a:pPr lvl="0">
              <a:buNone/>
            </a:pPr>
            <a:r>
              <a:rPr lang="en-US" sz="2800" dirty="0" smtClean="0"/>
              <a:t>       b. </a:t>
            </a:r>
            <a:r>
              <a:rPr lang="en-US" sz="2800" dirty="0" err="1" smtClean="0"/>
              <a:t>Bahan</a:t>
            </a:r>
            <a:r>
              <a:rPr lang="en-US" sz="2800" dirty="0" smtClean="0"/>
              <a:t> </a:t>
            </a:r>
            <a:r>
              <a:rPr lang="en-US" sz="2800" dirty="0" err="1" smtClean="0"/>
              <a:t>bakunya</a:t>
            </a:r>
            <a:r>
              <a:rPr lang="en-US" sz="2800" dirty="0" smtClean="0"/>
              <a:t> </a:t>
            </a:r>
            <a:r>
              <a:rPr lang="en-US" sz="2800" dirty="0" err="1" smtClean="0"/>
              <a:t>mahal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susah</a:t>
            </a:r>
            <a:r>
              <a:rPr lang="en-US" sz="2800" dirty="0" smtClean="0"/>
              <a:t>  </a:t>
            </a:r>
          </a:p>
          <a:p>
            <a:pPr lvl="0">
              <a:buNone/>
            </a:pPr>
            <a:r>
              <a:rPr lang="en-US" sz="2800" dirty="0" smtClean="0"/>
              <a:t>           </a:t>
            </a:r>
            <a:r>
              <a:rPr lang="en-US" sz="2800" dirty="0" err="1" smtClean="0"/>
              <a:t>didapat</a:t>
            </a:r>
            <a:endParaRPr lang="en-US" sz="2800" dirty="0" smtClean="0"/>
          </a:p>
          <a:p>
            <a:pPr lvl="0">
              <a:buNone/>
            </a:pPr>
            <a:r>
              <a:rPr lang="en-US" sz="2800" dirty="0" smtClean="0"/>
              <a:t>       c. </a:t>
            </a:r>
            <a:r>
              <a:rPr lang="en-US" sz="2800" dirty="0" err="1" smtClean="0"/>
              <a:t>Barang</a:t>
            </a:r>
            <a:r>
              <a:rPr lang="en-US" sz="2800" dirty="0" smtClean="0"/>
              <a:t>-</a:t>
            </a:r>
            <a:r>
              <a:rPr lang="en-US" sz="2800" dirty="0" err="1" smtClean="0"/>
              <a:t>barang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besi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sulit</a:t>
            </a:r>
            <a:r>
              <a:rPr lang="en-US" sz="2800" dirty="0" smtClean="0"/>
              <a:t>  </a:t>
            </a:r>
          </a:p>
          <a:p>
            <a:pPr lvl="0">
              <a:buNone/>
            </a:pPr>
            <a:r>
              <a:rPr lang="en-US" sz="2800" dirty="0" smtClean="0"/>
              <a:t>          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pembuatannya</a:t>
            </a:r>
            <a:endParaRPr lang="en-US" sz="2800" dirty="0" smtClean="0"/>
          </a:p>
          <a:p>
            <a:pPr lvl="0">
              <a:buNone/>
            </a:pPr>
            <a:r>
              <a:rPr lang="en-US" sz="2800" dirty="0" smtClean="0"/>
              <a:t>       d. </a:t>
            </a:r>
            <a:r>
              <a:rPr lang="en-US" sz="2800" dirty="0" err="1" smtClean="0"/>
              <a:t>Budaya</a:t>
            </a:r>
            <a:r>
              <a:rPr lang="en-US" sz="2800" dirty="0" smtClean="0"/>
              <a:t> </a:t>
            </a:r>
            <a:r>
              <a:rPr lang="en-US" sz="2800" dirty="0" err="1" smtClean="0"/>
              <a:t>besi</a:t>
            </a:r>
            <a:r>
              <a:rPr lang="en-US" sz="2800" dirty="0" smtClean="0"/>
              <a:t> </a:t>
            </a:r>
            <a:r>
              <a:rPr lang="en-US" sz="2800" dirty="0" err="1" smtClean="0"/>
              <a:t>belum</a:t>
            </a:r>
            <a:r>
              <a:rPr lang="en-US" sz="2800" dirty="0" smtClean="0"/>
              <a:t> </a:t>
            </a:r>
            <a:r>
              <a:rPr lang="en-US" sz="2800" dirty="0" err="1" smtClean="0"/>
              <a:t>dikenal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</a:p>
          <a:p>
            <a:pPr lvl="0">
              <a:buNone/>
            </a:pPr>
            <a:r>
              <a:rPr lang="en-US" sz="2800" dirty="0" smtClean="0"/>
              <a:t>            </a:t>
            </a:r>
            <a:r>
              <a:rPr lang="en-US" sz="2800" dirty="0" err="1" smtClean="0"/>
              <a:t>masyarakat</a:t>
            </a:r>
            <a:r>
              <a:rPr lang="en-US" sz="2800" dirty="0" smtClean="0"/>
              <a:t> </a:t>
            </a:r>
            <a:r>
              <a:rPr lang="en-US" sz="2800" dirty="0" err="1" smtClean="0"/>
              <a:t>prasejarah</a:t>
            </a:r>
            <a:r>
              <a:rPr lang="en-US" sz="2800" dirty="0" smtClean="0"/>
              <a:t> </a:t>
            </a:r>
          </a:p>
          <a:p>
            <a:pPr lvl="0">
              <a:buNone/>
            </a:pPr>
            <a:r>
              <a:rPr lang="en-US" sz="2800" b="1" dirty="0" smtClean="0"/>
              <a:t>       </a:t>
            </a:r>
            <a:r>
              <a:rPr lang="en-US" sz="2800" dirty="0" smtClean="0"/>
              <a:t>e. </a:t>
            </a:r>
            <a:r>
              <a:rPr lang="en-US" sz="2800" dirty="0" err="1" smtClean="0"/>
              <a:t>Bahannya</a:t>
            </a:r>
            <a:r>
              <a:rPr lang="en-US" sz="2800" dirty="0" smtClean="0"/>
              <a:t>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keropos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 </a:t>
            </a:r>
          </a:p>
          <a:p>
            <a:pPr lvl="0">
              <a:buNone/>
            </a:pPr>
            <a:r>
              <a:rPr lang="en-US" sz="2800" dirty="0" smtClean="0"/>
              <a:t>           </a:t>
            </a:r>
            <a:r>
              <a:rPr lang="en-US" sz="2800" dirty="0" err="1" smtClean="0"/>
              <a:t>dimakan</a:t>
            </a:r>
            <a:r>
              <a:rPr lang="en-US" sz="2800" dirty="0" smtClean="0"/>
              <a:t> karat      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937687">
            <a:off x="7636785" y="136623"/>
            <a:ext cx="1474195" cy="487362"/>
          </a:xfrm>
        </p:spPr>
        <p:txBody>
          <a:bodyPr/>
          <a:lstStyle/>
          <a:p>
            <a:r>
              <a:rPr lang="en-US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ush Script MT" pitchFamily="66" charset="0"/>
              </a:rPr>
              <a:t>Indikator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rush Script M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6400800" cy="5791200"/>
          </a:xfrm>
        </p:spPr>
        <p:txBody>
          <a:bodyPr/>
          <a:lstStyle/>
          <a:p>
            <a:pPr marL="514350" lvl="0" indent="-514350">
              <a:buFont typeface="+mj-lt"/>
              <a:buAutoNum type="arabicPeriod" startAt="3"/>
            </a:pPr>
            <a:r>
              <a:rPr lang="en-US" dirty="0" err="1" smtClean="0">
                <a:latin typeface="Berlin Sans FB" pitchFamily="34" charset="0"/>
              </a:rPr>
              <a:t>Mendeskripsikan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corak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kehidupan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awal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masyarakat</a:t>
            </a:r>
            <a:r>
              <a:rPr lang="en-US" dirty="0" smtClean="0">
                <a:latin typeface="Berlin Sans FB" pitchFamily="34" charset="0"/>
              </a:rPr>
              <a:t> Indonesia </a:t>
            </a:r>
            <a:r>
              <a:rPr lang="en-US" dirty="0" err="1" smtClean="0">
                <a:latin typeface="Berlin Sans FB" pitchFamily="34" charset="0"/>
              </a:rPr>
              <a:t>pada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masa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Berlin Sans FB" pitchFamily="34" charset="0"/>
              </a:rPr>
              <a:t>perundagian</a:t>
            </a:r>
            <a:endParaRPr lang="en-US" i="1" dirty="0" smtClean="0">
              <a:solidFill>
                <a:srgbClr val="FF0000"/>
              </a:solidFill>
              <a:latin typeface="Berlin Sans FB" pitchFamily="34" charset="0"/>
            </a:endParaRPr>
          </a:p>
          <a:p>
            <a:pPr marL="514350" lvl="0" indent="-514350">
              <a:buFont typeface="+mj-lt"/>
              <a:buAutoNum type="arabicPeriod" startAt="3"/>
            </a:pPr>
            <a:r>
              <a:rPr lang="id-ID" dirty="0" smtClean="0">
                <a:latin typeface="Berlin Sans FB" pitchFamily="34" charset="0"/>
              </a:rPr>
              <a:t>Mengidentifikasi ciri-ciri sosial, budaya, ekonomi, </a:t>
            </a:r>
            <a:r>
              <a:rPr lang="en-US" dirty="0" err="1" smtClean="0">
                <a:latin typeface="Berlin Sans FB" pitchFamily="34" charset="0"/>
              </a:rPr>
              <a:t>perkembangan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teknologi</a:t>
            </a:r>
            <a:r>
              <a:rPr lang="en-US" dirty="0" smtClean="0">
                <a:latin typeface="Berlin Sans FB" pitchFamily="34" charset="0"/>
              </a:rPr>
              <a:t> </a:t>
            </a:r>
            <a:r>
              <a:rPr lang="id-ID" dirty="0" smtClean="0">
                <a:latin typeface="Berlin Sans FB" pitchFamily="34" charset="0"/>
              </a:rPr>
              <a:t>dan kepercayaan masyarakat pada masa berburu (</a:t>
            </a:r>
            <a:r>
              <a:rPr lang="id-ID" i="1" dirty="0" smtClean="0">
                <a:solidFill>
                  <a:srgbClr val="FF0000"/>
                </a:solidFill>
                <a:latin typeface="Berlin Sans FB" pitchFamily="34" charset="0"/>
              </a:rPr>
              <a:t>food gathering</a:t>
            </a:r>
            <a:r>
              <a:rPr lang="id-ID" dirty="0" smtClean="0">
                <a:latin typeface="Berlin Sans FB" pitchFamily="34" charset="0"/>
              </a:rPr>
              <a:t>) dan masyarakat pertanian (</a:t>
            </a:r>
            <a:r>
              <a:rPr lang="id-ID" i="1" dirty="0" smtClean="0">
                <a:solidFill>
                  <a:srgbClr val="FF0000"/>
                </a:solidFill>
                <a:latin typeface="Berlin Sans FB" pitchFamily="34" charset="0"/>
              </a:rPr>
              <a:t>food producing</a:t>
            </a:r>
            <a:r>
              <a:rPr lang="id-ID" i="1" dirty="0" smtClean="0">
                <a:latin typeface="Berlin Sans FB" pitchFamily="34" charset="0"/>
              </a:rPr>
              <a:t>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807071">
            <a:off x="1672672" y="656024"/>
            <a:ext cx="2743200" cy="411162"/>
          </a:xfrm>
        </p:spPr>
        <p:txBody>
          <a:bodyPr/>
          <a:lstStyle/>
          <a:p>
            <a:r>
              <a:rPr lang="en-US" sz="4000" dirty="0" err="1" smtClean="0">
                <a:latin typeface="Brush Script MT" pitchFamily="66" charset="0"/>
              </a:rPr>
              <a:t>Soal</a:t>
            </a:r>
            <a:r>
              <a:rPr lang="en-US" sz="4000" dirty="0" smtClean="0">
                <a:latin typeface="Brush Script MT" pitchFamily="66" charset="0"/>
              </a:rPr>
              <a:t> </a:t>
            </a:r>
            <a:r>
              <a:rPr lang="en-US" sz="4000" dirty="0" err="1" smtClean="0">
                <a:latin typeface="Brush Script MT" pitchFamily="66" charset="0"/>
              </a:rPr>
              <a:t>uraian</a:t>
            </a:r>
            <a:endParaRPr lang="en-US" sz="4000" dirty="0">
              <a:latin typeface="Brush Script M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6705600" cy="4953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ciri-ciri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jaman</a:t>
            </a:r>
            <a:r>
              <a:rPr lang="en-US" dirty="0" smtClean="0"/>
              <a:t> </a:t>
            </a:r>
            <a:r>
              <a:rPr lang="en-US" dirty="0" err="1" smtClean="0"/>
              <a:t>Paleolithikum</a:t>
            </a:r>
            <a:r>
              <a:rPr lang="en-US" dirty="0" smtClean="0"/>
              <a:t>!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u="sng" dirty="0" err="1" smtClean="0">
                <a:solidFill>
                  <a:srgbClr val="FF0000"/>
                </a:solidFill>
              </a:rPr>
              <a:t>Jawab</a:t>
            </a:r>
            <a:r>
              <a:rPr lang="en-US" i="1" u="sng" dirty="0" smtClean="0">
                <a:solidFill>
                  <a:srgbClr val="FF0000"/>
                </a:solidFill>
              </a:rPr>
              <a:t> :</a:t>
            </a:r>
          </a:p>
          <a:p>
            <a:pPr marL="895350" indent="-514350">
              <a:buFont typeface="+mj-lt"/>
              <a:buAutoNum type="alphaLcPeriod"/>
            </a:pP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terbuat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batu</a:t>
            </a:r>
            <a:endParaRPr lang="en-US" dirty="0" smtClean="0"/>
          </a:p>
          <a:p>
            <a:pPr marL="895350" indent="-514350">
              <a:buFont typeface="+mj-lt"/>
              <a:buAutoNum type="alphaLcPeriod"/>
            </a:pPr>
            <a:r>
              <a:rPr lang="en-US" dirty="0" err="1" smtClean="0"/>
              <a:t>Peralatan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kasar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diasah</a:t>
            </a:r>
            <a:r>
              <a:rPr lang="en-US" dirty="0" smtClean="0"/>
              <a:t>/</a:t>
            </a:r>
            <a:r>
              <a:rPr lang="en-US" dirty="0" err="1" smtClean="0"/>
              <a:t>diupam</a:t>
            </a:r>
            <a:endParaRPr lang="en-US" dirty="0" smtClean="0"/>
          </a:p>
          <a:p>
            <a:pPr marL="895350" indent="-514350">
              <a:buFont typeface="+mj-lt"/>
              <a:buAutoNum type="alphaLcPeriod"/>
            </a:pP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benturan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/>
              <a:t>Sumber Belajar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590800"/>
            <a:ext cx="6477000" cy="3078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-  I </a:t>
            </a:r>
            <a:r>
              <a:rPr lang="en-US" dirty="0" err="1" smtClean="0"/>
              <a:t>Wayan</a:t>
            </a:r>
            <a:r>
              <a:rPr lang="en-US" dirty="0" smtClean="0"/>
              <a:t> </a:t>
            </a:r>
            <a:r>
              <a:rPr lang="en-US" dirty="0" err="1" smtClean="0"/>
              <a:t>Badrika</a:t>
            </a:r>
            <a:r>
              <a:rPr lang="en-US" dirty="0" smtClean="0"/>
              <a:t>, 2006 </a:t>
            </a:r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SMA </a:t>
            </a:r>
            <a:r>
              <a:rPr lang="en-US" dirty="0" err="1" smtClean="0"/>
              <a:t>kelas</a:t>
            </a:r>
            <a:r>
              <a:rPr lang="en-US" dirty="0" smtClean="0"/>
              <a:t> x, Jakarta,  </a:t>
            </a:r>
            <a:r>
              <a:rPr lang="en-US" dirty="0" err="1" smtClean="0"/>
              <a:t>Erlangga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Wahjudi</a:t>
            </a:r>
            <a:r>
              <a:rPr lang="en-US" dirty="0" smtClean="0"/>
              <a:t> </a:t>
            </a:r>
            <a:r>
              <a:rPr lang="en-US" dirty="0" err="1" smtClean="0"/>
              <a:t>Djaja</a:t>
            </a:r>
            <a:r>
              <a:rPr lang="en-US" dirty="0" smtClean="0"/>
              <a:t>, </a:t>
            </a:r>
            <a:r>
              <a:rPr lang="en-US" dirty="0" err="1" smtClean="0"/>
              <a:t>dkk</a:t>
            </a:r>
            <a:r>
              <a:rPr lang="en-US" dirty="0" smtClean="0"/>
              <a:t>, LKS, </a:t>
            </a:r>
            <a:r>
              <a:rPr lang="en-US" dirty="0" err="1" smtClean="0"/>
              <a:t>Intan</a:t>
            </a:r>
            <a:r>
              <a:rPr lang="en-US" dirty="0" smtClean="0"/>
              <a:t> </a:t>
            </a:r>
            <a:r>
              <a:rPr lang="en-US" dirty="0" err="1" smtClean="0"/>
              <a:t>Pariwara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Google image</a:t>
            </a:r>
          </a:p>
          <a:p>
            <a:endParaRPr lang="en-US" dirty="0"/>
          </a:p>
        </p:txBody>
      </p:sp>
      <p:pic>
        <p:nvPicPr>
          <p:cNvPr id="1026" name="Picture 2" descr="C:\Documents and Settings\Administrator\My Documents\Downloads\ANIMASI\ikhwan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219200"/>
            <a:ext cx="13716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381000"/>
            <a:ext cx="6781800" cy="5562600"/>
          </a:xfrm>
        </p:spPr>
        <p:txBody>
          <a:bodyPr/>
          <a:lstStyle/>
          <a:p>
            <a:pPr algn="ctr">
              <a:buNone/>
            </a:pP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 :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YOSEF ARIF GUNAWAN, </a:t>
            </a:r>
            <a:r>
              <a:rPr lang="en-US" b="1" u="sng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S.Sos</a:t>
            </a:r>
            <a:endParaRPr lang="en-US" dirty="0" smtClean="0"/>
          </a:p>
          <a:p>
            <a:pPr algn="ctr">
              <a:buNone/>
            </a:pPr>
            <a:r>
              <a:rPr lang="en-US" sz="2000" b="1" dirty="0" smtClean="0">
                <a:latin typeface="Copperplate Gothic Light" pitchFamily="34" charset="0"/>
              </a:rPr>
              <a:t>SMA KRISTEN IMMANUEL PONTIANAK</a:t>
            </a:r>
          </a:p>
          <a:p>
            <a:pPr algn="ctr">
              <a:buNone/>
            </a:pPr>
            <a:r>
              <a:rPr lang="en-US" sz="2000" b="1" dirty="0" smtClean="0">
                <a:latin typeface="Copperplate Gothic Light" pitchFamily="34" charset="0"/>
              </a:rPr>
              <a:t>2012</a:t>
            </a:r>
          </a:p>
          <a:p>
            <a:pPr algn="ctr">
              <a:buNone/>
            </a:pPr>
            <a:endParaRPr lang="en-US" sz="2000" b="1" dirty="0" smtClean="0">
              <a:latin typeface="Copperplate Gothic Light" pitchFamily="34" charset="0"/>
            </a:endParaRPr>
          </a:p>
          <a:p>
            <a:pPr algn="ctr">
              <a:buNone/>
            </a:pPr>
            <a:endParaRPr lang="en-US" sz="2000" b="1" dirty="0" smtClean="0">
              <a:latin typeface="Copperplate Gothic Light" pitchFamily="34" charset="0"/>
            </a:endParaRPr>
          </a:p>
          <a:p>
            <a:pPr algn="ctr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SMART, WISE And ACCOUNTABLE</a:t>
            </a:r>
          </a:p>
          <a:p>
            <a:pPr algn="ctr">
              <a:buNone/>
            </a:pPr>
            <a:endParaRPr lang="en-US" sz="2000" b="1" dirty="0">
              <a:latin typeface="Copperplate Gothic Light" pitchFamily="34" charset="0"/>
            </a:endParaRPr>
          </a:p>
        </p:txBody>
      </p:sp>
      <p:pic>
        <p:nvPicPr>
          <p:cNvPr id="1028" name="Picture 4" descr="D:\EGO\Wisuda\100_69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295400"/>
            <a:ext cx="3200400" cy="2321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143000"/>
            <a:ext cx="6781800" cy="5410200"/>
          </a:xfrm>
        </p:spPr>
        <p:txBody>
          <a:bodyPr/>
          <a:lstStyle/>
          <a:p>
            <a:r>
              <a:rPr lang="en-US" sz="4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agneto" pitchFamily="82" charset="0"/>
              </a:rPr>
              <a:t>Sekian</a:t>
            </a:r>
            <a:r>
              <a:rPr 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agneto" pitchFamily="82" charset="0"/>
              </a:rPr>
              <a:t>, </a:t>
            </a:r>
            <a:r>
              <a:rPr lang="en-US" sz="4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agneto" pitchFamily="82" charset="0"/>
              </a:rPr>
              <a:t>terimakasih</a:t>
            </a:r>
            <a:r>
              <a:rPr 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agneto" pitchFamily="82" charset="0"/>
              </a:rPr>
              <a:t> </a:t>
            </a:r>
            <a:r>
              <a:rPr lang="en-US" sz="4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agneto" pitchFamily="82" charset="0"/>
              </a:rPr>
              <a:t>atas</a:t>
            </a:r>
            <a:r>
              <a:rPr 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agneto" pitchFamily="82" charset="0"/>
              </a:rPr>
              <a:t> </a:t>
            </a:r>
            <a:r>
              <a:rPr lang="en-US" sz="4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agneto" pitchFamily="82" charset="0"/>
              </a:rPr>
              <a:t>perhatiannya</a:t>
            </a:r>
            <a:r>
              <a:rPr 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agneto" pitchFamily="82" charset="0"/>
              </a:rPr>
              <a:t>……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 descr="C:\Documents and Settings\Administrator\My Documents\Downloads\ANIMASI\ag00629_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381000"/>
            <a:ext cx="2667000" cy="1828800"/>
          </a:xfrm>
          <a:prstGeom prst="rect">
            <a:avLst/>
          </a:prstGeom>
          <a:noFill/>
        </p:spPr>
      </p:pic>
      <p:pic>
        <p:nvPicPr>
          <p:cNvPr id="5" name="Picture 2" descr="C:\Documents and Settings\Administrator\My Documents\Downloads\ANIMASI\ag00627_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4343400"/>
            <a:ext cx="632460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1828800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D00000"/>
                </a:solidFill>
              </a:rPr>
              <a:t/>
            </a:r>
            <a:br>
              <a:rPr lang="en-US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D00000"/>
                </a:solidFill>
              </a:rPr>
            </a:br>
            <a:r>
              <a:rPr lang="en-US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D00000"/>
                </a:solidFill>
              </a:rPr>
              <a:t>KEHIDUPAN AWAL</a:t>
            </a:r>
            <a:br>
              <a:rPr lang="en-US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D00000"/>
                </a:solidFill>
              </a:rPr>
            </a:br>
            <a:r>
              <a:rPr lang="en-US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D00000"/>
                </a:solidFill>
              </a:rPr>
              <a:t>MASYARAKAT INDONESIA</a:t>
            </a:r>
            <a:br>
              <a:rPr lang="en-US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D00000"/>
                </a:solidFill>
              </a:rPr>
            </a:br>
            <a:endParaRPr lang="en-US" sz="3600" dirty="0">
              <a:ln>
                <a:solidFill>
                  <a:sysClr val="windowText" lastClr="000000"/>
                </a:solidFill>
              </a:ln>
              <a:solidFill>
                <a:srgbClr val="D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715000"/>
            <a:ext cx="6705600" cy="411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81200"/>
            <a:ext cx="7086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My Documents\New Folder\PqUtDBbjrF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828800"/>
            <a:ext cx="7391400" cy="5033614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7391400" cy="1828800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rgbClr val="FF0000"/>
                </a:solidFill>
                <a:latin typeface="Mistral" pitchFamily="66" charset="0"/>
              </a:rPr>
              <a:t>  </a:t>
            </a:r>
            <a:br>
              <a:rPr lang="en-US" sz="4900" dirty="0" smtClean="0">
                <a:solidFill>
                  <a:srgbClr val="FF0000"/>
                </a:solidFill>
                <a:latin typeface="Mistral" pitchFamily="66" charset="0"/>
              </a:rPr>
            </a:br>
            <a:r>
              <a:rPr lang="en-US" sz="4900" dirty="0" err="1" smtClean="0">
                <a:solidFill>
                  <a:srgbClr val="FF0000"/>
                </a:solidFill>
                <a:latin typeface="Baskerville Old Face" pitchFamily="18" charset="0"/>
              </a:rPr>
              <a:t>Pembagian</a:t>
            </a:r>
            <a:r>
              <a:rPr lang="en-US" sz="49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4900" dirty="0" err="1" smtClean="0">
                <a:solidFill>
                  <a:srgbClr val="FF0000"/>
                </a:solidFill>
                <a:latin typeface="Baskerville Old Face" pitchFamily="18" charset="0"/>
              </a:rPr>
              <a:t>Zaman</a:t>
            </a:r>
            <a:r>
              <a:rPr lang="en-US" sz="49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4900" dirty="0" err="1" smtClean="0">
                <a:solidFill>
                  <a:srgbClr val="FF0000"/>
                </a:solidFill>
                <a:latin typeface="Baskerville Old Face" pitchFamily="18" charset="0"/>
              </a:rPr>
              <a:t>Pra-sejarah</a:t>
            </a:r>
            <a:r>
              <a:rPr lang="en-US" sz="4900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4900" dirty="0" err="1" smtClean="0">
                <a:solidFill>
                  <a:srgbClr val="FF0000"/>
                </a:solidFill>
                <a:latin typeface="Baskerville Old Face" pitchFamily="18" charset="0"/>
              </a:rPr>
              <a:t>di</a:t>
            </a:r>
            <a:r>
              <a:rPr lang="en-US" sz="4900" dirty="0" smtClean="0">
                <a:solidFill>
                  <a:srgbClr val="FF0000"/>
                </a:solidFill>
                <a:latin typeface="Baskerville Old Face" pitchFamily="18" charset="0"/>
              </a:rPr>
              <a:t> Indonesia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7086600" cy="15541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PEMBAGIAN JAMAN </a:t>
            </a:r>
            <a:br>
              <a:rPr lang="en-US" sz="3200" dirty="0" smtClean="0"/>
            </a:br>
            <a:r>
              <a:rPr lang="en-US" sz="3200" i="1" dirty="0" smtClean="0">
                <a:solidFill>
                  <a:srgbClr val="FF0000"/>
                </a:solidFill>
              </a:rPr>
              <a:t>A. </a:t>
            </a:r>
            <a:r>
              <a:rPr lang="en-US" sz="2800" i="1" dirty="0" err="1" smtClean="0">
                <a:solidFill>
                  <a:srgbClr val="FF0000"/>
                </a:solidFill>
              </a:rPr>
              <a:t>berdasarkan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proses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terbentuknya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bumi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kehidupan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didalamnya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905000"/>
            <a:ext cx="5410200" cy="47244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77500" lnSpcReduction="20000"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Zaman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Archaekum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wujud</a:t>
            </a:r>
            <a:r>
              <a:rPr lang="en-US" dirty="0" smtClean="0"/>
              <a:t> gas.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Zaman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Palaeozoikum</a:t>
            </a:r>
            <a:r>
              <a:rPr lang="en-US" dirty="0" smtClean="0"/>
              <a:t>,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Zaman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Mesozoikum</a:t>
            </a:r>
            <a:r>
              <a:rPr lang="en-US" dirty="0" smtClean="0"/>
              <a:t>,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</a:t>
            </a:r>
            <a:r>
              <a:rPr lang="en-US" dirty="0" err="1" smtClean="0"/>
              <a:t>dipadati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makhluk-makhluk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(</a:t>
            </a:r>
            <a:r>
              <a:rPr lang="en-US" dirty="0" err="1" smtClean="0"/>
              <a:t>dinosaurus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 </a:t>
            </a:r>
            <a:r>
              <a:rPr lang="en-US" dirty="0" err="1" smtClean="0">
                <a:solidFill>
                  <a:srgbClr val="FF0000"/>
                </a:solidFill>
              </a:rPr>
              <a:t>Zaman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Neozoikum</a:t>
            </a:r>
            <a:r>
              <a:rPr lang="en-US" dirty="0" smtClean="0"/>
              <a:t>,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,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7239000" y="2438400"/>
            <a:ext cx="457200" cy="2590800"/>
          </a:xfrm>
          <a:prstGeom prst="rightBrace">
            <a:avLst>
              <a:gd name="adj1" fmla="val 509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Callout 5"/>
          <p:cNvSpPr/>
          <p:nvPr/>
        </p:nvSpPr>
        <p:spPr>
          <a:xfrm>
            <a:off x="7239000" y="2590800"/>
            <a:ext cx="1676400" cy="8382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Jaman</a:t>
            </a:r>
            <a:r>
              <a:rPr lang="en-US" dirty="0" smtClean="0"/>
              <a:t> </a:t>
            </a:r>
            <a:r>
              <a:rPr lang="en-US" dirty="0" err="1" smtClean="0"/>
              <a:t>prasejarah</a:t>
            </a:r>
            <a:endParaRPr lang="en-US" dirty="0"/>
          </a:p>
        </p:txBody>
      </p:sp>
      <p:sp>
        <p:nvSpPr>
          <p:cNvPr id="7" name="Right Arrow Callout 6"/>
          <p:cNvSpPr/>
          <p:nvPr/>
        </p:nvSpPr>
        <p:spPr>
          <a:xfrm>
            <a:off x="7239000" y="5486400"/>
            <a:ext cx="533400" cy="11430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48600" y="5791200"/>
            <a:ext cx="106680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Jaman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sejarah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rush Script MT" pitchFamily="66" charset="0"/>
              </a:rPr>
              <a:t>b. </a:t>
            </a:r>
            <a:r>
              <a:rPr lang="en-US" dirty="0" err="1" smtClean="0">
                <a:solidFill>
                  <a:srgbClr val="FFFF00"/>
                </a:solidFill>
                <a:latin typeface="Brush Script MT" pitchFamily="66" charset="0"/>
              </a:rPr>
              <a:t>Berdasarkan</a:t>
            </a:r>
            <a:r>
              <a:rPr lang="en-US" dirty="0" smtClean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Brush Script MT" pitchFamily="66" charset="0"/>
              </a:rPr>
              <a:t>Perkembangan</a:t>
            </a:r>
            <a:r>
              <a:rPr lang="en-US" dirty="0" smtClean="0">
                <a:solidFill>
                  <a:srgbClr val="FFFF00"/>
                </a:solidFill>
                <a:latin typeface="Brush Script MT" pitchFamily="66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Brush Script MT" pitchFamily="66" charset="0"/>
              </a:rPr>
              <a:t>Kebudayaan</a:t>
            </a:r>
            <a:endParaRPr lang="en-US" dirty="0">
              <a:solidFill>
                <a:srgbClr val="FFFF00"/>
              </a:solidFill>
              <a:latin typeface="Brush Script MT" pitchFamily="66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Berburu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      (Food gathering)</a:t>
            </a:r>
          </a:p>
          <a:p>
            <a:pPr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Beternak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Bercocok</a:t>
            </a:r>
            <a:r>
              <a:rPr lang="en-US" dirty="0" smtClean="0"/>
              <a:t> </a:t>
            </a:r>
            <a:r>
              <a:rPr lang="en-US" dirty="0" err="1" smtClean="0"/>
              <a:t>tanam</a:t>
            </a: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dirty="0" smtClean="0"/>
              <a:t>      (Food Producing)</a:t>
            </a:r>
          </a:p>
          <a:p>
            <a:pPr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Perundagian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istral" pitchFamily="66" charset="0"/>
              </a:rPr>
              <a:t>c. </a:t>
            </a:r>
            <a:r>
              <a:rPr lang="en-US" dirty="0" err="1" smtClean="0">
                <a:solidFill>
                  <a:schemeClr val="bg1"/>
                </a:solidFill>
                <a:latin typeface="Mistral" pitchFamily="66" charset="0"/>
              </a:rPr>
              <a:t>Berdasarkan</a:t>
            </a:r>
            <a:r>
              <a:rPr lang="en-US" dirty="0" smtClean="0">
                <a:solidFill>
                  <a:schemeClr val="bg1"/>
                </a:solidFill>
                <a:latin typeface="Mistral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istral" pitchFamily="66" charset="0"/>
              </a:rPr>
              <a:t>Kebudayaan</a:t>
            </a:r>
            <a:r>
              <a:rPr lang="en-US" dirty="0" smtClean="0">
                <a:solidFill>
                  <a:schemeClr val="bg1"/>
                </a:solidFill>
                <a:latin typeface="Mistral" pitchFamily="66" charset="0"/>
              </a:rPr>
              <a:t> yang </a:t>
            </a:r>
            <a:r>
              <a:rPr lang="en-US" dirty="0" err="1" smtClean="0">
                <a:solidFill>
                  <a:schemeClr val="bg1"/>
                </a:solidFill>
                <a:latin typeface="Mistral" pitchFamily="66" charset="0"/>
              </a:rPr>
              <a:t>di</a:t>
            </a:r>
            <a:r>
              <a:rPr lang="en-US" dirty="0" smtClean="0">
                <a:solidFill>
                  <a:schemeClr val="bg1"/>
                </a:solidFill>
                <a:latin typeface="Mistral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istral" pitchFamily="66" charset="0"/>
              </a:rPr>
              <a:t>tinggalkan</a:t>
            </a:r>
            <a:endParaRPr lang="en-US" dirty="0">
              <a:solidFill>
                <a:schemeClr val="bg1"/>
              </a:solidFill>
              <a:latin typeface="Mistral" pitchFamily="66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1). </a:t>
            </a:r>
            <a:r>
              <a:rPr lang="en-US" b="1" dirty="0" err="1" smtClean="0">
                <a:latin typeface="Copperplate Gothic Bold" pitchFamily="34" charset="0"/>
              </a:rPr>
              <a:t>Zaman</a:t>
            </a:r>
            <a:r>
              <a:rPr lang="en-US" b="1" dirty="0" smtClean="0">
                <a:latin typeface="Copperplate Gothic Bold" pitchFamily="34" charset="0"/>
              </a:rPr>
              <a:t> </a:t>
            </a:r>
            <a:r>
              <a:rPr lang="en-US" b="1" dirty="0" err="1" smtClean="0">
                <a:latin typeface="Copperplate Gothic Bold" pitchFamily="34" charset="0"/>
              </a:rPr>
              <a:t>Batu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kebudayaannya</a:t>
            </a:r>
            <a:r>
              <a:rPr lang="en-US" dirty="0" smtClean="0"/>
              <a:t>   </a:t>
            </a:r>
            <a:r>
              <a:rPr lang="en-US" dirty="0" err="1" smtClean="0"/>
              <a:t>didukung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dibuktikan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peninggalan-peninggalan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2). </a:t>
            </a:r>
            <a:r>
              <a:rPr lang="en-US" dirty="0" err="1" smtClean="0">
                <a:latin typeface="Copperplate Gothic Bold" pitchFamily="34" charset="0"/>
              </a:rPr>
              <a:t>Zaman</a:t>
            </a:r>
            <a:r>
              <a:rPr lang="en-US" dirty="0" smtClean="0">
                <a:latin typeface="Copperplate Gothic Bold" pitchFamily="34" charset="0"/>
              </a:rPr>
              <a:t> </a:t>
            </a:r>
            <a:r>
              <a:rPr lang="en-US" dirty="0" err="1" smtClean="0">
                <a:latin typeface="Copperplate Gothic Bold" pitchFamily="34" charset="0"/>
              </a:rPr>
              <a:t>Logam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benda-benda</a:t>
            </a:r>
            <a:r>
              <a:rPr lang="en-US" dirty="0" smtClean="0"/>
              <a:t> yang </a:t>
            </a:r>
            <a:r>
              <a:rPr lang="en-US" dirty="0" err="1" smtClean="0"/>
              <a:t>terbuat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logam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alat-alat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logam</a:t>
            </a:r>
            <a:r>
              <a:rPr lang="en-US" dirty="0" smtClean="0"/>
              <a:t>.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c4a9eeb29dcaee856a8f014346bb181e2eed5f1"/>
  <p:tag name="ARTICULATE_PROJECT_OPEN" val="0"/>
</p:tagLst>
</file>

<file path=ppt/theme/theme1.xml><?xml version="1.0" encoding="utf-8"?>
<a:theme xmlns:a="http://schemas.openxmlformats.org/drawingml/2006/main" name="Template BA - SMAKI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BA - SMAKIM</Template>
  <TotalTime>1015</TotalTime>
  <Words>1215</Words>
  <Application>Microsoft Office PowerPoint</Application>
  <PresentationFormat>On-screen Show (4:3)</PresentationFormat>
  <Paragraphs>273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Template BA - SMAKIM</vt:lpstr>
      <vt:lpstr>Custom Design</vt:lpstr>
      <vt:lpstr>Slide 1</vt:lpstr>
      <vt:lpstr> Menganalisis corak kehidupan  awal masyarakat Indonesia </vt:lpstr>
      <vt:lpstr>Indikator</vt:lpstr>
      <vt:lpstr>Indikator</vt:lpstr>
      <vt:lpstr> KEHIDUPAN AWAL MASYARAKAT INDONESIA </vt:lpstr>
      <vt:lpstr>   Pembagian Zaman Pra-sejarah di Indonesia </vt:lpstr>
      <vt:lpstr>PEMBAGIAN JAMAN  A. berdasarkan proses terbentuknya bumi dan kehidupan didalamnya</vt:lpstr>
      <vt:lpstr>b. Berdasarkan Perkembangan Kebudayaan</vt:lpstr>
      <vt:lpstr>c. Berdasarkan Kebudayaan yang di tinggalkan</vt:lpstr>
      <vt:lpstr>Slide 10</vt:lpstr>
      <vt:lpstr>1. Masyarakat berburu dan  mengumpulkan makanan</vt:lpstr>
      <vt:lpstr>Slide 12</vt:lpstr>
      <vt:lpstr>Ciri-ciri </vt:lpstr>
      <vt:lpstr>Slide 14</vt:lpstr>
      <vt:lpstr>2.MASYARAKAT BERBURU DAN MERAMU TINGKAT LANJUT</vt:lpstr>
      <vt:lpstr>Slide 16</vt:lpstr>
      <vt:lpstr>MASYARAKAT BETERNAK DAN BERCOCOK TANAM</vt:lpstr>
      <vt:lpstr>CIRI-CIRI</vt:lpstr>
      <vt:lpstr>Perkembangan Lingkungan alam</vt:lpstr>
      <vt:lpstr>Kehidupan sosial</vt:lpstr>
      <vt:lpstr>Kehidupan ekonomi</vt:lpstr>
      <vt:lpstr>Kehidupan budaya</vt:lpstr>
      <vt:lpstr>Sistem kepercayaan</vt:lpstr>
      <vt:lpstr>Masa perundagian</vt:lpstr>
      <vt:lpstr>2). Zaman Logam </vt:lpstr>
      <vt:lpstr>Slide 26</vt:lpstr>
      <vt:lpstr>Slide 27</vt:lpstr>
      <vt:lpstr>Perkembangan teknologi</vt:lpstr>
      <vt:lpstr>Teknik pembuatan patung dari logam</vt:lpstr>
      <vt:lpstr>Kehidupan sosial ekonomi</vt:lpstr>
      <vt:lpstr>Kehidupan budaya</vt:lpstr>
      <vt:lpstr>Lanjut</vt:lpstr>
      <vt:lpstr>Sistem kepercayaan</vt:lpstr>
      <vt:lpstr>Slide 34</vt:lpstr>
      <vt:lpstr>Slide 35</vt:lpstr>
      <vt:lpstr>Slide 36</vt:lpstr>
      <vt:lpstr>Contoh soal</vt:lpstr>
      <vt:lpstr>Slide 38</vt:lpstr>
      <vt:lpstr>Slide 39</vt:lpstr>
      <vt:lpstr>Soal uraian</vt:lpstr>
      <vt:lpstr>Sumber Belajar </vt:lpstr>
      <vt:lpstr>Slide 42</vt:lpstr>
      <vt:lpstr>Slide 43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121</cp:revision>
  <dcterms:created xsi:type="dcterms:W3CDTF">2011-01-12T13:41:40Z</dcterms:created>
  <dcterms:modified xsi:type="dcterms:W3CDTF">2015-08-06T20:00:02Z</dcterms:modified>
</cp:coreProperties>
</file>