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924" r:id="rId2"/>
  </p:sldMasterIdLst>
  <p:notesMasterIdLst>
    <p:notesMasterId r:id="rId47"/>
  </p:notesMasterIdLst>
  <p:sldIdLst>
    <p:sldId id="256" r:id="rId3"/>
    <p:sldId id="304" r:id="rId4"/>
    <p:sldId id="279" r:id="rId5"/>
    <p:sldId id="285" r:id="rId6"/>
    <p:sldId id="284" r:id="rId7"/>
    <p:sldId id="286" r:id="rId8"/>
    <p:sldId id="287" r:id="rId9"/>
    <p:sldId id="288" r:id="rId10"/>
    <p:sldId id="289" r:id="rId11"/>
    <p:sldId id="327" r:id="rId12"/>
    <p:sldId id="307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70" r:id="rId22"/>
    <p:sldId id="298" r:id="rId23"/>
    <p:sldId id="269" r:id="rId24"/>
    <p:sldId id="318" r:id="rId25"/>
    <p:sldId id="325" r:id="rId26"/>
    <p:sldId id="319" r:id="rId27"/>
    <p:sldId id="320" r:id="rId28"/>
    <p:sldId id="321" r:id="rId29"/>
    <p:sldId id="305" r:id="rId30"/>
    <p:sldId id="274" r:id="rId31"/>
    <p:sldId id="268" r:id="rId32"/>
    <p:sldId id="271" r:id="rId33"/>
    <p:sldId id="316" r:id="rId34"/>
    <p:sldId id="317" r:id="rId35"/>
    <p:sldId id="322" r:id="rId36"/>
    <p:sldId id="323" r:id="rId37"/>
    <p:sldId id="301" r:id="rId38"/>
    <p:sldId id="302" r:id="rId39"/>
    <p:sldId id="311" r:id="rId40"/>
    <p:sldId id="312" r:id="rId41"/>
    <p:sldId id="313" r:id="rId42"/>
    <p:sldId id="314" r:id="rId43"/>
    <p:sldId id="276" r:id="rId44"/>
    <p:sldId id="282" r:id="rId45"/>
    <p:sldId id="283" r:id="rId46"/>
  </p:sldIdLst>
  <p:sldSz cx="9144000" cy="6858000" type="screen4x3"/>
  <p:notesSz cx="6858000" cy="9144000"/>
  <p:custDataLst>
    <p:tags r:id="rId4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000066"/>
    <a:srgbClr val="003300"/>
    <a:srgbClr val="F4FF1F"/>
    <a:srgbClr val="D00000"/>
    <a:srgbClr val="006600"/>
    <a:srgbClr val="E7C41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535" autoAdjust="0"/>
    <p:restoredTop sz="94643" autoAdjust="0"/>
  </p:normalViewPr>
  <p:slideViewPr>
    <p:cSldViewPr>
      <p:cViewPr varScale="1">
        <p:scale>
          <a:sx n="66" d="100"/>
          <a:sy n="66" d="100"/>
        </p:scale>
        <p:origin x="-52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gs" Target="tags/tag1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48FB9D8-1D0C-45E7-9527-4F076C131EAA}" type="datetimeFigureOut">
              <a:rPr lang="id-ID"/>
              <a:pPr>
                <a:defRPr/>
              </a:pPr>
              <a:t>17/07/2015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d-ID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id-ID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B560922-908A-49BC-926F-7C184C54F35D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" Target="../slides/slide28.xml"/><Relationship Id="rId13" Type="http://schemas.openxmlformats.org/officeDocument/2006/relationships/image" Target="../media/image9.png"/><Relationship Id="rId18" Type="http://schemas.openxmlformats.org/officeDocument/2006/relationships/hyperlink" Target="Hubungan_Antar_Budaya.exe" TargetMode="External"/><Relationship Id="rId3" Type="http://schemas.openxmlformats.org/officeDocument/2006/relationships/slide" Target="../slides/slide1.xml"/><Relationship Id="rId21" Type="http://schemas.openxmlformats.org/officeDocument/2006/relationships/image" Target="../media/image14.png"/><Relationship Id="rId7" Type="http://schemas.openxmlformats.org/officeDocument/2006/relationships/image" Target="../media/image6.png"/><Relationship Id="rId12" Type="http://schemas.openxmlformats.org/officeDocument/2006/relationships/slide" Target="../slides/slide42.xml"/><Relationship Id="rId17" Type="http://schemas.openxmlformats.org/officeDocument/2006/relationships/image" Target="../media/image11.png"/><Relationship Id="rId2" Type="http://schemas.openxmlformats.org/officeDocument/2006/relationships/image" Target="../media/image3.jpeg"/><Relationship Id="rId16" Type="http://schemas.openxmlformats.org/officeDocument/2006/relationships/slide" Target="../slides/slide2.xml"/><Relationship Id="rId20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slide" Target="../slides/slide43.xml"/><Relationship Id="rId19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slide" Target="../slides/slide44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slide" Target="../slides/slide42.xml"/><Relationship Id="rId18" Type="http://schemas.openxmlformats.org/officeDocument/2006/relationships/image" Target="../media/image11.png"/><Relationship Id="rId3" Type="http://schemas.openxmlformats.org/officeDocument/2006/relationships/slide" Target="../slides/slide1.xml"/><Relationship Id="rId21" Type="http://schemas.openxmlformats.org/officeDocument/2006/relationships/image" Target="../media/image13.png"/><Relationship Id="rId7" Type="http://schemas.openxmlformats.org/officeDocument/2006/relationships/slide" Target="../slides/slide3.xml"/><Relationship Id="rId12" Type="http://schemas.openxmlformats.org/officeDocument/2006/relationships/image" Target="../media/image8.png"/><Relationship Id="rId17" Type="http://schemas.openxmlformats.org/officeDocument/2006/relationships/slide" Target="../slides/slide2.xml"/><Relationship Id="rId2" Type="http://schemas.openxmlformats.org/officeDocument/2006/relationships/image" Target="../media/image3.jpe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slide" Target="../slides/slide43.xml"/><Relationship Id="rId5" Type="http://schemas.openxmlformats.org/officeDocument/2006/relationships/slide" Target="../slides/slide38.xml"/><Relationship Id="rId15" Type="http://schemas.openxmlformats.org/officeDocument/2006/relationships/slide" Target="../slides/slide44.xml"/><Relationship Id="rId10" Type="http://schemas.openxmlformats.org/officeDocument/2006/relationships/image" Target="../media/image7.png"/><Relationship Id="rId19" Type="http://schemas.openxmlformats.org/officeDocument/2006/relationships/hyperlink" Target="Hubungan_Antar_Budaya.exe" TargetMode="External"/><Relationship Id="rId4" Type="http://schemas.openxmlformats.org/officeDocument/2006/relationships/image" Target="../media/image4.png"/><Relationship Id="rId9" Type="http://schemas.openxmlformats.org/officeDocument/2006/relationships/slide" Target="../slides/slide5.xml"/><Relationship Id="rId14" Type="http://schemas.openxmlformats.org/officeDocument/2006/relationships/image" Target="../media/image9.png"/><Relationship Id="rId22" Type="http://schemas.openxmlformats.org/officeDocument/2006/relationships/image" Target="../media/image1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 psb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990600"/>
            <a:ext cx="5257800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D:\SKI\Logo SMA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21113" y="3708400"/>
            <a:ext cx="1577975" cy="172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22915-F1DA-4DB1-B0C9-0E1436CB6A7A}" type="datetimeFigureOut">
              <a:rPr lang="en-US"/>
              <a:pPr>
                <a:defRPr/>
              </a:pPr>
              <a:t>7/17/2015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46EAFF-E961-4B6A-88EE-5DF084AF9A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1FABD8-DDFE-4416-B272-921643CCCDF5}" type="datetimeFigureOut">
              <a:rPr lang="en-US"/>
              <a:pPr>
                <a:defRPr/>
              </a:pPr>
              <a:t>7/17/2015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C9F2A-26CF-43F7-804B-724F6279C4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443E73-4AE2-4CBE-AA6F-F1EBA897D5D0}" type="datetimeFigureOut">
              <a:rPr lang="en-US"/>
              <a:pPr>
                <a:defRPr/>
              </a:pPr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49783-B320-4A3C-B5A8-4BA150064C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2B56D-B229-46FC-A907-1CA49D0391A9}" type="datetimeFigureOut">
              <a:rPr lang="en-US"/>
              <a:pPr>
                <a:defRPr/>
              </a:pPr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D5E9A-A5F0-4889-BA3B-E8FA5A9E55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D99E-B82E-4C80-B1F2-3B330EEB5FE8}" type="datetimeFigureOut">
              <a:rPr lang="en-US" smtClean="0"/>
              <a:pPr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7321-6457-48FF-9E0E-42317297B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D99E-B82E-4C80-B1F2-3B330EEB5FE8}" type="datetimeFigureOut">
              <a:rPr lang="en-US" smtClean="0"/>
              <a:pPr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7321-6457-48FF-9E0E-42317297B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D99E-B82E-4C80-B1F2-3B330EEB5FE8}" type="datetimeFigureOut">
              <a:rPr lang="en-US" smtClean="0"/>
              <a:pPr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7321-6457-48FF-9E0E-42317297B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D99E-B82E-4C80-B1F2-3B330EEB5FE8}" type="datetimeFigureOut">
              <a:rPr lang="en-US" smtClean="0"/>
              <a:pPr/>
              <a:t>7/17/2015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7321-6457-48FF-9E0E-42317297B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D99E-B82E-4C80-B1F2-3B330EEB5FE8}" type="datetimeFigureOut">
              <a:rPr lang="en-US" smtClean="0"/>
              <a:pPr/>
              <a:t>7/17/2015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7321-6457-48FF-9E0E-42317297B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D99E-B82E-4C80-B1F2-3B330EEB5FE8}" type="datetimeFigureOut">
              <a:rPr lang="en-US" smtClean="0"/>
              <a:pPr/>
              <a:t>7/17/2015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7321-6457-48FF-9E0E-42317297B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D99E-B82E-4C80-B1F2-3B330EEB5FE8}" type="datetimeFigureOut">
              <a:rPr lang="en-US" smtClean="0"/>
              <a:pPr/>
              <a:t>7/17/2015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7321-6457-48FF-9E0E-42317297B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 r="80833"/>
          <a:stretch>
            <a:fillRect/>
          </a:stretch>
        </p:blipFill>
        <p:spPr bwMode="auto">
          <a:xfrm>
            <a:off x="0" y="0"/>
            <a:ext cx="1752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pic>
        <p:nvPicPr>
          <p:cNvPr id="5" name="Picture 4" descr="beranda.png">
            <a:hlinkClick r:id="rId3" action="ppaction://hlinksldjump" highlightClick="1"/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163" y="542925"/>
            <a:ext cx="2055812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ontoh soal.png">
            <a:hlinkClick r:id="" action="ppaction://noaction" highlightClick="1"/>
          </p:cNvPr>
          <p:cNvPicPr>
            <a:picLocks noChangeAspect="1"/>
          </p:cNvPicPr>
          <p:nvPr/>
        </p:nvPicPr>
        <p:blipFill>
          <a:blip r:embed="rId5">
            <a:grayscl/>
          </a:blip>
          <a:srcRect/>
          <a:stretch>
            <a:fillRect/>
          </a:stretch>
        </p:blipFill>
        <p:spPr bwMode="auto">
          <a:xfrm>
            <a:off x="25400" y="2798763"/>
            <a:ext cx="20605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indikator.png">
            <a:hlinkClick r:id="rId6" action="ppaction://hlinksldjump" highlightClick="1"/>
          </p:cNvPr>
          <p:cNvPicPr>
            <a:picLocks noChangeAspect="1"/>
          </p:cNvPicPr>
          <p:nvPr/>
        </p:nvPicPr>
        <p:blipFill>
          <a:blip r:embed="rId7">
            <a:grayscl/>
          </a:blip>
          <a:srcRect/>
          <a:stretch>
            <a:fillRect/>
          </a:stretch>
        </p:blipFill>
        <p:spPr bwMode="auto">
          <a:xfrm>
            <a:off x="38100" y="1663700"/>
            <a:ext cx="204787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materi.png">
            <a:hlinkClick r:id="rId8" action="ppaction://hlinksldjump" highlightClick="1"/>
          </p:cNvPr>
          <p:cNvPicPr>
            <a:picLocks noChangeAspect="1"/>
          </p:cNvPicPr>
          <p:nvPr/>
        </p:nvPicPr>
        <p:blipFill>
          <a:blip r:embed="rId9">
            <a:grayscl/>
          </a:blip>
          <a:srcRect/>
          <a:stretch>
            <a:fillRect/>
          </a:stretch>
        </p:blipFill>
        <p:spPr bwMode="auto">
          <a:xfrm>
            <a:off x="30163" y="2147888"/>
            <a:ext cx="2055812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penyusun.png">
            <a:hlinkClick r:id="rId10" action="ppaction://hlinksldjump" highlightClick="1"/>
          </p:cNvPr>
          <p:cNvPicPr>
            <a:picLocks noChangeAspect="1"/>
          </p:cNvPicPr>
          <p:nvPr/>
        </p:nvPicPr>
        <p:blipFill>
          <a:blip r:embed="rId11">
            <a:grayscl/>
          </a:blip>
          <a:srcRect/>
          <a:stretch>
            <a:fillRect/>
          </a:stretch>
        </p:blipFill>
        <p:spPr bwMode="auto">
          <a:xfrm>
            <a:off x="0" y="4495800"/>
            <a:ext cx="2047875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referensi.png">
            <a:hlinkClick r:id="rId12" action="ppaction://hlinksldjump" highlightClick="1"/>
          </p:cNvPr>
          <p:cNvPicPr>
            <a:picLocks noChangeAspect="1"/>
          </p:cNvPicPr>
          <p:nvPr/>
        </p:nvPicPr>
        <p:blipFill>
          <a:blip r:embed="rId13">
            <a:grayscl/>
          </a:blip>
          <a:srcRect/>
          <a:stretch>
            <a:fillRect/>
          </a:stretch>
        </p:blipFill>
        <p:spPr bwMode="auto">
          <a:xfrm>
            <a:off x="65088" y="3941763"/>
            <a:ext cx="2020887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selesai.png">
            <a:hlinkClick r:id="rId14" action="ppaction://hlinksldjump" highlightClick="1"/>
          </p:cNvPr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04775" y="5099050"/>
            <a:ext cx="19812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sk-kd.png">
            <a:hlinkClick r:id="rId16" action="ppaction://hlinksldjump" highlightClick="1"/>
          </p:cNvPr>
          <p:cNvPicPr>
            <a:picLocks noChangeAspect="1"/>
          </p:cNvPicPr>
          <p:nvPr/>
        </p:nvPicPr>
        <p:blipFill>
          <a:blip r:embed="rId17">
            <a:grayscl/>
          </a:blip>
          <a:srcRect/>
          <a:stretch>
            <a:fillRect/>
          </a:stretch>
        </p:blipFill>
        <p:spPr bwMode="auto">
          <a:xfrm>
            <a:off x="-19050" y="1076325"/>
            <a:ext cx="2105025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uji kompetensi.png">
            <a:hlinkClick r:id="rId18" action="ppaction://program" highlightClick="1"/>
          </p:cNvPr>
          <p:cNvPicPr>
            <a:picLocks noChangeAspect="1"/>
          </p:cNvPicPr>
          <p:nvPr/>
        </p:nvPicPr>
        <p:blipFill>
          <a:blip r:embed="rId19">
            <a:grayscl/>
          </a:blip>
          <a:srcRect/>
          <a:stretch>
            <a:fillRect/>
          </a:stretch>
        </p:blipFill>
        <p:spPr bwMode="auto">
          <a:xfrm>
            <a:off x="-182563" y="3194050"/>
            <a:ext cx="22685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7" descr="Up1Blue.png">
            <a:hlinkClick r:id="" action="ppaction://hlinkshowjump?jump=nextslide" highlightClick="1"/>
          </p:cNvPr>
          <p:cNvPicPr>
            <a:picLocks noChangeAspect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11430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8" descr="Up1Blue.png">
            <a:hlinkClick r:id="" action="ppaction://hlinkshowjump?jump=previousslide" highlightClick="1"/>
          </p:cNvPr>
          <p:cNvPicPr>
            <a:picLocks noChangeAspect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6858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670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00200"/>
            <a:ext cx="6705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D701F-9949-4840-8733-32065551B7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D99E-B82E-4C80-B1F2-3B330EEB5FE8}" type="datetimeFigureOut">
              <a:rPr lang="en-US" smtClean="0"/>
              <a:pPr/>
              <a:t>7/17/2015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7321-6457-48FF-9E0E-42317297B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D99E-B82E-4C80-B1F2-3B330EEB5FE8}" type="datetimeFigureOut">
              <a:rPr lang="en-US" smtClean="0"/>
              <a:pPr/>
              <a:t>7/17/2015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7321-6457-48FF-9E0E-42317297B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D99E-B82E-4C80-B1F2-3B330EEB5FE8}" type="datetimeFigureOut">
              <a:rPr lang="en-US" smtClean="0"/>
              <a:pPr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7321-6457-48FF-9E0E-42317297B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D99E-B82E-4C80-B1F2-3B330EEB5FE8}" type="datetimeFigureOut">
              <a:rPr lang="en-US" smtClean="0"/>
              <a:pPr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7321-6457-48FF-9E0E-42317297B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 r="80833"/>
          <a:stretch>
            <a:fillRect/>
          </a:stretch>
        </p:blipFill>
        <p:spPr bwMode="auto">
          <a:xfrm>
            <a:off x="0" y="0"/>
            <a:ext cx="1752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pic>
        <p:nvPicPr>
          <p:cNvPr id="5" name="Picture 7" descr="beranda.png">
            <a:hlinkClick r:id="rId3" action="ppaction://hlinksldjump" highlightClick="1"/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163" y="542925"/>
            <a:ext cx="1722437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contoh soal.png">
            <a:hlinkClick r:id="rId5" action="ppaction://hlinksldjump" highlightClick="1"/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401" y="2798763"/>
            <a:ext cx="1727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indikator.png">
            <a:hlinkClick r:id="rId7" action="ppaction://hlinksldjump" highlightClick="1"/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1" y="1663700"/>
            <a:ext cx="17145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" descr="materi.png">
            <a:hlinkClick r:id="rId9" action="ppaction://hlinksldjump" highlightClick="1"/>
          </p:cNvPr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0163" y="2147888"/>
            <a:ext cx="1722437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1" descr="penyusun.png">
            <a:hlinkClick r:id="rId11" action="ppaction://hlinksldjump" highlightClick="1"/>
          </p:cNvPr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8101" y="4470400"/>
            <a:ext cx="1714500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2" descr="referensi.png">
            <a:hlinkClick r:id="rId13" action="ppaction://hlinksldjump" highlightClick="1"/>
          </p:cNvPr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5089" y="3941763"/>
            <a:ext cx="1687512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3" descr="selesai.png">
            <a:hlinkClick r:id="rId15" action="ppaction://hlinksldjump" highlightClick="1"/>
          </p:cNvPr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104775" y="5099050"/>
            <a:ext cx="16478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4" descr="sk-kd.png">
            <a:hlinkClick r:id="rId17" action="ppaction://hlinksldjump" highlightClick="1"/>
          </p:cNvPr>
          <p:cNvPicPr>
            <a:picLocks noChangeAspect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-19049" y="1076325"/>
            <a:ext cx="1771650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5" descr="uji kompetensi.png">
            <a:hlinkClick r:id="rId19" action="ppaction://program" highlightClick="1"/>
          </p:cNvPr>
          <p:cNvPicPr>
            <a:picLocks noChangeAspect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-182563" y="3194050"/>
            <a:ext cx="193516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Up1Blue.png">
            <a:hlinkClick r:id="" action="ppaction://hlinkshowjump?jump=nextslide" highlightClick="1"/>
          </p:cNvPr>
          <p:cNvPicPr>
            <a:picLocks noChangeAspect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11430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Up1Blue.png">
            <a:hlinkClick r:id="" action="ppaction://hlinkshowjump?jump=previousslide" highlightClick="1"/>
          </p:cNvPr>
          <p:cNvPicPr>
            <a:picLocks noChangeAspect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6858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6705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6705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BC6CC-DD44-4A3E-87AC-7D9ED4C41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BFF40-8A92-47F0-A3A8-E298C90305E6}" type="datetimeFigureOut">
              <a:rPr lang="en-US"/>
              <a:pPr>
                <a:defRPr/>
              </a:pPr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C1AB5-EBF8-4185-AF55-5D5C875CA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15C2DE-357C-4DAA-8E9A-09CDE725C812}" type="datetimeFigureOut">
              <a:rPr lang="en-US"/>
              <a:pPr>
                <a:defRPr/>
              </a:pPr>
              <a:t>7/17/2015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6ABC7-7BE7-4552-AE02-03ABDF80B4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552A8-7334-4FA0-9EEF-3E7557B6CC71}" type="datetimeFigureOut">
              <a:rPr lang="en-US"/>
              <a:pPr>
                <a:defRPr/>
              </a:pPr>
              <a:t>7/17/2015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10E85-9B4C-43F8-92CF-BF4E5F926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9636E-6CBB-4300-8D71-6FAABE0DAF27}" type="datetimeFigureOut">
              <a:rPr lang="en-US"/>
              <a:pPr>
                <a:defRPr/>
              </a:pPr>
              <a:t>7/17/2015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0E449-A64F-41C6-8670-4ADED2DC25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71988-7619-4E4A-9DEC-53E325508162}" type="datetimeFigureOut">
              <a:rPr lang="en-US"/>
              <a:pPr>
                <a:defRPr/>
              </a:pPr>
              <a:t>7/17/2015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A599C-A584-4D45-9614-262C1A8B23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E2E1D-2255-4B69-A561-002F89F0B4A0}" type="datetimeFigureOut">
              <a:rPr lang="en-US"/>
              <a:pPr>
                <a:defRPr/>
              </a:pPr>
              <a:t>7/17/2015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69ABD-5B94-465A-827E-2E7DF9F2C8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35FEEA5-2AB7-4378-94E9-CC2770115B3A}" type="datetimeFigureOut">
              <a:rPr lang="en-US"/>
              <a:pPr>
                <a:defRPr/>
              </a:pPr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BCD51DF-5E15-4FD6-8125-DD35940342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CD99E-B82E-4C80-B1F2-3B330EEB5FE8}" type="datetimeFigureOut">
              <a:rPr lang="en-US" smtClean="0"/>
              <a:pPr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57321-6457-48FF-9E0E-42317297B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gif"/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066800"/>
            <a:ext cx="3124200" cy="53340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err="1" smtClean="0"/>
              <a:t>Paleolithikum</a:t>
            </a:r>
            <a:r>
              <a:rPr lang="en-US" dirty="0" smtClean="0"/>
              <a:t> </a:t>
            </a:r>
            <a:r>
              <a:rPr lang="en-US" i="1" dirty="0" err="1" smtClean="0">
                <a:solidFill>
                  <a:srgbClr val="FF0000"/>
                </a:solidFill>
                <a:latin typeface="Vivaldi" pitchFamily="66" charset="0"/>
              </a:rPr>
              <a:t>jaman</a:t>
            </a:r>
            <a:r>
              <a:rPr lang="en-US" i="1" dirty="0" smtClean="0">
                <a:solidFill>
                  <a:srgbClr val="FF0000"/>
                </a:solidFill>
                <a:latin typeface="Vivaldi" pitchFamily="66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Vivaldi" pitchFamily="66" charset="0"/>
              </a:rPr>
              <a:t>batu</a:t>
            </a:r>
            <a:r>
              <a:rPr lang="en-US" i="1" dirty="0" smtClean="0">
                <a:solidFill>
                  <a:srgbClr val="FF0000"/>
                </a:solidFill>
                <a:latin typeface="Vivaldi" pitchFamily="66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Vivaldi" pitchFamily="66" charset="0"/>
              </a:rPr>
              <a:t>tua</a:t>
            </a:r>
            <a:endParaRPr lang="en-US" i="1" dirty="0" smtClean="0">
              <a:solidFill>
                <a:srgbClr val="FF0000"/>
              </a:solidFill>
              <a:latin typeface="Vivaldi" pitchFamily="66" charset="0"/>
            </a:endParaRPr>
          </a:p>
          <a:p>
            <a:r>
              <a:rPr lang="en-US" dirty="0" err="1" smtClean="0"/>
              <a:t>Mesolithikum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  <a:latin typeface="Vivaldi" pitchFamily="66" charset="0"/>
              </a:rPr>
              <a:t>jaman</a:t>
            </a:r>
            <a:r>
              <a:rPr lang="en-US" dirty="0" smtClean="0">
                <a:solidFill>
                  <a:srgbClr val="FF0000"/>
                </a:solidFill>
                <a:latin typeface="Vivaldi" pitchFamily="66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Vivaldi" pitchFamily="66" charset="0"/>
              </a:rPr>
              <a:t>batu</a:t>
            </a:r>
            <a:r>
              <a:rPr lang="en-US" dirty="0" smtClean="0">
                <a:solidFill>
                  <a:srgbClr val="FF0000"/>
                </a:solidFill>
                <a:latin typeface="Vivaldi" pitchFamily="66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Vivaldi" pitchFamily="66" charset="0"/>
              </a:rPr>
              <a:t>tengah</a:t>
            </a:r>
            <a:r>
              <a:rPr lang="en-US" dirty="0" smtClean="0">
                <a:solidFill>
                  <a:srgbClr val="FF0000"/>
                </a:solidFill>
                <a:latin typeface="Vivaldi" pitchFamily="66" charset="0"/>
              </a:rPr>
              <a:t> (</a:t>
            </a:r>
            <a:r>
              <a:rPr lang="en-US" dirty="0" err="1" smtClean="0">
                <a:solidFill>
                  <a:srgbClr val="FF0000"/>
                </a:solidFill>
                <a:latin typeface="Vivaldi" pitchFamily="66" charset="0"/>
              </a:rPr>
              <a:t>madya</a:t>
            </a:r>
            <a:r>
              <a:rPr lang="en-US" dirty="0" smtClean="0">
                <a:solidFill>
                  <a:srgbClr val="FF0000"/>
                </a:solidFill>
                <a:latin typeface="Vivaldi" pitchFamily="66" charset="0"/>
              </a:rPr>
              <a:t>)</a:t>
            </a:r>
          </a:p>
          <a:p>
            <a:r>
              <a:rPr lang="en-US" dirty="0" err="1" smtClean="0"/>
              <a:t>Neolithikum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  <a:latin typeface="Vivaldi" pitchFamily="66" charset="0"/>
              </a:rPr>
              <a:t>jaman</a:t>
            </a:r>
            <a:r>
              <a:rPr lang="en-US" dirty="0" smtClean="0">
                <a:solidFill>
                  <a:srgbClr val="FF0000"/>
                </a:solidFill>
                <a:latin typeface="Vivaldi" pitchFamily="66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Vivaldi" pitchFamily="66" charset="0"/>
              </a:rPr>
              <a:t>batu</a:t>
            </a:r>
            <a:r>
              <a:rPr lang="en-US" dirty="0" smtClean="0">
                <a:solidFill>
                  <a:srgbClr val="FF0000"/>
                </a:solidFill>
                <a:latin typeface="Vivaldi" pitchFamily="66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Vivaldi" pitchFamily="66" charset="0"/>
              </a:rPr>
              <a:t>muda</a:t>
            </a:r>
            <a:endParaRPr lang="en-US" dirty="0" smtClean="0">
              <a:solidFill>
                <a:srgbClr val="FF0000"/>
              </a:solidFill>
              <a:latin typeface="Vivaldi" pitchFamily="66" charset="0"/>
            </a:endParaRPr>
          </a:p>
          <a:p>
            <a:r>
              <a:rPr lang="en-US" dirty="0" err="1" smtClean="0"/>
              <a:t>Megalithikum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  <a:latin typeface="Vivaldi" pitchFamily="66" charset="0"/>
              </a:rPr>
              <a:t>jaman</a:t>
            </a:r>
            <a:r>
              <a:rPr lang="en-US" dirty="0" smtClean="0">
                <a:solidFill>
                  <a:srgbClr val="FF0000"/>
                </a:solidFill>
                <a:latin typeface="Vivaldi" pitchFamily="66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Vivaldi" pitchFamily="66" charset="0"/>
              </a:rPr>
              <a:t>batu</a:t>
            </a:r>
            <a:r>
              <a:rPr lang="en-US" dirty="0" smtClean="0">
                <a:solidFill>
                  <a:srgbClr val="FF0000"/>
                </a:solidFill>
                <a:latin typeface="Vivaldi" pitchFamily="66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Vivaldi" pitchFamily="66" charset="0"/>
              </a:rPr>
              <a:t>besar</a:t>
            </a:r>
            <a:endParaRPr lang="en-US" dirty="0">
              <a:solidFill>
                <a:srgbClr val="FF0000"/>
              </a:solidFill>
              <a:latin typeface="Vivaldi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0" y="1143000"/>
            <a:ext cx="35814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buFont typeface="Wingdings" pitchFamily="2" charset="2"/>
              <a:buChar char="q"/>
            </a:pPr>
            <a:endParaRPr lang="en-US" sz="2800" dirty="0" smtClean="0"/>
          </a:p>
          <a:p>
            <a:pPr lvl="1">
              <a:buFont typeface="Wingdings" pitchFamily="2" charset="2"/>
              <a:buChar char="q"/>
            </a:pPr>
            <a:r>
              <a:rPr lang="en-US" sz="2800" dirty="0" err="1" smtClean="0"/>
              <a:t>Jaman</a:t>
            </a:r>
            <a:r>
              <a:rPr lang="en-US" sz="2800" dirty="0" smtClean="0"/>
              <a:t> </a:t>
            </a:r>
            <a:r>
              <a:rPr lang="en-US" sz="2800" dirty="0" err="1" smtClean="0"/>
              <a:t>tembaga</a:t>
            </a:r>
            <a:endParaRPr lang="en-US" sz="2800" dirty="0" smtClean="0"/>
          </a:p>
          <a:p>
            <a:pPr lvl="1">
              <a:buFont typeface="Wingdings" pitchFamily="2" charset="2"/>
              <a:buChar char="q"/>
            </a:pPr>
            <a:r>
              <a:rPr lang="en-US" sz="2800" dirty="0" err="1" smtClean="0"/>
              <a:t>Jaman</a:t>
            </a:r>
            <a:r>
              <a:rPr lang="en-US" sz="2800" dirty="0" smtClean="0"/>
              <a:t> </a:t>
            </a:r>
            <a:r>
              <a:rPr lang="en-US" sz="2800" dirty="0" err="1" smtClean="0"/>
              <a:t>perunggu</a:t>
            </a:r>
            <a:endParaRPr lang="en-US" sz="2800" dirty="0" smtClean="0"/>
          </a:p>
          <a:p>
            <a:pPr lvl="1">
              <a:buFont typeface="Wingdings" pitchFamily="2" charset="2"/>
              <a:buChar char="q"/>
            </a:pPr>
            <a:r>
              <a:rPr lang="en-US" sz="2800" dirty="0" err="1" smtClean="0"/>
              <a:t>Jaman</a:t>
            </a:r>
            <a:r>
              <a:rPr lang="en-US" sz="2800" dirty="0" smtClean="0"/>
              <a:t> </a:t>
            </a:r>
            <a:r>
              <a:rPr lang="en-US" sz="2800" dirty="0" err="1" smtClean="0"/>
              <a:t>besi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5334000" y="3657600"/>
            <a:ext cx="3581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Kahidupan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pada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masa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manusia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telah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mengenal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logam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002060"/>
                </a:solidFill>
              </a:rPr>
              <a:t>Orang</a:t>
            </a:r>
            <a:r>
              <a:rPr lang="en-US" dirty="0" smtClean="0">
                <a:solidFill>
                  <a:srgbClr val="002060"/>
                </a:solidFill>
              </a:rPr>
              <a:t> yang </a:t>
            </a:r>
            <a:r>
              <a:rPr lang="en-US" dirty="0" err="1" smtClean="0">
                <a:solidFill>
                  <a:srgbClr val="002060"/>
                </a:solidFill>
              </a:rPr>
              <a:t>ahli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membuat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alat-alat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dari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logam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disebut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b="1" i="1" dirty="0" err="1" smtClean="0">
                <a:solidFill>
                  <a:srgbClr val="002060"/>
                </a:solidFill>
                <a:latin typeface="Felix Titling" pitchFamily="82" charset="0"/>
              </a:rPr>
              <a:t>Undagi</a:t>
            </a:r>
            <a:endParaRPr lang="en-US" b="1" i="1" dirty="0" smtClean="0">
              <a:solidFill>
                <a:srgbClr val="002060"/>
              </a:solidFill>
              <a:latin typeface="Felix Titling" pitchFamily="82" charset="0"/>
            </a:endParaRPr>
          </a:p>
          <a:p>
            <a:r>
              <a:rPr lang="en-US" dirty="0" err="1" smtClean="0">
                <a:solidFill>
                  <a:srgbClr val="002060"/>
                </a:solidFill>
              </a:rPr>
              <a:t>Tempat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pembuatan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alat-alat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dari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logam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disebut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b="1" i="1" dirty="0" err="1" smtClean="0">
                <a:solidFill>
                  <a:srgbClr val="002060"/>
                </a:solidFill>
                <a:latin typeface="Felix Titling" pitchFamily="82" charset="0"/>
              </a:rPr>
              <a:t>perundagian</a:t>
            </a:r>
            <a:endParaRPr lang="en-US" b="1" i="1" dirty="0" smtClean="0">
              <a:solidFill>
                <a:srgbClr val="002060"/>
              </a:solidFill>
              <a:latin typeface="Felix Titling" pitchFamily="82" charset="0"/>
            </a:endParaRPr>
          </a:p>
          <a:p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Jamannya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disebut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solidFill>
                  <a:srgbClr val="002060"/>
                </a:solidFill>
                <a:latin typeface="Felix Titling" pitchFamily="82" charset="0"/>
              </a:rPr>
              <a:t>jaman</a:t>
            </a:r>
            <a:r>
              <a:rPr lang="en-US" b="1" i="1" dirty="0" smtClean="0">
                <a:solidFill>
                  <a:srgbClr val="002060"/>
                </a:solidFill>
                <a:latin typeface="Felix Titling" pitchFamily="82" charset="0"/>
              </a:rPr>
              <a:t> </a:t>
            </a:r>
            <a:r>
              <a:rPr lang="en-US" b="1" i="1" dirty="0" err="1" smtClean="0">
                <a:solidFill>
                  <a:srgbClr val="002060"/>
                </a:solidFill>
                <a:latin typeface="Felix Titling" pitchFamily="82" charset="0"/>
              </a:rPr>
              <a:t>perundagian</a:t>
            </a:r>
            <a:endParaRPr lang="en-US" b="1" i="1" dirty="0" smtClean="0">
              <a:solidFill>
                <a:srgbClr val="002060"/>
              </a:solidFill>
              <a:latin typeface="Felix Titling" pitchFamily="82" charset="0"/>
            </a:endParaRPr>
          </a:p>
        </p:txBody>
      </p:sp>
      <p:sp>
        <p:nvSpPr>
          <p:cNvPr id="6" name="Explosion 2 5"/>
          <p:cNvSpPr/>
          <p:nvPr/>
        </p:nvSpPr>
        <p:spPr>
          <a:xfrm>
            <a:off x="1752600" y="0"/>
            <a:ext cx="2209800" cy="1600200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Jaman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batu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Explosion 2 6"/>
          <p:cNvSpPr/>
          <p:nvPr/>
        </p:nvSpPr>
        <p:spPr>
          <a:xfrm>
            <a:off x="6934200" y="0"/>
            <a:ext cx="2209800" cy="1676400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Jaman</a:t>
            </a:r>
            <a:r>
              <a:rPr lang="en-US" dirty="0" smtClean="0"/>
              <a:t> </a:t>
            </a:r>
            <a:r>
              <a:rPr lang="en-US" dirty="0" err="1" smtClean="0"/>
              <a:t>logam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162800" cy="8382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>
                <a:latin typeface="Brush Script MT" pitchFamily="66" charset="0"/>
              </a:rPr>
              <a:t>Produk</a:t>
            </a:r>
            <a:r>
              <a:rPr lang="en-US" dirty="0" smtClean="0">
                <a:latin typeface="Brush Script MT" pitchFamily="66" charset="0"/>
              </a:rPr>
              <a:t> </a:t>
            </a:r>
            <a:r>
              <a:rPr lang="en-US" dirty="0" err="1" smtClean="0">
                <a:latin typeface="Brush Script MT" pitchFamily="66" charset="0"/>
              </a:rPr>
              <a:t>budaya</a:t>
            </a:r>
            <a:r>
              <a:rPr lang="en-US" dirty="0" smtClean="0">
                <a:latin typeface="Brush Script MT" pitchFamily="66" charset="0"/>
              </a:rPr>
              <a:t> </a:t>
            </a:r>
            <a:r>
              <a:rPr lang="en-US" dirty="0" err="1" smtClean="0">
                <a:latin typeface="Brush Script MT" pitchFamily="66" charset="0"/>
              </a:rPr>
              <a:t>jaman</a:t>
            </a:r>
            <a:r>
              <a:rPr lang="en-US" dirty="0" smtClean="0">
                <a:latin typeface="Brush Script MT" pitchFamily="66" charset="0"/>
              </a:rPr>
              <a:t> </a:t>
            </a:r>
            <a:r>
              <a:rPr lang="en-US" dirty="0" err="1" smtClean="0">
                <a:latin typeface="Brush Script MT" pitchFamily="66" charset="0"/>
              </a:rPr>
              <a:t>batu</a:t>
            </a:r>
            <a:endParaRPr lang="en-US" dirty="0">
              <a:latin typeface="Brush Script MT" pitchFamily="66" charset="0"/>
            </a:endParaRPr>
          </a:p>
        </p:txBody>
      </p:sp>
      <p:pic>
        <p:nvPicPr>
          <p:cNvPr id="4" name="Picture 10" descr="sej102_18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752600" y="990600"/>
            <a:ext cx="7381065" cy="58674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ln w="31550" cmpd="sng">
                  <a:solidFill>
                    <a:srgbClr val="FF000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1). </a:t>
            </a:r>
            <a:r>
              <a:rPr lang="en-US" b="1" dirty="0" err="1" smtClean="0">
                <a:ln w="31550" cmpd="sng">
                  <a:solidFill>
                    <a:srgbClr val="FF000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Zaman</a:t>
            </a:r>
            <a:r>
              <a:rPr lang="en-US" b="1" dirty="0" smtClean="0">
                <a:ln w="31550" cmpd="sng">
                  <a:solidFill>
                    <a:srgbClr val="FF000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31550" cmpd="sng">
                  <a:solidFill>
                    <a:srgbClr val="FF000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Batu</a:t>
            </a:r>
            <a:endParaRPr lang="en-US" b="1" dirty="0">
              <a:ln w="31550" cmpd="sng">
                <a:solidFill>
                  <a:srgbClr val="FF000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1752600" y="1600201"/>
            <a:ext cx="7391400" cy="838199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a). 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Paleolitikum</a:t>
            </a:r>
            <a:r>
              <a:rPr lang="en-US" dirty="0" smtClean="0"/>
              <a:t>    (</a:t>
            </a:r>
            <a:r>
              <a:rPr lang="en-US" dirty="0" err="1" smtClean="0"/>
              <a:t>Zaman</a:t>
            </a:r>
            <a:r>
              <a:rPr lang="en-US" dirty="0" smtClean="0"/>
              <a:t> </a:t>
            </a:r>
            <a:r>
              <a:rPr lang="en-US" dirty="0" err="1" smtClean="0"/>
              <a:t>Batu</a:t>
            </a:r>
            <a:r>
              <a:rPr lang="en-US" dirty="0" smtClean="0"/>
              <a:t> </a:t>
            </a:r>
            <a:r>
              <a:rPr lang="en-US" dirty="0" err="1" smtClean="0"/>
              <a:t>Tua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81200" y="2514600"/>
            <a:ext cx="70104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Ciri-cirinya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- </a:t>
            </a:r>
            <a:r>
              <a:rPr lang="en-US" sz="2400" dirty="0" err="1" smtClean="0"/>
              <a:t>Kebudayaan</a:t>
            </a:r>
            <a:r>
              <a:rPr lang="en-US" sz="2400" dirty="0" smtClean="0"/>
              <a:t> </a:t>
            </a:r>
            <a:r>
              <a:rPr lang="en-US" sz="2400" dirty="0" err="1" smtClean="0"/>
              <a:t>masih</a:t>
            </a:r>
            <a:r>
              <a:rPr lang="en-US" sz="2400" dirty="0" smtClean="0"/>
              <a:t> </a:t>
            </a:r>
            <a:r>
              <a:rPr lang="en-US" sz="2400" dirty="0" err="1" smtClean="0"/>
              <a:t>primitif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sederhana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- </a:t>
            </a:r>
            <a:r>
              <a:rPr lang="en-US" sz="2400" dirty="0" err="1" smtClean="0"/>
              <a:t>Hidup</a:t>
            </a:r>
            <a:r>
              <a:rPr lang="en-US" sz="2400" dirty="0" smtClean="0"/>
              <a:t> </a:t>
            </a:r>
            <a:r>
              <a:rPr lang="en-US" sz="2400" dirty="0" err="1" smtClean="0"/>
              <a:t>berpindah-pindah</a:t>
            </a:r>
            <a:r>
              <a:rPr lang="en-US" sz="2400" dirty="0" smtClean="0"/>
              <a:t> (</a:t>
            </a:r>
            <a:r>
              <a:rPr lang="en-US" sz="2400" dirty="0" err="1" smtClean="0"/>
              <a:t>Nomaden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- </a:t>
            </a:r>
            <a:r>
              <a:rPr lang="en-US" sz="2400" dirty="0" err="1" smtClean="0"/>
              <a:t>Berburu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mengumpulkan</a:t>
            </a:r>
            <a:r>
              <a:rPr lang="en-US" sz="2400" dirty="0" smtClean="0"/>
              <a:t> </a:t>
            </a:r>
            <a:r>
              <a:rPr lang="en-US" sz="2400" dirty="0" err="1" smtClean="0"/>
              <a:t>makanan</a:t>
            </a:r>
            <a:r>
              <a:rPr lang="en-US" sz="2400" dirty="0" smtClean="0"/>
              <a:t> (food Producing)</a:t>
            </a:r>
            <a:br>
              <a:rPr lang="en-US" sz="2400" dirty="0" smtClean="0"/>
            </a:br>
            <a:r>
              <a:rPr lang="en-US" sz="2400" dirty="0" smtClean="0"/>
              <a:t>- </a:t>
            </a:r>
            <a:r>
              <a:rPr lang="en-US" sz="2400" dirty="0" err="1" smtClean="0"/>
              <a:t>Terjadi</a:t>
            </a:r>
            <a:r>
              <a:rPr lang="en-US" sz="2400" dirty="0" smtClean="0"/>
              <a:t> 600.000 </a:t>
            </a:r>
            <a:r>
              <a:rPr lang="en-US" sz="2400" dirty="0" err="1" smtClean="0"/>
              <a:t>juta</a:t>
            </a:r>
            <a:r>
              <a:rPr lang="en-US" sz="2400" dirty="0" smtClean="0"/>
              <a:t> </a:t>
            </a:r>
            <a:r>
              <a:rPr lang="en-US" sz="2400" dirty="0" err="1" smtClean="0"/>
              <a:t>tahun</a:t>
            </a:r>
            <a:r>
              <a:rPr lang="en-US" sz="2400" dirty="0" smtClean="0"/>
              <a:t> yang </a:t>
            </a:r>
            <a:r>
              <a:rPr lang="en-US" sz="2400" dirty="0" err="1" smtClean="0"/>
              <a:t>lalu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r>
              <a:rPr lang="en-US" sz="2400" dirty="0" smtClean="0"/>
              <a:t>- </a:t>
            </a:r>
            <a:r>
              <a:rPr lang="en-US" sz="2400" dirty="0" err="1" smtClean="0"/>
              <a:t>Disebut</a:t>
            </a:r>
            <a:r>
              <a:rPr lang="en-US" sz="2400" dirty="0" smtClean="0"/>
              <a:t> </a:t>
            </a:r>
            <a:r>
              <a:rPr lang="en-US" sz="2400" dirty="0" err="1" smtClean="0"/>
              <a:t>juga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kebudayaan</a:t>
            </a:r>
            <a:r>
              <a:rPr lang="en-US" sz="2400" dirty="0" smtClean="0"/>
              <a:t> </a:t>
            </a:r>
            <a:r>
              <a:rPr lang="en-US" sz="2400" dirty="0" err="1" smtClean="0"/>
              <a:t>Ngandong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Pacitan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81200" y="228600"/>
            <a:ext cx="6934200" cy="6400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Jenis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manusia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purba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ditemukan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:</a:t>
            </a:r>
          </a:p>
          <a:p>
            <a:r>
              <a:rPr lang="en-US" dirty="0" smtClean="0"/>
              <a:t>Pithecanthropus Erectus, </a:t>
            </a:r>
          </a:p>
          <a:p>
            <a:r>
              <a:rPr lang="en-US" dirty="0" smtClean="0"/>
              <a:t>Homo </a:t>
            </a:r>
            <a:r>
              <a:rPr lang="en-US" dirty="0" err="1" smtClean="0"/>
              <a:t>Wajakensis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Meganthropus</a:t>
            </a:r>
            <a:r>
              <a:rPr lang="en-US" dirty="0" smtClean="0"/>
              <a:t> </a:t>
            </a:r>
            <a:r>
              <a:rPr lang="en-US" dirty="0" err="1" smtClean="0"/>
              <a:t>Paleojavanicus</a:t>
            </a:r>
            <a:r>
              <a:rPr lang="en-US" dirty="0" smtClean="0"/>
              <a:t>, </a:t>
            </a:r>
          </a:p>
          <a:p>
            <a:r>
              <a:rPr lang="en-US" dirty="0" smtClean="0"/>
              <a:t>Homo </a:t>
            </a:r>
            <a:r>
              <a:rPr lang="en-US" dirty="0" err="1" smtClean="0"/>
              <a:t>Soloensis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u="sng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4300" u="sng" dirty="0" err="1" smtClean="0">
                <a:solidFill>
                  <a:srgbClr val="C00000"/>
                </a:solidFill>
                <a:latin typeface="Rage Italic" pitchFamily="66" charset="0"/>
              </a:rPr>
              <a:t>Tokoh</a:t>
            </a:r>
            <a:r>
              <a:rPr lang="en-US" sz="4300" u="sng" dirty="0" smtClean="0">
                <a:solidFill>
                  <a:srgbClr val="C00000"/>
                </a:solidFill>
                <a:latin typeface="Rage Italic" pitchFamily="66" charset="0"/>
              </a:rPr>
              <a:t> </a:t>
            </a:r>
            <a:r>
              <a:rPr lang="en-US" sz="4300" u="sng" dirty="0" err="1" smtClean="0">
                <a:solidFill>
                  <a:srgbClr val="C00000"/>
                </a:solidFill>
                <a:latin typeface="Rage Italic" pitchFamily="66" charset="0"/>
              </a:rPr>
              <a:t>penemunya</a:t>
            </a:r>
            <a:r>
              <a:rPr lang="en-US" sz="4300" dirty="0" smtClean="0">
                <a:solidFill>
                  <a:srgbClr val="C00000"/>
                </a:solidFill>
                <a:latin typeface="Rage Italic" pitchFamily="66" charset="0"/>
              </a:rPr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Von </a:t>
            </a:r>
            <a:r>
              <a:rPr lang="en-US" dirty="0" err="1" smtClean="0"/>
              <a:t>Koenigswald</a:t>
            </a:r>
            <a:r>
              <a:rPr lang="en-US" dirty="0" smtClean="0"/>
              <a:t> (1935).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Alat-alat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yang </a:t>
            </a:r>
            <a:r>
              <a:rPr lang="en-US" dirty="0" err="1" smtClean="0"/>
              <a:t>ditemukan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Alat-alat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batu</a:t>
            </a:r>
            <a:r>
              <a:rPr lang="en-US" dirty="0" smtClean="0"/>
              <a:t> (Flakes)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Kapak</a:t>
            </a:r>
            <a:r>
              <a:rPr lang="en-US" dirty="0" smtClean="0"/>
              <a:t> </a:t>
            </a:r>
            <a:r>
              <a:rPr lang="en-US" dirty="0" err="1" smtClean="0"/>
              <a:t>genggam</a:t>
            </a:r>
            <a:r>
              <a:rPr lang="en-US" dirty="0" smtClean="0"/>
              <a:t> (</a:t>
            </a:r>
            <a:r>
              <a:rPr lang="en-US" dirty="0" err="1" smtClean="0"/>
              <a:t>Chooper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05000" y="274638"/>
            <a:ext cx="7086600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>
            <a:normAutofit fontScale="90000"/>
          </a:bodyPr>
          <a:lstStyle/>
          <a:p>
            <a:r>
              <a:rPr lang="en-US" dirty="0" smtClean="0"/>
              <a:t>b).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Mesolitikum</a:t>
            </a:r>
            <a:r>
              <a:rPr lang="en-US" dirty="0" smtClean="0"/>
              <a:t> (</a:t>
            </a:r>
            <a:r>
              <a:rPr lang="en-US" dirty="0" err="1" smtClean="0"/>
              <a:t>Zaman</a:t>
            </a:r>
            <a:r>
              <a:rPr lang="en-US" dirty="0" smtClean="0"/>
              <a:t> </a:t>
            </a:r>
            <a:r>
              <a:rPr lang="en-US" dirty="0" err="1" smtClean="0"/>
              <a:t>Batu</a:t>
            </a:r>
            <a:r>
              <a:rPr lang="en-US" dirty="0" smtClean="0"/>
              <a:t> Tengah)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5000" y="1600200"/>
            <a:ext cx="7086600" cy="5105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err="1" smtClean="0">
                <a:latin typeface="Brush Script MT" pitchFamily="66" charset="0"/>
              </a:rPr>
              <a:t>Ciri-cirinya</a:t>
            </a:r>
            <a:r>
              <a:rPr lang="en-US" sz="2800" dirty="0" smtClean="0">
                <a:latin typeface="Brush Script MT" pitchFamily="66" charset="0"/>
              </a:rPr>
              <a:t> :</a:t>
            </a:r>
          </a:p>
          <a:p>
            <a:pPr marL="531813" indent="-531813">
              <a:buFontTx/>
              <a:buChar char="-"/>
            </a:pPr>
            <a:r>
              <a:rPr lang="en-US" sz="2800" dirty="0" err="1" smtClean="0"/>
              <a:t>Berburu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menangkap</a:t>
            </a:r>
            <a:r>
              <a:rPr lang="en-US" sz="2800" dirty="0" smtClean="0"/>
              <a:t> </a:t>
            </a:r>
            <a:r>
              <a:rPr lang="en-US" sz="2800" dirty="0" err="1" smtClean="0"/>
              <a:t>ikan</a:t>
            </a:r>
            <a:endParaRPr lang="en-US" sz="2800" dirty="0" smtClean="0"/>
          </a:p>
          <a:p>
            <a:pPr marL="531813" indent="-531813">
              <a:buFontTx/>
              <a:buChar char="-"/>
            </a:pPr>
            <a:r>
              <a:rPr lang="en-US" sz="2800" dirty="0" err="1" smtClean="0"/>
              <a:t>Hidup</a:t>
            </a:r>
            <a:r>
              <a:rPr lang="en-US" sz="2800" dirty="0" smtClean="0"/>
              <a:t> </a:t>
            </a:r>
            <a:r>
              <a:rPr lang="en-US" sz="2800" dirty="0" err="1" smtClean="0"/>
              <a:t>mulai</a:t>
            </a:r>
            <a:r>
              <a:rPr lang="en-US" sz="2800" dirty="0" smtClean="0"/>
              <a:t> </a:t>
            </a:r>
            <a:r>
              <a:rPr lang="en-US" sz="2800" dirty="0" err="1" smtClean="0"/>
              <a:t>menetap</a:t>
            </a:r>
            <a:r>
              <a:rPr lang="en-US" sz="2800" dirty="0" smtClean="0"/>
              <a:t> (semi </a:t>
            </a:r>
            <a:r>
              <a:rPr lang="en-US" sz="2800" dirty="0" err="1" smtClean="0"/>
              <a:t>sedenter</a:t>
            </a:r>
            <a:r>
              <a:rPr lang="en-US" sz="2800" dirty="0" smtClean="0"/>
              <a:t>)    </a:t>
            </a:r>
            <a:r>
              <a:rPr lang="en-US" sz="2800" dirty="0" err="1" smtClean="0"/>
              <a:t>digua-gua</a:t>
            </a:r>
            <a:r>
              <a:rPr lang="en-US" sz="2800" dirty="0" smtClean="0"/>
              <a:t> (</a:t>
            </a:r>
            <a:r>
              <a:rPr lang="en-US" sz="2800" dirty="0" err="1" smtClean="0"/>
              <a:t>Abris</a:t>
            </a:r>
            <a:r>
              <a:rPr lang="en-US" sz="2800" dirty="0" smtClean="0"/>
              <a:t> </a:t>
            </a:r>
            <a:r>
              <a:rPr lang="en-US" sz="2800" dirty="0" err="1" smtClean="0"/>
              <a:t>souc</a:t>
            </a:r>
            <a:r>
              <a:rPr lang="en-US" sz="2800" dirty="0" smtClean="0"/>
              <a:t> Roche)</a:t>
            </a:r>
          </a:p>
          <a:p>
            <a:pPr marL="531813" indent="-531813">
              <a:buFontTx/>
              <a:buChar char="-"/>
            </a:pPr>
            <a:r>
              <a:rPr lang="en-US" sz="2800" dirty="0" err="1" smtClean="0"/>
              <a:t>Meninggalkan</a:t>
            </a:r>
            <a:r>
              <a:rPr lang="en-US" sz="2800" dirty="0" smtClean="0"/>
              <a:t> </a:t>
            </a:r>
            <a:r>
              <a:rPr lang="en-US" sz="2800" dirty="0" err="1" smtClean="0"/>
              <a:t>sampah</a:t>
            </a:r>
            <a:r>
              <a:rPr lang="en-US" sz="2800" dirty="0" smtClean="0"/>
              <a:t> </a:t>
            </a:r>
            <a:r>
              <a:rPr lang="en-US" sz="2800" dirty="0" err="1" smtClean="0"/>
              <a:t>dapur</a:t>
            </a:r>
            <a:r>
              <a:rPr lang="en-US" sz="2800" dirty="0" smtClean="0"/>
              <a:t> (</a:t>
            </a:r>
            <a:r>
              <a:rPr lang="en-US" sz="2800" dirty="0" err="1" smtClean="0"/>
              <a:t>kjokken</a:t>
            </a:r>
            <a:r>
              <a:rPr lang="en-US" sz="2800" dirty="0" smtClean="0"/>
              <a:t> </a:t>
            </a:r>
            <a:r>
              <a:rPr lang="en-US" sz="2800" dirty="0" err="1" smtClean="0"/>
              <a:t>moddinger</a:t>
            </a:r>
            <a:r>
              <a:rPr lang="en-US" sz="2800" dirty="0" smtClean="0"/>
              <a:t>)</a:t>
            </a:r>
          </a:p>
          <a:p>
            <a:pPr>
              <a:buNone/>
            </a:pPr>
            <a:r>
              <a:rPr lang="en-US" sz="2800" dirty="0" err="1" smtClean="0">
                <a:latin typeface="Brush Script MT" pitchFamily="66" charset="0"/>
              </a:rPr>
              <a:t>Alat-alat</a:t>
            </a:r>
            <a:r>
              <a:rPr lang="en-US" sz="2800" dirty="0" smtClean="0">
                <a:latin typeface="Brush Script MT" pitchFamily="66" charset="0"/>
              </a:rPr>
              <a:t> yang </a:t>
            </a:r>
            <a:r>
              <a:rPr lang="en-US" sz="2800" dirty="0" err="1" smtClean="0">
                <a:latin typeface="Brush Script MT" pitchFamily="66" charset="0"/>
              </a:rPr>
              <a:t>digunakan</a:t>
            </a:r>
            <a:r>
              <a:rPr lang="en-US" sz="2800" dirty="0" smtClean="0">
                <a:latin typeface="Brush Script MT" pitchFamily="66" charset="0"/>
              </a:rPr>
              <a:t> </a:t>
            </a:r>
            <a:r>
              <a:rPr lang="en-US" sz="2800" dirty="0" smtClean="0"/>
              <a:t>:</a:t>
            </a:r>
            <a:br>
              <a:rPr lang="en-US" sz="2800" dirty="0" smtClean="0"/>
            </a:br>
            <a:r>
              <a:rPr lang="en-US" sz="2800" dirty="0" smtClean="0"/>
              <a:t>a. </a:t>
            </a:r>
            <a:r>
              <a:rPr lang="en-US" sz="2800" dirty="0" err="1" smtClean="0"/>
              <a:t>Kapak</a:t>
            </a:r>
            <a:r>
              <a:rPr lang="en-US" sz="2800" dirty="0" smtClean="0"/>
              <a:t> </a:t>
            </a:r>
            <a:r>
              <a:rPr lang="en-US" sz="2800" dirty="0" err="1" smtClean="0"/>
              <a:t>gengam</a:t>
            </a:r>
            <a:r>
              <a:rPr lang="en-US" sz="2800" dirty="0" smtClean="0"/>
              <a:t> (</a:t>
            </a:r>
            <a:r>
              <a:rPr lang="en-US" sz="2800" dirty="0" err="1" smtClean="0"/>
              <a:t>peble</a:t>
            </a:r>
            <a:r>
              <a:rPr lang="en-US" sz="2800" dirty="0" smtClean="0"/>
              <a:t>)</a:t>
            </a:r>
            <a:br>
              <a:rPr lang="en-US" sz="2800" dirty="0" smtClean="0"/>
            </a:br>
            <a:r>
              <a:rPr lang="en-US" sz="2800" dirty="0" smtClean="0"/>
              <a:t>b. Bache Courte                                                    (</a:t>
            </a:r>
            <a:r>
              <a:rPr lang="en-US" sz="2800" dirty="0" err="1" smtClean="0"/>
              <a:t>kapak</a:t>
            </a:r>
            <a:r>
              <a:rPr lang="en-US" sz="2800" dirty="0" smtClean="0"/>
              <a:t> </a:t>
            </a:r>
            <a:r>
              <a:rPr lang="en-US" sz="2800" dirty="0" err="1" smtClean="0"/>
              <a:t>pendek</a:t>
            </a:r>
            <a:r>
              <a:rPr lang="en-US" sz="2800" dirty="0" smtClean="0"/>
              <a:t>)</a:t>
            </a:r>
            <a:br>
              <a:rPr lang="en-US" sz="2800" dirty="0" smtClean="0"/>
            </a:br>
            <a:endParaRPr lang="en-US" sz="2800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6" name="Picture 2" descr="C:\Documents and Settings\Administrator\My Documents\New Folder\Kapak Batu Mesolitikum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4419600"/>
            <a:ext cx="3124200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828800" y="304800"/>
            <a:ext cx="7162800" cy="6324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Yang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kebudayaan</a:t>
            </a:r>
            <a:r>
              <a:rPr lang="en-US" dirty="0" smtClean="0"/>
              <a:t> </a:t>
            </a:r>
            <a:r>
              <a:rPr lang="en-US" dirty="0" err="1" smtClean="0"/>
              <a:t>Mesolitikum</a:t>
            </a:r>
            <a:r>
              <a:rPr lang="en-US" dirty="0" smtClean="0"/>
              <a:t>  :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i="1" dirty="0" smtClean="0">
                <a:solidFill>
                  <a:srgbClr val="FF0000"/>
                </a:solidFill>
              </a:rPr>
              <a:t>a. </a:t>
            </a:r>
            <a:r>
              <a:rPr lang="en-US" sz="4000" i="1" dirty="0" err="1" smtClean="0">
                <a:solidFill>
                  <a:srgbClr val="FF0000"/>
                </a:solidFill>
              </a:rPr>
              <a:t>Kebudayaan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Bacson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Hoabinh</a:t>
            </a:r>
            <a:r>
              <a:rPr lang="en-US" sz="4000" i="1" dirty="0" smtClean="0">
                <a:solidFill>
                  <a:srgbClr val="FF0000"/>
                </a:solidFill>
              </a:rPr>
              <a:t/>
            </a:r>
            <a:br>
              <a:rPr lang="en-US" sz="4000" i="1" dirty="0" smtClean="0">
                <a:solidFill>
                  <a:srgbClr val="FF0000"/>
                </a:solidFill>
              </a:rPr>
            </a:br>
            <a:r>
              <a:rPr lang="en-US" sz="4000" i="1" dirty="0" smtClean="0">
                <a:solidFill>
                  <a:srgbClr val="FF0000"/>
                </a:solidFill>
              </a:rPr>
              <a:t>b. </a:t>
            </a:r>
            <a:r>
              <a:rPr lang="en-US" sz="4000" i="1" dirty="0" err="1" smtClean="0">
                <a:solidFill>
                  <a:srgbClr val="FF0000"/>
                </a:solidFill>
              </a:rPr>
              <a:t>Kebudayaan</a:t>
            </a:r>
            <a:r>
              <a:rPr lang="en-US" sz="4000" i="1" dirty="0" smtClean="0">
                <a:solidFill>
                  <a:srgbClr val="FF0000"/>
                </a:solidFill>
              </a:rPr>
              <a:t> Bandung</a:t>
            </a:r>
            <a:br>
              <a:rPr lang="en-US" sz="4000" i="1" dirty="0" smtClean="0">
                <a:solidFill>
                  <a:srgbClr val="FF0000"/>
                </a:solidFill>
              </a:rPr>
            </a:br>
            <a:r>
              <a:rPr lang="en-US" sz="4000" i="1" dirty="0" smtClean="0">
                <a:solidFill>
                  <a:srgbClr val="FF0000"/>
                </a:solidFill>
              </a:rPr>
              <a:t>c. </a:t>
            </a:r>
            <a:r>
              <a:rPr lang="en-US" sz="4000" i="1" dirty="0" err="1" smtClean="0">
                <a:solidFill>
                  <a:srgbClr val="FF0000"/>
                </a:solidFill>
              </a:rPr>
              <a:t>Kebudayaan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Toala</a:t>
            </a:r>
            <a:r>
              <a:rPr lang="en-US" sz="4000" i="1" dirty="0" smtClean="0">
                <a:solidFill>
                  <a:srgbClr val="FF0000"/>
                </a:solidFill>
              </a:rPr>
              <a:t> ( </a:t>
            </a:r>
            <a:r>
              <a:rPr lang="en-US" sz="4000" i="1" dirty="0" err="1" smtClean="0">
                <a:solidFill>
                  <a:srgbClr val="FF0000"/>
                </a:solidFill>
              </a:rPr>
              <a:t>Sul-sel</a:t>
            </a:r>
            <a:r>
              <a:rPr lang="en-US" sz="4000" i="1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Tokoh</a:t>
            </a:r>
            <a:r>
              <a:rPr lang="en-US" dirty="0" smtClean="0"/>
              <a:t> </a:t>
            </a:r>
            <a:r>
              <a:rPr lang="en-US" dirty="0" err="1" smtClean="0"/>
              <a:t>penemu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     P.V. Van Stein </a:t>
            </a:r>
            <a:r>
              <a:rPr lang="en-US" dirty="0" err="1" smtClean="0"/>
              <a:t>Callenfels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162800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/>
          <a:lstStyle/>
          <a:p>
            <a:r>
              <a:rPr lang="en-US" dirty="0" smtClean="0"/>
              <a:t>c). </a:t>
            </a:r>
            <a:r>
              <a:rPr lang="en-US" dirty="0" err="1" smtClean="0"/>
              <a:t>Neolitikum</a:t>
            </a:r>
            <a:r>
              <a:rPr lang="en-US" dirty="0" smtClean="0"/>
              <a:t> (</a:t>
            </a:r>
            <a:r>
              <a:rPr lang="en-US" dirty="0" err="1" smtClean="0"/>
              <a:t>Zaman</a:t>
            </a:r>
            <a:r>
              <a:rPr lang="en-US" dirty="0" smtClean="0"/>
              <a:t> </a:t>
            </a:r>
            <a:r>
              <a:rPr lang="en-US" dirty="0" err="1" smtClean="0"/>
              <a:t>Batu</a:t>
            </a:r>
            <a:r>
              <a:rPr lang="en-US" dirty="0" smtClean="0"/>
              <a:t> </a:t>
            </a:r>
            <a:r>
              <a:rPr lang="en-US" dirty="0" err="1" smtClean="0"/>
              <a:t>Muda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6705600" cy="4953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err="1" smtClean="0"/>
              <a:t>Ciri-cirinya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:</a:t>
            </a:r>
          </a:p>
          <a:p>
            <a:pPr>
              <a:buFontTx/>
              <a:buChar char="-"/>
            </a:pP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masa</a:t>
            </a:r>
            <a:r>
              <a:rPr lang="en-US" sz="2800" dirty="0" smtClean="0"/>
              <a:t> </a:t>
            </a:r>
            <a:r>
              <a:rPr lang="en-US" sz="2800" dirty="0" err="1" smtClean="0"/>
              <a:t>revolusi</a:t>
            </a:r>
            <a:r>
              <a:rPr lang="en-US" sz="2800" dirty="0" smtClean="0"/>
              <a:t> </a:t>
            </a:r>
            <a:r>
              <a:rPr lang="en-US" sz="2800" dirty="0" err="1" smtClean="0"/>
              <a:t>kebudayaan</a:t>
            </a:r>
            <a:r>
              <a:rPr lang="en-US" sz="2800" dirty="0" smtClean="0"/>
              <a:t>, </a:t>
            </a:r>
            <a:r>
              <a:rPr lang="en-US" sz="2800" dirty="0" err="1" smtClean="0"/>
              <a:t>sebab</a:t>
            </a:r>
            <a:r>
              <a:rPr lang="en-US" sz="2800" dirty="0" smtClean="0"/>
              <a:t> </a:t>
            </a:r>
            <a:r>
              <a:rPr lang="en-US" sz="2800" dirty="0" err="1" smtClean="0"/>
              <a:t>manusia</a:t>
            </a:r>
            <a:r>
              <a:rPr lang="en-US" sz="2800" dirty="0" smtClean="0"/>
              <a:t> yang </a:t>
            </a:r>
            <a:r>
              <a:rPr lang="en-US" sz="2800" dirty="0" err="1" smtClean="0"/>
              <a:t>tadinya</a:t>
            </a:r>
            <a:r>
              <a:rPr lang="en-US" sz="2800" dirty="0" smtClean="0"/>
              <a:t> </a:t>
            </a:r>
            <a:r>
              <a:rPr lang="en-US" sz="2800" dirty="0" err="1" smtClean="0"/>
              <a:t>mengenal</a:t>
            </a:r>
            <a:r>
              <a:rPr lang="en-US" sz="2800" dirty="0" smtClean="0"/>
              <a:t> food gathering </a:t>
            </a:r>
            <a:r>
              <a:rPr lang="en-US" sz="2800" dirty="0" err="1" smtClean="0"/>
              <a:t>berubah</a:t>
            </a:r>
            <a:r>
              <a:rPr lang="en-US" sz="2800" dirty="0" smtClean="0"/>
              <a:t>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food producing</a:t>
            </a:r>
          </a:p>
          <a:p>
            <a:pPr>
              <a:buFontTx/>
              <a:buChar char="-"/>
            </a:pPr>
            <a:r>
              <a:rPr lang="en-US" sz="2800" dirty="0" err="1" smtClean="0"/>
              <a:t>Hidup</a:t>
            </a:r>
            <a:r>
              <a:rPr lang="en-US" sz="2800" dirty="0" smtClean="0"/>
              <a:t> </a:t>
            </a:r>
            <a:r>
              <a:rPr lang="en-US" sz="2800" dirty="0" err="1" smtClean="0"/>
              <a:t>menetap</a:t>
            </a:r>
            <a:r>
              <a:rPr lang="en-US" sz="2800" dirty="0" smtClean="0"/>
              <a:t> (</a:t>
            </a:r>
            <a:r>
              <a:rPr lang="en-US" sz="2800" dirty="0" err="1" smtClean="0"/>
              <a:t>Sedenter</a:t>
            </a:r>
            <a:r>
              <a:rPr lang="en-US" sz="2800" dirty="0" smtClean="0"/>
              <a:t>),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memiliki</a:t>
            </a:r>
            <a:r>
              <a:rPr lang="en-US" sz="2800" dirty="0" smtClean="0"/>
              <a:t> </a:t>
            </a:r>
            <a:r>
              <a:rPr lang="en-US" sz="2800" dirty="0" err="1" smtClean="0"/>
              <a:t>tempat</a:t>
            </a:r>
            <a:r>
              <a:rPr lang="en-US" sz="2800" dirty="0" smtClean="0"/>
              <a:t> </a:t>
            </a:r>
            <a:r>
              <a:rPr lang="en-US" sz="2800" dirty="0" err="1" smtClean="0"/>
              <a:t>tinggal</a:t>
            </a:r>
            <a:r>
              <a:rPr lang="en-US" sz="2800" dirty="0" smtClean="0"/>
              <a:t> </a:t>
            </a:r>
            <a:r>
              <a:rPr lang="en-US" sz="2800" dirty="0" err="1" smtClean="0"/>
              <a:t>bukan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gua</a:t>
            </a:r>
            <a:endParaRPr lang="en-US" sz="2800" dirty="0" smtClean="0"/>
          </a:p>
          <a:p>
            <a:pPr>
              <a:buFontTx/>
              <a:buChar char="-"/>
            </a:pPr>
            <a:r>
              <a:rPr lang="en-US" sz="2800" dirty="0" err="1" smtClean="0"/>
              <a:t>Hidup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bercocok</a:t>
            </a:r>
            <a:r>
              <a:rPr lang="en-US" sz="2800" dirty="0" smtClean="0"/>
              <a:t> </a:t>
            </a:r>
            <a:r>
              <a:rPr lang="en-US" sz="2800" dirty="0" err="1" smtClean="0"/>
              <a:t>tanam</a:t>
            </a:r>
            <a:endParaRPr lang="en-US" sz="2800" dirty="0" smtClean="0"/>
          </a:p>
          <a:p>
            <a:pPr>
              <a:buFontTx/>
              <a:buChar char="-"/>
            </a:pPr>
            <a:r>
              <a:rPr lang="en-US" sz="2800" dirty="0" err="1" smtClean="0"/>
              <a:t>Alat-alat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dipakai</a:t>
            </a:r>
            <a:r>
              <a:rPr lang="en-US" sz="2800" dirty="0" smtClean="0"/>
              <a:t> </a:t>
            </a:r>
            <a:r>
              <a:rPr lang="en-US" sz="2800" dirty="0" err="1" smtClean="0"/>
              <a:t>berasal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batu</a:t>
            </a:r>
            <a:r>
              <a:rPr lang="en-US" sz="2800" dirty="0" smtClean="0"/>
              <a:t> yang </a:t>
            </a:r>
            <a:r>
              <a:rPr lang="en-US" sz="2800" dirty="0" err="1" smtClean="0"/>
              <a:t>sudah</a:t>
            </a:r>
            <a:r>
              <a:rPr lang="en-US" sz="2800" dirty="0" smtClean="0"/>
              <a:t> </a:t>
            </a:r>
            <a:r>
              <a:rPr lang="en-US" sz="2800" dirty="0" err="1" smtClean="0"/>
              <a:t>dihaluskan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sempurna</a:t>
            </a:r>
            <a:endParaRPr lang="en-US" sz="2800" dirty="0" smtClean="0"/>
          </a:p>
          <a:p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81200" y="228600"/>
            <a:ext cx="7010400" cy="6477000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kebudayaannya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a. </a:t>
            </a:r>
            <a:r>
              <a:rPr lang="en-US" dirty="0" err="1" smtClean="0"/>
              <a:t>Kapak</a:t>
            </a:r>
            <a:r>
              <a:rPr lang="en-US" dirty="0" smtClean="0"/>
              <a:t> </a:t>
            </a:r>
            <a:r>
              <a:rPr lang="en-US" dirty="0" err="1" smtClean="0"/>
              <a:t>persegi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b. </a:t>
            </a:r>
            <a:r>
              <a:rPr lang="en-US" dirty="0" err="1" smtClean="0"/>
              <a:t>Kapak</a:t>
            </a:r>
            <a:r>
              <a:rPr lang="en-US" dirty="0" smtClean="0"/>
              <a:t> </a:t>
            </a:r>
            <a:r>
              <a:rPr lang="en-US" dirty="0" err="1" smtClean="0"/>
              <a:t>Lonjong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Ditemukan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sulawesi</a:t>
            </a:r>
            <a:r>
              <a:rPr lang="en-US" dirty="0" smtClean="0"/>
              <a:t> </a:t>
            </a:r>
            <a:r>
              <a:rPr lang="en-US" dirty="0" err="1" smtClean="0"/>
              <a:t>selatan</a:t>
            </a:r>
            <a:r>
              <a:rPr lang="en-US" dirty="0" smtClean="0"/>
              <a:t>, </a:t>
            </a:r>
            <a:r>
              <a:rPr lang="en-US" dirty="0" err="1" smtClean="0"/>
              <a:t>Jawa</a:t>
            </a:r>
            <a:r>
              <a:rPr lang="en-US" dirty="0" smtClean="0"/>
              <a:t> Tengah, </a:t>
            </a:r>
          </a:p>
          <a:p>
            <a:pPr>
              <a:buNone/>
            </a:pPr>
            <a:r>
              <a:rPr lang="en-US" dirty="0" err="1" smtClean="0"/>
              <a:t>Jawa</a:t>
            </a:r>
            <a:r>
              <a:rPr lang="en-US" dirty="0" smtClean="0"/>
              <a:t> </a:t>
            </a:r>
            <a:r>
              <a:rPr lang="en-US" dirty="0" err="1" smtClean="0"/>
              <a:t>Timur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Bengawan</a:t>
            </a:r>
            <a:r>
              <a:rPr lang="en-US" dirty="0" smtClean="0"/>
              <a:t> Solo.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Tokoh</a:t>
            </a:r>
            <a:r>
              <a:rPr lang="en-US" dirty="0" smtClean="0"/>
              <a:t> </a:t>
            </a:r>
            <a:r>
              <a:rPr lang="en-US" dirty="0" err="1" smtClean="0"/>
              <a:t>Penemunya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Van Heine </a:t>
            </a:r>
            <a:r>
              <a:rPr lang="en-US" dirty="0" err="1" smtClean="0"/>
              <a:t>Heldern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2" descr="C:\Documents and Settings\Administrator\My Documents\New Folder\z. Neollotihikum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838200"/>
            <a:ext cx="3276600" cy="22098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>
            <a:normAutofit fontScale="90000"/>
          </a:bodyPr>
          <a:lstStyle/>
          <a:p>
            <a:r>
              <a:rPr lang="en-US" dirty="0" smtClean="0"/>
              <a:t>d). </a:t>
            </a:r>
            <a:r>
              <a:rPr lang="en-US" dirty="0" err="1" smtClean="0"/>
              <a:t>Megalitikum</a:t>
            </a:r>
            <a:r>
              <a:rPr lang="en-US" dirty="0" smtClean="0"/>
              <a:t> (</a:t>
            </a:r>
            <a:r>
              <a:rPr lang="en-US" dirty="0" err="1" smtClean="0"/>
              <a:t>Zaman</a:t>
            </a:r>
            <a:r>
              <a:rPr lang="en-US" dirty="0" smtClean="0"/>
              <a:t> </a:t>
            </a:r>
            <a:r>
              <a:rPr lang="en-US" dirty="0" err="1" smtClean="0"/>
              <a:t>Batu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/>
              <a:t>Ciri-cirinya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meninggalkan</a:t>
            </a:r>
            <a:r>
              <a:rPr lang="en-US" dirty="0" smtClean="0"/>
              <a:t> </a:t>
            </a:r>
            <a:r>
              <a:rPr lang="en-US" dirty="0" err="1" smtClean="0"/>
              <a:t>kebudayaan</a:t>
            </a:r>
            <a:r>
              <a:rPr lang="en-US" dirty="0" smtClean="0"/>
              <a:t> yang </a:t>
            </a:r>
            <a:r>
              <a:rPr lang="en-US" dirty="0" err="1" smtClean="0"/>
              <a:t>terbuat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batu-batu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err="1" smtClean="0"/>
              <a:t>Berkembang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zaman</a:t>
            </a:r>
            <a:r>
              <a:rPr lang="en-US" dirty="0" smtClean="0"/>
              <a:t> </a:t>
            </a:r>
            <a:r>
              <a:rPr lang="en-US" dirty="0" err="1" smtClean="0"/>
              <a:t>neolitikum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zaman</a:t>
            </a:r>
            <a:r>
              <a:rPr lang="en-US" dirty="0" smtClean="0"/>
              <a:t> </a:t>
            </a:r>
            <a:r>
              <a:rPr lang="en-US" dirty="0" err="1" smtClean="0"/>
              <a:t>perunggu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mengenal</a:t>
            </a:r>
            <a:r>
              <a:rPr lang="en-US" dirty="0" smtClean="0"/>
              <a:t> </a:t>
            </a:r>
            <a:r>
              <a:rPr lang="en-US" dirty="0" err="1" smtClean="0"/>
              <a:t>kepercayaan</a:t>
            </a:r>
            <a:r>
              <a:rPr lang="en-US" dirty="0" smtClean="0"/>
              <a:t> </a:t>
            </a:r>
            <a:r>
              <a:rPr lang="en-US" dirty="0" err="1" smtClean="0"/>
              <a:t>utamanya</a:t>
            </a:r>
            <a:r>
              <a:rPr lang="en-US" dirty="0" smtClean="0"/>
              <a:t> </a:t>
            </a:r>
            <a:r>
              <a:rPr lang="en-US" dirty="0" err="1" smtClean="0"/>
              <a:t>animisme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05000" y="228600"/>
            <a:ext cx="7086600" cy="6477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5400" dirty="0" err="1" smtClean="0">
                <a:solidFill>
                  <a:srgbClr val="FF0000"/>
                </a:solidFill>
                <a:latin typeface="Brush Script MT" pitchFamily="66" charset="0"/>
              </a:rPr>
              <a:t>Peninggalannya</a:t>
            </a:r>
            <a:r>
              <a:rPr lang="en-US" sz="5400" dirty="0" smtClean="0">
                <a:solidFill>
                  <a:srgbClr val="FF0000"/>
                </a:solidFill>
                <a:latin typeface="Brush Script MT" pitchFamily="66" charset="0"/>
              </a:rPr>
              <a:t> </a:t>
            </a:r>
            <a:r>
              <a:rPr lang="en-US" sz="5400" dirty="0" err="1" smtClean="0">
                <a:solidFill>
                  <a:srgbClr val="FF0000"/>
                </a:solidFill>
                <a:latin typeface="Brush Script MT" pitchFamily="66" charset="0"/>
              </a:rPr>
              <a:t>berupa</a:t>
            </a:r>
            <a:r>
              <a:rPr lang="en-US" sz="5400" dirty="0" smtClean="0">
                <a:solidFill>
                  <a:srgbClr val="FF0000"/>
                </a:solidFill>
                <a:latin typeface="Brush Script MT" pitchFamily="66" charset="0"/>
              </a:rPr>
              <a:t>:</a:t>
            </a:r>
          </a:p>
          <a:p>
            <a:pPr algn="ctr">
              <a:buFont typeface="Wingdings" pitchFamily="2" charset="2"/>
              <a:buChar char="ü"/>
            </a:pPr>
            <a:r>
              <a:rPr lang="en-US" sz="4000" dirty="0" err="1" smtClean="0"/>
              <a:t>Menhir</a:t>
            </a:r>
            <a:endParaRPr lang="en-US" sz="4000" dirty="0" smtClean="0"/>
          </a:p>
          <a:p>
            <a:pPr algn="ctr">
              <a:buFont typeface="Wingdings" pitchFamily="2" charset="2"/>
              <a:buChar char="ü"/>
            </a:pPr>
            <a:r>
              <a:rPr lang="en-US" sz="4000" dirty="0" err="1" smtClean="0"/>
              <a:t>Waruga</a:t>
            </a:r>
            <a:endParaRPr lang="en-US" sz="4000" dirty="0" smtClean="0"/>
          </a:p>
          <a:p>
            <a:pPr algn="ctr">
              <a:buFont typeface="Wingdings" pitchFamily="2" charset="2"/>
              <a:buChar char="ü"/>
            </a:pPr>
            <a:r>
              <a:rPr lang="en-US" sz="4000" dirty="0" smtClean="0"/>
              <a:t>Dolmen</a:t>
            </a:r>
          </a:p>
          <a:p>
            <a:pPr algn="ctr">
              <a:buFont typeface="Wingdings" pitchFamily="2" charset="2"/>
              <a:buChar char="ü"/>
            </a:pPr>
            <a:r>
              <a:rPr lang="en-US" sz="4000" dirty="0" err="1" smtClean="0"/>
              <a:t>Punden</a:t>
            </a:r>
            <a:r>
              <a:rPr lang="en-US" sz="4000" dirty="0" smtClean="0"/>
              <a:t> </a:t>
            </a:r>
            <a:r>
              <a:rPr lang="en-US" sz="4000" dirty="0" err="1" smtClean="0"/>
              <a:t>Berundak-undak</a:t>
            </a:r>
            <a:endParaRPr lang="en-US" sz="4000" dirty="0" smtClean="0"/>
          </a:p>
          <a:p>
            <a:pPr algn="ctr">
              <a:buFont typeface="Wingdings" pitchFamily="2" charset="2"/>
              <a:buChar char="ü"/>
            </a:pPr>
            <a:r>
              <a:rPr lang="en-US" sz="4000" dirty="0" err="1" smtClean="0"/>
              <a:t>Sarkofagus</a:t>
            </a:r>
            <a:endParaRPr lang="en-US" sz="4000" dirty="0" smtClean="0"/>
          </a:p>
          <a:p>
            <a:pPr algn="ctr">
              <a:buFont typeface="Wingdings" pitchFamily="2" charset="2"/>
              <a:buChar char="ü"/>
            </a:pPr>
            <a:r>
              <a:rPr lang="en-US" sz="4000" dirty="0" err="1" smtClean="0"/>
              <a:t>Kubur</a:t>
            </a:r>
            <a:r>
              <a:rPr lang="en-US" sz="4000" dirty="0" smtClean="0"/>
              <a:t> </a:t>
            </a:r>
            <a:r>
              <a:rPr lang="en-US" sz="4000" dirty="0" err="1" smtClean="0"/>
              <a:t>Batu</a:t>
            </a:r>
            <a:endParaRPr lang="en-US" sz="4000" dirty="0" smtClean="0"/>
          </a:p>
          <a:p>
            <a:pPr algn="ctr">
              <a:buFont typeface="Wingdings" pitchFamily="2" charset="2"/>
              <a:buChar char="ü"/>
            </a:pPr>
            <a:r>
              <a:rPr lang="en-US" sz="4000" dirty="0" err="1" smtClean="0"/>
              <a:t>Arca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0"/>
            <a:ext cx="7391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228600"/>
            <a:ext cx="2133600" cy="639762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rush Script MT" pitchFamily="66" charset="0"/>
              </a:rPr>
              <a:t>SK-KD</a:t>
            </a:r>
            <a:endParaRPr lang="en-US" b="1" dirty="0">
              <a:ln w="11430">
                <a:solidFill>
                  <a:srgbClr val="FF0000"/>
                </a:solidFill>
              </a:ln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Brush Script MT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5562600"/>
            <a:ext cx="7010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2925" indent="-22225" algn="ctr">
              <a:buNone/>
            </a:pPr>
            <a:r>
              <a:rPr lang="id-ID" sz="24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Menganalisis kehidupan awal</a:t>
            </a:r>
            <a:r>
              <a:rPr lang="en-US" sz="24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 </a:t>
            </a:r>
            <a:r>
              <a:rPr lang="id-ID" sz="24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masyarakat Indonesia</a:t>
            </a:r>
            <a:endParaRPr lang="en-US" sz="24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Felix Titling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Administrator\My Documents\WHAT 1\p61771-Dartmoor_England-Menhi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04800"/>
            <a:ext cx="2088909" cy="2781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1" name="Picture 7" descr="C:\Documents and Settings\Administrator\My Documents\WHAT 1\sarkofag-situngkir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3200400"/>
            <a:ext cx="3505200" cy="33528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32" name="Picture 8" descr="C:\Documents and Settings\Administrator\My Documents\WHAT 1\dolmen1-4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00800" y="228600"/>
            <a:ext cx="2502165" cy="2667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34" name="Picture 10" descr="C:\Documents and Settings\Administrator\My Documents\WHAT 1\22-07-05_P7221490_Waruga_graves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67200" y="152400"/>
            <a:ext cx="1981200" cy="266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5" name="Picture 11" descr="C:\Documents and Settings\Administrator\My Documents\WHAT 1\Arca Megalit-4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67400" y="3733800"/>
            <a:ext cx="3124200" cy="27432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7" name="Rectangle 6"/>
          <p:cNvSpPr/>
          <p:nvPr/>
        </p:nvSpPr>
        <p:spPr>
          <a:xfrm>
            <a:off x="2971800" y="5410200"/>
            <a:ext cx="2514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 smtClean="0">
                <a:solidFill>
                  <a:srgbClr val="FF0000"/>
                </a:solidFill>
              </a:rPr>
              <a:t>Sarkofagus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 rot="19486853">
            <a:off x="6381397" y="5174498"/>
            <a:ext cx="22305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>
                <a:solidFill>
                  <a:srgbClr val="FF0000"/>
                </a:solidFill>
              </a:rPr>
              <a:t>Arca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 rot="19625968">
            <a:off x="2345349" y="1905001"/>
            <a:ext cx="16065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 smtClean="0">
                <a:solidFill>
                  <a:srgbClr val="FF0000"/>
                </a:solidFill>
                <a:latin typeface="Footlight MT Light" pitchFamily="18" charset="0"/>
              </a:rPr>
              <a:t>Menhir</a:t>
            </a:r>
            <a:endParaRPr lang="en-US" sz="3600" dirty="0">
              <a:latin typeface="Footlight MT Light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5800" y="228601"/>
            <a:ext cx="1828800" cy="646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 smtClean="0">
                <a:solidFill>
                  <a:srgbClr val="FF0000"/>
                </a:solidFill>
              </a:rPr>
              <a:t>Waruga</a:t>
            </a:r>
            <a:endParaRPr lang="en-US" sz="3600" dirty="0"/>
          </a:p>
        </p:txBody>
      </p:sp>
      <p:sp>
        <p:nvSpPr>
          <p:cNvPr id="11" name="Rectangle 10"/>
          <p:cNvSpPr/>
          <p:nvPr/>
        </p:nvSpPr>
        <p:spPr>
          <a:xfrm rot="18848486">
            <a:off x="6324600" y="762000"/>
            <a:ext cx="2362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Wingdings" pitchFamily="2" charset="2"/>
              <a:buChar char="ü"/>
            </a:pPr>
            <a:r>
              <a:rPr lang="en-US" sz="3600" dirty="0" smtClean="0">
                <a:solidFill>
                  <a:srgbClr val="FF0000"/>
                </a:solidFill>
                <a:latin typeface="Harrington" pitchFamily="82" charset="0"/>
              </a:rPr>
              <a:t>Dolmen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52600" y="0"/>
            <a:ext cx="7391400" cy="68580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>
              <a:buFont typeface="Wingdings" pitchFamily="2" charset="2"/>
              <a:buChar char="ü"/>
            </a:pPr>
            <a:endParaRPr lang="en-US" sz="3600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sz="11200" dirty="0" err="1" smtClean="0">
                <a:solidFill>
                  <a:srgbClr val="FF0000"/>
                </a:solidFill>
              </a:rPr>
              <a:t>Menhir</a:t>
            </a:r>
            <a:r>
              <a:rPr lang="en-US" sz="11200" dirty="0" smtClean="0"/>
              <a:t>, </a:t>
            </a:r>
            <a:r>
              <a:rPr lang="en-US" sz="11200" dirty="0" err="1" smtClean="0"/>
              <a:t>yaitu</a:t>
            </a:r>
            <a:r>
              <a:rPr lang="en-US" sz="11200" dirty="0" smtClean="0"/>
              <a:t> </a:t>
            </a:r>
            <a:r>
              <a:rPr lang="en-US" sz="11200" dirty="0" err="1" smtClean="0"/>
              <a:t>Tugu</a:t>
            </a:r>
            <a:r>
              <a:rPr lang="en-US" sz="11200" dirty="0" smtClean="0"/>
              <a:t> </a:t>
            </a:r>
            <a:r>
              <a:rPr lang="en-US" sz="11200" dirty="0" err="1" smtClean="0"/>
              <a:t>batu</a:t>
            </a:r>
            <a:r>
              <a:rPr lang="en-US" sz="11200" dirty="0" smtClean="0"/>
              <a:t> </a:t>
            </a:r>
            <a:r>
              <a:rPr lang="en-US" sz="11200" dirty="0" err="1" smtClean="0"/>
              <a:t>tempat</a:t>
            </a:r>
            <a:r>
              <a:rPr lang="en-US" sz="11200" dirty="0" smtClean="0"/>
              <a:t> </a:t>
            </a:r>
            <a:r>
              <a:rPr lang="en-US" sz="11200" dirty="0" err="1" smtClean="0"/>
              <a:t>pemujaan</a:t>
            </a:r>
            <a:r>
              <a:rPr lang="en-US" sz="11200" dirty="0" smtClean="0"/>
              <a:t> </a:t>
            </a:r>
            <a:r>
              <a:rPr lang="en-US" sz="11200" dirty="0" err="1" smtClean="0"/>
              <a:t>terhadap</a:t>
            </a:r>
            <a:r>
              <a:rPr lang="en-US" sz="11200" dirty="0" smtClean="0"/>
              <a:t> </a:t>
            </a:r>
            <a:r>
              <a:rPr lang="en-US" sz="11200" dirty="0" err="1" smtClean="0"/>
              <a:t>roh</a:t>
            </a:r>
            <a:r>
              <a:rPr lang="en-US" sz="11200" dirty="0" smtClean="0"/>
              <a:t> </a:t>
            </a:r>
            <a:r>
              <a:rPr lang="en-US" sz="11200" dirty="0" err="1" smtClean="0"/>
              <a:t>nenek</a:t>
            </a:r>
            <a:r>
              <a:rPr lang="en-US" sz="11200" dirty="0" smtClean="0"/>
              <a:t> </a:t>
            </a:r>
            <a:r>
              <a:rPr lang="en-US" sz="11200" dirty="0" err="1" smtClean="0"/>
              <a:t>moyang</a:t>
            </a:r>
            <a:endParaRPr lang="en-US" sz="11200" dirty="0" smtClean="0"/>
          </a:p>
          <a:p>
            <a:pPr>
              <a:buFont typeface="Wingdings" pitchFamily="2" charset="2"/>
              <a:buChar char="ü"/>
            </a:pPr>
            <a:r>
              <a:rPr lang="en-US" sz="11200" dirty="0" err="1" smtClean="0">
                <a:solidFill>
                  <a:srgbClr val="FF0000"/>
                </a:solidFill>
              </a:rPr>
              <a:t>Waruga</a:t>
            </a:r>
            <a:r>
              <a:rPr lang="en-US" sz="11200" dirty="0" smtClean="0"/>
              <a:t>, </a:t>
            </a:r>
            <a:r>
              <a:rPr lang="en-US" sz="11200" dirty="0" err="1" smtClean="0"/>
              <a:t>yaitu</a:t>
            </a:r>
            <a:r>
              <a:rPr lang="en-US" sz="11200" dirty="0" smtClean="0"/>
              <a:t> </a:t>
            </a:r>
            <a:r>
              <a:rPr lang="en-US" sz="11200" dirty="0" err="1" smtClean="0"/>
              <a:t>kubur</a:t>
            </a:r>
            <a:r>
              <a:rPr lang="en-US" sz="11200" dirty="0" smtClean="0"/>
              <a:t> </a:t>
            </a:r>
            <a:r>
              <a:rPr lang="en-US" sz="11200" dirty="0" err="1" smtClean="0"/>
              <a:t>batu</a:t>
            </a:r>
            <a:r>
              <a:rPr lang="en-US" sz="11200" dirty="0" smtClean="0"/>
              <a:t> yang </a:t>
            </a:r>
            <a:r>
              <a:rPr lang="en-US" sz="11200" dirty="0" err="1" smtClean="0"/>
              <a:t>berbentuk</a:t>
            </a:r>
            <a:r>
              <a:rPr lang="en-US" sz="11200" dirty="0" smtClean="0"/>
              <a:t> </a:t>
            </a:r>
            <a:r>
              <a:rPr lang="en-US" sz="11200" dirty="0" err="1" smtClean="0"/>
              <a:t>kubus</a:t>
            </a:r>
            <a:r>
              <a:rPr lang="en-US" sz="11200" dirty="0" smtClean="0"/>
              <a:t> </a:t>
            </a:r>
            <a:r>
              <a:rPr lang="en-US" sz="11200" dirty="0" err="1" smtClean="0"/>
              <a:t>atau</a:t>
            </a:r>
            <a:r>
              <a:rPr lang="en-US" sz="11200" dirty="0" smtClean="0"/>
              <a:t> </a:t>
            </a:r>
            <a:r>
              <a:rPr lang="en-US" sz="11200" dirty="0" err="1" smtClean="0"/>
              <a:t>bulat</a:t>
            </a:r>
            <a:endParaRPr lang="en-US" sz="11200" dirty="0" smtClean="0"/>
          </a:p>
          <a:p>
            <a:pPr>
              <a:buFont typeface="Wingdings" pitchFamily="2" charset="2"/>
              <a:buChar char="ü"/>
            </a:pPr>
            <a:r>
              <a:rPr lang="en-US" sz="11200" dirty="0" smtClean="0">
                <a:solidFill>
                  <a:srgbClr val="FF0000"/>
                </a:solidFill>
              </a:rPr>
              <a:t>Dolmen</a:t>
            </a:r>
            <a:r>
              <a:rPr lang="en-US" sz="11200" dirty="0" smtClean="0"/>
              <a:t>, </a:t>
            </a:r>
            <a:r>
              <a:rPr lang="en-US" sz="11200" dirty="0" err="1" smtClean="0"/>
              <a:t>yaitu</a:t>
            </a:r>
            <a:r>
              <a:rPr lang="en-US" sz="11200" dirty="0" smtClean="0"/>
              <a:t> </a:t>
            </a:r>
            <a:r>
              <a:rPr lang="en-US" sz="11200" dirty="0" err="1" smtClean="0"/>
              <a:t>meja</a:t>
            </a:r>
            <a:r>
              <a:rPr lang="en-US" sz="11200" dirty="0" smtClean="0"/>
              <a:t> </a:t>
            </a:r>
            <a:r>
              <a:rPr lang="en-US" sz="11200" dirty="0" err="1" smtClean="0"/>
              <a:t>batu</a:t>
            </a:r>
            <a:r>
              <a:rPr lang="en-US" sz="11200" dirty="0" smtClean="0"/>
              <a:t> </a:t>
            </a:r>
            <a:r>
              <a:rPr lang="en-US" sz="11200" dirty="0" err="1" smtClean="0"/>
              <a:t>tempat</a:t>
            </a:r>
            <a:r>
              <a:rPr lang="en-US" sz="11200" dirty="0" smtClean="0"/>
              <a:t> </a:t>
            </a:r>
            <a:r>
              <a:rPr lang="en-US" sz="11200" dirty="0" err="1" smtClean="0"/>
              <a:t>meletakkan</a:t>
            </a:r>
            <a:r>
              <a:rPr lang="en-US" sz="11200" dirty="0" smtClean="0"/>
              <a:t> </a:t>
            </a:r>
            <a:r>
              <a:rPr lang="en-US" sz="11200" dirty="0" err="1" smtClean="0"/>
              <a:t>sesaji</a:t>
            </a:r>
            <a:r>
              <a:rPr lang="en-US" sz="11200" dirty="0" smtClean="0"/>
              <a:t> yang </a:t>
            </a:r>
            <a:r>
              <a:rPr lang="en-US" sz="11200" dirty="0" err="1" smtClean="0"/>
              <a:t>dipersembahkan</a:t>
            </a:r>
            <a:r>
              <a:rPr lang="en-US" sz="11200" dirty="0" smtClean="0"/>
              <a:t> </a:t>
            </a:r>
            <a:r>
              <a:rPr lang="en-US" sz="11200" dirty="0" err="1" smtClean="0"/>
              <a:t>kepada</a:t>
            </a:r>
            <a:r>
              <a:rPr lang="en-US" sz="11200" dirty="0" smtClean="0"/>
              <a:t> </a:t>
            </a:r>
            <a:r>
              <a:rPr lang="en-US" sz="11200" dirty="0" err="1" smtClean="0"/>
              <a:t>roh</a:t>
            </a:r>
            <a:r>
              <a:rPr lang="en-US" sz="11200" dirty="0" smtClean="0"/>
              <a:t> </a:t>
            </a:r>
            <a:r>
              <a:rPr lang="en-US" sz="11200" dirty="0" err="1" smtClean="0"/>
              <a:t>nenek</a:t>
            </a:r>
            <a:r>
              <a:rPr lang="en-US" sz="11200" dirty="0" smtClean="0"/>
              <a:t> </a:t>
            </a:r>
            <a:r>
              <a:rPr lang="en-US" sz="11200" dirty="0" err="1" smtClean="0"/>
              <a:t>moyang</a:t>
            </a:r>
            <a:r>
              <a:rPr lang="en-US" sz="11200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sz="11200" dirty="0" err="1" smtClean="0">
                <a:solidFill>
                  <a:srgbClr val="FF0000"/>
                </a:solidFill>
              </a:rPr>
              <a:t>Punden</a:t>
            </a:r>
            <a:r>
              <a:rPr lang="en-US" sz="11200" dirty="0" smtClean="0">
                <a:solidFill>
                  <a:srgbClr val="FF0000"/>
                </a:solidFill>
              </a:rPr>
              <a:t> </a:t>
            </a:r>
            <a:r>
              <a:rPr lang="en-US" sz="11200" dirty="0" err="1" smtClean="0">
                <a:solidFill>
                  <a:srgbClr val="FF0000"/>
                </a:solidFill>
              </a:rPr>
              <a:t>Berundak-undak</a:t>
            </a:r>
            <a:r>
              <a:rPr lang="en-US" sz="11200" dirty="0" smtClean="0"/>
              <a:t>, </a:t>
            </a:r>
            <a:r>
              <a:rPr lang="en-US" sz="11200" dirty="0" err="1" smtClean="0"/>
              <a:t>yaitu</a:t>
            </a:r>
            <a:r>
              <a:rPr lang="en-US" sz="11200" dirty="0" smtClean="0"/>
              <a:t> </a:t>
            </a:r>
            <a:r>
              <a:rPr lang="en-US" sz="11200" dirty="0" err="1" smtClean="0"/>
              <a:t>bangunan</a:t>
            </a:r>
            <a:r>
              <a:rPr lang="en-US" sz="11200" dirty="0" smtClean="0"/>
              <a:t> </a:t>
            </a:r>
            <a:r>
              <a:rPr lang="en-US" sz="11200" dirty="0" err="1" smtClean="0"/>
              <a:t>suci</a:t>
            </a:r>
            <a:r>
              <a:rPr lang="en-US" sz="11200" dirty="0" smtClean="0"/>
              <a:t> </a:t>
            </a:r>
            <a:r>
              <a:rPr lang="en-US" sz="11200" dirty="0" err="1" smtClean="0"/>
              <a:t>tempat</a:t>
            </a:r>
            <a:r>
              <a:rPr lang="en-US" sz="11200" dirty="0" smtClean="0"/>
              <a:t> </a:t>
            </a:r>
            <a:r>
              <a:rPr lang="en-US" sz="11200" dirty="0" err="1" smtClean="0"/>
              <a:t>pemujaan</a:t>
            </a:r>
            <a:r>
              <a:rPr lang="en-US" sz="11200" dirty="0" smtClean="0"/>
              <a:t> </a:t>
            </a:r>
            <a:r>
              <a:rPr lang="en-US" sz="11200" dirty="0" err="1" smtClean="0"/>
              <a:t>terhadap</a:t>
            </a:r>
            <a:r>
              <a:rPr lang="en-US" sz="11200" dirty="0" smtClean="0"/>
              <a:t> </a:t>
            </a:r>
            <a:r>
              <a:rPr lang="en-US" sz="11200" dirty="0" err="1" smtClean="0"/>
              <a:t>roh</a:t>
            </a:r>
            <a:r>
              <a:rPr lang="en-US" sz="11200" dirty="0" smtClean="0"/>
              <a:t> </a:t>
            </a:r>
            <a:r>
              <a:rPr lang="en-US" sz="11200" dirty="0" err="1" smtClean="0"/>
              <a:t>nenek</a:t>
            </a:r>
            <a:r>
              <a:rPr lang="en-US" sz="11200" dirty="0" smtClean="0"/>
              <a:t> </a:t>
            </a:r>
            <a:r>
              <a:rPr lang="en-US" sz="11200" dirty="0" err="1" smtClean="0"/>
              <a:t>moyang</a:t>
            </a:r>
            <a:r>
              <a:rPr lang="en-US" sz="11200" dirty="0" smtClean="0"/>
              <a:t> yang </a:t>
            </a:r>
            <a:r>
              <a:rPr lang="en-US" sz="11200" dirty="0" err="1" smtClean="0"/>
              <a:t>dibuat</a:t>
            </a:r>
            <a:r>
              <a:rPr lang="en-US" sz="11200" dirty="0" smtClean="0"/>
              <a:t> </a:t>
            </a:r>
            <a:r>
              <a:rPr lang="en-US" sz="11200" dirty="0" err="1" smtClean="0"/>
              <a:t>dalam</a:t>
            </a:r>
            <a:r>
              <a:rPr lang="en-US" sz="11200" dirty="0" smtClean="0"/>
              <a:t> </a:t>
            </a:r>
            <a:r>
              <a:rPr lang="en-US" sz="11200" dirty="0" err="1" smtClean="0"/>
              <a:t>bentuk</a:t>
            </a:r>
            <a:r>
              <a:rPr lang="en-US" sz="11200" dirty="0" smtClean="0"/>
              <a:t> </a:t>
            </a:r>
            <a:r>
              <a:rPr lang="en-US" sz="11200" dirty="0" err="1" smtClean="0"/>
              <a:t>bertingkat-tingkat</a:t>
            </a:r>
            <a:endParaRPr lang="en-US" sz="11200" dirty="0" smtClean="0"/>
          </a:p>
          <a:p>
            <a:pPr>
              <a:buFont typeface="Wingdings" pitchFamily="2" charset="2"/>
              <a:buChar char="ü"/>
            </a:pPr>
            <a:r>
              <a:rPr lang="en-US" sz="11200" dirty="0" err="1" smtClean="0">
                <a:solidFill>
                  <a:srgbClr val="FF0000"/>
                </a:solidFill>
              </a:rPr>
              <a:t>Sarkofagus</a:t>
            </a:r>
            <a:r>
              <a:rPr lang="en-US" sz="11200" dirty="0" smtClean="0"/>
              <a:t>, </a:t>
            </a:r>
            <a:r>
              <a:rPr lang="en-US" sz="11200" dirty="0" err="1" smtClean="0"/>
              <a:t>yaitu</a:t>
            </a:r>
            <a:r>
              <a:rPr lang="en-US" sz="11200" dirty="0" smtClean="0"/>
              <a:t> </a:t>
            </a:r>
            <a:r>
              <a:rPr lang="en-US" sz="11200" dirty="0" err="1" smtClean="0"/>
              <a:t>peti</a:t>
            </a:r>
            <a:r>
              <a:rPr lang="en-US" sz="11200" dirty="0" smtClean="0"/>
              <a:t> </a:t>
            </a:r>
            <a:r>
              <a:rPr lang="en-US" sz="11200" dirty="0" err="1" smtClean="0"/>
              <a:t>jenazah</a:t>
            </a:r>
            <a:r>
              <a:rPr lang="en-US" sz="11200" dirty="0" smtClean="0"/>
              <a:t> yang </a:t>
            </a:r>
            <a:r>
              <a:rPr lang="en-US" sz="11200" dirty="0" err="1" smtClean="0"/>
              <a:t>terbuat</a:t>
            </a:r>
            <a:r>
              <a:rPr lang="en-US" sz="11200" dirty="0" smtClean="0"/>
              <a:t> </a:t>
            </a:r>
            <a:r>
              <a:rPr lang="en-US" sz="11200" dirty="0" err="1" smtClean="0"/>
              <a:t>dari</a:t>
            </a:r>
            <a:r>
              <a:rPr lang="en-US" sz="11200" dirty="0" smtClean="0"/>
              <a:t> </a:t>
            </a:r>
            <a:r>
              <a:rPr lang="en-US" sz="11200" dirty="0" err="1" smtClean="0"/>
              <a:t>batu</a:t>
            </a:r>
            <a:r>
              <a:rPr lang="en-US" sz="11200" dirty="0" smtClean="0"/>
              <a:t> </a:t>
            </a:r>
            <a:r>
              <a:rPr lang="en-US" sz="11200" dirty="0" err="1" smtClean="0"/>
              <a:t>bulat</a:t>
            </a:r>
            <a:r>
              <a:rPr lang="en-US" sz="11200" dirty="0" smtClean="0"/>
              <a:t> (</a:t>
            </a:r>
            <a:r>
              <a:rPr lang="en-US" sz="11200" dirty="0" err="1" smtClean="0"/>
              <a:t>batu</a:t>
            </a:r>
            <a:r>
              <a:rPr lang="en-US" sz="11200" dirty="0" smtClean="0"/>
              <a:t> </a:t>
            </a:r>
            <a:r>
              <a:rPr lang="en-US" sz="11200" dirty="0" err="1" smtClean="0"/>
              <a:t>tunggal</a:t>
            </a:r>
            <a:r>
              <a:rPr lang="en-US" sz="11200" dirty="0" smtClean="0"/>
              <a:t>)</a:t>
            </a:r>
          </a:p>
          <a:p>
            <a:pPr>
              <a:buFont typeface="Wingdings" pitchFamily="2" charset="2"/>
              <a:buChar char="ü"/>
            </a:pPr>
            <a:r>
              <a:rPr lang="en-US" sz="11200" dirty="0" err="1" smtClean="0">
                <a:solidFill>
                  <a:srgbClr val="FF0000"/>
                </a:solidFill>
              </a:rPr>
              <a:t>Kubur</a:t>
            </a:r>
            <a:r>
              <a:rPr lang="en-US" sz="11200" dirty="0" smtClean="0">
                <a:solidFill>
                  <a:srgbClr val="FF0000"/>
                </a:solidFill>
              </a:rPr>
              <a:t> </a:t>
            </a:r>
            <a:r>
              <a:rPr lang="en-US" sz="11200" dirty="0" err="1" smtClean="0">
                <a:solidFill>
                  <a:srgbClr val="FF0000"/>
                </a:solidFill>
              </a:rPr>
              <a:t>Batu</a:t>
            </a:r>
            <a:r>
              <a:rPr lang="en-US" sz="11200" dirty="0" smtClean="0"/>
              <a:t>, </a:t>
            </a:r>
            <a:r>
              <a:rPr lang="en-US" sz="11200" dirty="0" err="1" smtClean="0"/>
              <a:t>yaitu</a:t>
            </a:r>
            <a:r>
              <a:rPr lang="en-US" sz="11200" dirty="0" smtClean="0"/>
              <a:t> </a:t>
            </a:r>
            <a:r>
              <a:rPr lang="en-US" sz="11200" dirty="0" err="1" smtClean="0"/>
              <a:t>peti</a:t>
            </a:r>
            <a:r>
              <a:rPr lang="en-US" sz="11200" dirty="0" smtClean="0"/>
              <a:t> </a:t>
            </a:r>
            <a:r>
              <a:rPr lang="en-US" sz="11200" dirty="0" err="1" smtClean="0"/>
              <a:t>jenazah</a:t>
            </a:r>
            <a:r>
              <a:rPr lang="en-US" sz="11200" dirty="0" smtClean="0"/>
              <a:t> yang </a:t>
            </a:r>
            <a:r>
              <a:rPr lang="en-US" sz="11200" dirty="0" err="1" smtClean="0"/>
              <a:t>terbuat</a:t>
            </a:r>
            <a:r>
              <a:rPr lang="en-US" sz="11200" dirty="0" smtClean="0"/>
              <a:t> </a:t>
            </a:r>
            <a:r>
              <a:rPr lang="en-US" sz="11200" dirty="0" err="1" smtClean="0"/>
              <a:t>dari</a:t>
            </a:r>
            <a:r>
              <a:rPr lang="en-US" sz="11200" dirty="0" smtClean="0"/>
              <a:t> </a:t>
            </a:r>
            <a:r>
              <a:rPr lang="en-US" sz="11200" dirty="0" err="1" smtClean="0"/>
              <a:t>batu</a:t>
            </a:r>
            <a:r>
              <a:rPr lang="en-US" sz="11200" dirty="0" smtClean="0"/>
              <a:t> </a:t>
            </a:r>
            <a:r>
              <a:rPr lang="en-US" sz="11200" dirty="0" err="1" smtClean="0"/>
              <a:t>pipih</a:t>
            </a:r>
            <a:endParaRPr lang="en-US" sz="11200" dirty="0" smtClean="0"/>
          </a:p>
          <a:p>
            <a:pPr>
              <a:buFont typeface="Wingdings" pitchFamily="2" charset="2"/>
              <a:buChar char="ü"/>
            </a:pPr>
            <a:r>
              <a:rPr lang="en-US" sz="11200" dirty="0" err="1" smtClean="0">
                <a:solidFill>
                  <a:srgbClr val="FF0000"/>
                </a:solidFill>
              </a:rPr>
              <a:t>Arca</a:t>
            </a:r>
            <a:r>
              <a:rPr lang="en-US" sz="11200" dirty="0" smtClean="0"/>
              <a:t>, </a:t>
            </a:r>
            <a:r>
              <a:rPr lang="en-US" sz="11200" dirty="0" err="1" smtClean="0"/>
              <a:t>yaitu</a:t>
            </a:r>
            <a:r>
              <a:rPr lang="en-US" sz="11200" dirty="0" smtClean="0"/>
              <a:t> </a:t>
            </a:r>
            <a:r>
              <a:rPr lang="en-US" sz="11200" dirty="0" err="1" smtClean="0"/>
              <a:t>patung</a:t>
            </a:r>
            <a:r>
              <a:rPr lang="en-US" sz="11200" dirty="0" smtClean="0"/>
              <a:t> yang </a:t>
            </a:r>
            <a:r>
              <a:rPr lang="en-US" sz="11200" dirty="0" err="1" smtClean="0"/>
              <a:t>menggambarkan</a:t>
            </a:r>
            <a:r>
              <a:rPr lang="en-US" sz="11200" dirty="0" smtClean="0"/>
              <a:t> </a:t>
            </a:r>
            <a:r>
              <a:rPr lang="en-US" sz="11200" dirty="0" err="1" smtClean="0"/>
              <a:t>binatang</a:t>
            </a:r>
            <a:r>
              <a:rPr lang="en-US" sz="11200" dirty="0" smtClean="0"/>
              <a:t> </a:t>
            </a:r>
            <a:r>
              <a:rPr lang="en-US" sz="11200" dirty="0" err="1" smtClean="0"/>
              <a:t>atau</a:t>
            </a:r>
            <a:r>
              <a:rPr lang="en-US" sz="11200" dirty="0" smtClean="0"/>
              <a:t> </a:t>
            </a:r>
            <a:r>
              <a:rPr lang="en-US" sz="11200" dirty="0" err="1" smtClean="0"/>
              <a:t>manusia</a:t>
            </a:r>
            <a:r>
              <a:rPr lang="en-US" sz="11200" dirty="0" smtClean="0"/>
              <a:t> yang </a:t>
            </a:r>
            <a:r>
              <a:rPr lang="en-US" sz="11200" dirty="0" err="1" smtClean="0"/>
              <a:t>biasanya</a:t>
            </a:r>
            <a:r>
              <a:rPr lang="en-US" sz="11200" dirty="0" smtClean="0"/>
              <a:t> </a:t>
            </a:r>
            <a:r>
              <a:rPr lang="en-US" sz="11200" dirty="0" err="1" smtClean="0"/>
              <a:t>disembah</a:t>
            </a:r>
            <a:r>
              <a:rPr lang="en-US" sz="11200" dirty="0" smtClean="0"/>
              <a:t>.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74638"/>
            <a:ext cx="7010400" cy="1325562"/>
          </a:xfrm>
          <a:solidFill>
            <a:srgbClr val="F4FF1F"/>
          </a:solidFill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Edwardian Script ITC" pitchFamily="66" charset="0"/>
              </a:rPr>
              <a:t>2. </a:t>
            </a:r>
            <a:r>
              <a:rPr lang="en-US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astellar" pitchFamily="18" charset="0"/>
              </a:rPr>
              <a:t>Z</a:t>
            </a:r>
            <a:r>
              <a:rPr lang="en-US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Edwardian Script ITC" pitchFamily="66" charset="0"/>
              </a:rPr>
              <a:t>aman</a:t>
            </a:r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Edwardian Script ITC" pitchFamily="66" charset="0"/>
              </a:rPr>
              <a:t> </a:t>
            </a:r>
            <a:r>
              <a:rPr lang="en-US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Edwardian Script ITC" pitchFamily="66" charset="0"/>
              </a:rPr>
              <a:t>logam</a:t>
            </a:r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Edwardian Script ITC" pitchFamily="66" charset="0"/>
              </a:rPr>
              <a:t> (</a:t>
            </a:r>
            <a:r>
              <a:rPr lang="en-US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Edwardian Script ITC" pitchFamily="66" charset="0"/>
              </a:rPr>
              <a:t>Masa</a:t>
            </a:r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Edwardian Script ITC" pitchFamily="66" charset="0"/>
              </a:rPr>
              <a:t> </a:t>
            </a:r>
            <a:r>
              <a:rPr lang="en-US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Edwardian Script ITC" pitchFamily="66" charset="0"/>
              </a:rPr>
              <a:t>perundagian</a:t>
            </a:r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Edwardian Script ITC" pitchFamily="66" charset="0"/>
              </a:rPr>
              <a:t>)</a:t>
            </a:r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Edwardian Script ITC" pitchFamily="66" charset="0"/>
              </a:rPr>
              <a:t/>
            </a:r>
            <a:b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Edwardian Script ITC" pitchFamily="66" charset="0"/>
              </a:rPr>
            </a:br>
            <a:r>
              <a:rPr lang="en-US" sz="1800" dirty="0" err="1" smtClean="0"/>
              <a:t>zaman</a:t>
            </a:r>
            <a:r>
              <a:rPr lang="en-US" sz="1800" dirty="0" smtClean="0"/>
              <a:t> </a:t>
            </a:r>
            <a:r>
              <a:rPr lang="en-US" sz="1800" dirty="0" err="1" smtClean="0"/>
              <a:t>ketika</a:t>
            </a:r>
            <a:r>
              <a:rPr lang="en-US" sz="1800" dirty="0" smtClean="0"/>
              <a:t> </a:t>
            </a:r>
            <a:r>
              <a:rPr lang="en-US" sz="1800" dirty="0" err="1" smtClean="0"/>
              <a:t>manusia</a:t>
            </a:r>
            <a:r>
              <a:rPr lang="en-US" sz="1800" dirty="0" smtClean="0"/>
              <a:t> </a:t>
            </a:r>
            <a:r>
              <a:rPr lang="en-US" sz="1800" dirty="0" err="1" smtClean="0"/>
              <a:t>mulai</a:t>
            </a:r>
            <a:r>
              <a:rPr lang="en-US" sz="1800" dirty="0" smtClean="0"/>
              <a:t> </a:t>
            </a:r>
            <a:r>
              <a:rPr lang="en-US" sz="1800" dirty="0" err="1" smtClean="0"/>
              <a:t>mengenal</a:t>
            </a:r>
            <a:r>
              <a:rPr lang="en-US" sz="1800" dirty="0" smtClean="0"/>
              <a:t> </a:t>
            </a:r>
            <a:r>
              <a:rPr lang="en-US" sz="1800" dirty="0" err="1" smtClean="0"/>
              <a:t>peralatan</a:t>
            </a:r>
            <a:r>
              <a:rPr lang="en-US" sz="1800" dirty="0" smtClean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</a:t>
            </a:r>
            <a:r>
              <a:rPr lang="en-US" sz="1800" dirty="0" err="1" smtClean="0"/>
              <a:t>logam</a:t>
            </a:r>
            <a:endParaRPr 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Edwardian Script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00200"/>
            <a:ext cx="7010400" cy="4800600"/>
          </a:xfr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Kahidupan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pada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masa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manusia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telah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mengenal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logam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Orang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ahli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membuat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alat-alat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dari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logam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disebut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  <a:latin typeface="Felix Titling" pitchFamily="82" charset="0"/>
              </a:rPr>
              <a:t>Undagi</a:t>
            </a:r>
            <a:endParaRPr lang="en-US" b="1" i="1" dirty="0" smtClean="0">
              <a:solidFill>
                <a:srgbClr val="FF0000"/>
              </a:solidFill>
              <a:latin typeface="Felix Titling" pitchFamily="82" charset="0"/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Tempat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pembuatan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alat-alat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dari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logam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disebut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  <a:latin typeface="Felix Titling" pitchFamily="82" charset="0"/>
              </a:rPr>
              <a:t>perundagian</a:t>
            </a:r>
            <a:endParaRPr lang="en-US" b="1" i="1" dirty="0" smtClean="0">
              <a:solidFill>
                <a:srgbClr val="FF0000"/>
              </a:solidFill>
              <a:latin typeface="Felix Titling" pitchFamily="82" charset="0"/>
            </a:endParaRPr>
          </a:p>
          <a:p>
            <a:endParaRPr lang="en-US" b="1" i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28600"/>
            <a:ext cx="4495800" cy="640080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endParaRPr lang="en-US" b="1" i="1" dirty="0" smtClean="0">
              <a:ln>
                <a:solidFill>
                  <a:srgbClr val="FF0000"/>
                </a:solidFill>
              </a:ln>
              <a:solidFill>
                <a:srgbClr val="FFFF00"/>
              </a:solidFill>
            </a:endParaRPr>
          </a:p>
          <a:p>
            <a:pPr marL="514350" indent="-514350">
              <a:buNone/>
            </a:pPr>
            <a:r>
              <a:rPr lang="en-US" b="1" i="1" dirty="0" smtClean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</a:rPr>
              <a:t>a.  ZAMAN TEMBAGA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solidFill>
                  <a:schemeClr val="tx1"/>
                </a:solidFill>
              </a:rPr>
              <a:t>Dinamakan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zaman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tembaga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karena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manusia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membuat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alat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rumah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tangga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terbuat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tembaga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Arahya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alat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tidak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banyak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ditemukan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</a:t>
            </a:r>
            <a:r>
              <a:rPr lang="en-US" dirty="0" smtClean="0">
                <a:solidFill>
                  <a:schemeClr val="tx1"/>
                </a:solidFill>
              </a:rPr>
              <a:t> Asia Tenggara </a:t>
            </a:r>
            <a:r>
              <a:rPr lang="en-US" dirty="0" err="1" smtClean="0">
                <a:solidFill>
                  <a:schemeClr val="tx1"/>
                </a:solidFill>
              </a:rPr>
              <a:t>maupun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daerah</a:t>
            </a:r>
            <a:r>
              <a:rPr lang="en-US" dirty="0" smtClean="0">
                <a:solidFill>
                  <a:schemeClr val="tx1"/>
                </a:solidFill>
              </a:rPr>
              <a:t> Indonesia. </a:t>
            </a:r>
            <a:r>
              <a:rPr lang="en-US" dirty="0" err="1" smtClean="0">
                <a:solidFill>
                  <a:schemeClr val="tx1"/>
                </a:solidFill>
              </a:rPr>
              <a:t>Setelah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zaman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Neolitikum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kita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langsung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memasuki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zaman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perunggu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>
              <a:buAutoNum type="arabicPeriod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1" y="228600"/>
            <a:ext cx="2590799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2819400"/>
            <a:ext cx="259080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00800" y="4724400"/>
            <a:ext cx="258127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914400"/>
            <a:ext cx="6934200" cy="556260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marL="87313" indent="-87313">
              <a:buNone/>
            </a:pPr>
            <a:r>
              <a:rPr lang="en-US" dirty="0" smtClean="0"/>
              <a:t> </a:t>
            </a:r>
            <a:endParaRPr lang="en-US" dirty="0" smtClean="0">
              <a:solidFill>
                <a:srgbClr val="FF0000"/>
              </a:solidFill>
              <a:latin typeface="Copperplate Gothic Bold" pitchFamily="34" charset="0"/>
            </a:endParaRPr>
          </a:p>
          <a:p>
            <a:pPr marL="87313" indent="-87313">
              <a:buNone/>
            </a:pPr>
            <a:r>
              <a:rPr lang="en-US" sz="2800" dirty="0" smtClean="0"/>
              <a:t> </a:t>
            </a:r>
            <a:r>
              <a:rPr lang="en-US" sz="2800" dirty="0" err="1" smtClean="0"/>
              <a:t>Disebut</a:t>
            </a:r>
            <a:r>
              <a:rPr lang="en-US" sz="2800" dirty="0" smtClean="0"/>
              <a:t> </a:t>
            </a:r>
            <a:r>
              <a:rPr lang="en-US" sz="2800" dirty="0" err="1" smtClean="0"/>
              <a:t>zaman</a:t>
            </a:r>
            <a:r>
              <a:rPr lang="en-US" sz="2800" dirty="0" smtClean="0"/>
              <a:t> </a:t>
            </a:r>
            <a:r>
              <a:rPr lang="en-US" sz="2800" dirty="0" err="1" smtClean="0"/>
              <a:t>perunggu</a:t>
            </a:r>
            <a:r>
              <a:rPr lang="en-US" sz="2800" dirty="0" smtClean="0"/>
              <a:t> </a:t>
            </a:r>
            <a:r>
              <a:rPr lang="en-US" sz="2800" dirty="0" err="1" smtClean="0"/>
              <a:t>karena</a:t>
            </a:r>
            <a:r>
              <a:rPr lang="en-US" sz="2800" dirty="0" smtClean="0"/>
              <a:t> </a:t>
            </a:r>
            <a:r>
              <a:rPr lang="en-US" sz="2800" dirty="0" err="1" smtClean="0"/>
              <a:t>alat-alat</a:t>
            </a:r>
            <a:r>
              <a:rPr lang="en-US" sz="2800" dirty="0" smtClean="0"/>
              <a:t> </a:t>
            </a:r>
            <a:r>
              <a:rPr lang="en-US" sz="2800" dirty="0" err="1" smtClean="0"/>
              <a:t>kebutuhan</a:t>
            </a:r>
            <a:r>
              <a:rPr lang="en-US" sz="2800" dirty="0" smtClean="0"/>
              <a:t> </a:t>
            </a:r>
            <a:r>
              <a:rPr lang="en-US" sz="2800" dirty="0" err="1" smtClean="0"/>
              <a:t>rumah</a:t>
            </a:r>
            <a:r>
              <a:rPr lang="en-US" sz="2800" dirty="0" smtClean="0"/>
              <a:t> </a:t>
            </a:r>
            <a:r>
              <a:rPr lang="en-US" sz="2800" dirty="0" err="1" smtClean="0"/>
              <a:t>tangga</a:t>
            </a:r>
            <a:r>
              <a:rPr lang="en-US" sz="2800" dirty="0" smtClean="0"/>
              <a:t> </a:t>
            </a:r>
            <a:r>
              <a:rPr lang="en-US" sz="2800" dirty="0" err="1" smtClean="0"/>
              <a:t>terbuat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perunggu</a:t>
            </a:r>
            <a:r>
              <a:rPr lang="en-US" sz="2800" dirty="0" smtClean="0"/>
              <a:t> </a:t>
            </a:r>
            <a:r>
              <a:rPr lang="en-US" sz="2800" dirty="0" err="1" smtClean="0"/>
              <a:t>yaitu</a:t>
            </a:r>
            <a:r>
              <a:rPr lang="en-US" sz="2800" dirty="0" smtClean="0"/>
              <a:t> </a:t>
            </a:r>
            <a:r>
              <a:rPr lang="en-US" sz="2800" dirty="0" err="1" smtClean="0">
                <a:ln>
                  <a:solidFill>
                    <a:srgbClr val="FF0000"/>
                  </a:solidFill>
                </a:ln>
                <a:solidFill>
                  <a:srgbClr val="000066"/>
                </a:solidFill>
              </a:rPr>
              <a:t>campuran</a:t>
            </a:r>
            <a:r>
              <a:rPr lang="en-US" sz="2800" dirty="0" smtClean="0">
                <a:ln>
                  <a:solidFill>
                    <a:srgbClr val="FF0000"/>
                  </a:solidFill>
                </a:ln>
                <a:solidFill>
                  <a:srgbClr val="000066"/>
                </a:solidFill>
              </a:rPr>
              <a:t> </a:t>
            </a:r>
            <a:r>
              <a:rPr lang="en-US" sz="2800" dirty="0" err="1" smtClean="0">
                <a:ln>
                  <a:solidFill>
                    <a:srgbClr val="FF0000"/>
                  </a:solidFill>
                </a:ln>
                <a:solidFill>
                  <a:srgbClr val="000066"/>
                </a:solidFill>
              </a:rPr>
              <a:t>tembaga</a:t>
            </a:r>
            <a:r>
              <a:rPr lang="en-US" sz="2800" dirty="0" smtClean="0">
                <a:ln>
                  <a:solidFill>
                    <a:srgbClr val="FF0000"/>
                  </a:solidFill>
                </a:ln>
                <a:solidFill>
                  <a:srgbClr val="000066"/>
                </a:solidFill>
              </a:rPr>
              <a:t> </a:t>
            </a:r>
            <a:r>
              <a:rPr lang="en-US" sz="2800" dirty="0" err="1" smtClean="0">
                <a:ln>
                  <a:solidFill>
                    <a:srgbClr val="FF0000"/>
                  </a:solidFill>
                </a:ln>
                <a:solidFill>
                  <a:srgbClr val="000066"/>
                </a:solidFill>
              </a:rPr>
              <a:t>dan</a:t>
            </a:r>
            <a:r>
              <a:rPr lang="en-US" sz="2800" dirty="0" smtClean="0">
                <a:ln>
                  <a:solidFill>
                    <a:srgbClr val="FF0000"/>
                  </a:solidFill>
                </a:ln>
                <a:solidFill>
                  <a:srgbClr val="000066"/>
                </a:solidFill>
              </a:rPr>
              <a:t> </a:t>
            </a:r>
            <a:r>
              <a:rPr lang="en-US" sz="2800" dirty="0" err="1" smtClean="0">
                <a:ln>
                  <a:solidFill>
                    <a:srgbClr val="FF0000"/>
                  </a:solidFill>
                </a:ln>
                <a:solidFill>
                  <a:srgbClr val="000066"/>
                </a:solidFill>
              </a:rPr>
              <a:t>timah</a:t>
            </a:r>
            <a:r>
              <a:rPr lang="en-US" sz="2800" dirty="0" smtClean="0">
                <a:ln>
                  <a:solidFill>
                    <a:srgbClr val="FF0000"/>
                  </a:solidFill>
                </a:ln>
                <a:solidFill>
                  <a:srgbClr val="000066"/>
                </a:solidFill>
              </a:rPr>
              <a:t>.</a:t>
            </a:r>
            <a:endParaRPr lang="en-US" sz="2800" dirty="0" smtClean="0">
              <a:solidFill>
                <a:srgbClr val="FF0000"/>
              </a:solidFill>
              <a:latin typeface="Copperplate Gothic Bold" pitchFamily="34" charset="0"/>
            </a:endParaRPr>
          </a:p>
          <a:p>
            <a:pPr marL="87313" indent="-87313">
              <a:buNone/>
            </a:pPr>
            <a:r>
              <a:rPr lang="en-US" sz="2800" i="1" dirty="0" smtClean="0"/>
              <a:t> </a:t>
            </a:r>
            <a:r>
              <a:rPr lang="en-US" sz="2800" i="1" dirty="0" err="1" smtClean="0"/>
              <a:t>Contohnya</a:t>
            </a:r>
            <a:r>
              <a:rPr lang="en-US" sz="2800" i="1" dirty="0" smtClean="0"/>
              <a:t>: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a. </a:t>
            </a:r>
            <a:r>
              <a:rPr lang="en-US" sz="2800" dirty="0" err="1" smtClean="0"/>
              <a:t>Kapak</a:t>
            </a:r>
            <a:r>
              <a:rPr lang="en-US" sz="2800" dirty="0" smtClean="0"/>
              <a:t> </a:t>
            </a:r>
            <a:r>
              <a:rPr lang="en-US" sz="2800" dirty="0" err="1" smtClean="0"/>
              <a:t>Corong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b. </a:t>
            </a:r>
            <a:r>
              <a:rPr lang="en-US" sz="2800" dirty="0" err="1" smtClean="0"/>
              <a:t>Nekara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c. </a:t>
            </a:r>
            <a:r>
              <a:rPr lang="en-US" sz="2800" dirty="0" err="1" smtClean="0"/>
              <a:t>Perhiasan</a:t>
            </a:r>
            <a:r>
              <a:rPr lang="en-US" sz="2800" dirty="0" smtClean="0"/>
              <a:t> </a:t>
            </a:r>
            <a:r>
              <a:rPr lang="en-US" sz="2800" dirty="0" err="1" smtClean="0"/>
              <a:t>perunggu</a:t>
            </a:r>
            <a:endParaRPr lang="en-US" sz="2800" dirty="0" smtClean="0"/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905000" y="228600"/>
            <a:ext cx="6934200" cy="584775"/>
          </a:xfrm>
          <a:prstGeom prst="rect">
            <a:avLst/>
          </a:prstGeom>
          <a:solidFill>
            <a:srgbClr val="000066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sz="32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Zaman</a:t>
            </a:r>
            <a:r>
              <a:rPr lang="en-US" sz="3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Perunggu</a:t>
            </a:r>
            <a:r>
              <a:rPr lang="en-US" sz="3200" dirty="0" smtClean="0">
                <a:solidFill>
                  <a:srgbClr val="FFFF00"/>
                </a:solidFill>
                <a:latin typeface="Copperplate Gothic Bold" pitchFamily="34" charset="0"/>
              </a:rPr>
              <a:t> </a:t>
            </a:r>
            <a:endParaRPr lang="en-US" sz="3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0"/>
            <a:ext cx="7239000" cy="990600"/>
          </a:xfrm>
        </p:spPr>
        <p:txBody>
          <a:bodyPr>
            <a:normAutofit fontScale="55000" lnSpcReduction="20000"/>
          </a:bodyPr>
          <a:lstStyle/>
          <a:p>
            <a:pPr marL="274638" indent="-274638">
              <a:buNone/>
            </a:pPr>
            <a:r>
              <a:rPr lang="en-US" sz="5100" b="1" dirty="0" smtClean="0"/>
              <a:t>    </a:t>
            </a:r>
            <a:r>
              <a:rPr lang="en-US" sz="5100" dirty="0" smtClean="0">
                <a:ln>
                  <a:solidFill>
                    <a:srgbClr val="FF0000"/>
                  </a:solidFill>
                </a:ln>
                <a:solidFill>
                  <a:srgbClr val="000066"/>
                </a:solidFill>
              </a:rPr>
              <a:t>   </a:t>
            </a:r>
            <a:r>
              <a:rPr lang="en-US" sz="12300" dirty="0" err="1" smtClean="0">
                <a:solidFill>
                  <a:srgbClr val="FF0000"/>
                </a:solidFill>
                <a:latin typeface="Brush Script MT" pitchFamily="66" charset="0"/>
              </a:rPr>
              <a:t>Contoh</a:t>
            </a:r>
            <a:r>
              <a:rPr lang="en-US" sz="12300" dirty="0" smtClean="0">
                <a:solidFill>
                  <a:srgbClr val="FF0000"/>
                </a:solidFill>
                <a:latin typeface="Brush Script MT" pitchFamily="66" charset="0"/>
              </a:rPr>
              <a:t> </a:t>
            </a:r>
            <a:r>
              <a:rPr lang="en-US" sz="12300" dirty="0" err="1" smtClean="0">
                <a:solidFill>
                  <a:srgbClr val="FF0000"/>
                </a:solidFill>
                <a:latin typeface="Brush Script MT" pitchFamily="66" charset="0"/>
              </a:rPr>
              <a:t>alat</a:t>
            </a:r>
            <a:r>
              <a:rPr lang="en-US" sz="12300" dirty="0" smtClean="0">
                <a:solidFill>
                  <a:srgbClr val="FF0000"/>
                </a:solidFill>
                <a:latin typeface="Brush Script MT" pitchFamily="66" charset="0"/>
              </a:rPr>
              <a:t> </a:t>
            </a:r>
            <a:r>
              <a:rPr lang="en-US" sz="12300" dirty="0" err="1" smtClean="0">
                <a:solidFill>
                  <a:srgbClr val="FF0000"/>
                </a:solidFill>
                <a:latin typeface="Brush Script MT" pitchFamily="66" charset="0"/>
              </a:rPr>
              <a:t>perunggu</a:t>
            </a:r>
            <a:r>
              <a:rPr lang="en-US" sz="12300" dirty="0" smtClean="0">
                <a:solidFill>
                  <a:srgbClr val="FF0000"/>
                </a:solidFill>
                <a:latin typeface="Brush Script MT" pitchFamily="66" charset="0"/>
              </a:rPr>
              <a:t> </a:t>
            </a:r>
            <a:endParaRPr lang="en-US" sz="123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286000" y="1524000"/>
            <a:ext cx="3810000" cy="39703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65125" indent="-365125">
              <a:buNone/>
            </a:pPr>
            <a:r>
              <a:rPr lang="en-US" dirty="0" smtClean="0"/>
              <a:t> a. </a:t>
            </a:r>
            <a:r>
              <a:rPr lang="en-US" dirty="0" err="1" smtClean="0"/>
              <a:t>Nekara</a:t>
            </a:r>
            <a:endParaRPr lang="en-US" dirty="0" smtClean="0"/>
          </a:p>
          <a:p>
            <a:pPr marL="365125" indent="-365125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Nekara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bejana</a:t>
            </a:r>
            <a:r>
              <a:rPr lang="en-US" dirty="0" smtClean="0"/>
              <a:t> yang </a:t>
            </a:r>
            <a:r>
              <a:rPr lang="en-US" dirty="0" err="1" smtClean="0"/>
              <a:t>bentuknya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benembung</a:t>
            </a:r>
            <a:r>
              <a:rPr lang="en-US" dirty="0" smtClean="0"/>
              <a:t> yang </a:t>
            </a:r>
            <a:r>
              <a:rPr lang="en-US" dirty="0" err="1" smtClean="0"/>
              <a:t>berpinggang</a:t>
            </a:r>
            <a:r>
              <a:rPr lang="en-US" dirty="0" smtClean="0"/>
              <a:t>. </a:t>
            </a:r>
            <a:r>
              <a:rPr lang="en-US" dirty="0" err="1" smtClean="0"/>
              <a:t>Nekara</a:t>
            </a:r>
            <a:r>
              <a:rPr lang="en-US" dirty="0" smtClean="0"/>
              <a:t> yang </a:t>
            </a:r>
            <a:r>
              <a:rPr lang="en-US" dirty="0" err="1" smtClean="0"/>
              <a:t>terbesar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Pura</a:t>
            </a:r>
            <a:r>
              <a:rPr lang="en-US" dirty="0" smtClean="0"/>
              <a:t> </a:t>
            </a:r>
            <a:r>
              <a:rPr lang="en-US" dirty="0" err="1" smtClean="0"/>
              <a:t>Penataran</a:t>
            </a:r>
            <a:r>
              <a:rPr lang="en-US" dirty="0" smtClean="0"/>
              <a:t> </a:t>
            </a:r>
            <a:r>
              <a:rPr lang="en-US" dirty="0" err="1" smtClean="0"/>
              <a:t>Sasih</a:t>
            </a:r>
            <a:r>
              <a:rPr lang="en-US" dirty="0" smtClean="0"/>
              <a:t> Bali, yang </a:t>
            </a:r>
            <a:r>
              <a:rPr lang="en-US" dirty="0" err="1" smtClean="0"/>
              <a:t>berdiameter</a:t>
            </a:r>
            <a:r>
              <a:rPr lang="en-US" dirty="0" smtClean="0"/>
              <a:t> 160 cm. </a:t>
            </a:r>
          </a:p>
          <a:p>
            <a:pPr marL="365125" indent="-365125">
              <a:buNone/>
            </a:pPr>
            <a:endParaRPr lang="en-US" dirty="0" smtClean="0"/>
          </a:p>
          <a:p>
            <a:pPr marL="365125" indent="-365125"/>
            <a:r>
              <a:rPr lang="en-US" dirty="0" smtClean="0"/>
              <a:t>       Daerah </a:t>
            </a:r>
            <a:r>
              <a:rPr lang="en-US" dirty="0" err="1" smtClean="0"/>
              <a:t>temuannya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Maluku, </a:t>
            </a:r>
            <a:r>
              <a:rPr lang="en-US" dirty="0" err="1" smtClean="0"/>
              <a:t>Selayar</a:t>
            </a:r>
            <a:r>
              <a:rPr lang="en-US" dirty="0" smtClean="0"/>
              <a:t> </a:t>
            </a:r>
            <a:r>
              <a:rPr lang="en-US" b="1" i="1" dirty="0" smtClean="0">
                <a:latin typeface="Footlight MT Light" pitchFamily="18" charset="0"/>
              </a:rPr>
              <a:t>(</a:t>
            </a:r>
            <a:r>
              <a:rPr lang="en-US" b="1" i="1" dirty="0" err="1" smtClean="0">
                <a:latin typeface="Footlight MT Light" pitchFamily="18" charset="0"/>
              </a:rPr>
              <a:t>Sulsel</a:t>
            </a:r>
            <a:r>
              <a:rPr lang="en-US" b="1" i="1" dirty="0" smtClean="0">
                <a:latin typeface="Footlight MT Light" pitchFamily="18" charset="0"/>
              </a:rPr>
              <a:t>), </a:t>
            </a:r>
            <a:r>
              <a:rPr lang="en-US" dirty="0" smtClean="0"/>
              <a:t>Bali Nusa Tenggara, </a:t>
            </a:r>
            <a:r>
              <a:rPr lang="en-US" dirty="0" err="1" smtClean="0"/>
              <a:t>dan</a:t>
            </a:r>
            <a:r>
              <a:rPr lang="en-US" b="1" i="1" dirty="0" smtClean="0">
                <a:latin typeface="Footlight MT Light" pitchFamily="18" charset="0"/>
              </a:rPr>
              <a:t> Papua</a:t>
            </a:r>
          </a:p>
          <a:p>
            <a:pPr marL="365125" indent="-365125">
              <a:buNone/>
            </a:pPr>
            <a:endParaRPr lang="en-US" dirty="0" smtClean="0"/>
          </a:p>
          <a:p>
            <a:pPr marL="533400" indent="-274638">
              <a:buNone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200" y="3581400"/>
            <a:ext cx="1524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1600200"/>
            <a:ext cx="1524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248400" y="5715000"/>
            <a:ext cx="2743200" cy="830997"/>
          </a:xfrm>
          <a:prstGeom prst="rect">
            <a:avLst/>
          </a:prstGeom>
          <a:solidFill>
            <a:srgbClr val="003300"/>
          </a:solidFill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Nekara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terbesar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Bulan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Pejeng</a:t>
            </a:r>
            <a:endParaRPr lang="en-US" sz="16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Nekara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Terkecil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Moko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maskawin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Nusa Tenggara</a:t>
            </a:r>
            <a:endParaRPr lang="en-US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dongsondrum2_smal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72400" y="1600200"/>
            <a:ext cx="1143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 rot="19076424">
            <a:off x="5917640" y="2840847"/>
            <a:ext cx="20114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Brush Script MT" pitchFamily="66" charset="0"/>
              </a:rPr>
              <a:t>Nekara</a:t>
            </a:r>
            <a:endParaRPr 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  <a:latin typeface="Brush Script MT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 rot="19749358">
            <a:off x="7722044" y="4428853"/>
            <a:ext cx="1123120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0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Brush Script MT" pitchFamily="66" charset="0"/>
              </a:rPr>
              <a:t>Moko</a:t>
            </a:r>
            <a:endParaRPr lang="en-US" sz="4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Brush Script M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162800" cy="7620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600" dirty="0" err="1" smtClean="0"/>
              <a:t>Fungsi</a:t>
            </a:r>
            <a:r>
              <a:rPr lang="en-US" sz="3600" dirty="0" smtClean="0"/>
              <a:t> </a:t>
            </a:r>
            <a:r>
              <a:rPr lang="en-US" sz="3600" dirty="0" err="1" smtClean="0"/>
              <a:t>nekara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8800" y="990600"/>
            <a:ext cx="7162800" cy="56388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indent="-250825">
              <a:buNone/>
            </a:pPr>
            <a:endParaRPr lang="en-US" dirty="0" smtClean="0"/>
          </a:p>
          <a:p>
            <a:pPr marL="625475" indent="-625475">
              <a:buFont typeface="Wingdings" pitchFamily="2" charset="2"/>
              <a:buChar char="q"/>
            </a:pPr>
            <a:r>
              <a:rPr lang="en-US" dirty="0" err="1" smtClean="0"/>
              <a:t>Ditabuh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memanggil</a:t>
            </a:r>
            <a:r>
              <a:rPr lang="en-US" dirty="0" smtClean="0"/>
              <a:t> </a:t>
            </a:r>
            <a:r>
              <a:rPr lang="en-US" dirty="0" err="1" smtClean="0"/>
              <a:t>arwah</a:t>
            </a:r>
            <a:r>
              <a:rPr lang="en-US" dirty="0" smtClean="0"/>
              <a:t>/</a:t>
            </a:r>
            <a:r>
              <a:rPr lang="en-US" dirty="0" err="1" smtClean="0"/>
              <a:t>roh</a:t>
            </a:r>
            <a:r>
              <a:rPr lang="en-US" dirty="0" smtClean="0"/>
              <a:t> </a:t>
            </a:r>
            <a:r>
              <a:rPr lang="en-US" dirty="0" err="1" smtClean="0"/>
              <a:t>nenek</a:t>
            </a:r>
            <a:r>
              <a:rPr lang="en-US" dirty="0" smtClean="0"/>
              <a:t> </a:t>
            </a:r>
            <a:r>
              <a:rPr lang="en-US" dirty="0" err="1" smtClean="0"/>
              <a:t>moyang</a:t>
            </a:r>
            <a:endParaRPr lang="en-US" dirty="0" smtClean="0"/>
          </a:p>
          <a:p>
            <a:pPr marL="625475" indent="-625475">
              <a:buFont typeface="Wingdings" pitchFamily="2" charset="2"/>
              <a:buChar char="q"/>
            </a:pPr>
            <a:r>
              <a:rPr lang="en-US" dirty="0" err="1" smtClean="0"/>
              <a:t>Ditabuh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genderang</a:t>
            </a:r>
            <a:r>
              <a:rPr lang="en-US" dirty="0" smtClean="0"/>
              <a:t> </a:t>
            </a:r>
            <a:r>
              <a:rPr lang="en-US" dirty="0" err="1" smtClean="0"/>
              <a:t>perang</a:t>
            </a:r>
            <a:r>
              <a:rPr lang="en-US" dirty="0" smtClean="0"/>
              <a:t> </a:t>
            </a:r>
          </a:p>
          <a:p>
            <a:pPr marL="625475" indent="-625475">
              <a:buNone/>
            </a:pPr>
            <a:endParaRPr lang="en-US" dirty="0" smtClean="0"/>
          </a:p>
          <a:p>
            <a:pPr marL="625475" indent="-625475">
              <a:buFont typeface="Wingdings" pitchFamily="2" charset="2"/>
              <a:buChar char="q"/>
            </a:pP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sarana</a:t>
            </a:r>
            <a:r>
              <a:rPr lang="en-US" dirty="0" smtClean="0"/>
              <a:t> </a:t>
            </a:r>
            <a:r>
              <a:rPr lang="en-US" dirty="0" err="1" smtClean="0"/>
              <a:t>upacara</a:t>
            </a:r>
            <a:r>
              <a:rPr lang="en-US" dirty="0" smtClean="0"/>
              <a:t> </a:t>
            </a:r>
            <a:r>
              <a:rPr lang="en-US" dirty="0" err="1" smtClean="0"/>
              <a:t>memanggil</a:t>
            </a:r>
            <a:r>
              <a:rPr lang="en-US" dirty="0" smtClean="0"/>
              <a:t> </a:t>
            </a:r>
            <a:r>
              <a:rPr lang="en-US" dirty="0" err="1" smtClean="0"/>
              <a:t>hujan</a:t>
            </a:r>
            <a:endParaRPr lang="en-US" dirty="0" smtClean="0"/>
          </a:p>
          <a:p>
            <a:pPr marL="625475" indent="-625475">
              <a:buNone/>
            </a:pPr>
            <a:r>
              <a:rPr lang="en-US" dirty="0" smtClean="0"/>
              <a:t>       </a:t>
            </a:r>
            <a:r>
              <a:rPr lang="en-US" b="1" dirty="0" smtClean="0">
                <a:ln w="18000">
                  <a:solidFill>
                    <a:srgbClr val="00B0F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Monotype Corsiva" pitchFamily="66" charset="0"/>
              </a:rPr>
              <a:t>(</a:t>
            </a:r>
            <a:r>
              <a:rPr lang="en-US" b="1" dirty="0" err="1" smtClean="0">
                <a:ln w="18000">
                  <a:solidFill>
                    <a:srgbClr val="00B0F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Monotype Corsiva" pitchFamily="66" charset="0"/>
              </a:rPr>
              <a:t>biasanya</a:t>
            </a:r>
            <a:r>
              <a:rPr lang="en-US" b="1" dirty="0" smtClean="0">
                <a:ln w="18000">
                  <a:solidFill>
                    <a:srgbClr val="00B0F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Monotype Corsiva" pitchFamily="66" charset="0"/>
              </a:rPr>
              <a:t> </a:t>
            </a:r>
            <a:r>
              <a:rPr lang="en-US" b="1" dirty="0" err="1" smtClean="0">
                <a:ln w="18000">
                  <a:solidFill>
                    <a:srgbClr val="00B0F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Monotype Corsiva" pitchFamily="66" charset="0"/>
              </a:rPr>
              <a:t>diatas</a:t>
            </a:r>
            <a:r>
              <a:rPr lang="en-US" b="1" dirty="0" smtClean="0">
                <a:ln w="18000">
                  <a:solidFill>
                    <a:srgbClr val="00B0F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Monotype Corsiva" pitchFamily="66" charset="0"/>
              </a:rPr>
              <a:t> </a:t>
            </a:r>
            <a:r>
              <a:rPr lang="en-US" b="1" dirty="0" err="1" smtClean="0">
                <a:ln w="18000">
                  <a:solidFill>
                    <a:srgbClr val="00B0F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Monotype Corsiva" pitchFamily="66" charset="0"/>
              </a:rPr>
              <a:t>nekara</a:t>
            </a:r>
            <a:r>
              <a:rPr lang="en-US" b="1" dirty="0" smtClean="0">
                <a:ln w="18000">
                  <a:solidFill>
                    <a:srgbClr val="00B0F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Monotype Corsiva" pitchFamily="66" charset="0"/>
              </a:rPr>
              <a:t> </a:t>
            </a:r>
            <a:r>
              <a:rPr lang="en-US" b="1" dirty="0" err="1" smtClean="0">
                <a:ln w="18000">
                  <a:solidFill>
                    <a:srgbClr val="00B0F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Monotype Corsiva" pitchFamily="66" charset="0"/>
              </a:rPr>
              <a:t>diberi</a:t>
            </a:r>
            <a:r>
              <a:rPr lang="en-US" b="1" dirty="0" smtClean="0">
                <a:ln w="18000">
                  <a:solidFill>
                    <a:srgbClr val="00B0F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Monotype Corsiva" pitchFamily="66" charset="0"/>
              </a:rPr>
              <a:t> </a:t>
            </a:r>
            <a:r>
              <a:rPr lang="en-US" b="1" dirty="0" err="1" smtClean="0">
                <a:ln w="18000">
                  <a:solidFill>
                    <a:srgbClr val="00B0F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Monotype Corsiva" pitchFamily="66" charset="0"/>
              </a:rPr>
              <a:t>hiasan</a:t>
            </a:r>
            <a:r>
              <a:rPr lang="en-US" b="1" dirty="0" smtClean="0">
                <a:ln w="18000">
                  <a:solidFill>
                    <a:srgbClr val="00B0F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Monotype Corsiva" pitchFamily="66" charset="0"/>
              </a:rPr>
              <a:t> </a:t>
            </a:r>
            <a:r>
              <a:rPr lang="en-US" b="1" dirty="0" err="1" smtClean="0">
                <a:ln w="18000">
                  <a:solidFill>
                    <a:srgbClr val="00B0F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Monotype Corsiva" pitchFamily="66" charset="0"/>
              </a:rPr>
              <a:t>katak</a:t>
            </a:r>
            <a:r>
              <a:rPr lang="en-US" b="1" dirty="0" smtClean="0">
                <a:ln w="18000">
                  <a:solidFill>
                    <a:srgbClr val="00B0F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Monotype Corsiva" pitchFamily="66" charset="0"/>
              </a:rPr>
              <a:t>, </a:t>
            </a:r>
            <a:r>
              <a:rPr lang="en-US" b="1" dirty="0" err="1" smtClean="0">
                <a:ln w="18000">
                  <a:solidFill>
                    <a:srgbClr val="00B0F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Monotype Corsiva" pitchFamily="66" charset="0"/>
              </a:rPr>
              <a:t>menurut</a:t>
            </a:r>
            <a:r>
              <a:rPr lang="en-US" b="1" dirty="0" smtClean="0">
                <a:ln w="18000">
                  <a:solidFill>
                    <a:srgbClr val="00B0F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Monotype Corsiva" pitchFamily="66" charset="0"/>
              </a:rPr>
              <a:t> </a:t>
            </a:r>
            <a:r>
              <a:rPr lang="en-US" b="1" dirty="0" err="1" smtClean="0">
                <a:ln w="18000">
                  <a:solidFill>
                    <a:srgbClr val="00B0F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Monotype Corsiva" pitchFamily="66" charset="0"/>
              </a:rPr>
              <a:t>kepercayaan</a:t>
            </a:r>
            <a:r>
              <a:rPr lang="en-US" b="1" dirty="0" smtClean="0">
                <a:ln w="18000">
                  <a:solidFill>
                    <a:srgbClr val="00B0F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Monotype Corsiva" pitchFamily="66" charset="0"/>
              </a:rPr>
              <a:t> </a:t>
            </a:r>
            <a:r>
              <a:rPr lang="en-US" b="1" dirty="0" err="1" smtClean="0">
                <a:ln w="18000">
                  <a:solidFill>
                    <a:srgbClr val="00B0F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Monotype Corsiva" pitchFamily="66" charset="0"/>
              </a:rPr>
              <a:t>masa</a:t>
            </a:r>
            <a:r>
              <a:rPr lang="en-US" b="1" dirty="0" smtClean="0">
                <a:ln w="18000">
                  <a:solidFill>
                    <a:srgbClr val="00B0F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Monotype Corsiva" pitchFamily="66" charset="0"/>
              </a:rPr>
              <a:t>   </a:t>
            </a:r>
            <a:r>
              <a:rPr lang="en-US" b="1" dirty="0" err="1" smtClean="0">
                <a:ln w="18000">
                  <a:solidFill>
                    <a:srgbClr val="00B0F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Monotype Corsiva" pitchFamily="66" charset="0"/>
              </a:rPr>
              <a:t>itu</a:t>
            </a:r>
            <a:r>
              <a:rPr lang="en-US" b="1" dirty="0" smtClean="0">
                <a:ln w="18000">
                  <a:solidFill>
                    <a:srgbClr val="00B0F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Monotype Corsiva" pitchFamily="66" charset="0"/>
              </a:rPr>
              <a:t> </a:t>
            </a:r>
            <a:r>
              <a:rPr lang="en-US" b="1" dirty="0" err="1" smtClean="0">
                <a:ln w="18000">
                  <a:solidFill>
                    <a:srgbClr val="00B0F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Monotype Corsiva" pitchFamily="66" charset="0"/>
              </a:rPr>
              <a:t>katak</a:t>
            </a:r>
            <a:r>
              <a:rPr lang="en-US" b="1" dirty="0" smtClean="0">
                <a:ln w="18000">
                  <a:solidFill>
                    <a:srgbClr val="00B0F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Monotype Corsiva" pitchFamily="66" charset="0"/>
              </a:rPr>
              <a:t> </a:t>
            </a:r>
            <a:r>
              <a:rPr lang="en-US" b="1" dirty="0" err="1" smtClean="0">
                <a:ln w="18000">
                  <a:solidFill>
                    <a:srgbClr val="00B0F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Monotype Corsiva" pitchFamily="66" charset="0"/>
              </a:rPr>
              <a:t>dianggap</a:t>
            </a:r>
            <a:r>
              <a:rPr lang="en-US" b="1" dirty="0" smtClean="0">
                <a:ln w="18000">
                  <a:solidFill>
                    <a:srgbClr val="00B0F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Monotype Corsiva" pitchFamily="66" charset="0"/>
              </a:rPr>
              <a:t> </a:t>
            </a:r>
            <a:r>
              <a:rPr lang="en-US" b="1" dirty="0" err="1" smtClean="0">
                <a:ln w="18000">
                  <a:solidFill>
                    <a:srgbClr val="00B0F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Monotype Corsiva" pitchFamily="66" charset="0"/>
              </a:rPr>
              <a:t>sebagai</a:t>
            </a:r>
            <a:r>
              <a:rPr lang="en-US" b="1" dirty="0" smtClean="0">
                <a:ln w="18000">
                  <a:solidFill>
                    <a:srgbClr val="00B0F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Monotype Corsiva" pitchFamily="66" charset="0"/>
              </a:rPr>
              <a:t> </a:t>
            </a:r>
            <a:r>
              <a:rPr lang="en-US" b="1" dirty="0" err="1" smtClean="0">
                <a:ln w="18000">
                  <a:solidFill>
                    <a:srgbClr val="00B0F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Monotype Corsiva" pitchFamily="66" charset="0"/>
              </a:rPr>
              <a:t>binatang</a:t>
            </a:r>
            <a:r>
              <a:rPr lang="en-US" b="1" dirty="0" smtClean="0">
                <a:ln w="18000">
                  <a:solidFill>
                    <a:srgbClr val="00B0F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Monotype Corsiva" pitchFamily="66" charset="0"/>
              </a:rPr>
              <a:t> yang </a:t>
            </a:r>
            <a:r>
              <a:rPr lang="en-US" b="1" dirty="0" err="1" smtClean="0">
                <a:ln w="18000">
                  <a:solidFill>
                    <a:srgbClr val="00B0F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Monotype Corsiva" pitchFamily="66" charset="0"/>
              </a:rPr>
              <a:t>dapat</a:t>
            </a:r>
            <a:r>
              <a:rPr lang="en-US" b="1" dirty="0" smtClean="0">
                <a:ln w="18000">
                  <a:solidFill>
                    <a:srgbClr val="00B0F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Monotype Corsiva" pitchFamily="66" charset="0"/>
              </a:rPr>
              <a:t> </a:t>
            </a:r>
            <a:r>
              <a:rPr lang="en-US" b="1" dirty="0" err="1" smtClean="0">
                <a:ln w="18000">
                  <a:solidFill>
                    <a:srgbClr val="00B0F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Monotype Corsiva" pitchFamily="66" charset="0"/>
              </a:rPr>
              <a:t>mendatangkan</a:t>
            </a:r>
            <a:r>
              <a:rPr lang="en-US" b="1" dirty="0" smtClean="0">
                <a:ln w="18000">
                  <a:solidFill>
                    <a:srgbClr val="00B0F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Monotype Corsiva" pitchFamily="66" charset="0"/>
              </a:rPr>
              <a:t> </a:t>
            </a:r>
            <a:r>
              <a:rPr lang="en-US" b="1" dirty="0" err="1" smtClean="0">
                <a:ln w="18000">
                  <a:solidFill>
                    <a:srgbClr val="00B0F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Monotype Corsiva" pitchFamily="66" charset="0"/>
              </a:rPr>
              <a:t>hujan</a:t>
            </a:r>
            <a:r>
              <a:rPr lang="en-US" b="1" dirty="0" smtClean="0">
                <a:ln w="18000">
                  <a:solidFill>
                    <a:srgbClr val="00B0F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Monotype Corsiva" pitchFamily="66" charset="0"/>
              </a:rPr>
              <a:t>.)</a:t>
            </a:r>
            <a:endParaRPr lang="en-US" dirty="0" smtClean="0">
              <a:ln w="18000">
                <a:solidFill>
                  <a:srgbClr val="00B0F0"/>
                </a:solidFill>
                <a:prstDash val="solid"/>
                <a:miter lim="800000"/>
              </a:ln>
              <a:solidFill>
                <a:srgbClr val="FFFF00"/>
              </a:solidFill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304800"/>
            <a:ext cx="7086600" cy="63246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b.   </a:t>
            </a:r>
            <a:r>
              <a:rPr lang="en-US" dirty="0" err="1" smtClean="0"/>
              <a:t>Moko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benda</a:t>
            </a:r>
            <a:r>
              <a:rPr lang="en-US" dirty="0" smtClean="0"/>
              <a:t> </a:t>
            </a:r>
            <a:r>
              <a:rPr lang="en-US" dirty="0" err="1" smtClean="0"/>
              <a:t>perunggu</a:t>
            </a:r>
            <a:r>
              <a:rPr lang="en-US" dirty="0" smtClean="0"/>
              <a:t> yang </a:t>
            </a:r>
            <a:r>
              <a:rPr lang="en-US" dirty="0" err="1" smtClean="0"/>
              <a:t>bentuknya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nekara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agak</a:t>
            </a:r>
            <a:r>
              <a:rPr lang="en-US" dirty="0" smtClean="0"/>
              <a:t> </a:t>
            </a:r>
            <a:r>
              <a:rPr lang="en-US" dirty="0" err="1" smtClean="0"/>
              <a:t>langsing</a:t>
            </a:r>
            <a:r>
              <a:rPr lang="en-US" dirty="0" smtClean="0"/>
              <a:t>, </a:t>
            </a:r>
            <a:r>
              <a:rPr lang="en-US" dirty="0" err="1" smtClean="0"/>
              <a:t>sebagian</a:t>
            </a:r>
            <a:r>
              <a:rPr lang="en-US" dirty="0" smtClean="0"/>
              <a:t> </a:t>
            </a:r>
            <a:r>
              <a:rPr lang="en-US" dirty="0" err="1" smtClean="0"/>
              <a:t>moko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yang </a:t>
            </a:r>
            <a:r>
              <a:rPr lang="en-US" dirty="0" err="1" smtClean="0"/>
              <a:t>dikeramatkan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disucikan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benda</a:t>
            </a:r>
            <a:r>
              <a:rPr lang="en-US" dirty="0" smtClean="0"/>
              <a:t> </a:t>
            </a:r>
            <a:r>
              <a:rPr lang="en-US" dirty="0" err="1" smtClean="0"/>
              <a:t>upacara</a:t>
            </a:r>
            <a:r>
              <a:rPr lang="en-US" dirty="0" smtClean="0"/>
              <a:t>. </a:t>
            </a:r>
            <a:r>
              <a:rPr lang="en-US" dirty="0" err="1" smtClean="0"/>
              <a:t>Moko</a:t>
            </a:r>
            <a:r>
              <a:rPr lang="en-US" dirty="0" smtClean="0"/>
              <a:t> </a:t>
            </a:r>
            <a:r>
              <a:rPr lang="en-US" dirty="0" err="1" smtClean="0"/>
              <a:t>ditemukan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Nusa Tenggara.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c.   </a:t>
            </a:r>
            <a:r>
              <a:rPr lang="en-US" dirty="0" err="1" smtClean="0"/>
              <a:t>Bejana</a:t>
            </a:r>
            <a:r>
              <a:rPr lang="en-US" dirty="0" smtClean="0"/>
              <a:t> </a:t>
            </a:r>
            <a:r>
              <a:rPr lang="en-US" dirty="0" err="1" smtClean="0"/>
              <a:t>Perunggu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Bejana</a:t>
            </a:r>
            <a:r>
              <a:rPr lang="en-US" dirty="0" smtClean="0"/>
              <a:t> </a:t>
            </a:r>
            <a:r>
              <a:rPr lang="en-US" dirty="0" err="1" smtClean="0"/>
              <a:t>perunggu</a:t>
            </a:r>
            <a:r>
              <a:rPr lang="en-US" dirty="0" smtClean="0"/>
              <a:t> </a:t>
            </a:r>
            <a:r>
              <a:rPr lang="en-US" dirty="0" err="1" smtClean="0"/>
              <a:t>bentuknya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gitar</a:t>
            </a:r>
            <a:r>
              <a:rPr lang="en-US" dirty="0" smtClean="0"/>
              <a:t> </a:t>
            </a:r>
            <a:r>
              <a:rPr lang="en-US" dirty="0" err="1" smtClean="0"/>
              <a:t>Spanyol</a:t>
            </a:r>
            <a:r>
              <a:rPr lang="en-US" dirty="0" smtClean="0"/>
              <a:t>.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bejana</a:t>
            </a:r>
            <a:r>
              <a:rPr lang="en-US" dirty="0" smtClean="0"/>
              <a:t> </a:t>
            </a:r>
            <a:r>
              <a:rPr lang="en-US" dirty="0" err="1" smtClean="0"/>
              <a:t>perunggu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Indonesia, </a:t>
            </a:r>
            <a:r>
              <a:rPr lang="en-US" dirty="0" err="1" smtClean="0"/>
              <a:t>di</a:t>
            </a:r>
            <a:r>
              <a:rPr lang="en-US" dirty="0" smtClean="0"/>
              <a:t> Madura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ditemukan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Sumatera.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d.   </a:t>
            </a:r>
            <a:r>
              <a:rPr lang="en-US" dirty="0" err="1" smtClean="0"/>
              <a:t>Kapak</a:t>
            </a:r>
            <a:r>
              <a:rPr lang="en-US" dirty="0" smtClean="0"/>
              <a:t> </a:t>
            </a:r>
            <a:r>
              <a:rPr lang="en-US" dirty="0" err="1" smtClean="0"/>
              <a:t>Perunggu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Kapak</a:t>
            </a:r>
            <a:r>
              <a:rPr lang="en-US" dirty="0" smtClean="0"/>
              <a:t> </a:t>
            </a:r>
            <a:r>
              <a:rPr lang="en-US" dirty="0" err="1" smtClean="0"/>
              <a:t>perunggu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k   </a:t>
            </a:r>
            <a:r>
              <a:rPr lang="en-US" dirty="0" err="1" smtClean="0"/>
              <a:t>apak</a:t>
            </a:r>
            <a:r>
              <a:rPr lang="en-US" dirty="0" smtClean="0"/>
              <a:t> </a:t>
            </a:r>
            <a:r>
              <a:rPr lang="en-US" dirty="0" err="1" smtClean="0"/>
              <a:t>sepatu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kapak</a:t>
            </a:r>
            <a:r>
              <a:rPr lang="en-US" dirty="0" smtClean="0"/>
              <a:t> </a:t>
            </a:r>
            <a:r>
              <a:rPr lang="en-US" dirty="0" err="1" smtClean="0"/>
              <a:t>corong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candrasa</a:t>
            </a:r>
            <a:r>
              <a:rPr lang="en-US" dirty="0" smtClean="0"/>
              <a:t>.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benda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bentuknya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indah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benda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upacara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 marL="514350" indent="-514350">
              <a:buAutoNum type="alphaLcPeriod" startAt="5"/>
            </a:pPr>
            <a:r>
              <a:rPr lang="en-US" dirty="0" err="1" smtClean="0"/>
              <a:t>Arca</a:t>
            </a:r>
            <a:r>
              <a:rPr lang="en-US" dirty="0" smtClean="0"/>
              <a:t> </a:t>
            </a:r>
            <a:r>
              <a:rPr lang="en-US" dirty="0" err="1" smtClean="0"/>
              <a:t>Perunggu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Arca</a:t>
            </a:r>
            <a:r>
              <a:rPr lang="en-US" dirty="0" smtClean="0"/>
              <a:t> </a:t>
            </a:r>
            <a:r>
              <a:rPr lang="en-US" dirty="0" err="1" smtClean="0"/>
              <a:t>perunggu</a:t>
            </a:r>
            <a:r>
              <a:rPr lang="en-US" dirty="0" smtClean="0"/>
              <a:t> </a:t>
            </a:r>
            <a:r>
              <a:rPr lang="en-US" dirty="0" err="1" smtClean="0"/>
              <a:t>bentuknya</a:t>
            </a:r>
            <a:r>
              <a:rPr lang="en-US" dirty="0" smtClean="0"/>
              <a:t> </a:t>
            </a:r>
            <a:r>
              <a:rPr lang="en-US" dirty="0" err="1" smtClean="0"/>
              <a:t>sekilas</a:t>
            </a:r>
            <a:r>
              <a:rPr lang="en-US" dirty="0" smtClean="0"/>
              <a:t> </a:t>
            </a:r>
            <a:r>
              <a:rPr lang="en-US" dirty="0" err="1" smtClean="0"/>
              <a:t>agak</a:t>
            </a:r>
            <a:r>
              <a:rPr lang="en-US" dirty="0" smtClean="0"/>
              <a:t> </a:t>
            </a:r>
            <a:r>
              <a:rPr lang="en-US" dirty="0" err="1" smtClean="0"/>
              <a:t>lucu</a:t>
            </a:r>
            <a:r>
              <a:rPr lang="en-US" dirty="0" smtClean="0"/>
              <a:t>.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binatang</a:t>
            </a:r>
            <a:r>
              <a:rPr lang="en-US" dirty="0" smtClean="0"/>
              <a:t>. </a:t>
            </a:r>
            <a:r>
              <a:rPr lang="en-US" dirty="0" err="1" smtClean="0"/>
              <a:t>Ditemukan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r>
              <a:rPr lang="en-US" dirty="0" smtClean="0"/>
              <a:t> </a:t>
            </a:r>
            <a:r>
              <a:rPr lang="en-US" dirty="0" err="1" smtClean="0"/>
              <a:t>Jawa</a:t>
            </a:r>
            <a:r>
              <a:rPr lang="en-US" dirty="0" smtClean="0"/>
              <a:t> </a:t>
            </a:r>
            <a:r>
              <a:rPr lang="en-US" dirty="0" err="1" smtClean="0"/>
              <a:t>Timur</a:t>
            </a:r>
            <a:r>
              <a:rPr lang="en-US" dirty="0" smtClean="0"/>
              <a:t>, Bogor </a:t>
            </a:r>
            <a:r>
              <a:rPr lang="en-US" dirty="0" err="1" smtClean="0"/>
              <a:t>dan</a:t>
            </a:r>
            <a:r>
              <a:rPr lang="en-US" dirty="0" smtClean="0"/>
              <a:t> Palembang.</a:t>
            </a:r>
          </a:p>
          <a:p>
            <a:pPr marL="514350" indent="-514350">
              <a:buAutoNum type="alphaLcPeriod" startAt="5"/>
            </a:pPr>
            <a:endParaRPr lang="en-US" dirty="0" smtClean="0"/>
          </a:p>
          <a:p>
            <a:pPr marL="514350" indent="-514350">
              <a:buAutoNum type="alphaLcPeriod" startAt="5"/>
            </a:pPr>
            <a:r>
              <a:rPr lang="en-US" dirty="0" err="1" smtClean="0"/>
              <a:t>Perhiasan</a:t>
            </a:r>
            <a:r>
              <a:rPr lang="en-US" dirty="0" smtClean="0"/>
              <a:t> </a:t>
            </a:r>
            <a:r>
              <a:rPr lang="en-US" dirty="0" err="1" smtClean="0"/>
              <a:t>Perunggu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Perhiasan</a:t>
            </a:r>
            <a:r>
              <a:rPr lang="en-US" dirty="0" smtClean="0"/>
              <a:t> yang </a:t>
            </a:r>
            <a:r>
              <a:rPr lang="en-US" dirty="0" err="1" smtClean="0"/>
              <a:t>terbuat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perunggu</a:t>
            </a:r>
            <a:r>
              <a:rPr lang="en-US" dirty="0" smtClean="0"/>
              <a:t> </a:t>
            </a:r>
            <a:r>
              <a:rPr lang="en-US" dirty="0" err="1" smtClean="0"/>
              <a:t>bentuknya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gelang</a:t>
            </a:r>
            <a:r>
              <a:rPr lang="en-US" dirty="0" smtClean="0"/>
              <a:t>, </a:t>
            </a:r>
            <a:r>
              <a:rPr lang="en-US" dirty="0" err="1" smtClean="0"/>
              <a:t>cincin</a:t>
            </a:r>
            <a:r>
              <a:rPr lang="en-US" dirty="0" smtClean="0"/>
              <a:t>, </a:t>
            </a:r>
            <a:r>
              <a:rPr lang="en-US" dirty="0" err="1" smtClean="0"/>
              <a:t>kalung</a:t>
            </a:r>
            <a:r>
              <a:rPr lang="en-US" dirty="0" smtClean="0"/>
              <a:t>, </a:t>
            </a:r>
            <a:r>
              <a:rPr lang="en-US" dirty="0" err="1" smtClean="0"/>
              <a:t>anting-anting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bandul</a:t>
            </a:r>
            <a:r>
              <a:rPr lang="en-US" dirty="0" smtClean="0"/>
              <a:t>. </a:t>
            </a:r>
            <a:r>
              <a:rPr lang="en-US" dirty="0" err="1" smtClean="0"/>
              <a:t>Ditemukan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r>
              <a:rPr lang="en-US" dirty="0" smtClean="0"/>
              <a:t> Malang, Bogor, Bali.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828800" y="1524000"/>
            <a:ext cx="71628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Berlin Sans FB" pitchFamily="34" charset="0"/>
              </a:rPr>
              <a:t>DAERAH SEBARAN BUDAYA LOGAM</a:t>
            </a:r>
            <a:endParaRPr lang="en-US" sz="32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52400"/>
            <a:ext cx="7162800" cy="6553200"/>
          </a:xfrm>
          <a:solidFill>
            <a:srgbClr val="0070C0"/>
          </a:solidFill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endParaRPr lang="en-US" sz="2800" dirty="0" smtClean="0"/>
          </a:p>
          <a:p>
            <a:pPr marL="514350" indent="-51435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1.   </a:t>
            </a:r>
            <a:r>
              <a:rPr lang="en-US" sz="2400" dirty="0" err="1" smtClean="0">
                <a:solidFill>
                  <a:schemeClr val="bg1"/>
                </a:solidFill>
              </a:rPr>
              <a:t>Nekara</a:t>
            </a:r>
            <a:r>
              <a:rPr lang="en-US" sz="2400" dirty="0" smtClean="0">
                <a:solidFill>
                  <a:schemeClr val="bg1"/>
                </a:solidFill>
              </a:rPr>
              <a:t>/</a:t>
            </a:r>
            <a:r>
              <a:rPr lang="en-US" sz="2400" dirty="0" err="1" smtClean="0">
                <a:solidFill>
                  <a:schemeClr val="bg1"/>
                </a:solidFill>
              </a:rPr>
              <a:t>moko</a:t>
            </a:r>
            <a:r>
              <a:rPr lang="en-US" sz="2400" dirty="0" smtClean="0">
                <a:solidFill>
                  <a:schemeClr val="bg1"/>
                </a:solidFill>
              </a:rPr>
              <a:t> ;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Maluku, </a:t>
            </a:r>
            <a:r>
              <a:rPr lang="en-US" sz="2400" dirty="0" err="1" smtClean="0">
                <a:solidFill>
                  <a:schemeClr val="bg1"/>
                </a:solidFill>
              </a:rPr>
              <a:t>Selayar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b="1" i="1" dirty="0" smtClean="0">
                <a:solidFill>
                  <a:schemeClr val="bg1"/>
                </a:solidFill>
                <a:latin typeface="Footlight MT Light" pitchFamily="18" charset="0"/>
              </a:rPr>
              <a:t>(</a:t>
            </a:r>
            <a:r>
              <a:rPr lang="en-US" sz="2400" b="1" i="1" dirty="0" err="1" smtClean="0">
                <a:solidFill>
                  <a:schemeClr val="bg1"/>
                </a:solidFill>
                <a:latin typeface="Footlight MT Light" pitchFamily="18" charset="0"/>
              </a:rPr>
              <a:t>Sulsel</a:t>
            </a:r>
            <a:r>
              <a:rPr lang="en-US" sz="2400" b="1" i="1" dirty="0" smtClean="0">
                <a:solidFill>
                  <a:schemeClr val="bg1"/>
                </a:solidFill>
                <a:latin typeface="Footlight MT Light" pitchFamily="18" charset="0"/>
              </a:rPr>
              <a:t>), </a:t>
            </a:r>
            <a:r>
              <a:rPr lang="en-US" sz="2400" dirty="0" smtClean="0">
                <a:solidFill>
                  <a:schemeClr val="bg1"/>
                </a:solidFill>
              </a:rPr>
              <a:t>Bali Nusa Tenggara, </a:t>
            </a:r>
            <a:r>
              <a:rPr lang="en-US" sz="2400" dirty="0" err="1" smtClean="0">
                <a:solidFill>
                  <a:schemeClr val="bg1"/>
                </a:solidFill>
              </a:rPr>
              <a:t>dan</a:t>
            </a:r>
            <a:r>
              <a:rPr lang="en-US" sz="2400" b="1" i="1" dirty="0" smtClean="0">
                <a:solidFill>
                  <a:schemeClr val="bg1"/>
                </a:solidFill>
                <a:latin typeface="Footlight MT Light" pitchFamily="18" charset="0"/>
              </a:rPr>
              <a:t> Papua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sz="2400" dirty="0" err="1" smtClean="0">
                <a:solidFill>
                  <a:schemeClr val="bg1"/>
                </a:solidFill>
              </a:rPr>
              <a:t>Kapak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perunggu</a:t>
            </a:r>
            <a:r>
              <a:rPr lang="en-US" sz="2400" dirty="0" smtClean="0">
                <a:solidFill>
                  <a:schemeClr val="bg1"/>
                </a:solidFill>
              </a:rPr>
              <a:t> ; </a:t>
            </a:r>
            <a:r>
              <a:rPr lang="en-US" sz="2400" dirty="0" err="1" smtClean="0">
                <a:solidFill>
                  <a:schemeClr val="bg1"/>
                </a:solidFill>
              </a:rPr>
              <a:t>Pulau</a:t>
            </a:r>
            <a:r>
              <a:rPr lang="en-US" sz="2400" dirty="0" smtClean="0">
                <a:solidFill>
                  <a:schemeClr val="bg1"/>
                </a:solidFill>
              </a:rPr>
              <a:t> Rote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400" dirty="0" err="1" smtClean="0">
                <a:solidFill>
                  <a:schemeClr val="bg1"/>
                </a:solidFill>
              </a:rPr>
              <a:t>Bejana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perunggu</a:t>
            </a:r>
            <a:r>
              <a:rPr lang="en-US" sz="2400" dirty="0" smtClean="0">
                <a:solidFill>
                  <a:schemeClr val="bg1"/>
                </a:solidFill>
              </a:rPr>
              <a:t> ; Madura </a:t>
            </a:r>
            <a:r>
              <a:rPr lang="en-US" sz="2400" dirty="0" err="1" smtClean="0">
                <a:solidFill>
                  <a:schemeClr val="bg1"/>
                </a:solidFill>
              </a:rPr>
              <a:t>dan</a:t>
            </a:r>
            <a:r>
              <a:rPr lang="en-US" sz="2400" dirty="0" smtClean="0">
                <a:solidFill>
                  <a:schemeClr val="bg1"/>
                </a:solidFill>
              </a:rPr>
              <a:t> Sumatera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400" dirty="0" err="1" smtClean="0">
                <a:solidFill>
                  <a:schemeClr val="bg1"/>
                </a:solidFill>
              </a:rPr>
              <a:t>Arca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perunggu</a:t>
            </a:r>
            <a:r>
              <a:rPr lang="en-US" sz="2400" dirty="0" smtClean="0">
                <a:solidFill>
                  <a:schemeClr val="bg1"/>
                </a:solidFill>
              </a:rPr>
              <a:t> ; </a:t>
            </a:r>
            <a:r>
              <a:rPr lang="en-US" sz="2400" dirty="0" err="1" smtClean="0">
                <a:solidFill>
                  <a:schemeClr val="bg1"/>
                </a:solidFill>
              </a:rPr>
              <a:t>Bangkinan</a:t>
            </a:r>
            <a:r>
              <a:rPr lang="en-US" sz="2400" dirty="0" smtClean="0">
                <a:solidFill>
                  <a:schemeClr val="bg1"/>
                </a:solidFill>
              </a:rPr>
              <a:t>(Riau), </a:t>
            </a:r>
            <a:r>
              <a:rPr lang="en-US" sz="2400" dirty="0" err="1" smtClean="0">
                <a:solidFill>
                  <a:schemeClr val="bg1"/>
                </a:solidFill>
              </a:rPr>
              <a:t>Lumajang</a:t>
            </a:r>
            <a:r>
              <a:rPr lang="en-US" sz="2400" dirty="0" smtClean="0">
                <a:solidFill>
                  <a:schemeClr val="bg1"/>
                </a:solidFill>
              </a:rPr>
              <a:t>(Bogor), Palembang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400" dirty="0" err="1" smtClean="0">
                <a:solidFill>
                  <a:schemeClr val="bg1"/>
                </a:solidFill>
              </a:rPr>
              <a:t>Perhiasan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perunggu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</a:rPr>
              <a:t>emas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</a:rPr>
              <a:t>dan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besi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err="1" smtClean="0">
                <a:solidFill>
                  <a:schemeClr val="bg1"/>
                </a:solidFill>
              </a:rPr>
              <a:t>Banyak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ditemukan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sebagai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bekal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kubur</a:t>
            </a:r>
            <a:r>
              <a:rPr lang="en-US" sz="2400" dirty="0" smtClean="0">
                <a:solidFill>
                  <a:schemeClr val="bg1"/>
                </a:solidFill>
              </a:rPr>
              <a:t> ; </a:t>
            </a:r>
            <a:r>
              <a:rPr lang="en-US" sz="2400" dirty="0" err="1" smtClean="0">
                <a:solidFill>
                  <a:schemeClr val="bg1"/>
                </a:solidFill>
              </a:rPr>
              <a:t>derah</a:t>
            </a:r>
            <a:r>
              <a:rPr lang="en-US" sz="2400" dirty="0" smtClean="0">
                <a:solidFill>
                  <a:schemeClr val="bg1"/>
                </a:solidFill>
              </a:rPr>
              <a:t> Bogor, Bali </a:t>
            </a:r>
            <a:r>
              <a:rPr lang="en-US" sz="2400" dirty="0" err="1" smtClean="0">
                <a:solidFill>
                  <a:schemeClr val="bg1"/>
                </a:solidFill>
              </a:rPr>
              <a:t>dan</a:t>
            </a:r>
            <a:r>
              <a:rPr lang="en-US" sz="2400" dirty="0" smtClean="0">
                <a:solidFill>
                  <a:schemeClr val="bg1"/>
                </a:solidFill>
              </a:rPr>
              <a:t> Malang.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400" dirty="0" err="1" smtClean="0">
                <a:solidFill>
                  <a:schemeClr val="bg1"/>
                </a:solidFill>
              </a:rPr>
              <a:t>Perhiasan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dari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besi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banyak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ditemukan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bersamaan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dgn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perunggu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Gunung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Kidul</a:t>
            </a:r>
            <a:r>
              <a:rPr lang="en-US" sz="2400" dirty="0" smtClean="0">
                <a:solidFill>
                  <a:schemeClr val="bg1"/>
                </a:solidFill>
              </a:rPr>
              <a:t> (</a:t>
            </a:r>
            <a:r>
              <a:rPr lang="en-US" sz="2400" dirty="0" err="1" smtClean="0">
                <a:solidFill>
                  <a:schemeClr val="bg1"/>
                </a:solidFill>
              </a:rPr>
              <a:t>Yogya</a:t>
            </a:r>
            <a:r>
              <a:rPr lang="en-US" sz="2400" dirty="0" smtClean="0">
                <a:solidFill>
                  <a:schemeClr val="bg1"/>
                </a:solidFill>
              </a:rPr>
              <a:t>), Bogor, </a:t>
            </a:r>
            <a:r>
              <a:rPr lang="en-US" sz="2400" dirty="0" err="1" smtClean="0">
                <a:solidFill>
                  <a:schemeClr val="bg1"/>
                </a:solidFill>
              </a:rPr>
              <a:t>Besuki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Punung</a:t>
            </a:r>
            <a:r>
              <a:rPr lang="en-US" sz="2400" dirty="0" smtClean="0">
                <a:solidFill>
                  <a:schemeClr val="bg1"/>
                </a:solidFill>
              </a:rPr>
              <a:t> (</a:t>
            </a:r>
            <a:r>
              <a:rPr lang="en-US" sz="2400" dirty="0" err="1" smtClean="0">
                <a:solidFill>
                  <a:schemeClr val="bg1"/>
                </a:solidFill>
              </a:rPr>
              <a:t>Jatim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400" dirty="0" err="1" smtClean="0">
                <a:solidFill>
                  <a:schemeClr val="bg1"/>
                </a:solidFill>
              </a:rPr>
              <a:t>Perhiasan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dari</a:t>
            </a:r>
            <a:r>
              <a:rPr lang="en-US" sz="2400" dirty="0" smtClean="0">
                <a:solidFill>
                  <a:schemeClr val="bg1"/>
                </a:solidFill>
              </a:rPr>
              <a:t> manik2. ; </a:t>
            </a:r>
            <a:r>
              <a:rPr lang="en-US" sz="2400" dirty="0" err="1" smtClean="0">
                <a:solidFill>
                  <a:schemeClr val="bg1"/>
                </a:solidFill>
              </a:rPr>
              <a:t>sangiran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</a:rPr>
              <a:t>Pasemah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</a:rPr>
              <a:t>Gilimanuk</a:t>
            </a:r>
            <a:r>
              <a:rPr lang="en-US" sz="2400" dirty="0" smtClean="0">
                <a:solidFill>
                  <a:schemeClr val="bg1"/>
                </a:solidFill>
              </a:rPr>
              <a:t>, Bogor, </a:t>
            </a:r>
            <a:r>
              <a:rPr lang="en-US" sz="2400" dirty="0" err="1" smtClean="0">
                <a:solidFill>
                  <a:schemeClr val="bg1"/>
                </a:solidFill>
              </a:rPr>
              <a:t>Besuki</a:t>
            </a:r>
            <a:r>
              <a:rPr lang="en-US" sz="2400" dirty="0" smtClean="0">
                <a:solidFill>
                  <a:schemeClr val="bg1"/>
                </a:solidFill>
              </a:rPr>
              <a:t> Bone </a:t>
            </a:r>
            <a:r>
              <a:rPr lang="en-US" sz="2400" dirty="0" err="1" smtClean="0">
                <a:solidFill>
                  <a:schemeClr val="bg1"/>
                </a:solidFill>
              </a:rPr>
              <a:t>dll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74638"/>
            <a:ext cx="6553200" cy="563562"/>
          </a:xfr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US" sz="4000" dirty="0" err="1" smtClean="0">
                <a:latin typeface="Brush Script MT" pitchFamily="66" charset="0"/>
              </a:rPr>
              <a:t>Indikator</a:t>
            </a:r>
            <a:endParaRPr lang="en-US" sz="4000" dirty="0">
              <a:latin typeface="Brush Script MT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066800"/>
            <a:ext cx="6553200" cy="5334000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pPr lvl="0"/>
            <a:endParaRPr lang="en-US" dirty="0" smtClean="0">
              <a:latin typeface="Berlin Sans FB" pitchFamily="34" charset="0"/>
            </a:endParaRPr>
          </a:p>
          <a:p>
            <a:pPr marL="514350" lvl="0" indent="-514350">
              <a:buNone/>
            </a:pPr>
            <a:endParaRPr lang="en-US" dirty="0" smtClean="0">
              <a:latin typeface="Berlin Sans FB" pitchFamily="34" charset="0"/>
            </a:endParaRPr>
          </a:p>
          <a:p>
            <a:pPr marL="514350" indent="-514350">
              <a:buNone/>
            </a:pPr>
            <a:endParaRPr lang="en-US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553200" cy="868362"/>
          </a:xfrm>
          <a:solidFill>
            <a:srgbClr val="F4FF1F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/>
          <a:lstStyle/>
          <a:p>
            <a:r>
              <a:rPr lang="en-US" dirty="0" err="1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Brush Script MT" pitchFamily="66" charset="0"/>
              </a:rPr>
              <a:t>Perkembangan</a:t>
            </a:r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Brush Script MT" pitchFamily="66" charset="0"/>
              </a:rPr>
              <a:t> </a:t>
            </a:r>
            <a:r>
              <a:rPr lang="en-US" dirty="0" err="1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Brush Script MT" pitchFamily="66" charset="0"/>
              </a:rPr>
              <a:t>teknologi</a:t>
            </a:r>
            <a:endParaRPr lang="en-US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Brush Script MT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295400"/>
            <a:ext cx="6553200" cy="5257799"/>
          </a:xfrm>
          <a:solidFill>
            <a:srgbClr val="00B0F0"/>
          </a:solidFill>
          <a:ln w="38100">
            <a:solidFill>
              <a:schemeClr val="accent1"/>
            </a:solidFill>
            <a:prstDash val="solid"/>
          </a:ln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>
                <a:solidFill>
                  <a:srgbClr val="002060"/>
                </a:solidFill>
                <a:latin typeface="Felix Titling" pitchFamily="82" charset="0"/>
              </a:rPr>
              <a:t>Pada</a:t>
            </a:r>
            <a:r>
              <a:rPr lang="en-US" dirty="0" smtClean="0">
                <a:solidFill>
                  <a:srgbClr val="002060"/>
                </a:solidFill>
                <a:latin typeface="Felix Titling" pitchFamily="82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Felix Titling" pitchFamily="82" charset="0"/>
              </a:rPr>
              <a:t>masy</a:t>
            </a:r>
            <a:r>
              <a:rPr lang="en-US" dirty="0" smtClean="0">
                <a:solidFill>
                  <a:srgbClr val="002060"/>
                </a:solidFill>
                <a:latin typeface="Felix Titling" pitchFamily="82" charset="0"/>
              </a:rPr>
              <a:t>. </a:t>
            </a:r>
            <a:r>
              <a:rPr lang="en-US" dirty="0" err="1" smtClean="0">
                <a:solidFill>
                  <a:srgbClr val="002060"/>
                </a:solidFill>
                <a:latin typeface="Felix Titling" pitchFamily="82" charset="0"/>
              </a:rPr>
              <a:t>Menetap</a:t>
            </a:r>
            <a:r>
              <a:rPr lang="en-US" dirty="0" smtClean="0">
                <a:solidFill>
                  <a:srgbClr val="002060"/>
                </a:solidFill>
                <a:latin typeface="Felix Titling" pitchFamily="82" charset="0"/>
              </a:rPr>
              <a:t>,  </a:t>
            </a:r>
            <a:r>
              <a:rPr lang="en-US" dirty="0" err="1" smtClean="0">
                <a:solidFill>
                  <a:srgbClr val="002060"/>
                </a:solidFill>
                <a:latin typeface="Felix Titling" pitchFamily="82" charset="0"/>
              </a:rPr>
              <a:t>teknologi</a:t>
            </a:r>
            <a:r>
              <a:rPr lang="en-US" dirty="0" smtClean="0">
                <a:solidFill>
                  <a:srgbClr val="002060"/>
                </a:solidFill>
                <a:latin typeface="Felix Titling" pitchFamily="82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Felix Titling" pitchFamily="82" charset="0"/>
              </a:rPr>
              <a:t>diterapkan</a:t>
            </a:r>
            <a:r>
              <a:rPr lang="en-US" dirty="0" smtClean="0">
                <a:solidFill>
                  <a:srgbClr val="002060"/>
                </a:solidFill>
                <a:latin typeface="Felix Titling" pitchFamily="82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Felix Titling" pitchFamily="82" charset="0"/>
              </a:rPr>
              <a:t>untuk</a:t>
            </a:r>
            <a:r>
              <a:rPr lang="en-US" dirty="0" smtClean="0">
                <a:solidFill>
                  <a:srgbClr val="002060"/>
                </a:solidFill>
                <a:latin typeface="Felix Titling" pitchFamily="82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Felix Titling" pitchFamily="82" charset="0"/>
              </a:rPr>
              <a:t>teknik</a:t>
            </a:r>
            <a:r>
              <a:rPr lang="en-US" dirty="0" smtClean="0">
                <a:solidFill>
                  <a:srgbClr val="002060"/>
                </a:solidFill>
                <a:latin typeface="Felix Titling" pitchFamily="82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Felix Titling" pitchFamily="82" charset="0"/>
              </a:rPr>
              <a:t>pembuatan</a:t>
            </a:r>
            <a:r>
              <a:rPr lang="en-US" dirty="0" smtClean="0">
                <a:solidFill>
                  <a:srgbClr val="002060"/>
                </a:solidFill>
                <a:latin typeface="Felix Titling" pitchFamily="82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Felix Titling" pitchFamily="82" charset="0"/>
              </a:rPr>
              <a:t>tempat</a:t>
            </a:r>
            <a:r>
              <a:rPr lang="en-US" dirty="0" smtClean="0">
                <a:solidFill>
                  <a:srgbClr val="002060"/>
                </a:solidFill>
                <a:latin typeface="Felix Titling" pitchFamily="82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Felix Titling" pitchFamily="82" charset="0"/>
              </a:rPr>
              <a:t>tinggal</a:t>
            </a:r>
            <a:r>
              <a:rPr lang="en-US" dirty="0" smtClean="0">
                <a:solidFill>
                  <a:srgbClr val="002060"/>
                </a:solidFill>
                <a:latin typeface="Felix Titling" pitchFamily="82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Felix Titling" pitchFamily="82" charset="0"/>
              </a:rPr>
              <a:t>dan</a:t>
            </a:r>
            <a:r>
              <a:rPr lang="en-US" dirty="0" smtClean="0">
                <a:solidFill>
                  <a:srgbClr val="002060"/>
                </a:solidFill>
                <a:latin typeface="Felix Titling" pitchFamily="82" charset="0"/>
              </a:rPr>
              <a:t> peralatan2 yang </a:t>
            </a:r>
            <a:r>
              <a:rPr lang="en-US" dirty="0" err="1" smtClean="0">
                <a:solidFill>
                  <a:srgbClr val="002060"/>
                </a:solidFill>
                <a:latin typeface="Felix Titling" pitchFamily="82" charset="0"/>
              </a:rPr>
              <a:t>digunakan</a:t>
            </a:r>
            <a:r>
              <a:rPr lang="en-US" dirty="0" smtClean="0">
                <a:solidFill>
                  <a:srgbClr val="002060"/>
                </a:solidFill>
                <a:latin typeface="Felix Titling" pitchFamily="82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Felix Titling" pitchFamily="82" charset="0"/>
              </a:rPr>
              <a:t>untuk</a:t>
            </a:r>
            <a:r>
              <a:rPr lang="en-US" dirty="0" smtClean="0">
                <a:solidFill>
                  <a:srgbClr val="002060"/>
                </a:solidFill>
                <a:latin typeface="Felix Titling" pitchFamily="82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Felix Titling" pitchFamily="82" charset="0"/>
              </a:rPr>
              <a:t>upaya</a:t>
            </a:r>
            <a:r>
              <a:rPr lang="en-US" dirty="0" smtClean="0">
                <a:solidFill>
                  <a:srgbClr val="002060"/>
                </a:solidFill>
                <a:latin typeface="Felix Titling" pitchFamily="82" charset="0"/>
              </a:rPr>
              <a:t>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dirty="0" err="1" smtClean="0">
                <a:solidFill>
                  <a:srgbClr val="002060"/>
                </a:solidFill>
                <a:latin typeface="Felix Titling" pitchFamily="82" charset="0"/>
              </a:rPr>
              <a:t>memenuhi</a:t>
            </a:r>
            <a:r>
              <a:rPr lang="en-US" dirty="0" smtClean="0">
                <a:solidFill>
                  <a:srgbClr val="002060"/>
                </a:solidFill>
                <a:latin typeface="Felix Titling" pitchFamily="82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Felix Titling" pitchFamily="82" charset="0"/>
              </a:rPr>
              <a:t>kebutuhan</a:t>
            </a:r>
            <a:r>
              <a:rPr lang="en-US" dirty="0" smtClean="0">
                <a:solidFill>
                  <a:srgbClr val="002060"/>
                </a:solidFill>
                <a:latin typeface="Felix Titling" pitchFamily="82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Felix Titling" pitchFamily="82" charset="0"/>
              </a:rPr>
              <a:t>hidupnya</a:t>
            </a:r>
            <a:endParaRPr lang="en-US" dirty="0">
              <a:solidFill>
                <a:srgbClr val="002060"/>
              </a:solidFill>
              <a:latin typeface="Felix Titling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74638"/>
            <a:ext cx="6553200" cy="1143000"/>
          </a:xfrm>
          <a:solidFill>
            <a:srgbClr val="00B050"/>
          </a:solidFill>
        </p:spPr>
        <p:txBody>
          <a:bodyPr/>
          <a:lstStyle/>
          <a:p>
            <a:r>
              <a:rPr lang="en-US" sz="3200" dirty="0" err="1" smtClean="0">
                <a:solidFill>
                  <a:srgbClr val="FFFF00"/>
                </a:solidFill>
                <a:latin typeface="Brush Script MT" pitchFamily="66" charset="0"/>
              </a:rPr>
              <a:t>Teknik</a:t>
            </a:r>
            <a:r>
              <a:rPr lang="en-US" sz="3200" dirty="0" smtClean="0">
                <a:solidFill>
                  <a:srgbClr val="FFFF00"/>
                </a:solidFill>
                <a:latin typeface="Brush Script MT" pitchFamily="66" charset="0"/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  <a:latin typeface="Brush Script MT" pitchFamily="66" charset="0"/>
              </a:rPr>
              <a:t>pembuatan</a:t>
            </a:r>
            <a:r>
              <a:rPr lang="en-US" sz="3200" dirty="0" smtClean="0">
                <a:solidFill>
                  <a:srgbClr val="FFFF00"/>
                </a:solidFill>
                <a:latin typeface="Brush Script MT" pitchFamily="66" charset="0"/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  <a:latin typeface="Brush Script MT" pitchFamily="66" charset="0"/>
              </a:rPr>
              <a:t>patung</a:t>
            </a:r>
            <a:r>
              <a:rPr lang="en-US" sz="3200" dirty="0" smtClean="0">
                <a:solidFill>
                  <a:srgbClr val="FFFF00"/>
                </a:solidFill>
                <a:latin typeface="Brush Script MT" pitchFamily="66" charset="0"/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  <a:latin typeface="Brush Script MT" pitchFamily="66" charset="0"/>
              </a:rPr>
              <a:t>dari</a:t>
            </a:r>
            <a:r>
              <a:rPr lang="en-US" sz="3200" dirty="0" smtClean="0">
                <a:solidFill>
                  <a:srgbClr val="FFFF00"/>
                </a:solidFill>
                <a:latin typeface="Brush Script MT" pitchFamily="66" charset="0"/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  <a:latin typeface="Brush Script MT" pitchFamily="66" charset="0"/>
              </a:rPr>
              <a:t>logam</a:t>
            </a:r>
            <a:endParaRPr lang="en-US" sz="3200" dirty="0">
              <a:solidFill>
                <a:srgbClr val="FFFF00"/>
              </a:solidFill>
              <a:latin typeface="Brush Script MT" pitchFamily="66" charset="0"/>
            </a:endParaRPr>
          </a:p>
        </p:txBody>
      </p:sp>
      <p:pic>
        <p:nvPicPr>
          <p:cNvPr id="1026" name="Picture 2" descr="C:\Documents and Settings\Administrator\My Documents\WHAT 1\teknik pembuatan patung dari logam ya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371600"/>
            <a:ext cx="6553200" cy="518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162800" cy="6858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4000" dirty="0" err="1" smtClean="0">
                <a:latin typeface="Bodoni MT Poster Compressed" pitchFamily="18" charset="0"/>
              </a:rPr>
              <a:t>Teknik</a:t>
            </a:r>
            <a:r>
              <a:rPr lang="en-US" sz="4000" dirty="0" smtClean="0">
                <a:latin typeface="Bodoni MT Poster Compressed" pitchFamily="18" charset="0"/>
              </a:rPr>
              <a:t> </a:t>
            </a:r>
            <a:r>
              <a:rPr lang="en-US" sz="4000" dirty="0" err="1" smtClean="0">
                <a:latin typeface="Bodoni MT Poster Compressed" pitchFamily="18" charset="0"/>
              </a:rPr>
              <a:t>pembuatan</a:t>
            </a:r>
            <a:r>
              <a:rPr lang="en-US" sz="4000" dirty="0" smtClean="0">
                <a:latin typeface="Bodoni MT Poster Compressed" pitchFamily="18" charset="0"/>
              </a:rPr>
              <a:t> </a:t>
            </a:r>
            <a:r>
              <a:rPr lang="en-US" sz="4000" dirty="0" err="1" smtClean="0">
                <a:latin typeface="Bodoni MT Poster Compressed" pitchFamily="18" charset="0"/>
              </a:rPr>
              <a:t>benda</a:t>
            </a:r>
            <a:r>
              <a:rPr lang="en-US" sz="4000" dirty="0" smtClean="0">
                <a:latin typeface="Bodoni MT Poster Compressed" pitchFamily="18" charset="0"/>
              </a:rPr>
              <a:t> </a:t>
            </a:r>
            <a:r>
              <a:rPr lang="en-US" sz="4000" dirty="0" err="1" smtClean="0">
                <a:latin typeface="Bodoni MT Poster Compressed" pitchFamily="18" charset="0"/>
              </a:rPr>
              <a:t>perunggu</a:t>
            </a:r>
            <a:r>
              <a:rPr lang="en-US" sz="4000" dirty="0" smtClean="0">
                <a:latin typeface="Bodoni MT Poster Compressed" pitchFamily="18" charset="0"/>
              </a:rPr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1066800"/>
            <a:ext cx="3886200" cy="28194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endParaRPr lang="en-US" b="1" dirty="0" smtClean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ticulate Extrabold" pitchFamily="2" charset="0"/>
            </a:endParaRPr>
          </a:p>
          <a:p>
            <a:r>
              <a:rPr lang="en-US" b="1" dirty="0" err="1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ticulate Extrabold" pitchFamily="2" charset="0"/>
              </a:rPr>
              <a:t>Teknik</a:t>
            </a:r>
            <a:r>
              <a:rPr lang="en-US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ticulate Extrabold" pitchFamily="2" charset="0"/>
              </a:rPr>
              <a:t> bivalve : </a:t>
            </a:r>
          </a:p>
          <a:p>
            <a:pPr>
              <a:buNone/>
            </a:pPr>
            <a:endParaRPr lang="en-US" b="1" dirty="0" smtClean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ticulate Extrabold" pitchFamily="2" charset="0"/>
            </a:endParaRPr>
          </a:p>
          <a:p>
            <a:pPr>
              <a:buNone/>
            </a:pPr>
            <a:r>
              <a:rPr lang="en-US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ticulate Extrabold" pitchFamily="2" charset="0"/>
              </a:rPr>
              <a:t>      </a:t>
            </a:r>
            <a:r>
              <a:rPr lang="en-US" sz="3800" b="1" dirty="0" err="1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 Black" pitchFamily="34" charset="0"/>
              </a:rPr>
              <a:t>Y</a:t>
            </a:r>
            <a:r>
              <a:rPr lang="en-US" sz="3800" dirty="0" err="1" smtClean="0">
                <a:latin typeface="Arial Black" pitchFamily="34" charset="0"/>
              </a:rPr>
              <a:t>aitu</a:t>
            </a:r>
            <a:r>
              <a:rPr lang="en-US" sz="3800" dirty="0" smtClean="0">
                <a:latin typeface="Arial Black" pitchFamily="34" charset="0"/>
              </a:rPr>
              <a:t> </a:t>
            </a:r>
            <a:r>
              <a:rPr lang="en-US" sz="3800" dirty="0" err="1" smtClean="0">
                <a:latin typeface="Arial Black" pitchFamily="34" charset="0"/>
              </a:rPr>
              <a:t>membuat</a:t>
            </a:r>
            <a:r>
              <a:rPr lang="en-US" sz="3800" dirty="0" smtClean="0">
                <a:latin typeface="Arial Black" pitchFamily="34" charset="0"/>
              </a:rPr>
              <a:t> </a:t>
            </a:r>
            <a:r>
              <a:rPr lang="en-US" sz="3800" dirty="0" err="1" smtClean="0">
                <a:latin typeface="Arial Black" pitchFamily="34" charset="0"/>
              </a:rPr>
              <a:t>benda</a:t>
            </a:r>
            <a:r>
              <a:rPr lang="en-US" sz="3800" dirty="0" smtClean="0">
                <a:latin typeface="Arial Black" pitchFamily="34" charset="0"/>
              </a:rPr>
              <a:t> </a:t>
            </a:r>
            <a:r>
              <a:rPr lang="en-US" sz="3800" dirty="0" err="1" smtClean="0">
                <a:latin typeface="Arial Black" pitchFamily="34" charset="0"/>
              </a:rPr>
              <a:t>perunggu</a:t>
            </a:r>
            <a:r>
              <a:rPr lang="en-US" sz="3800" dirty="0" smtClean="0">
                <a:latin typeface="Arial Black" pitchFamily="34" charset="0"/>
              </a:rPr>
              <a:t> </a:t>
            </a:r>
            <a:r>
              <a:rPr lang="en-US" sz="3800" dirty="0" err="1" smtClean="0">
                <a:latin typeface="Arial Black" pitchFamily="34" charset="0"/>
              </a:rPr>
              <a:t>dengan</a:t>
            </a:r>
            <a:r>
              <a:rPr lang="en-US" sz="3800" dirty="0" smtClean="0">
                <a:latin typeface="Arial Black" pitchFamily="34" charset="0"/>
              </a:rPr>
              <a:t> </a:t>
            </a:r>
            <a:r>
              <a:rPr lang="en-US" sz="3800" dirty="0" err="1" smtClean="0">
                <a:latin typeface="Arial Black" pitchFamily="34" charset="0"/>
              </a:rPr>
              <a:t>menggunakan</a:t>
            </a:r>
            <a:r>
              <a:rPr lang="en-US" sz="3800" dirty="0" smtClean="0">
                <a:latin typeface="Arial Black" pitchFamily="34" charset="0"/>
              </a:rPr>
              <a:t> </a:t>
            </a:r>
            <a:r>
              <a:rPr lang="en-US" sz="3800" dirty="0" err="1" smtClean="0">
                <a:latin typeface="Arial Black" pitchFamily="34" charset="0"/>
              </a:rPr>
              <a:t>dua</a:t>
            </a:r>
            <a:r>
              <a:rPr lang="en-US" sz="3800" dirty="0" smtClean="0">
                <a:latin typeface="Arial Black" pitchFamily="34" charset="0"/>
              </a:rPr>
              <a:t> </a:t>
            </a:r>
            <a:r>
              <a:rPr lang="en-US" sz="3800" dirty="0" err="1" smtClean="0">
                <a:latin typeface="Arial Black" pitchFamily="34" charset="0"/>
              </a:rPr>
              <a:t>cetakan</a:t>
            </a:r>
            <a:r>
              <a:rPr lang="en-US" sz="3800" dirty="0" smtClean="0">
                <a:latin typeface="Arial Black" pitchFamily="34" charset="0"/>
              </a:rPr>
              <a:t> </a:t>
            </a:r>
            <a:r>
              <a:rPr lang="en-US" sz="3800" dirty="0" err="1" smtClean="0">
                <a:latin typeface="Arial Black" pitchFamily="34" charset="0"/>
              </a:rPr>
              <a:t>dari</a:t>
            </a:r>
            <a:r>
              <a:rPr lang="en-US" sz="3800" dirty="0" smtClean="0">
                <a:latin typeface="Arial Black" pitchFamily="34" charset="0"/>
              </a:rPr>
              <a:t> </a:t>
            </a:r>
            <a:r>
              <a:rPr lang="en-US" sz="3800" dirty="0" err="1" smtClean="0">
                <a:latin typeface="Arial Black" pitchFamily="34" charset="0"/>
              </a:rPr>
              <a:t>batu</a:t>
            </a:r>
            <a:r>
              <a:rPr lang="en-US" sz="3800" dirty="0" smtClean="0">
                <a:latin typeface="Arial Black" pitchFamily="34" charset="0"/>
              </a:rPr>
              <a:t> yang </a:t>
            </a:r>
            <a:r>
              <a:rPr lang="en-US" sz="3800" dirty="0" err="1" smtClean="0">
                <a:latin typeface="Arial Black" pitchFamily="34" charset="0"/>
              </a:rPr>
              <a:t>bisa</a:t>
            </a:r>
            <a:r>
              <a:rPr lang="en-US" sz="3800" dirty="0" smtClean="0">
                <a:latin typeface="Arial Black" pitchFamily="34" charset="0"/>
              </a:rPr>
              <a:t> </a:t>
            </a:r>
            <a:r>
              <a:rPr lang="en-US" sz="3800" dirty="0" err="1" smtClean="0">
                <a:latin typeface="Arial Black" pitchFamily="34" charset="0"/>
              </a:rPr>
              <a:t>dibuka</a:t>
            </a:r>
            <a:r>
              <a:rPr lang="en-US" sz="3800" dirty="0" smtClean="0">
                <a:latin typeface="Arial Black" pitchFamily="34" charset="0"/>
              </a:rPr>
              <a:t> </a:t>
            </a:r>
            <a:r>
              <a:rPr lang="en-US" sz="3800" dirty="0" err="1" smtClean="0">
                <a:latin typeface="Arial Black" pitchFamily="34" charset="0"/>
              </a:rPr>
              <a:t>dan</a:t>
            </a:r>
            <a:r>
              <a:rPr lang="en-US" sz="3800" dirty="0" smtClean="0">
                <a:latin typeface="Arial Black" pitchFamily="34" charset="0"/>
              </a:rPr>
              <a:t> </a:t>
            </a:r>
            <a:r>
              <a:rPr lang="en-US" sz="3800" dirty="0" err="1" smtClean="0">
                <a:latin typeface="Arial Black" pitchFamily="34" charset="0"/>
              </a:rPr>
              <a:t>ditutup</a:t>
            </a:r>
            <a:r>
              <a:rPr lang="en-US" sz="3800" dirty="0" smtClean="0">
                <a:latin typeface="Arial Black" pitchFamily="34" charset="0"/>
              </a:rPr>
              <a:t>, </a:t>
            </a:r>
            <a:r>
              <a:rPr lang="en-US" sz="3800" dirty="0" err="1" smtClean="0">
                <a:latin typeface="Arial Black" pitchFamily="34" charset="0"/>
              </a:rPr>
              <a:t>cetakan</a:t>
            </a:r>
            <a:r>
              <a:rPr lang="en-US" sz="3800" dirty="0" smtClean="0">
                <a:latin typeface="Arial Black" pitchFamily="34" charset="0"/>
              </a:rPr>
              <a:t> </a:t>
            </a:r>
            <a:r>
              <a:rPr lang="en-US" sz="3800" dirty="0" err="1" smtClean="0">
                <a:latin typeface="Arial Black" pitchFamily="34" charset="0"/>
              </a:rPr>
              <a:t>batu</a:t>
            </a:r>
            <a:r>
              <a:rPr lang="en-US" sz="3800" dirty="0" smtClean="0">
                <a:latin typeface="Arial Black" pitchFamily="34" charset="0"/>
              </a:rPr>
              <a:t> </a:t>
            </a:r>
            <a:r>
              <a:rPr lang="en-US" sz="3800" dirty="0" err="1" smtClean="0">
                <a:latin typeface="Arial Black" pitchFamily="34" charset="0"/>
              </a:rPr>
              <a:t>tersebut</a:t>
            </a:r>
            <a:r>
              <a:rPr lang="en-US" sz="3800" dirty="0" smtClean="0">
                <a:latin typeface="Arial Black" pitchFamily="34" charset="0"/>
              </a:rPr>
              <a:t> </a:t>
            </a:r>
            <a:r>
              <a:rPr lang="en-US" sz="3800" dirty="0" err="1" smtClean="0">
                <a:latin typeface="Arial Black" pitchFamily="34" charset="0"/>
              </a:rPr>
              <a:t>dibuatkan</a:t>
            </a:r>
            <a:r>
              <a:rPr lang="en-US" sz="3800" dirty="0" smtClean="0">
                <a:latin typeface="Arial Black" pitchFamily="34" charset="0"/>
              </a:rPr>
              <a:t> </a:t>
            </a:r>
            <a:r>
              <a:rPr lang="en-US" sz="3800" dirty="0" err="1" smtClean="0">
                <a:latin typeface="Arial Black" pitchFamily="34" charset="0"/>
              </a:rPr>
              <a:t>lubang</a:t>
            </a:r>
            <a:r>
              <a:rPr lang="en-US" sz="3800" dirty="0" smtClean="0">
                <a:latin typeface="Arial Black" pitchFamily="34" charset="0"/>
              </a:rPr>
              <a:t> </a:t>
            </a:r>
            <a:r>
              <a:rPr lang="en-US" sz="3800" dirty="0" err="1" smtClean="0">
                <a:latin typeface="Arial Black" pitchFamily="34" charset="0"/>
              </a:rPr>
              <a:t>kecil</a:t>
            </a:r>
            <a:r>
              <a:rPr lang="en-US" sz="3800" dirty="0" smtClean="0">
                <a:latin typeface="Arial Black" pitchFamily="34" charset="0"/>
              </a:rPr>
              <a:t> </a:t>
            </a:r>
            <a:r>
              <a:rPr lang="en-US" sz="3800" dirty="0" err="1" smtClean="0">
                <a:latin typeface="Arial Black" pitchFamily="34" charset="0"/>
              </a:rPr>
              <a:t>untuk</a:t>
            </a:r>
            <a:r>
              <a:rPr lang="en-US" sz="3800" dirty="0" smtClean="0">
                <a:latin typeface="Arial Black" pitchFamily="34" charset="0"/>
              </a:rPr>
              <a:t> </a:t>
            </a:r>
            <a:r>
              <a:rPr lang="en-US" sz="3800" dirty="0" err="1" smtClean="0">
                <a:latin typeface="Arial Black" pitchFamily="34" charset="0"/>
              </a:rPr>
              <a:t>memasukkan</a:t>
            </a:r>
            <a:r>
              <a:rPr lang="en-US" sz="3800" dirty="0" smtClean="0">
                <a:latin typeface="Arial Black" pitchFamily="34" charset="0"/>
              </a:rPr>
              <a:t> </a:t>
            </a:r>
            <a:r>
              <a:rPr lang="en-US" sz="3800" dirty="0" err="1" smtClean="0">
                <a:latin typeface="Arial Black" pitchFamily="34" charset="0"/>
              </a:rPr>
              <a:t>cairan</a:t>
            </a:r>
            <a:r>
              <a:rPr lang="en-US" sz="3800" dirty="0" smtClean="0">
                <a:latin typeface="Arial Black" pitchFamily="34" charset="0"/>
              </a:rPr>
              <a:t> </a:t>
            </a:r>
            <a:r>
              <a:rPr lang="en-US" sz="3800" dirty="0" err="1" smtClean="0">
                <a:latin typeface="Arial Black" pitchFamily="34" charset="0"/>
              </a:rPr>
              <a:t>perunggu</a:t>
            </a:r>
            <a:r>
              <a:rPr lang="en-US" sz="3800" dirty="0" smtClean="0">
                <a:latin typeface="Arial Black" pitchFamily="34" charset="0"/>
              </a:rPr>
              <a:t>. </a:t>
            </a:r>
            <a:r>
              <a:rPr lang="en-US" sz="3800" dirty="0" err="1" smtClean="0">
                <a:latin typeface="Arial Black" pitchFamily="34" charset="0"/>
              </a:rPr>
              <a:t>Setelah</a:t>
            </a:r>
            <a:r>
              <a:rPr lang="en-US" sz="3800" dirty="0" smtClean="0">
                <a:latin typeface="Arial Black" pitchFamily="34" charset="0"/>
              </a:rPr>
              <a:t> </a:t>
            </a:r>
            <a:r>
              <a:rPr lang="en-US" sz="3800" dirty="0" err="1" smtClean="0">
                <a:latin typeface="Arial Black" pitchFamily="34" charset="0"/>
              </a:rPr>
              <a:t>perunggu</a:t>
            </a:r>
            <a:r>
              <a:rPr lang="en-US" sz="3800" dirty="0" smtClean="0">
                <a:latin typeface="Arial Black" pitchFamily="34" charset="0"/>
              </a:rPr>
              <a:t> </a:t>
            </a:r>
            <a:r>
              <a:rPr lang="en-US" sz="3800" dirty="0" err="1" smtClean="0">
                <a:latin typeface="Arial Black" pitchFamily="34" charset="0"/>
              </a:rPr>
              <a:t>dingin</a:t>
            </a:r>
            <a:r>
              <a:rPr lang="en-US" sz="3800" dirty="0" smtClean="0">
                <a:latin typeface="Arial Black" pitchFamily="34" charset="0"/>
              </a:rPr>
              <a:t> </a:t>
            </a:r>
            <a:r>
              <a:rPr lang="en-US" sz="3800" dirty="0" err="1" smtClean="0">
                <a:latin typeface="Arial Black" pitchFamily="34" charset="0"/>
              </a:rPr>
              <a:t>dan</a:t>
            </a:r>
            <a:r>
              <a:rPr lang="en-US" sz="3800" dirty="0" smtClean="0">
                <a:latin typeface="Arial Black" pitchFamily="34" charset="0"/>
              </a:rPr>
              <a:t> </a:t>
            </a:r>
            <a:r>
              <a:rPr lang="en-US" sz="3800" dirty="0" err="1" smtClean="0">
                <a:latin typeface="Arial Black" pitchFamily="34" charset="0"/>
              </a:rPr>
              <a:t>mengeras</a:t>
            </a:r>
            <a:r>
              <a:rPr lang="en-US" sz="3800" dirty="0" smtClean="0">
                <a:latin typeface="Arial Black" pitchFamily="34" charset="0"/>
              </a:rPr>
              <a:t>, </a:t>
            </a:r>
            <a:r>
              <a:rPr lang="en-US" sz="3800" dirty="0" err="1" smtClean="0">
                <a:latin typeface="Arial Black" pitchFamily="34" charset="0"/>
              </a:rPr>
              <a:t>cetakan</a:t>
            </a:r>
            <a:r>
              <a:rPr lang="en-US" sz="3800" dirty="0" smtClean="0">
                <a:latin typeface="Arial Black" pitchFamily="34" charset="0"/>
              </a:rPr>
              <a:t> </a:t>
            </a:r>
            <a:r>
              <a:rPr lang="en-US" sz="3800" dirty="0" err="1" smtClean="0">
                <a:latin typeface="Arial Black" pitchFamily="34" charset="0"/>
              </a:rPr>
              <a:t>lalu</a:t>
            </a:r>
            <a:r>
              <a:rPr lang="en-US" sz="3800" dirty="0" smtClean="0">
                <a:latin typeface="Arial Black" pitchFamily="34" charset="0"/>
              </a:rPr>
              <a:t> </a:t>
            </a:r>
            <a:r>
              <a:rPr lang="en-US" sz="3800" dirty="0" err="1" smtClean="0">
                <a:latin typeface="Arial Black" pitchFamily="34" charset="0"/>
              </a:rPr>
              <a:t>dibuka</a:t>
            </a:r>
            <a:r>
              <a:rPr lang="en-US" sz="3800" dirty="0" smtClean="0">
                <a:latin typeface="Arial Black" pitchFamily="34" charset="0"/>
              </a:rPr>
              <a:t> </a:t>
            </a:r>
            <a:r>
              <a:rPr lang="en-US" sz="3800" dirty="0" err="1" smtClean="0">
                <a:latin typeface="Arial Black" pitchFamily="34" charset="0"/>
              </a:rPr>
              <a:t>dan</a:t>
            </a:r>
            <a:r>
              <a:rPr lang="en-US" sz="3800" dirty="0" smtClean="0">
                <a:latin typeface="Arial Black" pitchFamily="34" charset="0"/>
              </a:rPr>
              <a:t> </a:t>
            </a:r>
            <a:r>
              <a:rPr lang="en-US" sz="3800" dirty="0" err="1" smtClean="0">
                <a:latin typeface="Arial Black" pitchFamily="34" charset="0"/>
              </a:rPr>
              <a:t>jadilah</a:t>
            </a:r>
            <a:r>
              <a:rPr lang="en-US" sz="3800" dirty="0" smtClean="0">
                <a:latin typeface="Arial Black" pitchFamily="34" charset="0"/>
              </a:rPr>
              <a:t> </a:t>
            </a:r>
            <a:r>
              <a:rPr lang="en-US" sz="3800" dirty="0" err="1" smtClean="0">
                <a:latin typeface="Arial Black" pitchFamily="34" charset="0"/>
              </a:rPr>
              <a:t>barang</a:t>
            </a:r>
            <a:r>
              <a:rPr lang="en-US" sz="3800" dirty="0" smtClean="0">
                <a:latin typeface="Arial Black" pitchFamily="34" charset="0"/>
              </a:rPr>
              <a:t> </a:t>
            </a:r>
            <a:r>
              <a:rPr lang="en-US" sz="3800" dirty="0" err="1" smtClean="0">
                <a:latin typeface="Arial Black" pitchFamily="34" charset="0"/>
              </a:rPr>
              <a:t>perunggu</a:t>
            </a:r>
            <a:r>
              <a:rPr lang="en-US" sz="3800" dirty="0" smtClean="0">
                <a:latin typeface="Arial Black" pitchFamily="34" charset="0"/>
              </a:rPr>
              <a:t> yang </a:t>
            </a:r>
            <a:r>
              <a:rPr lang="en-US" sz="3800" dirty="0" err="1" smtClean="0">
                <a:latin typeface="Arial Black" pitchFamily="34" charset="0"/>
              </a:rPr>
              <a:t>diinginkan</a:t>
            </a:r>
            <a:r>
              <a:rPr lang="en-US" sz="3800" dirty="0" smtClean="0">
                <a:latin typeface="Arial Black" pitchFamily="34" charset="0"/>
              </a:rPr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4500" dirty="0" smtClean="0">
              <a:ln>
                <a:solidFill>
                  <a:srgbClr val="FF0000"/>
                </a:solidFill>
              </a:ln>
              <a:solidFill>
                <a:srgbClr val="FFFF00"/>
              </a:solidFill>
              <a:latin typeface="Brush Script MT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05400" y="5715000"/>
            <a:ext cx="388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rgbClr val="FFC000"/>
                </a:solidFill>
                <a:latin typeface="Articulate Extrabold" pitchFamily="2" charset="0"/>
              </a:rPr>
              <a:t>Cara </a:t>
            </a:r>
            <a:r>
              <a:rPr lang="en-US" dirty="0" err="1" smtClean="0">
                <a:ln>
                  <a:solidFill>
                    <a:srgbClr val="FF0000"/>
                  </a:solidFill>
                </a:ln>
                <a:solidFill>
                  <a:srgbClr val="FFC000"/>
                </a:solidFill>
                <a:latin typeface="Articulate Extrabold" pitchFamily="2" charset="0"/>
              </a:rPr>
              <a:t>ini</a:t>
            </a:r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rgbClr val="FFC000"/>
                </a:solidFill>
                <a:latin typeface="Articulate Extrabold" pitchFamily="2" charset="0"/>
              </a:rPr>
              <a:t> </a:t>
            </a:r>
            <a:r>
              <a:rPr lang="en-US" dirty="0" err="1" smtClean="0">
                <a:ln>
                  <a:solidFill>
                    <a:srgbClr val="FF0000"/>
                  </a:solidFill>
                </a:ln>
                <a:solidFill>
                  <a:srgbClr val="FFC000"/>
                </a:solidFill>
                <a:latin typeface="Articulate Extrabold" pitchFamily="2" charset="0"/>
              </a:rPr>
              <a:t>lebih</a:t>
            </a:r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rgbClr val="FFC000"/>
                </a:solidFill>
                <a:latin typeface="Articulate Extrabold" pitchFamily="2" charset="0"/>
              </a:rPr>
              <a:t> </a:t>
            </a:r>
            <a:r>
              <a:rPr lang="en-US" dirty="0" err="1" smtClean="0">
                <a:ln>
                  <a:solidFill>
                    <a:srgbClr val="FF0000"/>
                  </a:solidFill>
                </a:ln>
                <a:solidFill>
                  <a:srgbClr val="FFC000"/>
                </a:solidFill>
                <a:latin typeface="Articulate Extrabold" pitchFamily="2" charset="0"/>
              </a:rPr>
              <a:t>efisien</a:t>
            </a:r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rgbClr val="FFC000"/>
                </a:solidFill>
                <a:latin typeface="Articulate Extrabold" pitchFamily="2" charset="0"/>
              </a:rPr>
              <a:t> </a:t>
            </a:r>
            <a:r>
              <a:rPr lang="en-US" dirty="0" err="1" smtClean="0">
                <a:ln>
                  <a:solidFill>
                    <a:srgbClr val="FF0000"/>
                  </a:solidFill>
                </a:ln>
                <a:solidFill>
                  <a:srgbClr val="FFC000"/>
                </a:solidFill>
                <a:latin typeface="Articulate Extrabold" pitchFamily="2" charset="0"/>
              </a:rPr>
              <a:t>karena</a:t>
            </a:r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rgbClr val="FFC000"/>
                </a:solidFill>
                <a:latin typeface="Articulate Extrabold" pitchFamily="2" charset="0"/>
              </a:rPr>
              <a:t> </a:t>
            </a:r>
            <a:r>
              <a:rPr lang="en-US" dirty="0" err="1" smtClean="0">
                <a:ln>
                  <a:solidFill>
                    <a:srgbClr val="FF0000"/>
                  </a:solidFill>
                </a:ln>
                <a:solidFill>
                  <a:srgbClr val="FFC000"/>
                </a:solidFill>
                <a:latin typeface="Articulate Extrabold" pitchFamily="2" charset="0"/>
              </a:rPr>
              <a:t>cetakan</a:t>
            </a:r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rgbClr val="FFC000"/>
                </a:solidFill>
                <a:latin typeface="Articulate Extrabold" pitchFamily="2" charset="0"/>
              </a:rPr>
              <a:t> </a:t>
            </a:r>
            <a:r>
              <a:rPr lang="en-US" dirty="0" err="1" smtClean="0">
                <a:ln>
                  <a:solidFill>
                    <a:srgbClr val="FF0000"/>
                  </a:solidFill>
                </a:ln>
                <a:solidFill>
                  <a:srgbClr val="FFC000"/>
                </a:solidFill>
                <a:latin typeface="Articulate Extrabold" pitchFamily="2" charset="0"/>
              </a:rPr>
              <a:t>bisa</a:t>
            </a:r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rgbClr val="FFC000"/>
                </a:solidFill>
                <a:latin typeface="Articulate Extrabold" pitchFamily="2" charset="0"/>
              </a:rPr>
              <a:t> </a:t>
            </a:r>
            <a:r>
              <a:rPr lang="en-US" dirty="0" err="1" smtClean="0">
                <a:ln>
                  <a:solidFill>
                    <a:srgbClr val="FF0000"/>
                  </a:solidFill>
                </a:ln>
                <a:solidFill>
                  <a:srgbClr val="FFC000"/>
                </a:solidFill>
                <a:latin typeface="Articulate Extrabold" pitchFamily="2" charset="0"/>
              </a:rPr>
              <a:t>digunakan</a:t>
            </a:r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rgbClr val="FFC000"/>
                </a:solidFill>
                <a:latin typeface="Articulate Extrabold" pitchFamily="2" charset="0"/>
              </a:rPr>
              <a:t> </a:t>
            </a:r>
            <a:r>
              <a:rPr lang="en-US" dirty="0" err="1" smtClean="0">
                <a:ln>
                  <a:solidFill>
                    <a:srgbClr val="FF0000"/>
                  </a:solidFill>
                </a:ln>
                <a:solidFill>
                  <a:srgbClr val="FFC000"/>
                </a:solidFill>
                <a:latin typeface="Articulate Extrabold" pitchFamily="2" charset="0"/>
              </a:rPr>
              <a:t>berkali</a:t>
            </a:r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rgbClr val="FFC000"/>
                </a:solidFill>
                <a:latin typeface="Articulate Extrabold" pitchFamily="2" charset="0"/>
              </a:rPr>
              <a:t>-kali.</a:t>
            </a:r>
            <a:endParaRPr lang="en-US" dirty="0">
              <a:solidFill>
                <a:srgbClr val="FFC000"/>
              </a:solidFill>
              <a:latin typeface="Articulate Extrabold" pitchFamily="2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4343400"/>
            <a:ext cx="3733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4343400"/>
            <a:ext cx="29718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0" y="1066800"/>
            <a:ext cx="2971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52400"/>
            <a:ext cx="3886200" cy="6400800"/>
          </a:xfr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85000" lnSpcReduction="10000"/>
          </a:bodyPr>
          <a:lstStyle/>
          <a:p>
            <a:pPr marL="182563" indent="-182563"/>
            <a:endParaRPr lang="en-US" dirty="0" smtClean="0">
              <a:ln>
                <a:solidFill>
                  <a:srgbClr val="FF0000"/>
                </a:solidFill>
              </a:ln>
              <a:solidFill>
                <a:srgbClr val="FFC000"/>
              </a:solidFill>
              <a:latin typeface="Articulate Extrabold" pitchFamily="2" charset="0"/>
            </a:endParaRPr>
          </a:p>
          <a:p>
            <a:pPr marL="182563" indent="-182563"/>
            <a:r>
              <a:rPr lang="en-US" sz="2600" dirty="0" err="1" smtClean="0">
                <a:ln>
                  <a:solidFill>
                    <a:srgbClr val="FF0000"/>
                  </a:solidFill>
                </a:ln>
                <a:solidFill>
                  <a:srgbClr val="FFC000"/>
                </a:solidFill>
                <a:latin typeface="Articulate Extrabold" pitchFamily="2" charset="0"/>
              </a:rPr>
              <a:t>Teknik</a:t>
            </a:r>
            <a:r>
              <a:rPr lang="en-US" sz="2600" dirty="0" smtClean="0">
                <a:ln>
                  <a:solidFill>
                    <a:srgbClr val="FF0000"/>
                  </a:solidFill>
                </a:ln>
                <a:solidFill>
                  <a:srgbClr val="FFC000"/>
                </a:solidFill>
                <a:latin typeface="Articulate Extrabold" pitchFamily="2" charset="0"/>
              </a:rPr>
              <a:t> </a:t>
            </a:r>
            <a:r>
              <a:rPr lang="en-US" sz="2600" dirty="0" err="1" smtClean="0">
                <a:ln>
                  <a:solidFill>
                    <a:srgbClr val="FF0000"/>
                  </a:solidFill>
                </a:ln>
                <a:solidFill>
                  <a:srgbClr val="FFC000"/>
                </a:solidFill>
                <a:latin typeface="Articulate Extrabold" pitchFamily="2" charset="0"/>
              </a:rPr>
              <a:t>cire</a:t>
            </a:r>
            <a:r>
              <a:rPr lang="en-US" sz="2600" dirty="0" smtClean="0">
                <a:ln>
                  <a:solidFill>
                    <a:srgbClr val="FF0000"/>
                  </a:solidFill>
                </a:ln>
                <a:solidFill>
                  <a:srgbClr val="FFC000"/>
                </a:solidFill>
                <a:latin typeface="Articulate Extrabold" pitchFamily="2" charset="0"/>
              </a:rPr>
              <a:t> </a:t>
            </a:r>
            <a:r>
              <a:rPr lang="en-US" sz="2600" dirty="0" err="1" smtClean="0">
                <a:ln>
                  <a:solidFill>
                    <a:srgbClr val="FF0000"/>
                  </a:solidFill>
                </a:ln>
                <a:solidFill>
                  <a:srgbClr val="FFC000"/>
                </a:solidFill>
                <a:latin typeface="Articulate Extrabold" pitchFamily="2" charset="0"/>
              </a:rPr>
              <a:t>perdue</a:t>
            </a:r>
            <a:r>
              <a:rPr lang="en-US" sz="2600" dirty="0" smtClean="0">
                <a:ln>
                  <a:solidFill>
                    <a:srgbClr val="FF0000"/>
                  </a:solidFill>
                </a:ln>
                <a:solidFill>
                  <a:srgbClr val="FFC000"/>
                </a:solidFill>
                <a:latin typeface="Articulate Extrabold" pitchFamily="2" charset="0"/>
              </a:rPr>
              <a:t> :</a:t>
            </a:r>
          </a:p>
          <a:p>
            <a:pPr marL="182563" indent="-182563">
              <a:buNone/>
            </a:pPr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rgbClr val="FFC000"/>
                </a:solidFill>
                <a:latin typeface="Articulate Extrabold" pitchFamily="2" charset="0"/>
              </a:rPr>
              <a:t> 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benda</a:t>
            </a:r>
            <a:r>
              <a:rPr lang="en-US" dirty="0" smtClean="0"/>
              <a:t> </a:t>
            </a:r>
            <a:r>
              <a:rPr lang="en-US" dirty="0" err="1" smtClean="0"/>
              <a:t>perunggu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cetakan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benda</a:t>
            </a:r>
            <a:r>
              <a:rPr lang="en-US" dirty="0" smtClean="0"/>
              <a:t> </a:t>
            </a:r>
            <a:r>
              <a:rPr lang="en-US" dirty="0" err="1" smtClean="0"/>
              <a:t>tiruan</a:t>
            </a:r>
            <a:r>
              <a:rPr lang="en-US" dirty="0" smtClean="0"/>
              <a:t>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 yang </a:t>
            </a:r>
            <a:r>
              <a:rPr lang="en-US" dirty="0" err="1" smtClean="0"/>
              <a:t>terbuat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lilin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sejenisnya</a:t>
            </a:r>
            <a:r>
              <a:rPr lang="en-US" dirty="0" smtClean="0"/>
              <a:t>. Benda </a:t>
            </a:r>
            <a:r>
              <a:rPr lang="en-US" dirty="0" err="1" smtClean="0"/>
              <a:t>tiruan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dibalut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tanah</a:t>
            </a:r>
            <a:r>
              <a:rPr lang="en-US" dirty="0" smtClean="0"/>
              <a:t> </a:t>
            </a:r>
            <a:r>
              <a:rPr lang="en-US" dirty="0" err="1" smtClean="0"/>
              <a:t>liat</a:t>
            </a:r>
            <a:r>
              <a:rPr lang="en-US" dirty="0" smtClean="0"/>
              <a:t>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dibakar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lilin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keluar</a:t>
            </a:r>
            <a:r>
              <a:rPr lang="en-US" dirty="0" smtClean="0"/>
              <a:t> </a:t>
            </a:r>
            <a:r>
              <a:rPr lang="en-US" dirty="0" err="1" smtClean="0"/>
              <a:t>mencair</a:t>
            </a:r>
            <a:r>
              <a:rPr lang="en-US" dirty="0" smtClean="0"/>
              <a:t>.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lilin</a:t>
            </a:r>
            <a:r>
              <a:rPr lang="en-US" dirty="0" smtClean="0"/>
              <a:t> yang </a:t>
            </a:r>
            <a:r>
              <a:rPr lang="en-US" dirty="0" err="1" smtClean="0"/>
              <a:t>kosong</a:t>
            </a:r>
            <a:r>
              <a:rPr lang="en-US" dirty="0" smtClean="0"/>
              <a:t> </a:t>
            </a:r>
            <a:r>
              <a:rPr lang="en-US" dirty="0" err="1" smtClean="0"/>
              <a:t>diisi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cairan</a:t>
            </a:r>
            <a:r>
              <a:rPr lang="en-US" dirty="0" smtClean="0"/>
              <a:t> </a:t>
            </a:r>
            <a:r>
              <a:rPr lang="en-US" dirty="0" err="1" smtClean="0"/>
              <a:t>perunggu</a:t>
            </a:r>
            <a:r>
              <a:rPr lang="en-US" dirty="0" smtClean="0"/>
              <a:t>. </a:t>
            </a:r>
          </a:p>
        </p:txBody>
      </p:sp>
      <p:sp>
        <p:nvSpPr>
          <p:cNvPr id="4" name="Rectangle 3"/>
          <p:cNvSpPr/>
          <p:nvPr/>
        </p:nvSpPr>
        <p:spPr>
          <a:xfrm>
            <a:off x="5867400" y="5334000"/>
            <a:ext cx="3124200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Cara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agak</a:t>
            </a:r>
            <a:r>
              <a:rPr lang="en-US" dirty="0" smtClean="0"/>
              <a:t> </a:t>
            </a:r>
            <a:r>
              <a:rPr lang="en-US" dirty="0" err="1" smtClean="0"/>
              <a:t>memakan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lama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beraneka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yang </a:t>
            </a:r>
            <a:r>
              <a:rPr lang="en-US" dirty="0" err="1" smtClean="0"/>
              <a:t>diinginkan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2" descr="C:\Documents and Settings\Administrator\My Documents\WHAT 1\teknik pembuatan patung dari logam y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152400"/>
            <a:ext cx="3124200" cy="3124200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3352800"/>
            <a:ext cx="3124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7162800" cy="8683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3600" dirty="0" err="1" smtClean="0">
                <a:solidFill>
                  <a:srgbClr val="FF0000"/>
                </a:solidFill>
                <a:latin typeface="Copperplate Gothic Bold" pitchFamily="34" charset="0"/>
              </a:rPr>
              <a:t>Zaman</a:t>
            </a:r>
            <a:r>
              <a:rPr lang="en-US" sz="3600" dirty="0" smtClean="0">
                <a:solidFill>
                  <a:srgbClr val="FF0000"/>
                </a:solidFill>
                <a:latin typeface="Copperplate Gothic Bold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Copperplate Gothic Bold" pitchFamily="34" charset="0"/>
              </a:rPr>
              <a:t>Besi</a:t>
            </a:r>
            <a:r>
              <a:rPr lang="en-US" sz="3600" dirty="0" smtClean="0">
                <a:solidFill>
                  <a:srgbClr val="FF0000"/>
                </a:solidFill>
                <a:latin typeface="Copperplate Gothic Bold" pitchFamily="34" charset="0"/>
              </a:rPr>
              <a:t>, 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828800" y="1219200"/>
            <a:ext cx="7162800" cy="54102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Zaman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mengolah</a:t>
            </a:r>
            <a:r>
              <a:rPr lang="en-US" dirty="0" smtClean="0"/>
              <a:t> </a:t>
            </a:r>
            <a:r>
              <a:rPr lang="en-US" dirty="0" err="1" smtClean="0"/>
              <a:t>bijih-bjih</a:t>
            </a:r>
            <a:r>
              <a:rPr lang="en-US" dirty="0" smtClean="0"/>
              <a:t> </a:t>
            </a:r>
            <a:r>
              <a:rPr lang="en-US" dirty="0" err="1" smtClean="0"/>
              <a:t>besi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peralatan-peralatan</a:t>
            </a:r>
            <a:r>
              <a:rPr lang="en-US" dirty="0" smtClean="0"/>
              <a:t> yang </a:t>
            </a:r>
            <a:r>
              <a:rPr lang="en-US" dirty="0" err="1" smtClean="0"/>
              <a:t>dibutuhkan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Namun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Indonesia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tidak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banyak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temukan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peninggalan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pada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masa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zaman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besi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Alasannya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adalah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besi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berkarat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tentu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hilang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dimakan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usia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52400"/>
            <a:ext cx="3886200" cy="6553200"/>
          </a:xfrm>
          <a:ln>
            <a:solidFill>
              <a:schemeClr val="accent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274638" indent="-274638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Benda-</a:t>
            </a:r>
            <a:r>
              <a:rPr lang="en-US" dirty="0" err="1" smtClean="0"/>
              <a:t>benda</a:t>
            </a:r>
            <a:r>
              <a:rPr lang="en-US" dirty="0" smtClean="0"/>
              <a:t> </a:t>
            </a:r>
            <a:r>
              <a:rPr lang="en-US" dirty="0" err="1" smtClean="0"/>
              <a:t>terbuat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besi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yang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yang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kenal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lain :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kapak</a:t>
            </a:r>
            <a:r>
              <a:rPr lang="en-US" dirty="0" smtClean="0"/>
              <a:t>, </a:t>
            </a:r>
            <a:r>
              <a:rPr lang="en-US" dirty="0" err="1" smtClean="0"/>
              <a:t>tongkat</a:t>
            </a:r>
            <a:r>
              <a:rPr lang="en-US" dirty="0" smtClean="0"/>
              <a:t>,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tombak</a:t>
            </a:r>
            <a:r>
              <a:rPr lang="en-US" dirty="0" smtClean="0"/>
              <a:t>,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pisau</a:t>
            </a:r>
            <a:r>
              <a:rPr lang="en-US" dirty="0" smtClean="0"/>
              <a:t>,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tembilang</a:t>
            </a:r>
            <a:r>
              <a:rPr lang="en-US" dirty="0" smtClean="0"/>
              <a:t>, </a:t>
            </a:r>
            <a:r>
              <a:rPr lang="en-US" dirty="0" err="1" smtClean="0"/>
              <a:t>gerabah</a:t>
            </a:r>
            <a:r>
              <a:rPr lang="en-US" dirty="0" smtClean="0"/>
              <a:t>, </a:t>
            </a:r>
            <a:r>
              <a:rPr lang="en-US" dirty="0" err="1" smtClean="0"/>
              <a:t>cangkul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lain-lain.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228600"/>
            <a:ext cx="32004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3733800"/>
            <a:ext cx="32004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05000" y="228600"/>
            <a:ext cx="7086600" cy="64770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    </a:t>
            </a:r>
          </a:p>
          <a:p>
            <a:pPr>
              <a:buNone/>
            </a:pPr>
            <a:r>
              <a:rPr lang="en-US" b="1" dirty="0" smtClean="0"/>
              <a:t>      </a:t>
            </a:r>
            <a:r>
              <a:rPr lang="en-US" sz="5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10 </a:t>
            </a:r>
            <a:r>
              <a:rPr lang="en-US" sz="58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unsur</a:t>
            </a:r>
            <a:r>
              <a:rPr lang="en-US" sz="5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58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kebudayaan</a:t>
            </a:r>
            <a:r>
              <a:rPr lang="en-US" sz="5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58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asli</a:t>
            </a:r>
            <a:r>
              <a:rPr lang="en-US" sz="5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Indonesia</a:t>
            </a:r>
            <a:endParaRPr lang="en-US" sz="5800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sz="4500" dirty="0" err="1" smtClean="0"/>
              <a:t>Bercocok</a:t>
            </a:r>
            <a:r>
              <a:rPr lang="en-US" sz="4500" dirty="0" smtClean="0"/>
              <a:t> </a:t>
            </a:r>
            <a:r>
              <a:rPr lang="en-US" sz="4500" dirty="0" err="1" smtClean="0"/>
              <a:t>tanam</a:t>
            </a:r>
            <a:r>
              <a:rPr lang="en-US" sz="4500" dirty="0" smtClean="0"/>
              <a:t> </a:t>
            </a:r>
            <a:r>
              <a:rPr lang="en-US" sz="4500" dirty="0" err="1" smtClean="0"/>
              <a:t>padi</a:t>
            </a:r>
            <a:r>
              <a:rPr lang="en-US" sz="4500" dirty="0" smtClean="0"/>
              <a:t> </a:t>
            </a:r>
            <a:r>
              <a:rPr lang="en-US" sz="4500" dirty="0" err="1" smtClean="0"/>
              <a:t>di</a:t>
            </a:r>
            <a:r>
              <a:rPr lang="en-US" sz="4500" dirty="0" smtClean="0"/>
              <a:t> </a:t>
            </a:r>
            <a:r>
              <a:rPr lang="en-US" sz="4500" dirty="0" err="1" smtClean="0"/>
              <a:t>sawah</a:t>
            </a:r>
            <a:endParaRPr lang="en-US" sz="45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sz="4500" dirty="0" err="1" smtClean="0"/>
              <a:t>Mengenal</a:t>
            </a:r>
            <a:r>
              <a:rPr lang="en-US" sz="4500" dirty="0" smtClean="0"/>
              <a:t> </a:t>
            </a:r>
            <a:r>
              <a:rPr lang="en-US" sz="4500" dirty="0" err="1" smtClean="0"/>
              <a:t>permainan</a:t>
            </a:r>
            <a:r>
              <a:rPr lang="en-US" sz="4500" dirty="0" smtClean="0"/>
              <a:t> </a:t>
            </a:r>
            <a:r>
              <a:rPr lang="en-US" sz="4500" dirty="0" err="1" smtClean="0"/>
              <a:t>wayang</a:t>
            </a:r>
            <a:endParaRPr lang="en-US" sz="45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sz="4500" dirty="0" err="1" smtClean="0"/>
              <a:t>Mengenal</a:t>
            </a:r>
            <a:r>
              <a:rPr lang="en-US" sz="4500" dirty="0" smtClean="0"/>
              <a:t> </a:t>
            </a:r>
            <a:r>
              <a:rPr lang="en-US" sz="4500" dirty="0" err="1" smtClean="0"/>
              <a:t>seni</a:t>
            </a:r>
            <a:r>
              <a:rPr lang="en-US" sz="4500" dirty="0" smtClean="0"/>
              <a:t> gamelan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4500" dirty="0" err="1" smtClean="0"/>
              <a:t>Mengenal</a:t>
            </a:r>
            <a:r>
              <a:rPr lang="en-US" sz="4500" dirty="0" smtClean="0"/>
              <a:t> </a:t>
            </a:r>
            <a:r>
              <a:rPr lang="en-US" sz="4500" dirty="0" err="1" smtClean="0"/>
              <a:t>seni</a:t>
            </a:r>
            <a:r>
              <a:rPr lang="en-US" sz="4500" dirty="0" smtClean="0"/>
              <a:t> </a:t>
            </a:r>
            <a:r>
              <a:rPr lang="en-US" sz="4500" dirty="0" err="1" smtClean="0"/>
              <a:t>membatik</a:t>
            </a:r>
            <a:endParaRPr lang="en-US" sz="45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sz="4500" dirty="0" err="1" smtClean="0"/>
              <a:t>Pola</a:t>
            </a:r>
            <a:r>
              <a:rPr lang="en-US" sz="4500" dirty="0" smtClean="0"/>
              <a:t> </a:t>
            </a:r>
            <a:r>
              <a:rPr lang="en-US" sz="4500" dirty="0" err="1" smtClean="0"/>
              <a:t>susunan</a:t>
            </a:r>
            <a:r>
              <a:rPr lang="en-US" sz="4500" dirty="0" smtClean="0"/>
              <a:t> </a:t>
            </a:r>
            <a:r>
              <a:rPr lang="en-US" sz="4500" dirty="0" err="1" smtClean="0"/>
              <a:t>masyarakat</a:t>
            </a:r>
            <a:r>
              <a:rPr lang="en-US" sz="4500" dirty="0" smtClean="0"/>
              <a:t> </a:t>
            </a:r>
            <a:r>
              <a:rPr lang="en-US" sz="4500" dirty="0" err="1" smtClean="0"/>
              <a:t>Macapat</a:t>
            </a:r>
            <a:endParaRPr lang="en-US" sz="45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sz="4500" dirty="0" err="1" smtClean="0"/>
              <a:t>Mengenal</a:t>
            </a:r>
            <a:r>
              <a:rPr lang="en-US" sz="4500" dirty="0" smtClean="0"/>
              <a:t> </a:t>
            </a:r>
            <a:r>
              <a:rPr lang="en-US" sz="4500" dirty="0" err="1" smtClean="0"/>
              <a:t>alat</a:t>
            </a:r>
            <a:r>
              <a:rPr lang="en-US" sz="4500" dirty="0" smtClean="0"/>
              <a:t> </a:t>
            </a:r>
            <a:r>
              <a:rPr lang="en-US" sz="4500" dirty="0" err="1" smtClean="0"/>
              <a:t>tukar</a:t>
            </a:r>
            <a:r>
              <a:rPr lang="en-US" sz="4500" dirty="0" smtClean="0"/>
              <a:t> </a:t>
            </a:r>
            <a:r>
              <a:rPr lang="en-US" sz="4500" dirty="0" err="1" smtClean="0"/>
              <a:t>dalam</a:t>
            </a:r>
            <a:r>
              <a:rPr lang="en-US" sz="4500" dirty="0" smtClean="0"/>
              <a:t> </a:t>
            </a:r>
            <a:r>
              <a:rPr lang="en-US" sz="4500" dirty="0" err="1" smtClean="0"/>
              <a:t>perdagangan</a:t>
            </a:r>
            <a:endParaRPr lang="en-US" sz="45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sz="4500" dirty="0" err="1" smtClean="0"/>
              <a:t>Mampu</a:t>
            </a:r>
            <a:r>
              <a:rPr lang="en-US" sz="4500" dirty="0" smtClean="0"/>
              <a:t> </a:t>
            </a:r>
            <a:r>
              <a:rPr lang="en-US" sz="4500" dirty="0" err="1" smtClean="0"/>
              <a:t>membuat</a:t>
            </a:r>
            <a:r>
              <a:rPr lang="en-US" sz="4500" dirty="0" smtClean="0"/>
              <a:t> </a:t>
            </a:r>
            <a:r>
              <a:rPr lang="en-US" sz="4500" dirty="0" err="1" smtClean="0"/>
              <a:t>barang-barang</a:t>
            </a:r>
            <a:r>
              <a:rPr lang="en-US" sz="4500" dirty="0" smtClean="0"/>
              <a:t> </a:t>
            </a:r>
            <a:r>
              <a:rPr lang="en-US" sz="4500" dirty="0" err="1" smtClean="0"/>
              <a:t>dari</a:t>
            </a:r>
            <a:r>
              <a:rPr lang="en-US" sz="4500" dirty="0" smtClean="0"/>
              <a:t> </a:t>
            </a:r>
            <a:r>
              <a:rPr lang="en-US" sz="4500" dirty="0" err="1" smtClean="0"/>
              <a:t>logam</a:t>
            </a:r>
            <a:endParaRPr lang="en-US" sz="45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sz="4500" dirty="0" err="1" smtClean="0"/>
              <a:t>Memiliki</a:t>
            </a:r>
            <a:r>
              <a:rPr lang="en-US" sz="4500" dirty="0" smtClean="0"/>
              <a:t> </a:t>
            </a:r>
            <a:r>
              <a:rPr lang="en-US" sz="4500" dirty="0" err="1" smtClean="0"/>
              <a:t>kemampuan</a:t>
            </a:r>
            <a:r>
              <a:rPr lang="en-US" sz="4500" dirty="0" smtClean="0"/>
              <a:t> yang </a:t>
            </a:r>
            <a:r>
              <a:rPr lang="en-US" sz="4500" dirty="0" err="1" smtClean="0"/>
              <a:t>tinggi</a:t>
            </a:r>
            <a:r>
              <a:rPr lang="en-US" sz="4500" dirty="0" smtClean="0"/>
              <a:t> </a:t>
            </a:r>
            <a:r>
              <a:rPr lang="en-US" sz="4500" dirty="0" err="1" smtClean="0"/>
              <a:t>dalam</a:t>
            </a:r>
            <a:r>
              <a:rPr lang="en-US" sz="4500" dirty="0" smtClean="0"/>
              <a:t>  </a:t>
            </a:r>
            <a:r>
              <a:rPr lang="en-US" sz="4500" dirty="0" err="1" smtClean="0"/>
              <a:t>pelayaran</a:t>
            </a:r>
            <a:endParaRPr lang="en-US" sz="45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sz="4500" dirty="0" err="1" smtClean="0"/>
              <a:t>Mengenal</a:t>
            </a:r>
            <a:r>
              <a:rPr lang="en-US" sz="4500" dirty="0" smtClean="0"/>
              <a:t> </a:t>
            </a:r>
            <a:r>
              <a:rPr lang="en-US" sz="4500" dirty="0" err="1" smtClean="0"/>
              <a:t>pengetahuan</a:t>
            </a:r>
            <a:r>
              <a:rPr lang="en-US" sz="4500" dirty="0" smtClean="0"/>
              <a:t> </a:t>
            </a:r>
            <a:r>
              <a:rPr lang="en-US" sz="4500" dirty="0" err="1" smtClean="0"/>
              <a:t>astronomi</a:t>
            </a:r>
            <a:endParaRPr lang="en-US" sz="45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sz="4500" dirty="0" err="1" smtClean="0"/>
              <a:t>Mengenal</a:t>
            </a:r>
            <a:r>
              <a:rPr lang="en-US" sz="4500" dirty="0" smtClean="0"/>
              <a:t> </a:t>
            </a:r>
            <a:r>
              <a:rPr lang="en-US" sz="4500" dirty="0" err="1" smtClean="0"/>
              <a:t>masyarakat</a:t>
            </a:r>
            <a:r>
              <a:rPr lang="en-US" sz="4500" dirty="0" smtClean="0"/>
              <a:t> yang </a:t>
            </a:r>
            <a:r>
              <a:rPr lang="en-US" sz="4500" dirty="0" err="1" smtClean="0"/>
              <a:t>teratur</a:t>
            </a:r>
            <a:r>
              <a:rPr lang="en-US" sz="4100" dirty="0" smtClean="0"/>
              <a:t/>
            </a:r>
            <a:br>
              <a:rPr lang="en-US" sz="41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52600" y="0"/>
            <a:ext cx="7391400" cy="3200401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endParaRPr lang="en-US" sz="3800" dirty="0" smtClean="0">
              <a:solidFill>
                <a:srgbClr val="C00000"/>
              </a:solidFill>
            </a:endParaRPr>
          </a:p>
          <a:p>
            <a:r>
              <a:rPr lang="en-US" sz="3800" dirty="0" err="1" smtClean="0">
                <a:solidFill>
                  <a:srgbClr val="C00000"/>
                </a:solidFill>
              </a:rPr>
              <a:t>Berakhirnya</a:t>
            </a:r>
            <a:r>
              <a:rPr lang="en-US" sz="3800" dirty="0" smtClean="0">
                <a:solidFill>
                  <a:srgbClr val="C00000"/>
                </a:solidFill>
              </a:rPr>
              <a:t> </a:t>
            </a:r>
            <a:r>
              <a:rPr lang="en-US" sz="3800" dirty="0" err="1">
                <a:solidFill>
                  <a:srgbClr val="C00000"/>
                </a:solidFill>
              </a:rPr>
              <a:t>zaman</a:t>
            </a:r>
            <a:r>
              <a:rPr lang="en-US" sz="3800" dirty="0">
                <a:solidFill>
                  <a:srgbClr val="C00000"/>
                </a:solidFill>
              </a:rPr>
              <a:t> </a:t>
            </a:r>
            <a:r>
              <a:rPr lang="en-US" sz="3800" dirty="0" err="1">
                <a:solidFill>
                  <a:srgbClr val="C00000"/>
                </a:solidFill>
              </a:rPr>
              <a:t>prasejarah</a:t>
            </a:r>
            <a:r>
              <a:rPr lang="en-US" sz="3800" dirty="0">
                <a:solidFill>
                  <a:srgbClr val="C00000"/>
                </a:solidFill>
              </a:rPr>
              <a:t> </a:t>
            </a:r>
            <a:endParaRPr lang="en-US" sz="38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3800" dirty="0">
                <a:solidFill>
                  <a:srgbClr val="C00000"/>
                </a:solidFill>
              </a:rPr>
              <a:t> </a:t>
            </a:r>
            <a:r>
              <a:rPr lang="en-US" sz="3800" dirty="0" smtClean="0">
                <a:solidFill>
                  <a:srgbClr val="C00000"/>
                </a:solidFill>
              </a:rPr>
              <a:t>   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/>
              <a:t>dimulainya</a:t>
            </a:r>
            <a:r>
              <a:rPr lang="en-US" dirty="0"/>
              <a:t> </a:t>
            </a:r>
            <a:r>
              <a:rPr lang="en-US" dirty="0" err="1"/>
              <a:t>zaman</a:t>
            </a:r>
            <a:r>
              <a:rPr lang="en-US" dirty="0"/>
              <a:t> </a:t>
            </a:r>
            <a:r>
              <a:rPr lang="en-US" dirty="0" err="1"/>
              <a:t>sejarah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peradaban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 </a:t>
            </a:r>
            <a:r>
              <a:rPr lang="en-US" sz="2000" dirty="0" smtClean="0">
                <a:latin typeface="Comic Sans MS" pitchFamily="66" charset="0"/>
              </a:rPr>
              <a:t>MESIR</a:t>
            </a:r>
            <a:r>
              <a:rPr lang="en-US" dirty="0"/>
              <a:t> </a:t>
            </a:r>
            <a:r>
              <a:rPr lang="en-US" dirty="0" err="1"/>
              <a:t>sekitar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4000 SM </a:t>
            </a:r>
            <a:r>
              <a:rPr lang="en-US" dirty="0" err="1"/>
              <a:t>masyarakatnya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mengenal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bangsa</a:t>
            </a:r>
            <a:r>
              <a:rPr lang="en-US" dirty="0"/>
              <a:t> </a:t>
            </a:r>
            <a:r>
              <a:rPr lang="en-US" dirty="0" err="1"/>
              <a:t>Mesir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memasuki</a:t>
            </a:r>
            <a:r>
              <a:rPr lang="en-US" dirty="0"/>
              <a:t> </a:t>
            </a:r>
            <a:r>
              <a:rPr lang="en-US" dirty="0" err="1"/>
              <a:t>zaman</a:t>
            </a:r>
            <a:r>
              <a:rPr lang="en-US" dirty="0"/>
              <a:t> </a:t>
            </a:r>
            <a:r>
              <a:rPr lang="en-US" dirty="0" err="1"/>
              <a:t>sejarah</a:t>
            </a:r>
            <a:r>
              <a:rPr lang="en-US" dirty="0"/>
              <a:t>. 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828800" y="3352800"/>
            <a:ext cx="464820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/>
            <a:endParaRPr lang="en-US" sz="2800" dirty="0" smtClean="0"/>
          </a:p>
          <a:p>
            <a:pPr marL="355600"/>
            <a:r>
              <a:rPr lang="en-US" sz="2000" dirty="0" err="1" smtClean="0"/>
              <a:t>Zaman</a:t>
            </a:r>
            <a:r>
              <a:rPr lang="en-US" sz="2000" dirty="0" smtClean="0"/>
              <a:t> </a:t>
            </a:r>
            <a:r>
              <a:rPr lang="en-US" sz="2000" dirty="0" err="1" smtClean="0"/>
              <a:t>prasejarah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Indonesia </a:t>
            </a:r>
            <a:r>
              <a:rPr lang="en-US" sz="2000" dirty="0" err="1" smtClean="0"/>
              <a:t>diperkirakan</a:t>
            </a:r>
            <a:r>
              <a:rPr lang="en-US" sz="2000" dirty="0" smtClean="0"/>
              <a:t> </a:t>
            </a:r>
            <a:r>
              <a:rPr lang="en-US" sz="2000" dirty="0" err="1" smtClean="0"/>
              <a:t>berakhir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masa</a:t>
            </a:r>
            <a:r>
              <a:rPr lang="en-US" sz="2000" dirty="0" smtClean="0"/>
              <a:t> </a:t>
            </a:r>
            <a:r>
              <a:rPr lang="en-US" sz="2000" dirty="0" err="1" smtClean="0"/>
              <a:t>berdirinya</a:t>
            </a:r>
            <a:r>
              <a:rPr lang="en-US" sz="2000" dirty="0" smtClean="0"/>
              <a:t> </a:t>
            </a:r>
            <a:r>
              <a:rPr lang="en-US" sz="2000" dirty="0" err="1" smtClean="0"/>
              <a:t>Kerajaan</a:t>
            </a:r>
            <a:r>
              <a:rPr lang="en-US" sz="2000" dirty="0" smtClean="0"/>
              <a:t> </a:t>
            </a:r>
            <a:r>
              <a:rPr lang="en-US" sz="2000" dirty="0" err="1" smtClean="0"/>
              <a:t>Kutai</a:t>
            </a:r>
            <a:r>
              <a:rPr lang="en-US" sz="2000" dirty="0" smtClean="0"/>
              <a:t> </a:t>
            </a:r>
            <a:r>
              <a:rPr lang="en-US" sz="2000" dirty="0" err="1" smtClean="0"/>
              <a:t>sekitar</a:t>
            </a:r>
            <a:r>
              <a:rPr lang="en-US" sz="2000" dirty="0" smtClean="0"/>
              <a:t> </a:t>
            </a:r>
            <a:r>
              <a:rPr lang="en-US" sz="2000" dirty="0" err="1" smtClean="0"/>
              <a:t>abad</a:t>
            </a:r>
            <a:r>
              <a:rPr lang="en-US" sz="2000" dirty="0" smtClean="0"/>
              <a:t> ke-5; </a:t>
            </a:r>
            <a:r>
              <a:rPr lang="en-US" sz="2000" dirty="0" err="1" smtClean="0"/>
              <a:t>dibuktikan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adanya</a:t>
            </a:r>
            <a:r>
              <a:rPr lang="en-US" sz="2000" dirty="0" smtClean="0"/>
              <a:t> </a:t>
            </a:r>
            <a:r>
              <a:rPr lang="en-US" sz="2000" dirty="0" err="1" smtClean="0"/>
              <a:t>prasasti</a:t>
            </a:r>
            <a:r>
              <a:rPr lang="en-US" sz="2000" dirty="0" smtClean="0"/>
              <a:t> yang </a:t>
            </a:r>
            <a:r>
              <a:rPr lang="en-US" sz="2000" dirty="0" err="1" smtClean="0"/>
              <a:t>berbentuk</a:t>
            </a:r>
            <a:r>
              <a:rPr lang="en-US" sz="2000" dirty="0" smtClean="0"/>
              <a:t> </a:t>
            </a:r>
            <a:r>
              <a:rPr lang="en-US" sz="2000" dirty="0" err="1" smtClean="0"/>
              <a:t>yupa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ditemukan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tepi</a:t>
            </a:r>
            <a:r>
              <a:rPr lang="en-US" sz="2000" dirty="0" smtClean="0"/>
              <a:t> Sungai Mahakam, </a:t>
            </a:r>
            <a:r>
              <a:rPr lang="en-US" sz="2000" dirty="0" err="1" smtClean="0"/>
              <a:t>Kal</a:t>
            </a:r>
            <a:r>
              <a:rPr lang="en-US" sz="2000" dirty="0" smtClean="0"/>
              <a:t> </a:t>
            </a:r>
            <a:r>
              <a:rPr lang="en-US" sz="2000" dirty="0" err="1" smtClean="0"/>
              <a:t>tim</a:t>
            </a:r>
            <a:endParaRPr lang="en-US" sz="2000" dirty="0" smtClean="0"/>
          </a:p>
          <a:p>
            <a:endParaRPr lang="en-US" sz="2000" dirty="0"/>
          </a:p>
        </p:txBody>
      </p:sp>
      <p:pic>
        <p:nvPicPr>
          <p:cNvPr id="6" name="Picture 2" descr="C:\Documents and Settings\Administrator\My Documents\WHAT 1\prasasti-yupa0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3200400"/>
            <a:ext cx="2743200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985300">
            <a:off x="2005823" y="399616"/>
            <a:ext cx="1900642" cy="563562"/>
          </a:xfrm>
        </p:spPr>
        <p:txBody>
          <a:bodyPr/>
          <a:lstStyle/>
          <a:p>
            <a:r>
              <a:rPr lang="en-US" sz="3600" dirty="0" err="1" smtClean="0">
                <a:solidFill>
                  <a:srgbClr val="FF0000"/>
                </a:solidFill>
                <a:latin typeface="Brush Script MT" pitchFamily="66" charset="0"/>
              </a:rPr>
              <a:t>Contoh</a:t>
            </a:r>
            <a:r>
              <a:rPr lang="en-US" sz="3600" dirty="0" smtClean="0">
                <a:solidFill>
                  <a:srgbClr val="FF0000"/>
                </a:solidFill>
                <a:latin typeface="Brush Script MT" pitchFamily="66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Brush Script MT" pitchFamily="66" charset="0"/>
              </a:rPr>
              <a:t>soal</a:t>
            </a:r>
            <a:endParaRPr lang="en-US" sz="3600" dirty="0">
              <a:solidFill>
                <a:srgbClr val="FF0000"/>
              </a:solidFill>
              <a:latin typeface="Brush Script MT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685800"/>
            <a:ext cx="7239000" cy="5867400"/>
          </a:xfrm>
        </p:spPr>
        <p:txBody>
          <a:bodyPr/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01. </a:t>
            </a:r>
            <a:r>
              <a:rPr lang="en-US" sz="2400" dirty="0" err="1" smtClean="0"/>
              <a:t>Tujuan</a:t>
            </a:r>
            <a:r>
              <a:rPr lang="en-US" sz="2400" dirty="0" smtClean="0"/>
              <a:t> </a:t>
            </a:r>
            <a:r>
              <a:rPr lang="en-US" sz="2400" dirty="0" err="1" smtClean="0"/>
              <a:t>utama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pendirian</a:t>
            </a:r>
            <a:r>
              <a:rPr lang="en-US" sz="2400" dirty="0" smtClean="0"/>
              <a:t> </a:t>
            </a:r>
            <a:r>
              <a:rPr lang="en-US" sz="2400" dirty="0" err="1" smtClean="0"/>
              <a:t>bangunan</a:t>
            </a:r>
            <a:r>
              <a:rPr lang="en-US" sz="2400" dirty="0" smtClean="0"/>
              <a:t> </a:t>
            </a:r>
            <a:r>
              <a:rPr lang="en-US" sz="2400" dirty="0" err="1" smtClean="0"/>
              <a:t>batu</a:t>
            </a:r>
            <a:r>
              <a:rPr lang="en-US" sz="2400" dirty="0" smtClean="0"/>
              <a:t> </a:t>
            </a:r>
            <a:r>
              <a:rPr lang="en-US" sz="2400" dirty="0" err="1" smtClean="0"/>
              <a:t>besar</a:t>
            </a:r>
            <a:r>
              <a:rPr lang="en-US" sz="2400" dirty="0" smtClean="0"/>
              <a:t>    </a:t>
            </a:r>
          </a:p>
          <a:p>
            <a:pPr>
              <a:buNone/>
            </a:pPr>
            <a:r>
              <a:rPr lang="en-US" sz="2400" dirty="0" smtClean="0"/>
              <a:t>       </a:t>
            </a:r>
            <a:r>
              <a:rPr lang="en-US" sz="2400" dirty="0" err="1" smtClean="0"/>
              <a:t>adalah</a:t>
            </a:r>
            <a:r>
              <a:rPr lang="en-US" sz="2400" dirty="0" smtClean="0"/>
              <a:t>….</a:t>
            </a:r>
          </a:p>
          <a:p>
            <a:pPr marL="457200" lvl="0" indent="-101600">
              <a:buNone/>
            </a:pPr>
            <a:r>
              <a:rPr lang="en-US" sz="2400" dirty="0" smtClean="0"/>
              <a:t>  a. 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sarana</a:t>
            </a:r>
            <a:r>
              <a:rPr lang="en-US" sz="2400" dirty="0" smtClean="0"/>
              <a:t> </a:t>
            </a:r>
            <a:r>
              <a:rPr lang="en-US" sz="2400" dirty="0" err="1" smtClean="0"/>
              <a:t>pemujaan</a:t>
            </a:r>
            <a:r>
              <a:rPr lang="en-US" sz="2400" dirty="0" smtClean="0"/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</a:t>
            </a:r>
            <a:r>
              <a:rPr lang="en-US" sz="2400" dirty="0" err="1" smtClean="0"/>
              <a:t>roh</a:t>
            </a:r>
            <a:r>
              <a:rPr lang="en-US" sz="2400" dirty="0" smtClean="0"/>
              <a:t> </a:t>
            </a:r>
            <a:r>
              <a:rPr lang="en-US" sz="2400" dirty="0" err="1" smtClean="0"/>
              <a:t>nenek</a:t>
            </a:r>
            <a:r>
              <a:rPr lang="en-US" sz="2400" dirty="0" smtClean="0"/>
              <a:t>   </a:t>
            </a:r>
          </a:p>
          <a:p>
            <a:pPr marL="457200" lvl="0" indent="-101600">
              <a:buNone/>
            </a:pPr>
            <a:r>
              <a:rPr lang="en-US" sz="2400" dirty="0" smtClean="0"/>
              <a:t>        </a:t>
            </a:r>
            <a:r>
              <a:rPr lang="en-US" sz="2400" dirty="0" err="1" smtClean="0"/>
              <a:t>moyang</a:t>
            </a:r>
            <a:endParaRPr lang="en-US" sz="2400" dirty="0" smtClean="0"/>
          </a:p>
          <a:p>
            <a:pPr marL="457200" lvl="0" indent="-101600">
              <a:buNone/>
            </a:pPr>
            <a:r>
              <a:rPr lang="en-US" sz="2400" dirty="0" smtClean="0"/>
              <a:t>   b. 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upaya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memperoleh</a:t>
            </a:r>
            <a:r>
              <a:rPr lang="en-US" sz="2400" dirty="0" smtClean="0"/>
              <a:t> </a:t>
            </a:r>
            <a:r>
              <a:rPr lang="en-US" sz="2400" dirty="0" err="1" smtClean="0"/>
              <a:t>kesempurnaan</a:t>
            </a:r>
            <a:r>
              <a:rPr lang="en-US" sz="2400" dirty="0" smtClean="0"/>
              <a:t>   </a:t>
            </a:r>
          </a:p>
          <a:p>
            <a:pPr marL="457200" lvl="0" indent="-101600">
              <a:buNone/>
            </a:pPr>
            <a:r>
              <a:rPr lang="en-US" sz="2400" dirty="0" smtClean="0"/>
              <a:t>        </a:t>
            </a:r>
            <a:r>
              <a:rPr lang="en-US" sz="2400" dirty="0" err="1" smtClean="0"/>
              <a:t>bagi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</a:t>
            </a:r>
            <a:r>
              <a:rPr lang="en-US" sz="2400" dirty="0" err="1" smtClean="0"/>
              <a:t>mati</a:t>
            </a:r>
            <a:endParaRPr lang="en-US" sz="2400" dirty="0" smtClean="0"/>
          </a:p>
          <a:p>
            <a:pPr marL="457200" lvl="0" indent="-101600">
              <a:buNone/>
            </a:pPr>
            <a:r>
              <a:rPr lang="en-US" sz="2400" dirty="0" smtClean="0"/>
              <a:t>   c. 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melestarikan</a:t>
            </a:r>
            <a:r>
              <a:rPr lang="en-US" sz="2400" dirty="0" smtClean="0"/>
              <a:t> </a:t>
            </a:r>
            <a:r>
              <a:rPr lang="en-US" sz="2400" dirty="0" err="1" smtClean="0"/>
              <a:t>tradisi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sudah</a:t>
            </a:r>
            <a:r>
              <a:rPr lang="en-US" sz="2400" dirty="0" smtClean="0"/>
              <a:t>   </a:t>
            </a:r>
          </a:p>
          <a:p>
            <a:pPr marL="457200" lvl="0" indent="-101600">
              <a:buNone/>
            </a:pPr>
            <a:r>
              <a:rPr lang="en-US" sz="2400" dirty="0" smtClean="0"/>
              <a:t>        </a:t>
            </a:r>
            <a:r>
              <a:rPr lang="en-US" sz="2400" dirty="0" err="1" smtClean="0"/>
              <a:t>berlangsung</a:t>
            </a:r>
            <a:r>
              <a:rPr lang="en-US" sz="2400" dirty="0" smtClean="0"/>
              <a:t> </a:t>
            </a:r>
            <a:r>
              <a:rPr lang="en-US" sz="2400" dirty="0" err="1" smtClean="0"/>
              <a:t>turun</a:t>
            </a:r>
            <a:r>
              <a:rPr lang="en-US" sz="2400" dirty="0" smtClean="0"/>
              <a:t>  </a:t>
            </a:r>
            <a:r>
              <a:rPr lang="en-US" sz="2400" dirty="0" err="1" smtClean="0"/>
              <a:t>menurun</a:t>
            </a:r>
            <a:r>
              <a:rPr lang="en-US" sz="2400" dirty="0" smtClean="0"/>
              <a:t>               </a:t>
            </a:r>
          </a:p>
          <a:p>
            <a:pPr marL="457200" lvl="0" indent="-101600">
              <a:buNone/>
            </a:pPr>
            <a:r>
              <a:rPr lang="en-US" sz="2400" dirty="0" smtClean="0"/>
              <a:t>   d. 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mendapatkan</a:t>
            </a:r>
            <a:r>
              <a:rPr lang="en-US" sz="2400" dirty="0" smtClean="0"/>
              <a:t> </a:t>
            </a:r>
            <a:r>
              <a:rPr lang="en-US" sz="2400" dirty="0" err="1" smtClean="0"/>
              <a:t>tempat</a:t>
            </a:r>
            <a:r>
              <a:rPr lang="en-US" sz="2400" dirty="0" smtClean="0"/>
              <a:t> </a:t>
            </a:r>
            <a:r>
              <a:rPr lang="en-US" sz="2400" dirty="0" err="1" smtClean="0"/>
              <a:t>tertentu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 </a:t>
            </a:r>
          </a:p>
          <a:p>
            <a:pPr marL="457200" lvl="0" indent="-101600">
              <a:buNone/>
            </a:pPr>
            <a:r>
              <a:rPr lang="en-US" sz="2400" dirty="0" smtClean="0"/>
              <a:t>        </a:t>
            </a:r>
            <a:r>
              <a:rPr lang="en-US" sz="2400" dirty="0" err="1" smtClean="0"/>
              <a:t>kehidupan</a:t>
            </a:r>
            <a:r>
              <a:rPr lang="en-US" sz="2400" dirty="0" smtClean="0"/>
              <a:t> </a:t>
            </a:r>
            <a:r>
              <a:rPr lang="en-US" sz="2400" dirty="0" err="1" smtClean="0"/>
              <a:t>sesudah</a:t>
            </a:r>
            <a:r>
              <a:rPr lang="en-US" sz="2400" dirty="0" smtClean="0"/>
              <a:t> </a:t>
            </a:r>
            <a:r>
              <a:rPr lang="en-US" sz="2400" dirty="0" err="1" smtClean="0"/>
              <a:t>mati</a:t>
            </a:r>
            <a:endParaRPr lang="en-US" sz="2400" dirty="0" smtClean="0"/>
          </a:p>
          <a:p>
            <a:pPr marL="457200" lvl="0" indent="-101600">
              <a:buNone/>
            </a:pPr>
            <a:r>
              <a:rPr lang="en-US" sz="2400" dirty="0" smtClean="0"/>
              <a:t>   e. 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kesejahteraan</a:t>
            </a:r>
            <a:r>
              <a:rPr lang="en-US" sz="2400" dirty="0" smtClean="0"/>
              <a:t> </a:t>
            </a:r>
            <a:r>
              <a:rPr lang="en-US" sz="2400" dirty="0" err="1" smtClean="0"/>
              <a:t>bagi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</a:t>
            </a:r>
            <a:r>
              <a:rPr lang="en-US" sz="2400" dirty="0" err="1" smtClean="0"/>
              <a:t>mati</a:t>
            </a:r>
            <a:endParaRPr lang="en-US" sz="24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609600"/>
            <a:ext cx="6934200" cy="5867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02. Di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yang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ciri</a:t>
            </a:r>
            <a:r>
              <a:rPr lang="en-US" dirty="0" smtClean="0"/>
              <a:t>-    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ciri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berburu</a:t>
            </a: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mengumpulkan</a:t>
            </a:r>
            <a:r>
              <a:rPr lang="en-US" dirty="0" smtClean="0"/>
              <a:t> </a:t>
            </a:r>
            <a:r>
              <a:rPr lang="en-US" dirty="0" err="1" smtClean="0"/>
              <a:t>makanan</a:t>
            </a: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adalah</a:t>
            </a:r>
            <a:r>
              <a:rPr lang="en-US" dirty="0" smtClean="0"/>
              <a:t> ....</a:t>
            </a:r>
            <a:br>
              <a:rPr lang="en-US" dirty="0" smtClean="0"/>
            </a:br>
            <a:r>
              <a:rPr lang="en-US" dirty="0" smtClean="0"/>
              <a:t>   a. </a:t>
            </a:r>
            <a:r>
              <a:rPr lang="en-US" dirty="0" err="1" smtClean="0"/>
              <a:t>Mengenal</a:t>
            </a:r>
            <a:r>
              <a:rPr lang="en-US" dirty="0" smtClean="0"/>
              <a:t> </a:t>
            </a:r>
            <a:r>
              <a:rPr lang="en-US" dirty="0" err="1" smtClean="0"/>
              <a:t>tata</a:t>
            </a:r>
            <a:r>
              <a:rPr lang="en-US" dirty="0" smtClean="0"/>
              <a:t> </a:t>
            </a:r>
            <a:r>
              <a:rPr lang="en-US" dirty="0" err="1" smtClean="0"/>
              <a:t>irigasi</a:t>
            </a:r>
            <a:endParaRPr lang="en-US" dirty="0" smtClean="0"/>
          </a:p>
          <a:p>
            <a:pPr lvl="0">
              <a:buNone/>
            </a:pPr>
            <a:r>
              <a:rPr lang="en-US" dirty="0" smtClean="0"/>
              <a:t>       b.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kapak</a:t>
            </a:r>
            <a:r>
              <a:rPr lang="en-US" dirty="0" smtClean="0"/>
              <a:t> </a:t>
            </a:r>
            <a:r>
              <a:rPr lang="en-US" dirty="0" err="1" smtClean="0"/>
              <a:t>persegi</a:t>
            </a:r>
            <a:endParaRPr lang="en-US" dirty="0" smtClean="0"/>
          </a:p>
          <a:p>
            <a:pPr lvl="0">
              <a:buNone/>
            </a:pPr>
            <a:r>
              <a:rPr lang="en-US" b="1" dirty="0" smtClean="0"/>
              <a:t>       </a:t>
            </a:r>
            <a:r>
              <a:rPr lang="en-US" dirty="0" smtClean="0"/>
              <a:t>c.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tergantung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   d.</a:t>
            </a:r>
            <a:r>
              <a:rPr lang="en-US" b="1" dirty="0" smtClean="0"/>
              <a:t> </a:t>
            </a:r>
            <a:r>
              <a:rPr lang="en-US" dirty="0" err="1" smtClean="0"/>
              <a:t>Mengenal</a:t>
            </a:r>
            <a:r>
              <a:rPr lang="en-US" dirty="0" smtClean="0"/>
              <a:t> </a:t>
            </a:r>
            <a:r>
              <a:rPr lang="en-US" dirty="0" err="1" smtClean="0"/>
              <a:t>pembagian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</a:t>
            </a:r>
          </a:p>
          <a:p>
            <a:pPr lvl="0"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               </a:t>
            </a:r>
          </a:p>
          <a:p>
            <a:pPr lvl="0">
              <a:buNone/>
            </a:pPr>
            <a:r>
              <a:rPr lang="en-US" dirty="0" smtClean="0"/>
              <a:t>       e.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menetap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937687">
            <a:off x="6955207" y="462734"/>
            <a:ext cx="1474195" cy="487362"/>
          </a:xfrm>
        </p:spPr>
        <p:txBody>
          <a:bodyPr/>
          <a:lstStyle/>
          <a:p>
            <a:r>
              <a:rPr lang="en-US" sz="32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rush Script MT" pitchFamily="66" charset="0"/>
              </a:rPr>
              <a:t>Indikator</a:t>
            </a:r>
            <a:endParaRPr 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rush Script MT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447800"/>
            <a:ext cx="6400800" cy="4678363"/>
          </a:xfrm>
        </p:spPr>
        <p:txBody>
          <a:bodyPr/>
          <a:lstStyle/>
          <a:p>
            <a:pPr marL="514350" lvl="0" indent="-51435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0"/>
            <a:ext cx="6934200" cy="63246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03. </a:t>
            </a:r>
            <a:r>
              <a:rPr lang="en-US" sz="2800" dirty="0" err="1" smtClean="0"/>
              <a:t>Berikut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penyebab</a:t>
            </a:r>
            <a:r>
              <a:rPr lang="en-US" sz="2800" dirty="0" smtClean="0"/>
              <a:t> </a:t>
            </a:r>
            <a:r>
              <a:rPr lang="en-US" sz="2800" dirty="0" err="1" smtClean="0"/>
              <a:t>kurangnya</a:t>
            </a:r>
            <a:r>
              <a:rPr lang="en-US" sz="2800" dirty="0" smtClean="0"/>
              <a:t> </a:t>
            </a:r>
            <a:r>
              <a:rPr lang="en-US" sz="2800" dirty="0" err="1" smtClean="0"/>
              <a:t>penemuan</a:t>
            </a:r>
            <a:r>
              <a:rPr lang="en-US" sz="2800" dirty="0" smtClean="0"/>
              <a:t>   </a:t>
            </a:r>
          </a:p>
          <a:p>
            <a:pPr>
              <a:buNone/>
            </a:pPr>
            <a:r>
              <a:rPr lang="en-US" sz="2800" dirty="0" smtClean="0"/>
              <a:t>       </a:t>
            </a:r>
            <a:r>
              <a:rPr lang="en-US" sz="2800" dirty="0" err="1" smtClean="0"/>
              <a:t>peninggalan</a:t>
            </a:r>
            <a:r>
              <a:rPr lang="en-US" sz="2800" dirty="0" smtClean="0"/>
              <a:t> </a:t>
            </a:r>
            <a:r>
              <a:rPr lang="en-US" sz="2800" dirty="0" err="1" smtClean="0"/>
              <a:t>prasejarah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berbahan</a:t>
            </a:r>
            <a:r>
              <a:rPr lang="en-US" sz="2800" dirty="0" smtClean="0"/>
              <a:t>  </a:t>
            </a:r>
          </a:p>
          <a:p>
            <a:pPr>
              <a:buNone/>
            </a:pPr>
            <a:r>
              <a:rPr lang="en-US" sz="2800" dirty="0" smtClean="0"/>
              <a:t>       </a:t>
            </a:r>
            <a:r>
              <a:rPr lang="en-US" sz="2800" dirty="0" err="1" smtClean="0"/>
              <a:t>dasar</a:t>
            </a:r>
            <a:r>
              <a:rPr lang="en-US" sz="2800" dirty="0" smtClean="0"/>
              <a:t> </a:t>
            </a:r>
            <a:r>
              <a:rPr lang="en-US" sz="2800" dirty="0" err="1" smtClean="0"/>
              <a:t>besi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….</a:t>
            </a:r>
          </a:p>
          <a:p>
            <a:pPr lvl="0">
              <a:buNone/>
            </a:pPr>
            <a:r>
              <a:rPr lang="en-US" sz="2800" dirty="0" smtClean="0"/>
              <a:t>       a.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banyak</a:t>
            </a:r>
            <a:r>
              <a:rPr lang="en-US" sz="2800" dirty="0" smtClean="0"/>
              <a:t> </a:t>
            </a:r>
            <a:r>
              <a:rPr lang="en-US" sz="2800" dirty="0" err="1" smtClean="0"/>
              <a:t>digunakan</a:t>
            </a:r>
            <a:endParaRPr lang="en-US" sz="2800" dirty="0" smtClean="0"/>
          </a:p>
          <a:p>
            <a:pPr lvl="0">
              <a:buNone/>
            </a:pPr>
            <a:r>
              <a:rPr lang="en-US" sz="2800" dirty="0" smtClean="0"/>
              <a:t>       b. </a:t>
            </a:r>
            <a:r>
              <a:rPr lang="en-US" sz="2800" dirty="0" err="1" smtClean="0"/>
              <a:t>Bahan</a:t>
            </a:r>
            <a:r>
              <a:rPr lang="en-US" sz="2800" dirty="0" smtClean="0"/>
              <a:t> </a:t>
            </a:r>
            <a:r>
              <a:rPr lang="en-US" sz="2800" dirty="0" err="1" smtClean="0"/>
              <a:t>bakunya</a:t>
            </a:r>
            <a:r>
              <a:rPr lang="en-US" sz="2800" dirty="0" smtClean="0"/>
              <a:t> </a:t>
            </a:r>
            <a:r>
              <a:rPr lang="en-US" sz="2800" dirty="0" err="1" smtClean="0"/>
              <a:t>mahal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susah</a:t>
            </a:r>
            <a:r>
              <a:rPr lang="en-US" sz="2800" dirty="0" smtClean="0"/>
              <a:t>  </a:t>
            </a:r>
          </a:p>
          <a:p>
            <a:pPr lvl="0">
              <a:buNone/>
            </a:pPr>
            <a:r>
              <a:rPr lang="en-US" sz="2800" dirty="0" smtClean="0"/>
              <a:t>           </a:t>
            </a:r>
            <a:r>
              <a:rPr lang="en-US" sz="2800" dirty="0" err="1" smtClean="0"/>
              <a:t>didapat</a:t>
            </a:r>
            <a:endParaRPr lang="en-US" sz="2800" dirty="0" smtClean="0"/>
          </a:p>
          <a:p>
            <a:pPr lvl="0">
              <a:buNone/>
            </a:pPr>
            <a:r>
              <a:rPr lang="en-US" sz="2800" dirty="0" smtClean="0"/>
              <a:t>       c. </a:t>
            </a:r>
            <a:r>
              <a:rPr lang="en-US" sz="2800" dirty="0" err="1" smtClean="0"/>
              <a:t>Barang</a:t>
            </a:r>
            <a:r>
              <a:rPr lang="en-US" sz="2800" dirty="0" smtClean="0"/>
              <a:t>-</a:t>
            </a:r>
            <a:r>
              <a:rPr lang="en-US" sz="2800" dirty="0" err="1" smtClean="0"/>
              <a:t>barang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besi</a:t>
            </a:r>
            <a:r>
              <a:rPr lang="en-US" sz="2800" dirty="0" smtClean="0"/>
              <a:t>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sulit</a:t>
            </a:r>
            <a:r>
              <a:rPr lang="en-US" sz="2800" dirty="0" smtClean="0"/>
              <a:t>  </a:t>
            </a:r>
          </a:p>
          <a:p>
            <a:pPr lvl="0">
              <a:buNone/>
            </a:pPr>
            <a:r>
              <a:rPr lang="en-US" sz="2800" dirty="0" smtClean="0"/>
              <a:t>          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pembuatannya</a:t>
            </a:r>
            <a:endParaRPr lang="en-US" sz="2800" dirty="0" smtClean="0"/>
          </a:p>
          <a:p>
            <a:pPr lvl="0">
              <a:buNone/>
            </a:pPr>
            <a:r>
              <a:rPr lang="en-US" sz="2800" dirty="0" smtClean="0"/>
              <a:t>       d. </a:t>
            </a:r>
            <a:r>
              <a:rPr lang="en-US" sz="2800" dirty="0" err="1" smtClean="0"/>
              <a:t>Budaya</a:t>
            </a:r>
            <a:r>
              <a:rPr lang="en-US" sz="2800" dirty="0" smtClean="0"/>
              <a:t> </a:t>
            </a:r>
            <a:r>
              <a:rPr lang="en-US" sz="2800" dirty="0" err="1" smtClean="0"/>
              <a:t>besi</a:t>
            </a:r>
            <a:r>
              <a:rPr lang="en-US" sz="2800" dirty="0" smtClean="0"/>
              <a:t> </a:t>
            </a:r>
            <a:r>
              <a:rPr lang="en-US" sz="2800" dirty="0" err="1" smtClean="0"/>
              <a:t>belum</a:t>
            </a:r>
            <a:r>
              <a:rPr lang="en-US" sz="2800" dirty="0" smtClean="0"/>
              <a:t> </a:t>
            </a:r>
            <a:r>
              <a:rPr lang="en-US" sz="2800" dirty="0" err="1" smtClean="0"/>
              <a:t>dikenal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</a:t>
            </a:r>
          </a:p>
          <a:p>
            <a:pPr lvl="0">
              <a:buNone/>
            </a:pPr>
            <a:r>
              <a:rPr lang="en-US" sz="2800" dirty="0" smtClean="0"/>
              <a:t>            </a:t>
            </a:r>
            <a:r>
              <a:rPr lang="en-US" sz="2800" dirty="0" err="1" smtClean="0"/>
              <a:t>masyarakat</a:t>
            </a:r>
            <a:r>
              <a:rPr lang="en-US" sz="2800" dirty="0" smtClean="0"/>
              <a:t> </a:t>
            </a:r>
            <a:r>
              <a:rPr lang="en-US" sz="2800" dirty="0" err="1" smtClean="0"/>
              <a:t>prasejarah</a:t>
            </a:r>
            <a:r>
              <a:rPr lang="en-US" sz="2800" dirty="0" smtClean="0"/>
              <a:t> </a:t>
            </a:r>
          </a:p>
          <a:p>
            <a:pPr lvl="0">
              <a:buNone/>
            </a:pPr>
            <a:r>
              <a:rPr lang="en-US" sz="2800" b="1" dirty="0" smtClean="0"/>
              <a:t>       </a:t>
            </a:r>
            <a:r>
              <a:rPr lang="en-US" sz="2800" dirty="0" smtClean="0"/>
              <a:t>e. </a:t>
            </a:r>
            <a:r>
              <a:rPr lang="en-US" sz="2800" dirty="0" err="1" smtClean="0"/>
              <a:t>Bahannya</a:t>
            </a:r>
            <a:r>
              <a:rPr lang="en-US" sz="2800" dirty="0" smtClean="0"/>
              <a:t> </a:t>
            </a:r>
            <a:r>
              <a:rPr lang="en-US" sz="2800" dirty="0" err="1" smtClean="0"/>
              <a:t>mudah</a:t>
            </a:r>
            <a:r>
              <a:rPr lang="en-US" sz="2800" dirty="0" smtClean="0"/>
              <a:t> </a:t>
            </a:r>
            <a:r>
              <a:rPr lang="en-US" sz="2800" dirty="0" err="1" smtClean="0"/>
              <a:t>keropos</a:t>
            </a:r>
            <a:r>
              <a:rPr lang="en-US" sz="2800" dirty="0" smtClean="0"/>
              <a:t> </a:t>
            </a:r>
            <a:r>
              <a:rPr lang="en-US" sz="2800" dirty="0" err="1" smtClean="0"/>
              <a:t>karena</a:t>
            </a:r>
            <a:r>
              <a:rPr lang="en-US" sz="2800" dirty="0" smtClean="0"/>
              <a:t>  </a:t>
            </a:r>
          </a:p>
          <a:p>
            <a:pPr lvl="0">
              <a:buNone/>
            </a:pPr>
            <a:r>
              <a:rPr lang="en-US" sz="2800" dirty="0" smtClean="0"/>
              <a:t>           </a:t>
            </a:r>
            <a:r>
              <a:rPr lang="en-US" sz="2800" dirty="0" err="1" smtClean="0"/>
              <a:t>dimakan</a:t>
            </a:r>
            <a:r>
              <a:rPr lang="en-US" sz="2800" dirty="0" smtClean="0"/>
              <a:t> karat        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807071">
            <a:off x="1672672" y="656024"/>
            <a:ext cx="2743200" cy="411162"/>
          </a:xfrm>
        </p:spPr>
        <p:txBody>
          <a:bodyPr/>
          <a:lstStyle/>
          <a:p>
            <a:r>
              <a:rPr lang="en-US" sz="4000" dirty="0" err="1" smtClean="0">
                <a:latin typeface="Brush Script MT" pitchFamily="66" charset="0"/>
              </a:rPr>
              <a:t>Soal</a:t>
            </a:r>
            <a:r>
              <a:rPr lang="en-US" sz="4000" dirty="0" smtClean="0">
                <a:latin typeface="Brush Script MT" pitchFamily="66" charset="0"/>
              </a:rPr>
              <a:t> </a:t>
            </a:r>
            <a:r>
              <a:rPr lang="en-US" sz="4000" dirty="0" err="1" smtClean="0">
                <a:latin typeface="Brush Script MT" pitchFamily="66" charset="0"/>
              </a:rPr>
              <a:t>uraian</a:t>
            </a:r>
            <a:endParaRPr lang="en-US" sz="4000" dirty="0">
              <a:latin typeface="Brush Script MT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6705600" cy="4953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Sebutkan</a:t>
            </a:r>
            <a:r>
              <a:rPr lang="en-US" dirty="0" smtClean="0"/>
              <a:t> </a:t>
            </a:r>
            <a:r>
              <a:rPr lang="en-US" dirty="0" err="1" smtClean="0"/>
              <a:t>ciri-ciri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r>
              <a:rPr lang="en-US" dirty="0" smtClean="0"/>
              <a:t> yang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jaman</a:t>
            </a:r>
            <a:r>
              <a:rPr lang="en-US" dirty="0" smtClean="0"/>
              <a:t> </a:t>
            </a:r>
            <a:r>
              <a:rPr lang="en-US" dirty="0" err="1" smtClean="0"/>
              <a:t>Paleolithikum</a:t>
            </a:r>
            <a:r>
              <a:rPr lang="en-US" dirty="0" smtClean="0"/>
              <a:t>!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i="1" u="sng" dirty="0" err="1" smtClean="0">
                <a:solidFill>
                  <a:srgbClr val="FF0000"/>
                </a:solidFill>
              </a:rPr>
              <a:t>Jawab</a:t>
            </a:r>
            <a:r>
              <a:rPr lang="en-US" i="1" u="sng" dirty="0" smtClean="0">
                <a:solidFill>
                  <a:srgbClr val="FF0000"/>
                </a:solidFill>
              </a:rPr>
              <a:t> :</a:t>
            </a:r>
          </a:p>
          <a:p>
            <a:pPr marL="895350" indent="-514350">
              <a:buFont typeface="+mj-lt"/>
              <a:buAutoNum type="alphaLcPeriod"/>
            </a:pPr>
            <a:r>
              <a:rPr lang="en-US" dirty="0" err="1" smtClean="0"/>
              <a:t>Peralatan</a:t>
            </a:r>
            <a:r>
              <a:rPr lang="en-US" dirty="0" smtClean="0"/>
              <a:t> </a:t>
            </a:r>
            <a:r>
              <a:rPr lang="en-US" dirty="0" err="1" smtClean="0"/>
              <a:t>sebagian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terbuat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batu</a:t>
            </a:r>
            <a:endParaRPr lang="en-US" dirty="0" smtClean="0"/>
          </a:p>
          <a:p>
            <a:pPr marL="895350" indent="-514350">
              <a:buFont typeface="+mj-lt"/>
              <a:buAutoNum type="alphaLcPeriod"/>
            </a:pPr>
            <a:r>
              <a:rPr lang="en-US" dirty="0" err="1" smtClean="0"/>
              <a:t>Peralatan</a:t>
            </a:r>
            <a:r>
              <a:rPr lang="en-US" dirty="0" smtClean="0"/>
              <a:t> yang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kasar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diasah</a:t>
            </a:r>
            <a:r>
              <a:rPr lang="en-US" dirty="0" smtClean="0"/>
              <a:t>/</a:t>
            </a:r>
            <a:r>
              <a:rPr lang="en-US" dirty="0" err="1" smtClean="0"/>
              <a:t>diupam</a:t>
            </a:r>
            <a:endParaRPr lang="en-US" dirty="0" smtClean="0"/>
          </a:p>
          <a:p>
            <a:pPr marL="895350" indent="-514350">
              <a:buFont typeface="+mj-lt"/>
              <a:buAutoNum type="alphaLcPeriod"/>
            </a:pPr>
            <a:r>
              <a:rPr lang="en-US" dirty="0" err="1" smtClean="0"/>
              <a:t>Peralatan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benturan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smtClean="0"/>
              <a:t>Sumber Belajar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2590800"/>
            <a:ext cx="6477000" cy="30781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-  I </a:t>
            </a:r>
            <a:r>
              <a:rPr lang="en-US" dirty="0" err="1" smtClean="0"/>
              <a:t>Wayan</a:t>
            </a:r>
            <a:r>
              <a:rPr lang="en-US" dirty="0" smtClean="0"/>
              <a:t> </a:t>
            </a:r>
            <a:r>
              <a:rPr lang="en-US" dirty="0" err="1" smtClean="0"/>
              <a:t>Badrika</a:t>
            </a:r>
            <a:r>
              <a:rPr lang="en-US" dirty="0" smtClean="0"/>
              <a:t>, 2006 </a:t>
            </a:r>
            <a:r>
              <a:rPr lang="en-US" dirty="0" err="1" smtClean="0"/>
              <a:t>Sejarah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SMA </a:t>
            </a:r>
            <a:r>
              <a:rPr lang="en-US" dirty="0" err="1" smtClean="0"/>
              <a:t>kelas</a:t>
            </a:r>
            <a:r>
              <a:rPr lang="en-US" dirty="0" smtClean="0"/>
              <a:t> x, Jakarta,  </a:t>
            </a:r>
            <a:r>
              <a:rPr lang="en-US" dirty="0" err="1" smtClean="0"/>
              <a:t>Erlangga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err="1" smtClean="0"/>
              <a:t>Wahjudi</a:t>
            </a:r>
            <a:r>
              <a:rPr lang="en-US" dirty="0" smtClean="0"/>
              <a:t> </a:t>
            </a:r>
            <a:r>
              <a:rPr lang="en-US" dirty="0" err="1" smtClean="0"/>
              <a:t>Djaja</a:t>
            </a:r>
            <a:r>
              <a:rPr lang="en-US" dirty="0" smtClean="0"/>
              <a:t>, </a:t>
            </a:r>
            <a:r>
              <a:rPr lang="en-US" dirty="0" err="1" smtClean="0"/>
              <a:t>dkk</a:t>
            </a:r>
            <a:r>
              <a:rPr lang="en-US" dirty="0" smtClean="0"/>
              <a:t>, LKS, </a:t>
            </a:r>
            <a:r>
              <a:rPr lang="en-US" dirty="0" err="1" smtClean="0"/>
              <a:t>Intan</a:t>
            </a:r>
            <a:r>
              <a:rPr lang="en-US" dirty="0" smtClean="0"/>
              <a:t> </a:t>
            </a:r>
            <a:r>
              <a:rPr lang="en-US" dirty="0" err="1" smtClean="0"/>
              <a:t>Pariwara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smtClean="0"/>
              <a:t>Google image</a:t>
            </a:r>
          </a:p>
          <a:p>
            <a:endParaRPr lang="en-US" dirty="0"/>
          </a:p>
        </p:txBody>
      </p:sp>
      <p:pic>
        <p:nvPicPr>
          <p:cNvPr id="1026" name="Picture 2" descr="C:\Documents and Settings\Administrator\My Documents\Downloads\ANIMASI\ikhwan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219200"/>
            <a:ext cx="13716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381000"/>
            <a:ext cx="6781800" cy="5562600"/>
          </a:xfrm>
        </p:spPr>
        <p:txBody>
          <a:bodyPr/>
          <a:lstStyle/>
          <a:p>
            <a:pPr algn="ctr">
              <a:buNone/>
            </a:pPr>
            <a:r>
              <a:rPr lang="en-US" dirty="0" err="1" smtClean="0"/>
              <a:t>Disusun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 :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u="sng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YOSEF ARIF GUNAWAN, </a:t>
            </a:r>
            <a:r>
              <a:rPr lang="en-US" b="1" u="sng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S.Sos</a:t>
            </a:r>
            <a:endParaRPr lang="en-US" dirty="0" smtClean="0"/>
          </a:p>
          <a:p>
            <a:pPr algn="ctr">
              <a:buNone/>
            </a:pPr>
            <a:r>
              <a:rPr lang="en-US" sz="2000" b="1" dirty="0" smtClean="0">
                <a:latin typeface="Copperplate Gothic Light" pitchFamily="34" charset="0"/>
              </a:rPr>
              <a:t>SMA KRISTEN IMMANUEL PONTIANAK</a:t>
            </a:r>
          </a:p>
          <a:p>
            <a:pPr algn="ctr">
              <a:buNone/>
            </a:pPr>
            <a:r>
              <a:rPr lang="en-US" sz="2000" b="1" dirty="0" smtClean="0">
                <a:latin typeface="Copperplate Gothic Light" pitchFamily="34" charset="0"/>
              </a:rPr>
              <a:t>2012</a:t>
            </a:r>
          </a:p>
          <a:p>
            <a:pPr algn="ctr">
              <a:buNone/>
            </a:pPr>
            <a:endParaRPr lang="en-US" sz="2000" b="1" dirty="0" smtClean="0">
              <a:latin typeface="Copperplate Gothic Light" pitchFamily="34" charset="0"/>
            </a:endParaRPr>
          </a:p>
          <a:p>
            <a:pPr algn="ctr">
              <a:buNone/>
            </a:pPr>
            <a:endParaRPr lang="en-US" sz="2000" b="1" dirty="0" smtClean="0">
              <a:latin typeface="Copperplate Gothic Light" pitchFamily="34" charset="0"/>
            </a:endParaRPr>
          </a:p>
          <a:p>
            <a:pPr algn="ctr"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SMART, WISE And ACCOUNTABLE</a:t>
            </a:r>
          </a:p>
          <a:p>
            <a:pPr algn="ctr">
              <a:buNone/>
            </a:pPr>
            <a:endParaRPr lang="en-US" sz="2000" b="1" dirty="0">
              <a:latin typeface="Copperplate Gothic Light" pitchFamily="34" charset="0"/>
            </a:endParaRPr>
          </a:p>
        </p:txBody>
      </p:sp>
      <p:pic>
        <p:nvPicPr>
          <p:cNvPr id="1028" name="Picture 4" descr="D:\EGO\Wisuda\100_69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1295400"/>
            <a:ext cx="3200400" cy="23218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143000"/>
            <a:ext cx="6781800" cy="5410200"/>
          </a:xfrm>
        </p:spPr>
        <p:txBody>
          <a:bodyPr/>
          <a:lstStyle/>
          <a:p>
            <a:r>
              <a:rPr lang="en-US" sz="48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Magneto" pitchFamily="82" charset="0"/>
              </a:rPr>
              <a:t>Sekian</a:t>
            </a:r>
            <a:r>
              <a:rPr lang="en-US" sz="4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Magneto" pitchFamily="82" charset="0"/>
              </a:rPr>
              <a:t>, </a:t>
            </a:r>
            <a:r>
              <a:rPr lang="en-US" sz="48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Magneto" pitchFamily="82" charset="0"/>
              </a:rPr>
              <a:t>terimakasih</a:t>
            </a:r>
            <a:r>
              <a:rPr lang="en-US" sz="4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Magneto" pitchFamily="82" charset="0"/>
              </a:rPr>
              <a:t> </a:t>
            </a:r>
            <a:r>
              <a:rPr lang="en-US" sz="48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Magneto" pitchFamily="82" charset="0"/>
              </a:rPr>
              <a:t>atas</a:t>
            </a:r>
            <a:r>
              <a:rPr lang="en-US" sz="4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Magneto" pitchFamily="82" charset="0"/>
              </a:rPr>
              <a:t> </a:t>
            </a:r>
            <a:r>
              <a:rPr lang="en-US" sz="48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Magneto" pitchFamily="82" charset="0"/>
              </a:rPr>
              <a:t>perhatiannya</a:t>
            </a:r>
            <a:r>
              <a:rPr lang="en-US" sz="4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Magneto" pitchFamily="82" charset="0"/>
              </a:rPr>
              <a:t>……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027" name="Picture 3" descr="C:\Documents and Settings\Administrator\My Documents\Downloads\ANIMASI\ag00629_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381000"/>
            <a:ext cx="2667000" cy="1828800"/>
          </a:xfrm>
          <a:prstGeom prst="rect">
            <a:avLst/>
          </a:prstGeom>
          <a:noFill/>
        </p:spPr>
      </p:pic>
      <p:pic>
        <p:nvPicPr>
          <p:cNvPr id="5" name="Picture 2" descr="C:\Documents and Settings\Administrator\My Documents\Downloads\ANIMASI\ag00627_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4343400"/>
            <a:ext cx="6324600" cy="198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1828800"/>
          </a:xfr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sz="3600" b="1" dirty="0" smtClean="0">
                <a:ln>
                  <a:solidFill>
                    <a:sysClr val="windowText" lastClr="000000"/>
                  </a:solidFill>
                </a:ln>
                <a:solidFill>
                  <a:srgbClr val="D00000"/>
                </a:solidFill>
              </a:rPr>
              <a:t/>
            </a:r>
            <a:br>
              <a:rPr lang="en-US" sz="3600" b="1" dirty="0" smtClean="0">
                <a:ln>
                  <a:solidFill>
                    <a:sysClr val="windowText" lastClr="000000"/>
                  </a:solidFill>
                </a:ln>
                <a:solidFill>
                  <a:srgbClr val="D00000"/>
                </a:solidFill>
              </a:rPr>
            </a:br>
            <a:r>
              <a:rPr lang="en-US" sz="3600" b="1" dirty="0" smtClean="0">
                <a:ln>
                  <a:solidFill>
                    <a:sysClr val="windowText" lastClr="000000"/>
                  </a:solidFill>
                </a:ln>
                <a:solidFill>
                  <a:srgbClr val="D00000"/>
                </a:solidFill>
              </a:rPr>
              <a:t>KEHIDUPAN AWAL</a:t>
            </a:r>
            <a:br>
              <a:rPr lang="en-US" sz="3600" b="1" dirty="0" smtClean="0">
                <a:ln>
                  <a:solidFill>
                    <a:sysClr val="windowText" lastClr="000000"/>
                  </a:solidFill>
                </a:ln>
                <a:solidFill>
                  <a:srgbClr val="D00000"/>
                </a:solidFill>
              </a:rPr>
            </a:br>
            <a:r>
              <a:rPr lang="en-US" sz="3600" b="1" dirty="0" smtClean="0">
                <a:ln>
                  <a:solidFill>
                    <a:sysClr val="windowText" lastClr="000000"/>
                  </a:solidFill>
                </a:ln>
                <a:solidFill>
                  <a:srgbClr val="D00000"/>
                </a:solidFill>
              </a:rPr>
              <a:t>MASYARAKAT INDONESIA</a:t>
            </a:r>
            <a:br>
              <a:rPr lang="en-US" sz="3600" b="1" dirty="0" smtClean="0">
                <a:ln>
                  <a:solidFill>
                    <a:sysClr val="windowText" lastClr="000000"/>
                  </a:solidFill>
                </a:ln>
                <a:solidFill>
                  <a:srgbClr val="D00000"/>
                </a:solidFill>
              </a:rPr>
            </a:br>
            <a:endParaRPr lang="en-US" sz="3600" dirty="0">
              <a:ln>
                <a:solidFill>
                  <a:sysClr val="windowText" lastClr="000000"/>
                </a:solidFill>
              </a:ln>
              <a:solidFill>
                <a:srgbClr val="D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5715000"/>
            <a:ext cx="6705600" cy="4111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981200"/>
            <a:ext cx="7086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istrator\My Documents\New Folder\PqUtDBbjrF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828800"/>
            <a:ext cx="7391400" cy="5033614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52600" y="0"/>
            <a:ext cx="7391400" cy="1828800"/>
          </a:xfrm>
          <a:blipFill>
            <a:blip r:embed="rId3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en-US" sz="4900" dirty="0" smtClean="0">
                <a:solidFill>
                  <a:srgbClr val="FF0000"/>
                </a:solidFill>
                <a:latin typeface="Mistral" pitchFamily="66" charset="0"/>
              </a:rPr>
              <a:t>  </a:t>
            </a:r>
            <a:br>
              <a:rPr lang="en-US" sz="4900" dirty="0" smtClean="0">
                <a:solidFill>
                  <a:srgbClr val="FF0000"/>
                </a:solidFill>
                <a:latin typeface="Mistral" pitchFamily="66" charset="0"/>
              </a:rPr>
            </a:br>
            <a:r>
              <a:rPr lang="en-US" sz="4900" dirty="0" err="1" smtClean="0">
                <a:solidFill>
                  <a:srgbClr val="FF0000"/>
                </a:solidFill>
                <a:latin typeface="Baskerville Old Face" pitchFamily="18" charset="0"/>
              </a:rPr>
              <a:t>Pembagian</a:t>
            </a:r>
            <a:r>
              <a:rPr lang="en-US" sz="4900" dirty="0" smtClean="0">
                <a:solidFill>
                  <a:srgbClr val="FF0000"/>
                </a:solidFill>
                <a:latin typeface="Baskerville Old Face" pitchFamily="18" charset="0"/>
              </a:rPr>
              <a:t> </a:t>
            </a:r>
            <a:r>
              <a:rPr lang="en-US" sz="4900" dirty="0" err="1" smtClean="0">
                <a:solidFill>
                  <a:srgbClr val="FF0000"/>
                </a:solidFill>
                <a:latin typeface="Baskerville Old Face" pitchFamily="18" charset="0"/>
              </a:rPr>
              <a:t>Zaman</a:t>
            </a:r>
            <a:r>
              <a:rPr lang="en-US" sz="4900" dirty="0" smtClean="0">
                <a:solidFill>
                  <a:srgbClr val="FF0000"/>
                </a:solidFill>
                <a:latin typeface="Baskerville Old Face" pitchFamily="18" charset="0"/>
              </a:rPr>
              <a:t> </a:t>
            </a:r>
            <a:r>
              <a:rPr lang="en-US" sz="4900" dirty="0" err="1" smtClean="0">
                <a:solidFill>
                  <a:srgbClr val="FF0000"/>
                </a:solidFill>
                <a:latin typeface="Baskerville Old Face" pitchFamily="18" charset="0"/>
              </a:rPr>
              <a:t>Pra-aksara</a:t>
            </a:r>
            <a:r>
              <a:rPr lang="en-US" sz="4900" dirty="0" smtClean="0">
                <a:solidFill>
                  <a:srgbClr val="FF0000"/>
                </a:solidFill>
                <a:latin typeface="Baskerville Old Face" pitchFamily="18" charset="0"/>
              </a:rPr>
              <a:t> </a:t>
            </a:r>
            <a:r>
              <a:rPr lang="en-US" sz="4900" dirty="0" err="1" smtClean="0">
                <a:solidFill>
                  <a:srgbClr val="FF0000"/>
                </a:solidFill>
                <a:latin typeface="Baskerville Old Face" pitchFamily="18" charset="0"/>
              </a:rPr>
              <a:t>di</a:t>
            </a:r>
            <a:r>
              <a:rPr lang="en-US" sz="4900" dirty="0" smtClean="0">
                <a:solidFill>
                  <a:srgbClr val="FF0000"/>
                </a:solidFill>
                <a:latin typeface="Baskerville Old Face" pitchFamily="18" charset="0"/>
              </a:rPr>
              <a:t> Indonesia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en-US" dirty="0" smtClean="0"/>
              <a:t>a. </a:t>
            </a:r>
            <a:r>
              <a:rPr lang="en-US" sz="4000" dirty="0" err="1" smtClean="0">
                <a:latin typeface="Rage Italic" pitchFamily="66" charset="0"/>
              </a:rPr>
              <a:t>Berdasarkan</a:t>
            </a:r>
            <a:r>
              <a:rPr lang="en-US" sz="4000" dirty="0" smtClean="0">
                <a:latin typeface="Rage Italic" pitchFamily="66" charset="0"/>
              </a:rPr>
              <a:t> </a:t>
            </a:r>
            <a:r>
              <a:rPr lang="en-US" sz="4000" dirty="0" err="1" smtClean="0">
                <a:latin typeface="Rage Italic" pitchFamily="66" charset="0"/>
              </a:rPr>
              <a:t>Proses</a:t>
            </a:r>
            <a:r>
              <a:rPr lang="en-US" sz="4000" dirty="0" smtClean="0">
                <a:latin typeface="Rage Italic" pitchFamily="66" charset="0"/>
              </a:rPr>
              <a:t> </a:t>
            </a:r>
            <a:r>
              <a:rPr lang="en-US" sz="4000" dirty="0" err="1" smtClean="0">
                <a:latin typeface="Rage Italic" pitchFamily="66" charset="0"/>
              </a:rPr>
              <a:t>Terbentuknya</a:t>
            </a:r>
            <a:r>
              <a:rPr lang="en-US" sz="4000" dirty="0" smtClean="0">
                <a:latin typeface="Rage Italic" pitchFamily="66" charset="0"/>
              </a:rPr>
              <a:t> </a:t>
            </a:r>
            <a:r>
              <a:rPr lang="en-US" sz="4000" dirty="0" err="1" smtClean="0">
                <a:latin typeface="Rage Italic" pitchFamily="66" charset="0"/>
              </a:rPr>
              <a:t>Bumi</a:t>
            </a:r>
            <a:endParaRPr lang="en-US" sz="4000" dirty="0">
              <a:latin typeface="Rage Italic" pitchFamily="66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Zaman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Archaekum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bumi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terbentuk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wujud</a:t>
            </a:r>
            <a:r>
              <a:rPr lang="en-US" dirty="0" smtClean="0"/>
              <a:t> gas.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Zaman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Palaeozoikum</a:t>
            </a:r>
            <a:r>
              <a:rPr lang="en-US" dirty="0" smtClean="0"/>
              <a:t>,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bumi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terbentuk</a:t>
            </a:r>
            <a:r>
              <a:rPr lang="en-US" dirty="0" smtClean="0"/>
              <a:t>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sempurna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endParaRPr lang="en-US" dirty="0" smtClean="0"/>
          </a:p>
          <a:p>
            <a:r>
              <a:rPr lang="en-US" dirty="0" err="1" smtClean="0">
                <a:solidFill>
                  <a:srgbClr val="FF0000"/>
                </a:solidFill>
              </a:rPr>
              <a:t>Zaman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Mesozoikum</a:t>
            </a:r>
            <a:r>
              <a:rPr lang="en-US" dirty="0" smtClean="0"/>
              <a:t>,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bumi</a:t>
            </a:r>
            <a:r>
              <a:rPr lang="en-US" dirty="0" smtClean="0"/>
              <a:t> </a:t>
            </a:r>
            <a:r>
              <a:rPr lang="en-US" dirty="0" err="1" smtClean="0"/>
              <a:t>dipadati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makhluk-makhluk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(</a:t>
            </a:r>
            <a:r>
              <a:rPr lang="en-US" dirty="0" err="1" smtClean="0"/>
              <a:t>dinosaurus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 </a:t>
            </a:r>
            <a:r>
              <a:rPr lang="en-US" dirty="0" err="1" smtClean="0">
                <a:solidFill>
                  <a:srgbClr val="FF0000"/>
                </a:solidFill>
              </a:rPr>
              <a:t>Zaman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Neozoikum</a:t>
            </a:r>
            <a:r>
              <a:rPr lang="en-US" dirty="0" smtClean="0"/>
              <a:t>,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bumi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dirty="0" err="1" smtClean="0"/>
              <a:t>sempurna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sekarang</a:t>
            </a:r>
            <a:r>
              <a:rPr lang="en-US" dirty="0" smtClean="0"/>
              <a:t> 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Brush Script MT" pitchFamily="66" charset="0"/>
              </a:rPr>
              <a:t>b. </a:t>
            </a:r>
            <a:r>
              <a:rPr lang="en-US" dirty="0" err="1" smtClean="0">
                <a:solidFill>
                  <a:srgbClr val="FFFF00"/>
                </a:solidFill>
                <a:latin typeface="Brush Script MT" pitchFamily="66" charset="0"/>
              </a:rPr>
              <a:t>Berdasarkan</a:t>
            </a:r>
            <a:r>
              <a:rPr lang="en-US" dirty="0" smtClean="0">
                <a:solidFill>
                  <a:srgbClr val="FFFF00"/>
                </a:solidFill>
                <a:latin typeface="Brush Script MT" pitchFamily="66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Brush Script MT" pitchFamily="66" charset="0"/>
              </a:rPr>
              <a:t>Perkembangan</a:t>
            </a:r>
            <a:r>
              <a:rPr lang="en-US" dirty="0" smtClean="0">
                <a:solidFill>
                  <a:srgbClr val="FFFF00"/>
                </a:solidFill>
                <a:latin typeface="Brush Script MT" pitchFamily="66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Brush Script MT" pitchFamily="66" charset="0"/>
              </a:rPr>
              <a:t>Kebudayaan</a:t>
            </a:r>
            <a:endParaRPr lang="en-US" dirty="0">
              <a:solidFill>
                <a:srgbClr val="FFFF00"/>
              </a:solidFill>
              <a:latin typeface="Brush Script MT" pitchFamily="66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Berburu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mengumpulkan</a:t>
            </a:r>
            <a:r>
              <a:rPr lang="en-US" dirty="0" smtClean="0"/>
              <a:t> </a:t>
            </a:r>
            <a:r>
              <a:rPr lang="en-US" dirty="0" err="1" smtClean="0"/>
              <a:t>makanan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      (Food gathering)</a:t>
            </a:r>
          </a:p>
          <a:p>
            <a:pPr algn="ctr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Beternak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Bercocok</a:t>
            </a:r>
            <a:r>
              <a:rPr lang="en-US" dirty="0" smtClean="0"/>
              <a:t> </a:t>
            </a:r>
            <a:r>
              <a:rPr lang="en-US" dirty="0" err="1" smtClean="0"/>
              <a:t>tanam</a:t>
            </a:r>
            <a:r>
              <a:rPr lang="en-US" dirty="0" smtClean="0"/>
              <a:t> </a:t>
            </a:r>
          </a:p>
          <a:p>
            <a:pPr algn="ctr">
              <a:buNone/>
            </a:pPr>
            <a:r>
              <a:rPr lang="en-US" dirty="0" smtClean="0"/>
              <a:t>      (Food Producing)</a:t>
            </a:r>
          </a:p>
          <a:p>
            <a:pPr algn="ctr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Perundagian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industri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istral" pitchFamily="66" charset="0"/>
              </a:rPr>
              <a:t>c. </a:t>
            </a:r>
            <a:r>
              <a:rPr lang="en-US" dirty="0" err="1" smtClean="0">
                <a:solidFill>
                  <a:schemeClr val="bg1"/>
                </a:solidFill>
                <a:latin typeface="Mistral" pitchFamily="66" charset="0"/>
              </a:rPr>
              <a:t>Berdasarkan</a:t>
            </a:r>
            <a:r>
              <a:rPr lang="en-US" dirty="0" smtClean="0">
                <a:solidFill>
                  <a:schemeClr val="bg1"/>
                </a:solidFill>
                <a:latin typeface="Mistral" pitchFamily="66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Mistral" pitchFamily="66" charset="0"/>
              </a:rPr>
              <a:t>Kebudayaan</a:t>
            </a:r>
            <a:r>
              <a:rPr lang="en-US" dirty="0" smtClean="0">
                <a:solidFill>
                  <a:schemeClr val="bg1"/>
                </a:solidFill>
                <a:latin typeface="Mistral" pitchFamily="66" charset="0"/>
              </a:rPr>
              <a:t> yang </a:t>
            </a:r>
            <a:r>
              <a:rPr lang="en-US" dirty="0" err="1" smtClean="0">
                <a:solidFill>
                  <a:schemeClr val="bg1"/>
                </a:solidFill>
                <a:latin typeface="Mistral" pitchFamily="66" charset="0"/>
              </a:rPr>
              <a:t>di</a:t>
            </a:r>
            <a:r>
              <a:rPr lang="en-US" dirty="0" smtClean="0">
                <a:solidFill>
                  <a:schemeClr val="bg1"/>
                </a:solidFill>
                <a:latin typeface="Mistral" pitchFamily="66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Mistral" pitchFamily="66" charset="0"/>
              </a:rPr>
              <a:t>tinggalkan</a:t>
            </a:r>
            <a:endParaRPr lang="en-US" dirty="0">
              <a:solidFill>
                <a:schemeClr val="bg1"/>
              </a:solidFill>
              <a:latin typeface="Mistral" pitchFamily="66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1). </a:t>
            </a:r>
            <a:r>
              <a:rPr lang="en-US" b="1" dirty="0" err="1" smtClean="0">
                <a:latin typeface="Copperplate Gothic Bold" pitchFamily="34" charset="0"/>
              </a:rPr>
              <a:t>Zaman</a:t>
            </a:r>
            <a:r>
              <a:rPr lang="en-US" b="1" dirty="0" smtClean="0">
                <a:latin typeface="Copperplate Gothic Bold" pitchFamily="34" charset="0"/>
              </a:rPr>
              <a:t> </a:t>
            </a:r>
            <a:r>
              <a:rPr lang="en-US" b="1" dirty="0" err="1" smtClean="0">
                <a:latin typeface="Copperplate Gothic Bold" pitchFamily="34" charset="0"/>
              </a:rPr>
              <a:t>Batu</a:t>
            </a:r>
            <a:r>
              <a:rPr lang="en-US" dirty="0" smtClean="0"/>
              <a:t>, 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zaman</a:t>
            </a:r>
            <a:r>
              <a:rPr lang="en-US" dirty="0" smtClean="0"/>
              <a:t> </a:t>
            </a:r>
            <a:r>
              <a:rPr lang="en-US" dirty="0" err="1" smtClean="0"/>
              <a:t>kebudayaannya</a:t>
            </a:r>
            <a:r>
              <a:rPr lang="en-US" dirty="0" smtClean="0"/>
              <a:t>   </a:t>
            </a:r>
            <a:r>
              <a:rPr lang="en-US" dirty="0" err="1" smtClean="0"/>
              <a:t>didukung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dibuktikan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peninggalan-peninggalan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2). </a:t>
            </a:r>
            <a:r>
              <a:rPr lang="en-US" dirty="0" err="1" smtClean="0">
                <a:latin typeface="Copperplate Gothic Bold" pitchFamily="34" charset="0"/>
              </a:rPr>
              <a:t>Zaman</a:t>
            </a:r>
            <a:r>
              <a:rPr lang="en-US" dirty="0" smtClean="0">
                <a:latin typeface="Copperplate Gothic Bold" pitchFamily="34" charset="0"/>
              </a:rPr>
              <a:t> </a:t>
            </a:r>
            <a:r>
              <a:rPr lang="en-US" dirty="0" err="1" smtClean="0">
                <a:latin typeface="Copperplate Gothic Bold" pitchFamily="34" charset="0"/>
              </a:rPr>
              <a:t>Logam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kebudayaan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sebagian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benda-benda</a:t>
            </a:r>
            <a:r>
              <a:rPr lang="en-US" dirty="0" smtClean="0"/>
              <a:t> yang </a:t>
            </a:r>
            <a:r>
              <a:rPr lang="en-US" dirty="0" err="1" smtClean="0"/>
              <a:t>terbuat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logam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zaman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alat-alat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peralatan</a:t>
            </a:r>
            <a:r>
              <a:rPr lang="en-US" dirty="0" smtClean="0"/>
              <a:t> yang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logam</a:t>
            </a:r>
            <a:r>
              <a:rPr lang="en-US" dirty="0" smtClean="0"/>
              <a:t>. </a:t>
            </a:r>
            <a:r>
              <a:rPr lang="en-US" dirty="0" err="1" smtClean="0"/>
              <a:t>Dibagi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dc4a9eeb29dcaee856a8f014346bb181e2eed5f1"/>
  <p:tag name="ARTICULATE_PROJECT_OPEN" val="0"/>
</p:tagLst>
</file>

<file path=ppt/theme/theme1.xml><?xml version="1.0" encoding="utf-8"?>
<a:theme xmlns:a="http://schemas.openxmlformats.org/drawingml/2006/main" name="Template BA - SMAKI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BA - SMAKIM</Template>
  <TotalTime>993</TotalTime>
  <Words>1109</Words>
  <Application>Microsoft Office PowerPoint</Application>
  <PresentationFormat>On-screen Show (4:3)</PresentationFormat>
  <Paragraphs>251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Template BA - SMAKIM</vt:lpstr>
      <vt:lpstr>Custom Design</vt:lpstr>
      <vt:lpstr>Slide 1</vt:lpstr>
      <vt:lpstr>SK-KD</vt:lpstr>
      <vt:lpstr>Indikator</vt:lpstr>
      <vt:lpstr>Indikator</vt:lpstr>
      <vt:lpstr> KEHIDUPAN AWAL MASYARAKAT INDONESIA </vt:lpstr>
      <vt:lpstr>   Pembagian Zaman Pra-aksara di Indonesia </vt:lpstr>
      <vt:lpstr>a. Berdasarkan Proses Terbentuknya Bumi</vt:lpstr>
      <vt:lpstr>b. Berdasarkan Perkembangan Kebudayaan</vt:lpstr>
      <vt:lpstr>c. Berdasarkan Kebudayaan yang di tinggalkan</vt:lpstr>
      <vt:lpstr>Slide 10</vt:lpstr>
      <vt:lpstr>Produk budaya jaman batu</vt:lpstr>
      <vt:lpstr>1). Zaman Batu</vt:lpstr>
      <vt:lpstr>Slide 13</vt:lpstr>
      <vt:lpstr>b). Mesolitikum (Zaman Batu Tengah)</vt:lpstr>
      <vt:lpstr>Slide 15</vt:lpstr>
      <vt:lpstr>c). Neolitikum (Zaman Batu Muda)</vt:lpstr>
      <vt:lpstr>Slide 17</vt:lpstr>
      <vt:lpstr>d). Megalitikum (Zaman Batu Besar)</vt:lpstr>
      <vt:lpstr>Slide 19</vt:lpstr>
      <vt:lpstr>Slide 20</vt:lpstr>
      <vt:lpstr>Slide 21</vt:lpstr>
      <vt:lpstr>2. Zaman logam (Masa perundagian) zaman ketika manusia mulai mengenal peralatan dari logam</vt:lpstr>
      <vt:lpstr>Slide 23</vt:lpstr>
      <vt:lpstr>Slide 24</vt:lpstr>
      <vt:lpstr>Slide 25</vt:lpstr>
      <vt:lpstr>Fungsi nekara</vt:lpstr>
      <vt:lpstr>Slide 27</vt:lpstr>
      <vt:lpstr>Slide 28</vt:lpstr>
      <vt:lpstr>Slide 29</vt:lpstr>
      <vt:lpstr>Perkembangan teknologi</vt:lpstr>
      <vt:lpstr>Teknik pembuatan patung dari logam</vt:lpstr>
      <vt:lpstr>Teknik pembuatan benda perunggu </vt:lpstr>
      <vt:lpstr>Slide 33</vt:lpstr>
      <vt:lpstr>Zaman Besi, </vt:lpstr>
      <vt:lpstr>Slide 35</vt:lpstr>
      <vt:lpstr>Slide 36</vt:lpstr>
      <vt:lpstr>Slide 37</vt:lpstr>
      <vt:lpstr>Contoh soal</vt:lpstr>
      <vt:lpstr>Slide 39</vt:lpstr>
      <vt:lpstr>Slide 40</vt:lpstr>
      <vt:lpstr>Soal uraian</vt:lpstr>
      <vt:lpstr>Sumber Belajar </vt:lpstr>
      <vt:lpstr>Slide 43</vt:lpstr>
      <vt:lpstr>Slide 44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lastModifiedBy>acer</cp:lastModifiedBy>
  <cp:revision>124</cp:revision>
  <dcterms:created xsi:type="dcterms:W3CDTF">2011-01-12T13:41:40Z</dcterms:created>
  <dcterms:modified xsi:type="dcterms:W3CDTF">2015-07-18T04:14:47Z</dcterms:modified>
</cp:coreProperties>
</file>