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Oswald" panose="020B0604020202020204" charset="0"/>
      <p:regular r:id="rId50"/>
      <p:bold r:id="rId51"/>
    </p:embeddedFont>
    <p:embeddedFont>
      <p:font typeface="Average" panose="020B0604020202020204" charset="0"/>
      <p:regular r:id="rId52"/>
    </p:embeddedFont>
    <p:embeddedFont>
      <p:font typeface="Calibri" panose="020F050202020403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B6DA52-0E08-462D-8FDB-21C32748479C}">
  <a:tblStyle styleId="{68B6DA52-0E08-462D-8FDB-21C32748479C}"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56739857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918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52696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3426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55116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710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36048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12696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3264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4768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2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8651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9719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6876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986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2879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24181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78339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8884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6024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2301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33387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69487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4772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77102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44535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6453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431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86384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33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2739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9453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19060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19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1710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39198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14550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06656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546252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653760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041202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9011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9831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3674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6507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8987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1418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5805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rtl="0">
              <a:spcBef>
                <a:spcPts val="0"/>
              </a:spcBef>
              <a:buNone/>
            </a:pPr>
            <a:r>
              <a:rPr lang="en"/>
              <a:t>ROUTING </a:t>
            </a:r>
          </a:p>
          <a:p>
            <a:pPr lvl="0">
              <a:spcBef>
                <a:spcPts val="0"/>
              </a:spcBef>
              <a:buNone/>
            </a:pPr>
            <a:r>
              <a:rPr lang="en"/>
              <a:t>&amp; SUBNETTING</a:t>
            </a:r>
          </a:p>
        </p:txBody>
      </p:sp>
      <p:sp>
        <p:nvSpPr>
          <p:cNvPr id="60" name="Shape 60"/>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r>
              <a:rPr lang="en"/>
              <a:t>Praktikum Jaringan Komputer 2015/2016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Mencari Broadcast Address</a:t>
            </a:r>
          </a:p>
        </p:txBody>
      </p:sp>
      <p:pic>
        <p:nvPicPr>
          <p:cNvPr id="116" name="Shape 116"/>
          <p:cNvPicPr preferRelativeResize="0"/>
          <p:nvPr/>
        </p:nvPicPr>
        <p:blipFill>
          <a:blip r:embed="rId3">
            <a:alphaModFix/>
          </a:blip>
          <a:stretch>
            <a:fillRect/>
          </a:stretch>
        </p:blipFill>
        <p:spPr>
          <a:xfrm>
            <a:off x="1243163" y="1176725"/>
            <a:ext cx="6657674" cy="3749100"/>
          </a:xfrm>
          <a:prstGeom prst="rect">
            <a:avLst/>
          </a:prstGeom>
          <a:noFill/>
          <a:ln w="12700" cap="flat" cmpd="sng">
            <a:solidFill>
              <a:srgbClr val="000000"/>
            </a:solidFill>
            <a:prstDash val="solid"/>
            <a:miter/>
            <a:headEnd type="none" w="med" len="med"/>
            <a:tailEnd type="none" w="med" len="med"/>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Mencari Rentang Alamat IP</a:t>
            </a:r>
          </a:p>
        </p:txBody>
      </p:sp>
      <p:pic>
        <p:nvPicPr>
          <p:cNvPr id="122" name="Shape 122"/>
          <p:cNvPicPr preferRelativeResize="0"/>
          <p:nvPr/>
        </p:nvPicPr>
        <p:blipFill>
          <a:blip r:embed="rId3">
            <a:alphaModFix/>
          </a:blip>
          <a:stretch>
            <a:fillRect/>
          </a:stretch>
        </p:blipFill>
        <p:spPr>
          <a:xfrm>
            <a:off x="451800" y="1144050"/>
            <a:ext cx="5734050" cy="2105025"/>
          </a:xfrm>
          <a:prstGeom prst="rect">
            <a:avLst/>
          </a:prstGeom>
          <a:noFill/>
          <a:ln w="12700" cap="flat" cmpd="sng">
            <a:solidFill>
              <a:srgbClr val="000000"/>
            </a:solidFill>
            <a:prstDash val="solid"/>
            <a:miter/>
            <a:headEnd type="none" w="med" len="med"/>
            <a:tailEnd type="none" w="med" len="med"/>
          </a:ln>
        </p:spPr>
      </p:pic>
      <p:pic>
        <p:nvPicPr>
          <p:cNvPr id="123" name="Shape 123"/>
          <p:cNvPicPr preferRelativeResize="0"/>
          <p:nvPr/>
        </p:nvPicPr>
        <p:blipFill>
          <a:blip r:embed="rId4">
            <a:alphaModFix/>
          </a:blip>
          <a:stretch>
            <a:fillRect/>
          </a:stretch>
        </p:blipFill>
        <p:spPr>
          <a:xfrm>
            <a:off x="451800" y="3249075"/>
            <a:ext cx="5734050" cy="1752600"/>
          </a:xfrm>
          <a:prstGeom prst="rect">
            <a:avLst/>
          </a:prstGeom>
          <a:noFill/>
          <a:ln w="12700" cap="flat" cmpd="sng">
            <a:solidFill>
              <a:srgbClr val="000000"/>
            </a:solidFill>
            <a:prstDash val="solid"/>
            <a:miter/>
            <a:headEnd type="none" w="med" len="med"/>
            <a:tailEnd type="none" w="med" len="med"/>
          </a:ln>
        </p:spPr>
      </p:pic>
      <p:sp>
        <p:nvSpPr>
          <p:cNvPr id="124" name="Shape 124"/>
          <p:cNvSpPr txBox="1"/>
          <p:nvPr/>
        </p:nvSpPr>
        <p:spPr>
          <a:xfrm>
            <a:off x="6429375" y="1492925"/>
            <a:ext cx="2473800" cy="33672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a:solidFill>
                  <a:srgbClr val="F3F3F3"/>
                </a:solidFill>
              </a:rPr>
              <a:t>INGAT! </a:t>
            </a:r>
            <a:r>
              <a:rPr lang="en">
                <a:solidFill>
                  <a:srgbClr val="F3F3F3"/>
                </a:solidFill>
              </a:rPr>
              <a:t>10.151.36.0 sudah menjadi network ID dan 10.151.36.255 sudah menjadi broadcast address. Jadi, rentang IP yang bisa digunakan oleh perangkat dalam jaringan adalah 10.151.36.1 - 10.151.36.254</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Latihan</a:t>
            </a:r>
          </a:p>
        </p:txBody>
      </p:sp>
      <p:sp>
        <p:nvSpPr>
          <p:cNvPr id="130" name="Shape 13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rtl="0">
              <a:spcBef>
                <a:spcPts val="0"/>
              </a:spcBef>
              <a:spcAft>
                <a:spcPts val="0"/>
              </a:spcAft>
              <a:buNone/>
            </a:pPr>
            <a:r>
              <a:rPr lang="en" sz="1600">
                <a:solidFill>
                  <a:srgbClr val="F3F3F3"/>
                </a:solidFill>
                <a:latin typeface="Arial"/>
                <a:ea typeface="Arial"/>
                <a:cs typeface="Arial"/>
                <a:sym typeface="Arial"/>
              </a:rPr>
              <a:t>Coba cari network ID, broadcast address dan rentang alamat IP dari informasi berikut dan diskusikan bersama asisten masing-masing.</a:t>
            </a:r>
          </a:p>
          <a:p>
            <a:pPr lvl="0" algn="just" rtl="0">
              <a:spcBef>
                <a:spcPts val="0"/>
              </a:spcBef>
              <a:spcAft>
                <a:spcPts val="0"/>
              </a:spcAft>
              <a:buNone/>
            </a:pPr>
            <a:endParaRPr sz="1600">
              <a:solidFill>
                <a:srgbClr val="F3F3F3"/>
              </a:solidFill>
              <a:latin typeface="Arial"/>
              <a:ea typeface="Arial"/>
              <a:cs typeface="Arial"/>
              <a:sym typeface="Arial"/>
            </a:endParaRPr>
          </a:p>
          <a:p>
            <a:pPr marL="457200" lvl="0" indent="-330200" algn="just" rtl="0">
              <a:spcBef>
                <a:spcPts val="0"/>
              </a:spcBef>
              <a:spcAft>
                <a:spcPts val="0"/>
              </a:spcAft>
              <a:buClr>
                <a:srgbClr val="F3F3F3"/>
              </a:buClr>
              <a:buSzPct val="100000"/>
              <a:buFont typeface="Arial"/>
              <a:buAutoNum type="alphaLcPeriod"/>
            </a:pPr>
            <a:r>
              <a:rPr lang="en" sz="1600">
                <a:solidFill>
                  <a:srgbClr val="F3F3F3"/>
                </a:solidFill>
                <a:latin typeface="Arial"/>
                <a:ea typeface="Arial"/>
                <a:cs typeface="Arial"/>
                <a:sym typeface="Arial"/>
              </a:rPr>
              <a:t>10.151.36.0/24</a:t>
            </a:r>
          </a:p>
          <a:p>
            <a:pPr marL="457200" lvl="0" indent="-330200" algn="just" rtl="0">
              <a:spcBef>
                <a:spcPts val="0"/>
              </a:spcBef>
              <a:spcAft>
                <a:spcPts val="0"/>
              </a:spcAft>
              <a:buClr>
                <a:srgbClr val="F3F3F3"/>
              </a:buClr>
              <a:buSzPct val="100000"/>
              <a:buFont typeface="Arial"/>
              <a:buAutoNum type="alphaLcPeriod"/>
            </a:pPr>
            <a:r>
              <a:rPr lang="en" sz="1600">
                <a:solidFill>
                  <a:srgbClr val="F3F3F3"/>
                </a:solidFill>
                <a:latin typeface="Arial"/>
                <a:ea typeface="Arial"/>
                <a:cs typeface="Arial"/>
                <a:sym typeface="Arial"/>
              </a:rPr>
              <a:t>172.16.1.27/29</a:t>
            </a:r>
          </a:p>
          <a:p>
            <a:pPr marL="457200" lvl="0" indent="-330200" algn="just" rtl="0">
              <a:spcBef>
                <a:spcPts val="0"/>
              </a:spcBef>
              <a:spcAft>
                <a:spcPts val="0"/>
              </a:spcAft>
              <a:buClr>
                <a:srgbClr val="F3F3F3"/>
              </a:buClr>
              <a:buSzPct val="100000"/>
              <a:buFont typeface="Arial"/>
              <a:buAutoNum type="alphaLcPeriod"/>
            </a:pPr>
            <a:r>
              <a:rPr lang="en" sz="1600">
                <a:solidFill>
                  <a:srgbClr val="F3F3F3"/>
                </a:solidFill>
                <a:latin typeface="Arial"/>
                <a:ea typeface="Arial"/>
                <a:cs typeface="Arial"/>
                <a:sym typeface="Arial"/>
              </a:rPr>
              <a:t>Apakah IP 10.151.36.0/24 memiliki rentang IP yang sama dengan 10.151.36.5/24?</a:t>
            </a:r>
          </a:p>
          <a:p>
            <a:pPr marL="457200" lvl="0" indent="-330200" algn="just" rtl="0">
              <a:spcBef>
                <a:spcPts val="0"/>
              </a:spcBef>
              <a:spcAft>
                <a:spcPts val="0"/>
              </a:spcAft>
              <a:buClr>
                <a:srgbClr val="F3F3F3"/>
              </a:buClr>
              <a:buSzPct val="100000"/>
              <a:buFont typeface="Arial"/>
              <a:buAutoNum type="alphaLcPeriod"/>
            </a:pPr>
            <a:r>
              <a:rPr lang="en" sz="1600">
                <a:solidFill>
                  <a:srgbClr val="F3F3F3"/>
                </a:solidFill>
                <a:latin typeface="Arial"/>
                <a:ea typeface="Arial"/>
                <a:cs typeface="Arial"/>
                <a:sym typeface="Arial"/>
              </a:rPr>
              <a:t>Apakah IP 10.151.36.0/24 dengan 10.151.36.5/24 bisa disebut sebagai satu subnet? Mengapa?</a:t>
            </a:r>
          </a:p>
          <a:p>
            <a:pPr marL="457200" lvl="0" indent="-330200" algn="just" rtl="0">
              <a:spcBef>
                <a:spcPts val="0"/>
              </a:spcBef>
              <a:spcAft>
                <a:spcPts val="0"/>
              </a:spcAft>
              <a:buClr>
                <a:srgbClr val="F3F3F3"/>
              </a:buClr>
              <a:buSzPct val="100000"/>
              <a:buFont typeface="Arial"/>
              <a:buAutoNum type="alphaLcPeriod"/>
            </a:pPr>
            <a:r>
              <a:rPr lang="en" sz="1600">
                <a:solidFill>
                  <a:srgbClr val="F3F3F3"/>
                </a:solidFill>
                <a:latin typeface="Arial"/>
                <a:ea typeface="Arial"/>
                <a:cs typeface="Arial"/>
                <a:sym typeface="Arial"/>
              </a:rPr>
              <a:t>Apakah IP 10.151.34.14/24 dengan 10.151.36.5/24 bisa disebut sebagai satu subnet? Mengapa?</a:t>
            </a:r>
          </a:p>
          <a:p>
            <a:pPr marL="457200" lvl="0" indent="-330200" algn="just">
              <a:spcBef>
                <a:spcPts val="0"/>
              </a:spcBef>
              <a:spcAft>
                <a:spcPts val="0"/>
              </a:spcAft>
              <a:buClr>
                <a:srgbClr val="F3F3F3"/>
              </a:buClr>
              <a:buSzPct val="100000"/>
              <a:buFont typeface="Arial"/>
              <a:buAutoNum type="alphaLcPeriod"/>
            </a:pPr>
            <a:r>
              <a:rPr lang="en" sz="1600">
                <a:solidFill>
                  <a:srgbClr val="F3F3F3"/>
                </a:solidFill>
                <a:latin typeface="Arial"/>
                <a:ea typeface="Arial"/>
                <a:cs typeface="Arial"/>
                <a:sym typeface="Arial"/>
              </a:rPr>
              <a:t>Kira-kira, bisakah IP yang berbeda subnet saling berkomunikasi langsung tanpa perantara router?</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Latihan (lagi)</a:t>
            </a:r>
          </a:p>
        </p:txBody>
      </p:sp>
      <p:sp>
        <p:nvSpPr>
          <p:cNvPr id="136" name="Shape 13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rtl="0">
              <a:spcBef>
                <a:spcPts val="0"/>
              </a:spcBef>
              <a:spcAft>
                <a:spcPts val="0"/>
              </a:spcAft>
              <a:buNone/>
            </a:pPr>
            <a:r>
              <a:rPr lang="en" sz="1600">
                <a:solidFill>
                  <a:srgbClr val="F3F3F3"/>
                </a:solidFill>
                <a:latin typeface="Arial"/>
                <a:ea typeface="Arial"/>
                <a:cs typeface="Arial"/>
                <a:sym typeface="Arial"/>
              </a:rPr>
              <a:t>Manakah dari topologi berikut yang antar perangkatnya tidak terhubung dengan baik? Mengapa? ( Silakan diskusikan bersama teman-teman anda :) )</a:t>
            </a:r>
          </a:p>
          <a:p>
            <a:pPr lvl="0" algn="just" rtl="0">
              <a:spcBef>
                <a:spcPts val="0"/>
              </a:spcBef>
              <a:spcAft>
                <a:spcPts val="0"/>
              </a:spcAft>
              <a:buNone/>
            </a:pPr>
            <a:endParaRPr sz="1600">
              <a:solidFill>
                <a:srgbClr val="F3F3F3"/>
              </a:solidFill>
              <a:latin typeface="Arial"/>
              <a:ea typeface="Arial"/>
              <a:cs typeface="Arial"/>
              <a:sym typeface="Arial"/>
            </a:endParaRPr>
          </a:p>
        </p:txBody>
      </p:sp>
      <p:pic>
        <p:nvPicPr>
          <p:cNvPr id="137" name="Shape 137"/>
          <p:cNvPicPr preferRelativeResize="0"/>
          <p:nvPr/>
        </p:nvPicPr>
        <p:blipFill>
          <a:blip r:embed="rId3">
            <a:alphaModFix/>
          </a:blip>
          <a:stretch>
            <a:fillRect/>
          </a:stretch>
        </p:blipFill>
        <p:spPr>
          <a:xfrm>
            <a:off x="520862" y="2214825"/>
            <a:ext cx="2331253" cy="2390774"/>
          </a:xfrm>
          <a:prstGeom prst="rect">
            <a:avLst/>
          </a:prstGeom>
          <a:noFill/>
          <a:ln>
            <a:noFill/>
          </a:ln>
        </p:spPr>
      </p:pic>
      <p:pic>
        <p:nvPicPr>
          <p:cNvPr id="138" name="Shape 138"/>
          <p:cNvPicPr preferRelativeResize="0"/>
          <p:nvPr/>
        </p:nvPicPr>
        <p:blipFill>
          <a:blip r:embed="rId4">
            <a:alphaModFix/>
          </a:blip>
          <a:stretch>
            <a:fillRect/>
          </a:stretch>
        </p:blipFill>
        <p:spPr>
          <a:xfrm>
            <a:off x="3237312" y="2214825"/>
            <a:ext cx="2447925" cy="2390775"/>
          </a:xfrm>
          <a:prstGeom prst="rect">
            <a:avLst/>
          </a:prstGeom>
          <a:noFill/>
          <a:ln>
            <a:noFill/>
          </a:ln>
        </p:spPr>
      </p:pic>
      <p:pic>
        <p:nvPicPr>
          <p:cNvPr id="139" name="Shape 139"/>
          <p:cNvPicPr preferRelativeResize="0"/>
          <p:nvPr/>
        </p:nvPicPr>
        <p:blipFill>
          <a:blip r:embed="rId5">
            <a:alphaModFix/>
          </a:blip>
          <a:stretch>
            <a:fillRect/>
          </a:stretch>
        </p:blipFill>
        <p:spPr>
          <a:xfrm>
            <a:off x="6070437" y="2200537"/>
            <a:ext cx="2552700" cy="2419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Bonus Ilmu</a:t>
            </a:r>
          </a:p>
        </p:txBody>
      </p:sp>
      <p:sp>
        <p:nvSpPr>
          <p:cNvPr id="145" name="Shape 14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spcAft>
                <a:spcPts val="0"/>
              </a:spcAft>
              <a:buNone/>
            </a:pPr>
            <a:r>
              <a:rPr lang="en">
                <a:solidFill>
                  <a:srgbClr val="F3F3F3"/>
                </a:solidFill>
                <a:latin typeface="Arial"/>
                <a:ea typeface="Arial"/>
                <a:cs typeface="Arial"/>
                <a:sym typeface="Arial"/>
              </a:rPr>
              <a:t>Alamat IP dibagi menjadi 2 jenis, yakni IP Publik dan IP Privat. Rentang IP Privat adalah</a:t>
            </a:r>
          </a:p>
          <a:p>
            <a:pPr marL="457200" lvl="0" indent="-228600" rtl="0">
              <a:spcBef>
                <a:spcPts val="0"/>
              </a:spcBef>
              <a:spcAft>
                <a:spcPts val="0"/>
              </a:spcAft>
              <a:buClr>
                <a:srgbClr val="F3F3F3"/>
              </a:buClr>
              <a:buFont typeface="Arial"/>
              <a:buChar char="-"/>
            </a:pPr>
            <a:r>
              <a:rPr lang="en">
                <a:solidFill>
                  <a:srgbClr val="F3F3F3"/>
                </a:solidFill>
                <a:latin typeface="Arial"/>
                <a:ea typeface="Arial"/>
                <a:cs typeface="Arial"/>
                <a:sym typeface="Arial"/>
              </a:rPr>
              <a:t>10.0.0.0/8 (IP Privat Kelas A)</a:t>
            </a:r>
          </a:p>
          <a:p>
            <a:pPr marL="457200" lvl="0" indent="-228600" rtl="0">
              <a:spcBef>
                <a:spcPts val="0"/>
              </a:spcBef>
              <a:spcAft>
                <a:spcPts val="0"/>
              </a:spcAft>
              <a:buClr>
                <a:srgbClr val="F3F3F3"/>
              </a:buClr>
              <a:buFont typeface="Arial"/>
              <a:buChar char="-"/>
            </a:pPr>
            <a:r>
              <a:rPr lang="en">
                <a:solidFill>
                  <a:srgbClr val="F3F3F3"/>
                </a:solidFill>
                <a:latin typeface="Arial"/>
                <a:ea typeface="Arial"/>
                <a:cs typeface="Arial"/>
                <a:sym typeface="Arial"/>
              </a:rPr>
              <a:t>172.16.0.0/12 (IP Privat Kelas B)</a:t>
            </a:r>
          </a:p>
          <a:p>
            <a:pPr marL="457200" lvl="0" indent="-228600" rtl="0">
              <a:spcBef>
                <a:spcPts val="0"/>
              </a:spcBef>
              <a:spcAft>
                <a:spcPts val="0"/>
              </a:spcAft>
              <a:buClr>
                <a:srgbClr val="F3F3F3"/>
              </a:buClr>
              <a:buFont typeface="Arial"/>
              <a:buChar char="-"/>
            </a:pPr>
            <a:r>
              <a:rPr lang="en">
                <a:solidFill>
                  <a:srgbClr val="F3F3F3"/>
                </a:solidFill>
                <a:latin typeface="Arial"/>
                <a:ea typeface="Arial"/>
                <a:cs typeface="Arial"/>
                <a:sym typeface="Arial"/>
              </a:rPr>
              <a:t>192.168.0.0/16 (IP Privat Kelas C)</a:t>
            </a:r>
          </a:p>
          <a:p>
            <a:pPr lvl="0" rtl="0">
              <a:spcBef>
                <a:spcPts val="0"/>
              </a:spcBef>
              <a:spcAft>
                <a:spcPts val="0"/>
              </a:spcAft>
              <a:buNone/>
            </a:pPr>
            <a:r>
              <a:rPr lang="en">
                <a:solidFill>
                  <a:srgbClr val="F3F3F3"/>
                </a:solidFill>
                <a:latin typeface="Arial"/>
                <a:ea typeface="Arial"/>
                <a:cs typeface="Arial"/>
                <a:sym typeface="Arial"/>
              </a:rPr>
              <a:t>Sedangkan rentang IP Publik selain rentang IP Privat di atas.</a:t>
            </a:r>
          </a:p>
          <a:p>
            <a:pPr lvl="0">
              <a:spcBef>
                <a:spcPts val="0"/>
              </a:spcBef>
              <a:buNone/>
            </a:pPr>
            <a:endParaRPr>
              <a:solidFill>
                <a:srgbClr val="F3F3F3"/>
              </a:solidFill>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Bonus Ilmu (Netmask Cheatsheet)</a:t>
            </a:r>
          </a:p>
        </p:txBody>
      </p:sp>
      <p:pic>
        <p:nvPicPr>
          <p:cNvPr id="151" name="Shape 151"/>
          <p:cNvPicPr preferRelativeResize="0"/>
          <p:nvPr/>
        </p:nvPicPr>
        <p:blipFill rotWithShape="1">
          <a:blip r:embed="rId3">
            <a:alphaModFix/>
          </a:blip>
          <a:srcRect b="50465"/>
          <a:stretch/>
        </p:blipFill>
        <p:spPr>
          <a:xfrm>
            <a:off x="264475" y="1527704"/>
            <a:ext cx="4118778" cy="2536019"/>
          </a:xfrm>
          <a:prstGeom prst="rect">
            <a:avLst/>
          </a:prstGeom>
          <a:noFill/>
          <a:ln>
            <a:noFill/>
          </a:ln>
        </p:spPr>
      </p:pic>
      <p:pic>
        <p:nvPicPr>
          <p:cNvPr id="152" name="Shape 152"/>
          <p:cNvPicPr preferRelativeResize="0"/>
          <p:nvPr/>
        </p:nvPicPr>
        <p:blipFill rotWithShape="1">
          <a:blip r:embed="rId3">
            <a:alphaModFix/>
          </a:blip>
          <a:srcRect t="49533"/>
          <a:stretch/>
        </p:blipFill>
        <p:spPr>
          <a:xfrm>
            <a:off x="4666296" y="1503825"/>
            <a:ext cx="4118778" cy="258377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rtl="0">
              <a:spcBef>
                <a:spcPts val="0"/>
              </a:spcBef>
              <a:buNone/>
            </a:pPr>
            <a:r>
              <a:rPr lang="en"/>
              <a:t>CHAPTER 2 : SUBNETTING</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5263375" y="1066800"/>
            <a:ext cx="3683400" cy="32049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F3F3F3"/>
                </a:solidFill>
                <a:latin typeface="Arial"/>
                <a:ea typeface="Arial"/>
                <a:cs typeface="Arial"/>
                <a:sym typeface="Arial"/>
              </a:rPr>
              <a:t>Subnet adalah suatu sub jaringan dari jaringan yang lebih besar.</a:t>
            </a:r>
          </a:p>
          <a:p>
            <a:pPr lvl="0" algn="just" rtl="0">
              <a:spcBef>
                <a:spcPts val="0"/>
              </a:spcBef>
              <a:spcAft>
                <a:spcPts val="0"/>
              </a:spcAft>
              <a:buNone/>
            </a:pPr>
            <a:endParaRPr sz="1400">
              <a:solidFill>
                <a:srgbClr val="F3F3F3"/>
              </a:solidFill>
              <a:latin typeface="Arial"/>
              <a:ea typeface="Arial"/>
              <a:cs typeface="Arial"/>
              <a:sym typeface="Arial"/>
            </a:endParaRPr>
          </a:p>
          <a:p>
            <a:pPr lvl="0" algn="just" rtl="0">
              <a:spcBef>
                <a:spcPts val="0"/>
              </a:spcBef>
              <a:spcAft>
                <a:spcPts val="0"/>
              </a:spcAft>
              <a:buNone/>
            </a:pPr>
            <a:r>
              <a:rPr lang="en" sz="1400">
                <a:solidFill>
                  <a:srgbClr val="F3F3F3"/>
                </a:solidFill>
                <a:latin typeface="Arial"/>
                <a:ea typeface="Arial"/>
                <a:cs typeface="Arial"/>
                <a:sym typeface="Arial"/>
              </a:rPr>
              <a:t>Pada Topologi di Modul Sebelumnya, Terdapat </a:t>
            </a:r>
            <a:r>
              <a:rPr lang="en" sz="1400" b="1">
                <a:solidFill>
                  <a:srgbClr val="F3F3F3"/>
                </a:solidFill>
                <a:latin typeface="Arial"/>
                <a:ea typeface="Arial"/>
                <a:cs typeface="Arial"/>
                <a:sym typeface="Arial"/>
              </a:rPr>
              <a:t>3 Subnet </a:t>
            </a:r>
            <a:r>
              <a:rPr lang="en" sz="1400">
                <a:solidFill>
                  <a:srgbClr val="F3F3F3"/>
                </a:solidFill>
                <a:latin typeface="Arial"/>
                <a:ea typeface="Arial"/>
                <a:cs typeface="Arial"/>
                <a:sym typeface="Arial"/>
              </a:rPr>
              <a:t>yaitu:</a:t>
            </a:r>
          </a:p>
          <a:p>
            <a:pPr lvl="0" algn="just" rtl="0">
              <a:spcBef>
                <a:spcPts val="0"/>
              </a:spcBef>
              <a:spcAft>
                <a:spcPts val="0"/>
              </a:spcAft>
              <a:buNone/>
            </a:pPr>
            <a:r>
              <a:rPr lang="en" sz="1400">
                <a:solidFill>
                  <a:srgbClr val="F3F3F3"/>
                </a:solidFill>
                <a:latin typeface="Arial"/>
                <a:ea typeface="Arial"/>
                <a:cs typeface="Arial"/>
                <a:sym typeface="Arial"/>
              </a:rPr>
              <a:t>Subnet 10.151.XX.XXX (IP DMZ kalian)</a:t>
            </a:r>
          </a:p>
          <a:p>
            <a:pPr lvl="0" algn="just" rtl="0">
              <a:spcBef>
                <a:spcPts val="0"/>
              </a:spcBef>
              <a:spcAft>
                <a:spcPts val="0"/>
              </a:spcAft>
              <a:buNone/>
            </a:pPr>
            <a:r>
              <a:rPr lang="en" sz="1400">
                <a:solidFill>
                  <a:srgbClr val="F3F3F3"/>
                </a:solidFill>
                <a:latin typeface="Arial"/>
                <a:ea typeface="Arial"/>
                <a:cs typeface="Arial"/>
                <a:sym typeface="Arial"/>
              </a:rPr>
              <a:t>Subnet 192.168.1.0 ( ISIS dan ANUBIS )</a:t>
            </a:r>
          </a:p>
          <a:p>
            <a:pPr lvl="0" algn="just">
              <a:spcBef>
                <a:spcPts val="0"/>
              </a:spcBef>
              <a:spcAft>
                <a:spcPts val="0"/>
              </a:spcAft>
              <a:buNone/>
            </a:pPr>
            <a:r>
              <a:rPr lang="en" sz="1400">
                <a:solidFill>
                  <a:srgbClr val="F3F3F3"/>
                </a:solidFill>
                <a:latin typeface="Arial"/>
                <a:ea typeface="Arial"/>
                <a:cs typeface="Arial"/>
                <a:sym typeface="Arial"/>
              </a:rPr>
              <a:t>Subnet 192.168.2.0 ( OBELISK dan SETH )</a:t>
            </a:r>
          </a:p>
        </p:txBody>
      </p:sp>
      <p:pic>
        <p:nvPicPr>
          <p:cNvPr id="163" name="Shape 163"/>
          <p:cNvPicPr preferRelativeResize="0"/>
          <p:nvPr/>
        </p:nvPicPr>
        <p:blipFill>
          <a:blip r:embed="rId3">
            <a:alphaModFix/>
          </a:blip>
          <a:stretch>
            <a:fillRect/>
          </a:stretch>
        </p:blipFill>
        <p:spPr>
          <a:xfrm>
            <a:off x="381300" y="1066800"/>
            <a:ext cx="4676775" cy="30099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Mengapa subnet diperlukan? Apa gunanya?</a:t>
            </a:r>
          </a:p>
        </p:txBody>
      </p:sp>
      <p:sp>
        <p:nvSpPr>
          <p:cNvPr id="169" name="Shape 16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rtl="0">
              <a:spcBef>
                <a:spcPts val="0"/>
              </a:spcBef>
              <a:spcAft>
                <a:spcPts val="0"/>
              </a:spcAft>
              <a:buNone/>
            </a:pPr>
            <a:r>
              <a:rPr lang="en">
                <a:solidFill>
                  <a:srgbClr val="F3F3F3"/>
                </a:solidFill>
                <a:latin typeface="Arial"/>
                <a:ea typeface="Arial"/>
                <a:cs typeface="Arial"/>
                <a:sym typeface="Arial"/>
              </a:rPr>
              <a:t>Subnet diperlukan sebagai penanda suatu jaringan tertentu, dengan adanya subnet kita dapat melakukan manajemen suatu jaringan dengan lebih baik.</a:t>
            </a:r>
          </a:p>
          <a:p>
            <a:pPr lvl="0" algn="just" rtl="0">
              <a:spcBef>
                <a:spcPts val="0"/>
              </a:spcBef>
              <a:spcAft>
                <a:spcPts val="0"/>
              </a:spcAft>
              <a:buNone/>
            </a:pPr>
            <a:endParaRPr>
              <a:solidFill>
                <a:srgbClr val="F3F3F3"/>
              </a:solidFill>
              <a:latin typeface="Arial"/>
              <a:ea typeface="Arial"/>
              <a:cs typeface="Arial"/>
              <a:sym typeface="Arial"/>
            </a:endParaRPr>
          </a:p>
          <a:p>
            <a:pPr lvl="0" algn="just" rtl="0">
              <a:spcBef>
                <a:spcPts val="0"/>
              </a:spcBef>
              <a:spcAft>
                <a:spcPts val="0"/>
              </a:spcAft>
              <a:buNone/>
            </a:pPr>
            <a:r>
              <a:rPr lang="en">
                <a:solidFill>
                  <a:srgbClr val="F3F3F3"/>
                </a:solidFill>
                <a:latin typeface="Arial"/>
                <a:ea typeface="Arial"/>
                <a:cs typeface="Arial"/>
                <a:sym typeface="Arial"/>
              </a:rPr>
              <a:t>Sebagai Contoh :</a:t>
            </a:r>
          </a:p>
          <a:p>
            <a:pPr lvl="0" algn="just" rtl="0">
              <a:spcBef>
                <a:spcPts val="0"/>
              </a:spcBef>
              <a:spcAft>
                <a:spcPts val="0"/>
              </a:spcAft>
              <a:buNone/>
            </a:pPr>
            <a:r>
              <a:rPr lang="en">
                <a:solidFill>
                  <a:srgbClr val="F3F3F3"/>
                </a:solidFill>
                <a:latin typeface="Arial"/>
                <a:ea typeface="Arial"/>
                <a:cs typeface="Arial"/>
                <a:sym typeface="Arial"/>
              </a:rPr>
              <a:t>AJK memiliki jaringan dengan subnet 10.151.36.0/24</a:t>
            </a:r>
          </a:p>
          <a:p>
            <a:pPr lvl="0" algn="just" rtl="0">
              <a:spcBef>
                <a:spcPts val="0"/>
              </a:spcBef>
              <a:spcAft>
                <a:spcPts val="0"/>
              </a:spcAft>
              <a:buNone/>
            </a:pPr>
            <a:r>
              <a:rPr lang="en">
                <a:solidFill>
                  <a:srgbClr val="F3F3F3"/>
                </a:solidFill>
                <a:latin typeface="Arial"/>
                <a:ea typeface="Arial"/>
                <a:cs typeface="Arial"/>
                <a:sym typeface="Arial"/>
              </a:rPr>
              <a:t>LP memiliki jaringan dengan subnet 10.151.34.0/24</a:t>
            </a:r>
          </a:p>
          <a:p>
            <a:pPr lvl="0" algn="just" rtl="0">
              <a:spcBef>
                <a:spcPts val="0"/>
              </a:spcBef>
              <a:spcAft>
                <a:spcPts val="0"/>
              </a:spcAft>
              <a:buNone/>
            </a:pPr>
            <a:r>
              <a:rPr lang="en">
                <a:solidFill>
                  <a:srgbClr val="F3F3F3"/>
                </a:solidFill>
                <a:latin typeface="Arial"/>
                <a:ea typeface="Arial"/>
                <a:cs typeface="Arial"/>
                <a:sym typeface="Arial"/>
              </a:rPr>
              <a:t>Dengan adanya pembagian jaringan tersebut, admin yang mengelola jaringan AJK dan LP dapat lebih mudah melakukan manajemen sesuai dengan kebutuhannya masing-masing.</a:t>
            </a:r>
          </a:p>
          <a:p>
            <a:pPr lvl="0">
              <a:spcBef>
                <a:spcPts val="0"/>
              </a:spcBef>
              <a:buNone/>
            </a:pPr>
            <a:endParaRPr>
              <a:solidFill>
                <a:srgbClr val="F3F3F3"/>
              </a:solidFill>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Penghitungan Subnet (Subnetting)</a:t>
            </a:r>
          </a:p>
        </p:txBody>
      </p:sp>
      <p:sp>
        <p:nvSpPr>
          <p:cNvPr id="175" name="Shape 17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spcAft>
                <a:spcPts val="0"/>
              </a:spcAft>
              <a:buNone/>
            </a:pPr>
            <a:r>
              <a:rPr lang="en">
                <a:solidFill>
                  <a:srgbClr val="F3F3F3"/>
                </a:solidFill>
                <a:latin typeface="Arial"/>
                <a:ea typeface="Arial"/>
                <a:cs typeface="Arial"/>
                <a:sym typeface="Arial"/>
              </a:rPr>
              <a:t>Tujuan utama adanya subnetting ini adalah adanya </a:t>
            </a:r>
            <a:r>
              <a:rPr lang="en" sz="2000" b="1">
                <a:solidFill>
                  <a:srgbClr val="F3F3F3"/>
                </a:solidFill>
                <a:latin typeface="Arial"/>
                <a:ea typeface="Arial"/>
                <a:cs typeface="Arial"/>
                <a:sym typeface="Arial"/>
              </a:rPr>
              <a:t>pembagian alamat IP</a:t>
            </a:r>
            <a:r>
              <a:rPr lang="en">
                <a:solidFill>
                  <a:srgbClr val="F3F3F3"/>
                </a:solidFill>
                <a:latin typeface="Arial"/>
                <a:ea typeface="Arial"/>
                <a:cs typeface="Arial"/>
                <a:sym typeface="Arial"/>
              </a:rPr>
              <a:t> untuk kebutuhan tertentu. Sebagai contoh ketika terdapat sebuah perusahaan yang memiliki gedung dengan beberapa ruangan dan setiap ruangan memiliki banyak komputer yang harus dikonfigurasikan sedemikian rupa sehingga dapat saling berkomunikasi bahkan hingga dapat mengakses internet. Muncullah salah satu konfigurasi paling dasar dalam penyelesaian permasalahan ini yaitu </a:t>
            </a:r>
            <a:r>
              <a:rPr lang="en" sz="2000" b="1">
                <a:solidFill>
                  <a:srgbClr val="F3F3F3"/>
                </a:solidFill>
                <a:latin typeface="Arial"/>
                <a:ea typeface="Arial"/>
                <a:cs typeface="Arial"/>
                <a:sym typeface="Arial"/>
              </a:rPr>
              <a:t>pembagian alamat IP untuk setiap ruangan</a:t>
            </a:r>
            <a:r>
              <a:rPr lang="en">
                <a:solidFill>
                  <a:srgbClr val="F3F3F3"/>
                </a:solidFill>
                <a:latin typeface="Arial"/>
                <a:ea typeface="Arial"/>
                <a:cs typeface="Arial"/>
                <a:sym typeface="Arial"/>
              </a:rPr>
              <a:t> yang ada di gedung perusahaan tersebut. </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a:spcBef>
                <a:spcPts val="0"/>
              </a:spcBef>
              <a:buNone/>
            </a:pPr>
            <a:r>
              <a:rPr lang="en"/>
              <a:t>CHAPTER 1 : INTRO</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Teknik Subnetting</a:t>
            </a:r>
          </a:p>
        </p:txBody>
      </p:sp>
      <p:sp>
        <p:nvSpPr>
          <p:cNvPr id="181" name="Shape 181"/>
          <p:cNvSpPr txBox="1"/>
          <p:nvPr/>
        </p:nvSpPr>
        <p:spPr>
          <a:xfrm>
            <a:off x="883525" y="2451875"/>
            <a:ext cx="2048700" cy="490500"/>
          </a:xfrm>
          <a:prstGeom prst="rect">
            <a:avLst/>
          </a:prstGeom>
          <a:solidFill>
            <a:srgbClr val="FFFFFF"/>
          </a:solidFill>
          <a:ln>
            <a:noFill/>
          </a:ln>
        </p:spPr>
        <p:txBody>
          <a:bodyPr lIns="91425" tIns="91425" rIns="91425" bIns="91425" anchor="t" anchorCtr="0">
            <a:noAutofit/>
          </a:bodyPr>
          <a:lstStyle/>
          <a:p>
            <a:pPr lvl="0" algn="ctr">
              <a:spcBef>
                <a:spcPts val="0"/>
              </a:spcBef>
              <a:buNone/>
            </a:pPr>
            <a:r>
              <a:rPr lang="en" sz="1800"/>
              <a:t>Teknik Subnetting</a:t>
            </a:r>
          </a:p>
        </p:txBody>
      </p:sp>
      <p:sp>
        <p:nvSpPr>
          <p:cNvPr id="182" name="Shape 182"/>
          <p:cNvSpPr txBox="1"/>
          <p:nvPr/>
        </p:nvSpPr>
        <p:spPr>
          <a:xfrm>
            <a:off x="3498550" y="1383775"/>
            <a:ext cx="2048700" cy="490500"/>
          </a:xfrm>
          <a:prstGeom prst="rect">
            <a:avLst/>
          </a:prstGeom>
          <a:solidFill>
            <a:srgbClr val="CCCCCC"/>
          </a:solidFill>
          <a:ln>
            <a:noFill/>
          </a:ln>
        </p:spPr>
        <p:txBody>
          <a:bodyPr lIns="91425" tIns="91425" rIns="91425" bIns="91425" anchor="t" anchorCtr="0">
            <a:noAutofit/>
          </a:bodyPr>
          <a:lstStyle/>
          <a:p>
            <a:pPr lvl="0" algn="ctr" rtl="0">
              <a:spcBef>
                <a:spcPts val="0"/>
              </a:spcBef>
              <a:buNone/>
            </a:pPr>
            <a:r>
              <a:rPr lang="en" sz="1800"/>
              <a:t>Classfull</a:t>
            </a:r>
          </a:p>
        </p:txBody>
      </p:sp>
      <p:sp>
        <p:nvSpPr>
          <p:cNvPr id="183" name="Shape 183"/>
          <p:cNvSpPr txBox="1"/>
          <p:nvPr/>
        </p:nvSpPr>
        <p:spPr>
          <a:xfrm>
            <a:off x="3498550" y="3791925"/>
            <a:ext cx="2048700" cy="490500"/>
          </a:xfrm>
          <a:prstGeom prst="rect">
            <a:avLst/>
          </a:prstGeom>
          <a:solidFill>
            <a:srgbClr val="CCCCCC"/>
          </a:solidFill>
          <a:ln>
            <a:noFill/>
          </a:ln>
        </p:spPr>
        <p:txBody>
          <a:bodyPr lIns="91425" tIns="91425" rIns="91425" bIns="91425" anchor="t" anchorCtr="0">
            <a:noAutofit/>
          </a:bodyPr>
          <a:lstStyle/>
          <a:p>
            <a:pPr lvl="0" algn="ctr" rtl="0">
              <a:spcBef>
                <a:spcPts val="0"/>
              </a:spcBef>
              <a:buNone/>
            </a:pPr>
            <a:r>
              <a:rPr lang="en" sz="1800"/>
              <a:t>Classless</a:t>
            </a:r>
          </a:p>
        </p:txBody>
      </p:sp>
      <p:sp>
        <p:nvSpPr>
          <p:cNvPr id="184" name="Shape 184"/>
          <p:cNvSpPr txBox="1"/>
          <p:nvPr/>
        </p:nvSpPr>
        <p:spPr>
          <a:xfrm>
            <a:off x="6081025" y="3007750"/>
            <a:ext cx="2048700" cy="490500"/>
          </a:xfrm>
          <a:prstGeom prst="rect">
            <a:avLst/>
          </a:prstGeom>
          <a:solidFill>
            <a:srgbClr val="666666"/>
          </a:solidFill>
          <a:ln>
            <a:noFill/>
          </a:ln>
        </p:spPr>
        <p:txBody>
          <a:bodyPr lIns="91425" tIns="91425" rIns="91425" bIns="91425" anchor="t" anchorCtr="0">
            <a:noAutofit/>
          </a:bodyPr>
          <a:lstStyle/>
          <a:p>
            <a:pPr lvl="0" algn="ctr" rtl="0">
              <a:spcBef>
                <a:spcPts val="0"/>
              </a:spcBef>
              <a:buNone/>
            </a:pPr>
            <a:r>
              <a:rPr lang="en" sz="1800"/>
              <a:t>CIDR</a:t>
            </a:r>
          </a:p>
        </p:txBody>
      </p:sp>
      <p:sp>
        <p:nvSpPr>
          <p:cNvPr id="185" name="Shape 185"/>
          <p:cNvSpPr txBox="1"/>
          <p:nvPr/>
        </p:nvSpPr>
        <p:spPr>
          <a:xfrm>
            <a:off x="6081025" y="4413175"/>
            <a:ext cx="2048700" cy="490500"/>
          </a:xfrm>
          <a:prstGeom prst="rect">
            <a:avLst/>
          </a:prstGeom>
          <a:solidFill>
            <a:srgbClr val="999999"/>
          </a:solidFill>
          <a:ln>
            <a:noFill/>
          </a:ln>
        </p:spPr>
        <p:txBody>
          <a:bodyPr lIns="91425" tIns="91425" rIns="91425" bIns="91425" anchor="t" anchorCtr="0">
            <a:noAutofit/>
          </a:bodyPr>
          <a:lstStyle/>
          <a:p>
            <a:pPr lvl="0" algn="ctr" rtl="0">
              <a:spcBef>
                <a:spcPts val="0"/>
              </a:spcBef>
              <a:buNone/>
            </a:pPr>
            <a:r>
              <a:rPr lang="en" sz="1800"/>
              <a:t>VLSM</a:t>
            </a:r>
          </a:p>
        </p:txBody>
      </p:sp>
      <p:cxnSp>
        <p:nvCxnSpPr>
          <p:cNvPr id="186" name="Shape 186"/>
          <p:cNvCxnSpPr>
            <a:stCxn id="181" idx="3"/>
            <a:endCxn id="182" idx="1"/>
          </p:cNvCxnSpPr>
          <p:nvPr/>
        </p:nvCxnSpPr>
        <p:spPr>
          <a:xfrm rot="10800000" flipH="1">
            <a:off x="2932225" y="1629125"/>
            <a:ext cx="566400" cy="1068000"/>
          </a:xfrm>
          <a:prstGeom prst="straightConnector1">
            <a:avLst/>
          </a:prstGeom>
          <a:noFill/>
          <a:ln w="9525" cap="flat" cmpd="sng">
            <a:solidFill>
              <a:srgbClr val="FFFFFF"/>
            </a:solidFill>
            <a:prstDash val="solid"/>
            <a:round/>
            <a:headEnd type="none" w="lg" len="lg"/>
            <a:tailEnd type="triangle" w="lg" len="lg"/>
          </a:ln>
        </p:spPr>
      </p:cxnSp>
      <p:cxnSp>
        <p:nvCxnSpPr>
          <p:cNvPr id="187" name="Shape 187"/>
          <p:cNvCxnSpPr>
            <a:stCxn id="181" idx="3"/>
            <a:endCxn id="183" idx="1"/>
          </p:cNvCxnSpPr>
          <p:nvPr/>
        </p:nvCxnSpPr>
        <p:spPr>
          <a:xfrm>
            <a:off x="2932225" y="2697125"/>
            <a:ext cx="566400" cy="1340100"/>
          </a:xfrm>
          <a:prstGeom prst="straightConnector1">
            <a:avLst/>
          </a:prstGeom>
          <a:noFill/>
          <a:ln w="9525" cap="flat" cmpd="sng">
            <a:solidFill>
              <a:srgbClr val="FFFFFF"/>
            </a:solidFill>
            <a:prstDash val="solid"/>
            <a:round/>
            <a:headEnd type="none" w="lg" len="lg"/>
            <a:tailEnd type="triangle" w="lg" len="lg"/>
          </a:ln>
        </p:spPr>
      </p:cxnSp>
      <p:cxnSp>
        <p:nvCxnSpPr>
          <p:cNvPr id="188" name="Shape 188"/>
          <p:cNvCxnSpPr>
            <a:stCxn id="183" idx="3"/>
            <a:endCxn id="184" idx="1"/>
          </p:cNvCxnSpPr>
          <p:nvPr/>
        </p:nvCxnSpPr>
        <p:spPr>
          <a:xfrm rot="10800000" flipH="1">
            <a:off x="5547250" y="3252975"/>
            <a:ext cx="533700" cy="784200"/>
          </a:xfrm>
          <a:prstGeom prst="straightConnector1">
            <a:avLst/>
          </a:prstGeom>
          <a:noFill/>
          <a:ln w="9525" cap="flat" cmpd="sng">
            <a:solidFill>
              <a:srgbClr val="FFFFFF"/>
            </a:solidFill>
            <a:prstDash val="solid"/>
            <a:round/>
            <a:headEnd type="none" w="lg" len="lg"/>
            <a:tailEnd type="triangle" w="lg" len="lg"/>
          </a:ln>
        </p:spPr>
      </p:cxnSp>
      <p:cxnSp>
        <p:nvCxnSpPr>
          <p:cNvPr id="189" name="Shape 189"/>
          <p:cNvCxnSpPr>
            <a:stCxn id="183" idx="3"/>
            <a:endCxn id="185" idx="1"/>
          </p:cNvCxnSpPr>
          <p:nvPr/>
        </p:nvCxnSpPr>
        <p:spPr>
          <a:xfrm>
            <a:off x="5547250" y="4037175"/>
            <a:ext cx="533700" cy="621300"/>
          </a:xfrm>
          <a:prstGeom prst="straightConnector1">
            <a:avLst/>
          </a:prstGeom>
          <a:noFill/>
          <a:ln w="9525" cap="flat" cmpd="sng">
            <a:solidFill>
              <a:srgbClr val="FFFFFF"/>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Metode Classfull</a:t>
            </a:r>
          </a:p>
        </p:txBody>
      </p:sp>
      <p:sp>
        <p:nvSpPr>
          <p:cNvPr id="195" name="Shape 1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F3F3F3"/>
                </a:solidFill>
                <a:latin typeface="Arial"/>
                <a:ea typeface="Arial"/>
                <a:cs typeface="Arial"/>
                <a:sym typeface="Arial"/>
              </a:rPr>
              <a:t>Pembagian IP dengan menggunakan teknik ini didasarkan pada pembagian class pada alamat IP. Setiap subnet yang ada di dalam jaringan akan memiliki ukuran atau netmask sesuai ukuran yang ada di pembagian class, disesuaikan dengan jumlah komputer yang ada.</a:t>
            </a:r>
          </a:p>
          <a:p>
            <a:pPr lvl="0">
              <a:spcBef>
                <a:spcPts val="0"/>
              </a:spcBef>
              <a:buNone/>
            </a:pPr>
            <a:endParaRPr sz="1400">
              <a:solidFill>
                <a:srgbClr val="F3F3F3"/>
              </a:solidFill>
            </a:endParaRPr>
          </a:p>
        </p:txBody>
      </p:sp>
      <p:graphicFrame>
        <p:nvGraphicFramePr>
          <p:cNvPr id="196" name="Shape 196"/>
          <p:cNvGraphicFramePr/>
          <p:nvPr/>
        </p:nvGraphicFramePr>
        <p:xfrm>
          <a:off x="952500" y="2212950"/>
          <a:ext cx="7239000" cy="1524000"/>
        </p:xfrm>
        <a:graphic>
          <a:graphicData uri="http://schemas.openxmlformats.org/drawingml/2006/table">
            <a:tbl>
              <a:tblPr>
                <a:noFill/>
                <a:tableStyleId>{68B6DA52-0E08-462D-8FDB-21C32748479C}</a:tableStyleId>
              </a:tblPr>
              <a:tblGrid>
                <a:gridCol w="2413000"/>
                <a:gridCol w="2413000"/>
                <a:gridCol w="2413000"/>
              </a:tblGrid>
              <a:tr h="381000">
                <a:tc>
                  <a:txBody>
                    <a:bodyPr/>
                    <a:lstStyle/>
                    <a:p>
                      <a:pPr lvl="0" rtl="0">
                        <a:spcBef>
                          <a:spcPts val="0"/>
                        </a:spcBef>
                        <a:buNone/>
                      </a:pPr>
                      <a:r>
                        <a:rPr lang="en" sz="1100" b="1"/>
                        <a:t>Class</a:t>
                      </a:r>
                    </a:p>
                  </a:txBody>
                  <a:tcPr marL="63500" marR="63500" marT="63500" marB="63500">
                    <a:solidFill>
                      <a:srgbClr val="F3F3F3"/>
                    </a:solidFill>
                  </a:tcPr>
                </a:tc>
                <a:tc>
                  <a:txBody>
                    <a:bodyPr/>
                    <a:lstStyle/>
                    <a:p>
                      <a:pPr lvl="0" rtl="0">
                        <a:spcBef>
                          <a:spcPts val="0"/>
                        </a:spcBef>
                        <a:buNone/>
                      </a:pPr>
                      <a:r>
                        <a:rPr lang="en" sz="1100" b="1"/>
                        <a:t>Netmask</a:t>
                      </a:r>
                    </a:p>
                  </a:txBody>
                  <a:tcPr marL="63500" marR="63500" marT="63500" marB="63500">
                    <a:solidFill>
                      <a:srgbClr val="F3F3F3"/>
                    </a:solidFill>
                  </a:tcPr>
                </a:tc>
                <a:tc>
                  <a:txBody>
                    <a:bodyPr/>
                    <a:lstStyle/>
                    <a:p>
                      <a:pPr lvl="0" rtl="0">
                        <a:spcBef>
                          <a:spcPts val="0"/>
                        </a:spcBef>
                        <a:buNone/>
                      </a:pPr>
                      <a:r>
                        <a:rPr lang="en" sz="1100" b="1"/>
                        <a:t>Jumlah Host</a:t>
                      </a:r>
                    </a:p>
                  </a:txBody>
                  <a:tcPr marL="63500" marR="63500" marT="63500" marB="63500">
                    <a:solidFill>
                      <a:srgbClr val="F3F3F3"/>
                    </a:solidFill>
                  </a:tcPr>
                </a:tc>
              </a:tr>
              <a:tr h="381000">
                <a:tc>
                  <a:txBody>
                    <a:bodyPr/>
                    <a:lstStyle/>
                    <a:p>
                      <a:pPr lvl="0" rtl="0">
                        <a:spcBef>
                          <a:spcPts val="0"/>
                        </a:spcBef>
                        <a:buNone/>
                      </a:pPr>
                      <a:r>
                        <a:rPr lang="en" sz="1100" b="1"/>
                        <a:t>Class A</a:t>
                      </a:r>
                    </a:p>
                  </a:txBody>
                  <a:tcPr marL="63500" marR="63500" marT="63500" marB="63500">
                    <a:solidFill>
                      <a:srgbClr val="F3F3F3"/>
                    </a:solidFill>
                  </a:tcPr>
                </a:tc>
                <a:tc>
                  <a:txBody>
                    <a:bodyPr/>
                    <a:lstStyle/>
                    <a:p>
                      <a:pPr lvl="0" rtl="0">
                        <a:spcBef>
                          <a:spcPts val="0"/>
                        </a:spcBef>
                        <a:buNone/>
                      </a:pPr>
                      <a:r>
                        <a:rPr lang="en" sz="1100" b="1"/>
                        <a:t>/8</a:t>
                      </a:r>
                    </a:p>
                  </a:txBody>
                  <a:tcPr marL="63500" marR="63500" marT="63500" marB="63500">
                    <a:solidFill>
                      <a:srgbClr val="F3F3F3"/>
                    </a:solidFill>
                  </a:tcPr>
                </a:tc>
                <a:tc>
                  <a:txBody>
                    <a:bodyPr/>
                    <a:lstStyle/>
                    <a:p>
                      <a:pPr lvl="0" rtl="0">
                        <a:spcBef>
                          <a:spcPts val="0"/>
                        </a:spcBef>
                        <a:buNone/>
                      </a:pPr>
                      <a:r>
                        <a:rPr lang="en" sz="1100" b="1"/>
                        <a:t>4 Milyar</a:t>
                      </a:r>
                    </a:p>
                  </a:txBody>
                  <a:tcPr marL="63500" marR="63500" marT="63500" marB="63500">
                    <a:solidFill>
                      <a:srgbClr val="F3F3F3"/>
                    </a:solidFill>
                  </a:tcPr>
                </a:tc>
              </a:tr>
              <a:tr h="381000">
                <a:tc>
                  <a:txBody>
                    <a:bodyPr/>
                    <a:lstStyle/>
                    <a:p>
                      <a:pPr lvl="0" rtl="0">
                        <a:spcBef>
                          <a:spcPts val="0"/>
                        </a:spcBef>
                        <a:buNone/>
                      </a:pPr>
                      <a:r>
                        <a:rPr lang="en" sz="1100" b="1"/>
                        <a:t>Class B</a:t>
                      </a:r>
                    </a:p>
                  </a:txBody>
                  <a:tcPr marL="63500" marR="63500" marT="63500" marB="63500">
                    <a:solidFill>
                      <a:srgbClr val="F3F3F3"/>
                    </a:solidFill>
                  </a:tcPr>
                </a:tc>
                <a:tc>
                  <a:txBody>
                    <a:bodyPr/>
                    <a:lstStyle/>
                    <a:p>
                      <a:pPr lvl="0" rtl="0">
                        <a:spcBef>
                          <a:spcPts val="0"/>
                        </a:spcBef>
                        <a:buNone/>
                      </a:pPr>
                      <a:r>
                        <a:rPr lang="en" sz="1100" b="1"/>
                        <a:t>/16</a:t>
                      </a:r>
                    </a:p>
                  </a:txBody>
                  <a:tcPr marL="63500" marR="63500" marT="63500" marB="63500">
                    <a:solidFill>
                      <a:srgbClr val="F3F3F3"/>
                    </a:solidFill>
                  </a:tcPr>
                </a:tc>
                <a:tc>
                  <a:txBody>
                    <a:bodyPr/>
                    <a:lstStyle/>
                    <a:p>
                      <a:pPr lvl="0" rtl="0">
                        <a:spcBef>
                          <a:spcPts val="0"/>
                        </a:spcBef>
                        <a:buNone/>
                      </a:pPr>
                      <a:r>
                        <a:rPr lang="en" sz="1100" b="1"/>
                        <a:t>65536</a:t>
                      </a:r>
                    </a:p>
                  </a:txBody>
                  <a:tcPr marL="63500" marR="63500" marT="63500" marB="63500">
                    <a:solidFill>
                      <a:srgbClr val="F3F3F3"/>
                    </a:solidFill>
                  </a:tcPr>
                </a:tc>
              </a:tr>
              <a:tr h="381000">
                <a:tc>
                  <a:txBody>
                    <a:bodyPr/>
                    <a:lstStyle/>
                    <a:p>
                      <a:pPr lvl="0" rtl="0">
                        <a:spcBef>
                          <a:spcPts val="0"/>
                        </a:spcBef>
                        <a:buNone/>
                      </a:pPr>
                      <a:r>
                        <a:rPr lang="en" sz="1100" b="1"/>
                        <a:t>Class C</a:t>
                      </a:r>
                    </a:p>
                  </a:txBody>
                  <a:tcPr marL="63500" marR="63500" marT="63500" marB="63500">
                    <a:solidFill>
                      <a:srgbClr val="F3F3F3"/>
                    </a:solidFill>
                  </a:tcPr>
                </a:tc>
                <a:tc>
                  <a:txBody>
                    <a:bodyPr/>
                    <a:lstStyle/>
                    <a:p>
                      <a:pPr lvl="0" rtl="0">
                        <a:spcBef>
                          <a:spcPts val="0"/>
                        </a:spcBef>
                        <a:buNone/>
                      </a:pPr>
                      <a:r>
                        <a:rPr lang="en" sz="1100" b="1"/>
                        <a:t>/24</a:t>
                      </a:r>
                    </a:p>
                  </a:txBody>
                  <a:tcPr marL="63500" marR="63500" marT="63500" marB="63500">
                    <a:solidFill>
                      <a:srgbClr val="F3F3F3"/>
                    </a:solidFill>
                  </a:tcPr>
                </a:tc>
                <a:tc>
                  <a:txBody>
                    <a:bodyPr/>
                    <a:lstStyle/>
                    <a:p>
                      <a:pPr lvl="0" rtl="0">
                        <a:spcBef>
                          <a:spcPts val="0"/>
                        </a:spcBef>
                        <a:buNone/>
                      </a:pPr>
                      <a:r>
                        <a:rPr lang="en" sz="1100" b="1"/>
                        <a:t>256</a:t>
                      </a:r>
                    </a:p>
                  </a:txBody>
                  <a:tcPr marL="63500" marR="63500" marT="63500" marB="63500">
                    <a:solidFill>
                      <a:srgbClr val="F3F3F3"/>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Contoh Metode Classfull</a:t>
            </a:r>
          </a:p>
        </p:txBody>
      </p:sp>
      <p:pic>
        <p:nvPicPr>
          <p:cNvPr id="202" name="Shape 202"/>
          <p:cNvPicPr preferRelativeResize="0"/>
          <p:nvPr/>
        </p:nvPicPr>
        <p:blipFill>
          <a:blip r:embed="rId3">
            <a:alphaModFix/>
          </a:blip>
          <a:stretch>
            <a:fillRect/>
          </a:stretch>
        </p:blipFill>
        <p:spPr>
          <a:xfrm>
            <a:off x="359450" y="1198525"/>
            <a:ext cx="5734050" cy="3762375"/>
          </a:xfrm>
          <a:prstGeom prst="rect">
            <a:avLst/>
          </a:prstGeom>
          <a:noFill/>
          <a:ln>
            <a:noFill/>
          </a:ln>
        </p:spPr>
      </p:pic>
      <p:sp>
        <p:nvSpPr>
          <p:cNvPr id="203" name="Shape 203"/>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algn="just" rtl="0">
              <a:spcBef>
                <a:spcPts val="0"/>
              </a:spcBef>
              <a:spcAft>
                <a:spcPts val="0"/>
              </a:spcAft>
              <a:buNone/>
            </a:pPr>
            <a:r>
              <a:rPr lang="en">
                <a:solidFill>
                  <a:srgbClr val="F3F3F3"/>
                </a:solidFill>
                <a:latin typeface="Arial"/>
                <a:ea typeface="Arial"/>
                <a:cs typeface="Arial"/>
                <a:sym typeface="Arial"/>
              </a:rPr>
              <a:t>Step 1:</a:t>
            </a:r>
          </a:p>
          <a:p>
            <a:pPr lvl="0" algn="just" rtl="0">
              <a:spcBef>
                <a:spcPts val="0"/>
              </a:spcBef>
              <a:spcAft>
                <a:spcPts val="0"/>
              </a:spcAft>
              <a:buNone/>
            </a:pPr>
            <a:r>
              <a:rPr lang="en">
                <a:solidFill>
                  <a:srgbClr val="F3F3F3"/>
                </a:solidFill>
                <a:latin typeface="Arial"/>
                <a:ea typeface="Arial"/>
                <a:cs typeface="Arial"/>
                <a:sym typeface="Arial"/>
              </a:rPr>
              <a:t>Cari tahu topologinya </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sp>
        <p:nvSpPr>
          <p:cNvPr id="209" name="Shape 209"/>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algn="just" rtl="0">
              <a:spcBef>
                <a:spcPts val="0"/>
              </a:spcBef>
              <a:spcAft>
                <a:spcPts val="0"/>
              </a:spcAft>
              <a:buNone/>
            </a:pPr>
            <a:r>
              <a:rPr lang="en">
                <a:solidFill>
                  <a:srgbClr val="F3F3F3"/>
                </a:solidFill>
                <a:latin typeface="Arial"/>
                <a:ea typeface="Arial"/>
                <a:cs typeface="Arial"/>
                <a:sym typeface="Arial"/>
              </a:rPr>
              <a:t>Step 2:</a:t>
            </a:r>
          </a:p>
          <a:p>
            <a:pPr lvl="0" algn="just" rtl="0">
              <a:spcBef>
                <a:spcPts val="0"/>
              </a:spcBef>
              <a:spcAft>
                <a:spcPts val="0"/>
              </a:spcAft>
              <a:buNone/>
            </a:pPr>
            <a:r>
              <a:rPr lang="en">
                <a:solidFill>
                  <a:srgbClr val="F3F3F3"/>
                </a:solidFill>
                <a:latin typeface="Arial"/>
                <a:ea typeface="Arial"/>
                <a:cs typeface="Arial"/>
                <a:sym typeface="Arial"/>
              </a:rPr>
              <a:t>Tentukan jumlah subnet.</a:t>
            </a:r>
          </a:p>
          <a:p>
            <a:pPr lvl="0" algn="just" rtl="0">
              <a:spcBef>
                <a:spcPts val="0"/>
              </a:spcBef>
              <a:spcAft>
                <a:spcPts val="0"/>
              </a:spcAft>
              <a:buNone/>
            </a:pPr>
            <a:r>
              <a:rPr lang="en">
                <a:solidFill>
                  <a:srgbClr val="F3F3F3"/>
                </a:solidFill>
                <a:latin typeface="Arial"/>
                <a:ea typeface="Arial"/>
                <a:cs typeface="Arial"/>
                <a:sym typeface="Arial"/>
              </a:rPr>
              <a:t>Pada topologi di samping terdapat 8 subnet.</a:t>
            </a:r>
          </a:p>
        </p:txBody>
      </p:sp>
      <p:pic>
        <p:nvPicPr>
          <p:cNvPr id="210" name="Shape 210"/>
          <p:cNvPicPr preferRelativeResize="0"/>
          <p:nvPr/>
        </p:nvPicPr>
        <p:blipFill>
          <a:blip r:embed="rId3">
            <a:alphaModFix/>
          </a:blip>
          <a:stretch>
            <a:fillRect/>
          </a:stretch>
        </p:blipFill>
        <p:spPr>
          <a:xfrm>
            <a:off x="409775" y="1167187"/>
            <a:ext cx="5561924" cy="37787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sp>
        <p:nvSpPr>
          <p:cNvPr id="216" name="Shape 216"/>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algn="just" rtl="0">
              <a:spcBef>
                <a:spcPts val="0"/>
              </a:spcBef>
              <a:spcAft>
                <a:spcPts val="0"/>
              </a:spcAft>
              <a:buNone/>
            </a:pPr>
            <a:r>
              <a:rPr lang="en">
                <a:solidFill>
                  <a:srgbClr val="F3F3F3"/>
                </a:solidFill>
                <a:latin typeface="Arial"/>
                <a:ea typeface="Arial"/>
                <a:cs typeface="Arial"/>
                <a:sym typeface="Arial"/>
              </a:rPr>
              <a:t>Step 3:</a:t>
            </a:r>
          </a:p>
          <a:p>
            <a:pPr lvl="0" algn="just" rtl="0">
              <a:spcBef>
                <a:spcPts val="0"/>
              </a:spcBef>
              <a:spcAft>
                <a:spcPts val="0"/>
              </a:spcAft>
              <a:buNone/>
            </a:pPr>
            <a:r>
              <a:rPr lang="en">
                <a:solidFill>
                  <a:srgbClr val="F3F3F3"/>
                </a:solidFill>
                <a:latin typeface="Arial"/>
                <a:ea typeface="Arial"/>
                <a:cs typeface="Arial"/>
                <a:sym typeface="Arial"/>
              </a:rPr>
              <a:t>Tentukan netmask untuk semua subnet.</a:t>
            </a:r>
          </a:p>
          <a:p>
            <a:pPr lvl="0" algn="just" rtl="0">
              <a:spcBef>
                <a:spcPts val="0"/>
              </a:spcBef>
              <a:spcAft>
                <a:spcPts val="0"/>
              </a:spcAft>
              <a:buNone/>
            </a:pPr>
            <a:endParaRPr>
              <a:solidFill>
                <a:srgbClr val="F3F3F3"/>
              </a:solidFill>
              <a:latin typeface="Arial"/>
              <a:ea typeface="Arial"/>
              <a:cs typeface="Arial"/>
              <a:sym typeface="Arial"/>
            </a:endParaRPr>
          </a:p>
          <a:p>
            <a:pPr lvl="0" rtl="0">
              <a:spcBef>
                <a:spcPts val="0"/>
              </a:spcBef>
              <a:spcAft>
                <a:spcPts val="0"/>
              </a:spcAft>
              <a:buNone/>
            </a:pPr>
            <a:r>
              <a:rPr lang="en">
                <a:solidFill>
                  <a:srgbClr val="F3F3F3"/>
                </a:solidFill>
                <a:latin typeface="Arial"/>
                <a:ea typeface="Arial"/>
                <a:cs typeface="Arial"/>
                <a:sym typeface="Arial"/>
              </a:rPr>
              <a:t>Dengan menggunakan teknik classfull setiap subnet akan memiliki netmask /24 karena semua subnet memiliki host di bawah 256</a:t>
            </a:r>
          </a:p>
          <a:p>
            <a:pPr lvl="0" algn="just" rtl="0">
              <a:spcBef>
                <a:spcPts val="0"/>
              </a:spcBef>
              <a:spcAft>
                <a:spcPts val="0"/>
              </a:spcAft>
              <a:buNone/>
            </a:pPr>
            <a:endParaRPr>
              <a:solidFill>
                <a:srgbClr val="F3F3F3"/>
              </a:solidFill>
              <a:latin typeface="Arial"/>
              <a:ea typeface="Arial"/>
              <a:cs typeface="Arial"/>
              <a:sym typeface="Arial"/>
            </a:endParaRPr>
          </a:p>
        </p:txBody>
      </p:sp>
      <p:pic>
        <p:nvPicPr>
          <p:cNvPr id="217" name="Shape 217"/>
          <p:cNvPicPr preferRelativeResize="0"/>
          <p:nvPr/>
        </p:nvPicPr>
        <p:blipFill>
          <a:blip r:embed="rId3">
            <a:alphaModFix/>
          </a:blip>
          <a:stretch>
            <a:fillRect/>
          </a:stretch>
        </p:blipFill>
        <p:spPr>
          <a:xfrm>
            <a:off x="409775" y="1167187"/>
            <a:ext cx="5561924" cy="37787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223" name="Shape 22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224" name="Shape 224"/>
          <p:cNvPicPr preferRelativeResize="0"/>
          <p:nvPr/>
        </p:nvPicPr>
        <p:blipFill>
          <a:blip r:embed="rId3">
            <a:alphaModFix/>
          </a:blip>
          <a:stretch>
            <a:fillRect/>
          </a:stretch>
        </p:blipFill>
        <p:spPr>
          <a:xfrm>
            <a:off x="93750" y="103400"/>
            <a:ext cx="4646549" cy="4958924"/>
          </a:xfrm>
          <a:prstGeom prst="rect">
            <a:avLst/>
          </a:prstGeom>
          <a:noFill/>
          <a:ln>
            <a:noFill/>
          </a:ln>
        </p:spPr>
      </p:pic>
      <p:pic>
        <p:nvPicPr>
          <p:cNvPr id="225" name="Shape 225"/>
          <p:cNvPicPr preferRelativeResize="0"/>
          <p:nvPr/>
        </p:nvPicPr>
        <p:blipFill>
          <a:blip r:embed="rId4">
            <a:alphaModFix/>
          </a:blip>
          <a:stretch>
            <a:fillRect/>
          </a:stretch>
        </p:blipFill>
        <p:spPr>
          <a:xfrm>
            <a:off x="4855900" y="1071300"/>
            <a:ext cx="4133274" cy="28081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Metode Classless</a:t>
            </a:r>
          </a:p>
        </p:txBody>
      </p:sp>
      <p:sp>
        <p:nvSpPr>
          <p:cNvPr id="231" name="Shape 23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lnSpc>
                <a:spcPct val="100000"/>
              </a:lnSpc>
              <a:spcBef>
                <a:spcPts val="0"/>
              </a:spcBef>
              <a:spcAft>
                <a:spcPts val="0"/>
              </a:spcAft>
              <a:buClr>
                <a:srgbClr val="F3F3F3"/>
              </a:buClr>
              <a:buSzPct val="100000"/>
              <a:buFont typeface="Arial"/>
              <a:buAutoNum type="arabicPeriod"/>
            </a:pPr>
            <a:r>
              <a:rPr lang="en" sz="2400">
                <a:solidFill>
                  <a:srgbClr val="F3F3F3"/>
                </a:solidFill>
                <a:latin typeface="Arial"/>
                <a:ea typeface="Arial"/>
                <a:cs typeface="Arial"/>
                <a:sym typeface="Arial"/>
              </a:rPr>
              <a:t>VLSM ( Variable Length Subnet Masking )</a:t>
            </a:r>
            <a:br>
              <a:rPr lang="en" sz="2400">
                <a:solidFill>
                  <a:srgbClr val="F3F3F3"/>
                </a:solidFill>
                <a:latin typeface="Arial"/>
                <a:ea typeface="Arial"/>
                <a:cs typeface="Arial"/>
                <a:sym typeface="Arial"/>
              </a:rPr>
            </a:br>
            <a:r>
              <a:rPr lang="en" sz="2400">
                <a:solidFill>
                  <a:srgbClr val="F3F3F3"/>
                </a:solidFill>
                <a:latin typeface="Arial"/>
                <a:ea typeface="Arial"/>
                <a:cs typeface="Arial"/>
                <a:sym typeface="Arial"/>
              </a:rPr>
              <a:t>Dibahas pada asistensi individu :)</a:t>
            </a:r>
            <a:br>
              <a:rPr lang="en" sz="2400">
                <a:solidFill>
                  <a:srgbClr val="F3F3F3"/>
                </a:solidFill>
                <a:latin typeface="Arial"/>
                <a:ea typeface="Arial"/>
                <a:cs typeface="Arial"/>
                <a:sym typeface="Arial"/>
              </a:rPr>
            </a:br>
            <a:endParaRPr lang="en" sz="2400">
              <a:solidFill>
                <a:srgbClr val="F3F3F3"/>
              </a:solidFill>
              <a:latin typeface="Arial"/>
              <a:ea typeface="Arial"/>
              <a:cs typeface="Arial"/>
              <a:sym typeface="Arial"/>
            </a:endParaRPr>
          </a:p>
          <a:p>
            <a:pPr marL="457200" lvl="0" indent="-381000" rtl="0">
              <a:lnSpc>
                <a:spcPct val="100000"/>
              </a:lnSpc>
              <a:spcBef>
                <a:spcPts val="0"/>
              </a:spcBef>
              <a:spcAft>
                <a:spcPts val="0"/>
              </a:spcAft>
              <a:buClr>
                <a:srgbClr val="F3F3F3"/>
              </a:buClr>
              <a:buSzPct val="100000"/>
              <a:buFont typeface="Arial"/>
              <a:buAutoNum type="arabicPeriod"/>
            </a:pPr>
            <a:r>
              <a:rPr lang="en" sz="2400">
                <a:solidFill>
                  <a:srgbClr val="F3F3F3"/>
                </a:solidFill>
                <a:latin typeface="Arial"/>
                <a:ea typeface="Arial"/>
                <a:cs typeface="Arial"/>
                <a:sym typeface="Arial"/>
              </a:rPr>
              <a:t>CIDR ( Classless InterDomain Routing )</a:t>
            </a:r>
            <a:br>
              <a:rPr lang="en" sz="2400">
                <a:solidFill>
                  <a:srgbClr val="F3F3F3"/>
                </a:solidFill>
                <a:latin typeface="Arial"/>
                <a:ea typeface="Arial"/>
                <a:cs typeface="Arial"/>
                <a:sym typeface="Arial"/>
              </a:rPr>
            </a:br>
            <a:r>
              <a:rPr lang="en" sz="2400">
                <a:solidFill>
                  <a:srgbClr val="F3F3F3"/>
                </a:solidFill>
                <a:latin typeface="Arial"/>
                <a:ea typeface="Arial"/>
                <a:cs typeface="Arial"/>
                <a:sym typeface="Arial"/>
              </a:rPr>
              <a:t>Ini kita bahas sekarang :)</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Metode CIDR</a:t>
            </a:r>
          </a:p>
        </p:txBody>
      </p:sp>
      <p:sp>
        <p:nvSpPr>
          <p:cNvPr id="237" name="Shape 23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rtl="0">
              <a:spcBef>
                <a:spcPts val="0"/>
              </a:spcBef>
              <a:spcAft>
                <a:spcPts val="0"/>
              </a:spcAft>
              <a:buNone/>
            </a:pPr>
            <a:r>
              <a:rPr lang="en" sz="2400">
                <a:solidFill>
                  <a:srgbClr val="F3F3F3"/>
                </a:solidFill>
                <a:latin typeface="Calibri"/>
                <a:ea typeface="Calibri"/>
                <a:cs typeface="Calibri"/>
                <a:sym typeface="Calibri"/>
              </a:rPr>
              <a:t>Teknik ini mengijinkan penggunaan netmask yang beragam di dalam jaringan. Penghitungan didasarkan pada jumlah host yang ada di dalam subnet. </a:t>
            </a:r>
          </a:p>
          <a:p>
            <a:pPr lvl="0" algn="just" rtl="0">
              <a:spcBef>
                <a:spcPts val="0"/>
              </a:spcBef>
              <a:spcAft>
                <a:spcPts val="0"/>
              </a:spcAft>
              <a:buNone/>
            </a:pPr>
            <a:endParaRPr sz="2400">
              <a:solidFill>
                <a:srgbClr val="F3F3F3"/>
              </a:solidFill>
              <a:latin typeface="Calibri"/>
              <a:ea typeface="Calibri"/>
              <a:cs typeface="Calibri"/>
              <a:sym typeface="Calibri"/>
            </a:endParaRPr>
          </a:p>
          <a:p>
            <a:pPr lvl="0" algn="just">
              <a:spcBef>
                <a:spcPts val="0"/>
              </a:spcBef>
              <a:spcAft>
                <a:spcPts val="0"/>
              </a:spcAft>
              <a:buNone/>
            </a:pPr>
            <a:r>
              <a:rPr lang="en" sz="2400">
                <a:solidFill>
                  <a:srgbClr val="F3F3F3"/>
                </a:solidFill>
                <a:latin typeface="Calibri"/>
                <a:ea typeface="Calibri"/>
                <a:cs typeface="Calibri"/>
                <a:sym typeface="Calibri"/>
              </a:rPr>
              <a:t>Belum terbayang? Mari  kita lihat contohnya.</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pic>
        <p:nvPicPr>
          <p:cNvPr id="243" name="Shape 243"/>
          <p:cNvPicPr preferRelativeResize="0"/>
          <p:nvPr/>
        </p:nvPicPr>
        <p:blipFill>
          <a:blip r:embed="rId3">
            <a:alphaModFix/>
          </a:blip>
          <a:stretch>
            <a:fillRect/>
          </a:stretch>
        </p:blipFill>
        <p:spPr>
          <a:xfrm>
            <a:off x="359450" y="1198525"/>
            <a:ext cx="5734050" cy="3762375"/>
          </a:xfrm>
          <a:prstGeom prst="rect">
            <a:avLst/>
          </a:prstGeom>
          <a:noFill/>
          <a:ln>
            <a:noFill/>
          </a:ln>
        </p:spPr>
      </p:pic>
      <p:sp>
        <p:nvSpPr>
          <p:cNvPr id="244" name="Shape 244"/>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algn="just" rtl="0">
              <a:spcBef>
                <a:spcPts val="0"/>
              </a:spcBef>
              <a:spcAft>
                <a:spcPts val="0"/>
              </a:spcAft>
              <a:buNone/>
            </a:pPr>
            <a:r>
              <a:rPr lang="en">
                <a:solidFill>
                  <a:srgbClr val="F3F3F3"/>
                </a:solidFill>
                <a:latin typeface="Arial"/>
                <a:ea typeface="Arial"/>
                <a:cs typeface="Arial"/>
                <a:sym typeface="Arial"/>
              </a:rPr>
              <a:t>Step 1:</a:t>
            </a:r>
          </a:p>
          <a:p>
            <a:pPr lvl="0" algn="just" rtl="0">
              <a:spcBef>
                <a:spcPts val="0"/>
              </a:spcBef>
              <a:spcAft>
                <a:spcPts val="0"/>
              </a:spcAft>
              <a:buNone/>
            </a:pPr>
            <a:r>
              <a:rPr lang="en">
                <a:solidFill>
                  <a:srgbClr val="F3F3F3"/>
                </a:solidFill>
                <a:latin typeface="Arial"/>
                <a:ea typeface="Arial"/>
                <a:cs typeface="Arial"/>
                <a:sym typeface="Arial"/>
              </a:rPr>
              <a:t>Cari tahu topologinya </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sp>
        <p:nvSpPr>
          <p:cNvPr id="250" name="Shape 250"/>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rtl="0">
              <a:spcBef>
                <a:spcPts val="0"/>
              </a:spcBef>
              <a:spcAft>
                <a:spcPts val="0"/>
              </a:spcAft>
              <a:buNone/>
            </a:pPr>
            <a:r>
              <a:rPr lang="en">
                <a:solidFill>
                  <a:srgbClr val="F3F3F3"/>
                </a:solidFill>
                <a:latin typeface="Arial"/>
                <a:ea typeface="Arial"/>
                <a:cs typeface="Arial"/>
                <a:sym typeface="Arial"/>
              </a:rPr>
              <a:t>Step 2:</a:t>
            </a:r>
          </a:p>
          <a:p>
            <a:pPr lvl="0" rtl="0">
              <a:spcBef>
                <a:spcPts val="0"/>
              </a:spcBef>
              <a:spcAft>
                <a:spcPts val="0"/>
              </a:spcAft>
              <a:buNone/>
            </a:pPr>
            <a:r>
              <a:rPr lang="en">
                <a:solidFill>
                  <a:srgbClr val="F3F3F3"/>
                </a:solidFill>
                <a:latin typeface="Arial"/>
                <a:ea typeface="Arial"/>
                <a:cs typeface="Arial"/>
                <a:sym typeface="Arial"/>
              </a:rPr>
              <a:t>Cantumkan netmask terkecil yang paling memungkinkan untuk subnet tersebut.</a:t>
            </a:r>
          </a:p>
        </p:txBody>
      </p:sp>
      <p:pic>
        <p:nvPicPr>
          <p:cNvPr id="251" name="Shape 251"/>
          <p:cNvPicPr preferRelativeResize="0"/>
          <p:nvPr/>
        </p:nvPicPr>
        <p:blipFill>
          <a:blip r:embed="rId3">
            <a:alphaModFix/>
          </a:blip>
          <a:stretch>
            <a:fillRect/>
          </a:stretch>
        </p:blipFill>
        <p:spPr>
          <a:xfrm>
            <a:off x="311700" y="1327800"/>
            <a:ext cx="5814475" cy="350607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Sebelumnya di praktikum jarkom...</a:t>
            </a:r>
          </a:p>
        </p:txBody>
      </p:sp>
      <p:pic>
        <p:nvPicPr>
          <p:cNvPr id="71" name="Shape 71"/>
          <p:cNvPicPr preferRelativeResize="0"/>
          <p:nvPr/>
        </p:nvPicPr>
        <p:blipFill rotWithShape="1">
          <a:blip r:embed="rId3">
            <a:alphaModFix/>
          </a:blip>
          <a:srcRect r="45584" b="19133"/>
          <a:stretch/>
        </p:blipFill>
        <p:spPr>
          <a:xfrm>
            <a:off x="2004900" y="1199525"/>
            <a:ext cx="2340499" cy="2799774"/>
          </a:xfrm>
          <a:prstGeom prst="rect">
            <a:avLst/>
          </a:prstGeom>
          <a:noFill/>
          <a:ln>
            <a:noFill/>
          </a:ln>
        </p:spPr>
      </p:pic>
      <p:pic>
        <p:nvPicPr>
          <p:cNvPr id="72" name="Shape 72"/>
          <p:cNvPicPr preferRelativeResize="0"/>
          <p:nvPr/>
        </p:nvPicPr>
        <p:blipFill rotWithShape="1">
          <a:blip r:embed="rId4">
            <a:alphaModFix/>
          </a:blip>
          <a:srcRect r="29780"/>
          <a:stretch/>
        </p:blipFill>
        <p:spPr>
          <a:xfrm>
            <a:off x="4619112" y="1501650"/>
            <a:ext cx="2739075" cy="2195524"/>
          </a:xfrm>
          <a:prstGeom prst="rect">
            <a:avLst/>
          </a:prstGeom>
          <a:noFill/>
          <a:ln>
            <a:noFill/>
          </a:ln>
        </p:spPr>
      </p:pic>
      <p:sp>
        <p:nvSpPr>
          <p:cNvPr id="73" name="Shape 73"/>
          <p:cNvSpPr txBox="1">
            <a:spLocks noGrp="1"/>
          </p:cNvSpPr>
          <p:nvPr>
            <p:ph type="title"/>
          </p:nvPr>
        </p:nvSpPr>
        <p:spPr>
          <a:xfrm>
            <a:off x="507775" y="4181100"/>
            <a:ext cx="7852200" cy="861000"/>
          </a:xfrm>
          <a:prstGeom prst="rect">
            <a:avLst/>
          </a:prstGeom>
        </p:spPr>
        <p:txBody>
          <a:bodyPr lIns="91425" tIns="91425" rIns="91425" bIns="91425" anchor="t" anchorCtr="0">
            <a:noAutofit/>
          </a:bodyPr>
          <a:lstStyle/>
          <a:p>
            <a:pPr lvl="0" algn="just" rtl="0">
              <a:lnSpc>
                <a:spcPct val="115000"/>
              </a:lnSpc>
              <a:spcBef>
                <a:spcPts val="0"/>
              </a:spcBef>
              <a:buNone/>
            </a:pPr>
            <a:r>
              <a:rPr lang="en" sz="1800">
                <a:solidFill>
                  <a:srgbClr val="F3F3F3"/>
                </a:solidFill>
                <a:latin typeface="Arial"/>
                <a:ea typeface="Arial"/>
                <a:cs typeface="Arial"/>
                <a:sym typeface="Arial"/>
              </a:rPr>
              <a:t>Selama ini anda familiar dengan konfigurasi di atas bukan? Tahukah anda apa guna </a:t>
            </a:r>
            <a:r>
              <a:rPr lang="en" sz="1800" i="1">
                <a:solidFill>
                  <a:srgbClr val="F3F3F3"/>
                </a:solidFill>
                <a:latin typeface="Arial"/>
                <a:ea typeface="Arial"/>
                <a:cs typeface="Arial"/>
                <a:sym typeface="Arial"/>
              </a:rPr>
              <a:t>address</a:t>
            </a:r>
            <a:r>
              <a:rPr lang="en" sz="1800">
                <a:solidFill>
                  <a:srgbClr val="F3F3F3"/>
                </a:solidFill>
                <a:latin typeface="Arial"/>
                <a:ea typeface="Arial"/>
                <a:cs typeface="Arial"/>
                <a:sym typeface="Arial"/>
              </a:rPr>
              <a:t>, </a:t>
            </a:r>
            <a:r>
              <a:rPr lang="en" sz="1800" i="1">
                <a:solidFill>
                  <a:srgbClr val="F3F3F3"/>
                </a:solidFill>
                <a:latin typeface="Arial"/>
                <a:ea typeface="Arial"/>
                <a:cs typeface="Arial"/>
                <a:sym typeface="Arial"/>
              </a:rPr>
              <a:t>netmask</a:t>
            </a:r>
            <a:r>
              <a:rPr lang="en" sz="1800">
                <a:solidFill>
                  <a:srgbClr val="F3F3F3"/>
                </a:solidFill>
                <a:latin typeface="Arial"/>
                <a:ea typeface="Arial"/>
                <a:cs typeface="Arial"/>
                <a:sym typeface="Arial"/>
              </a:rPr>
              <a:t> dan </a:t>
            </a:r>
            <a:r>
              <a:rPr lang="en" sz="1800" i="1">
                <a:solidFill>
                  <a:srgbClr val="F3F3F3"/>
                </a:solidFill>
                <a:latin typeface="Arial"/>
                <a:ea typeface="Arial"/>
                <a:cs typeface="Arial"/>
                <a:sym typeface="Arial"/>
              </a:rPr>
              <a:t>gateway</a:t>
            </a:r>
            <a:r>
              <a:rPr lang="en" sz="1800">
                <a:solidFill>
                  <a:srgbClr val="F3F3F3"/>
                </a:solidFill>
                <a:latin typeface="Arial"/>
                <a:ea typeface="Arial"/>
                <a:cs typeface="Arial"/>
                <a:sym typeface="Arial"/>
              </a:rPr>
              <a:t> pada konfigurasi tersebut?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sp>
        <p:nvSpPr>
          <p:cNvPr id="257" name="Shape 257"/>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rtl="0">
              <a:spcBef>
                <a:spcPts val="0"/>
              </a:spcBef>
              <a:spcAft>
                <a:spcPts val="0"/>
              </a:spcAft>
              <a:buNone/>
            </a:pPr>
            <a:r>
              <a:rPr lang="en">
                <a:solidFill>
                  <a:srgbClr val="F3F3F3"/>
                </a:solidFill>
                <a:latin typeface="Arial"/>
                <a:ea typeface="Arial"/>
                <a:cs typeface="Arial"/>
                <a:sym typeface="Arial"/>
              </a:rPr>
              <a:t>Step 3:</a:t>
            </a:r>
          </a:p>
          <a:p>
            <a:pPr lvl="0" rtl="0">
              <a:spcBef>
                <a:spcPts val="0"/>
              </a:spcBef>
              <a:spcAft>
                <a:spcPts val="0"/>
              </a:spcAft>
              <a:buNone/>
            </a:pPr>
            <a:r>
              <a:rPr lang="en">
                <a:solidFill>
                  <a:srgbClr val="F3F3F3"/>
                </a:solidFill>
                <a:latin typeface="Arial"/>
                <a:ea typeface="Arial"/>
                <a:cs typeface="Arial"/>
                <a:sym typeface="Arial"/>
              </a:rPr>
              <a:t>Gabungkan subnet paling bawah di dalam topologi. </a:t>
            </a:r>
          </a:p>
          <a:p>
            <a:pPr lvl="0" rtl="0">
              <a:spcBef>
                <a:spcPts val="0"/>
              </a:spcBef>
              <a:spcAft>
                <a:spcPts val="0"/>
              </a:spcAft>
              <a:buNone/>
            </a:pPr>
            <a:endParaRPr>
              <a:solidFill>
                <a:srgbClr val="F3F3F3"/>
              </a:solidFill>
              <a:latin typeface="Arial"/>
              <a:ea typeface="Arial"/>
              <a:cs typeface="Arial"/>
              <a:sym typeface="Arial"/>
            </a:endParaRPr>
          </a:p>
          <a:p>
            <a:pPr lvl="0" rtl="0">
              <a:spcBef>
                <a:spcPts val="0"/>
              </a:spcBef>
              <a:spcAft>
                <a:spcPts val="0"/>
              </a:spcAft>
              <a:buNone/>
            </a:pPr>
            <a:r>
              <a:rPr lang="en">
                <a:solidFill>
                  <a:srgbClr val="F3F3F3"/>
                </a:solidFill>
                <a:latin typeface="Arial"/>
                <a:ea typeface="Arial"/>
                <a:cs typeface="Arial"/>
                <a:sym typeface="Arial"/>
              </a:rPr>
              <a:t>Jika diperhatikan, subnet paling bawah yang bisa digabungkan adalah A1 digabungkan dengan A2 dan A7 digabungkan dengan A8. (warna ijo)</a:t>
            </a:r>
          </a:p>
          <a:p>
            <a:pPr lvl="0" rtl="0">
              <a:spcBef>
                <a:spcPts val="0"/>
              </a:spcBef>
              <a:spcAft>
                <a:spcPts val="0"/>
              </a:spcAft>
              <a:buNone/>
            </a:pPr>
            <a:endParaRPr>
              <a:solidFill>
                <a:srgbClr val="F3F3F3"/>
              </a:solidFill>
              <a:latin typeface="Arial"/>
              <a:ea typeface="Arial"/>
              <a:cs typeface="Arial"/>
              <a:sym typeface="Arial"/>
            </a:endParaRPr>
          </a:p>
        </p:txBody>
      </p:sp>
      <p:pic>
        <p:nvPicPr>
          <p:cNvPr id="258" name="Shape 258"/>
          <p:cNvPicPr preferRelativeResize="0"/>
          <p:nvPr/>
        </p:nvPicPr>
        <p:blipFill>
          <a:blip r:embed="rId3">
            <a:alphaModFix/>
          </a:blip>
          <a:stretch>
            <a:fillRect/>
          </a:stretch>
        </p:blipFill>
        <p:spPr>
          <a:xfrm>
            <a:off x="245525" y="1340200"/>
            <a:ext cx="5902474" cy="33238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sp>
        <p:nvSpPr>
          <p:cNvPr id="264" name="Shape 264"/>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rtl="0">
              <a:spcBef>
                <a:spcPts val="0"/>
              </a:spcBef>
              <a:spcAft>
                <a:spcPts val="0"/>
              </a:spcAft>
              <a:buNone/>
            </a:pPr>
            <a:r>
              <a:rPr lang="en">
                <a:solidFill>
                  <a:srgbClr val="F3F3F3"/>
                </a:solidFill>
                <a:latin typeface="Arial"/>
                <a:ea typeface="Arial"/>
                <a:cs typeface="Arial"/>
                <a:sym typeface="Arial"/>
              </a:rPr>
              <a:t>Step 4:</a:t>
            </a:r>
          </a:p>
          <a:p>
            <a:pPr lvl="0" rtl="0">
              <a:spcBef>
                <a:spcPts val="0"/>
              </a:spcBef>
              <a:spcAft>
                <a:spcPts val="0"/>
              </a:spcAft>
              <a:buNone/>
            </a:pPr>
            <a:r>
              <a:rPr lang="en">
                <a:solidFill>
                  <a:srgbClr val="F3F3F3"/>
                </a:solidFill>
                <a:latin typeface="Arial"/>
                <a:ea typeface="Arial"/>
                <a:cs typeface="Arial"/>
                <a:sym typeface="Arial"/>
              </a:rPr>
              <a:t>Gabungkan dua subnet menjadi sebuah subnet baru yang memiliki ukuran lebih besar dibandingkan dengan sebelumnya. (warna ungu)</a:t>
            </a:r>
          </a:p>
          <a:p>
            <a:pPr lvl="0" rtl="0">
              <a:spcBef>
                <a:spcPts val="0"/>
              </a:spcBef>
              <a:spcAft>
                <a:spcPts val="0"/>
              </a:spcAft>
              <a:buNone/>
            </a:pPr>
            <a:endParaRPr>
              <a:solidFill>
                <a:srgbClr val="F3F3F3"/>
              </a:solidFill>
              <a:latin typeface="Arial"/>
              <a:ea typeface="Arial"/>
              <a:cs typeface="Arial"/>
              <a:sym typeface="Arial"/>
            </a:endParaRPr>
          </a:p>
        </p:txBody>
      </p:sp>
      <p:pic>
        <p:nvPicPr>
          <p:cNvPr id="265" name="Shape 265"/>
          <p:cNvPicPr preferRelativeResize="0"/>
          <p:nvPr/>
        </p:nvPicPr>
        <p:blipFill>
          <a:blip r:embed="rId3">
            <a:alphaModFix/>
          </a:blip>
          <a:stretch>
            <a:fillRect/>
          </a:stretch>
        </p:blipFill>
        <p:spPr>
          <a:xfrm>
            <a:off x="311700" y="1198525"/>
            <a:ext cx="5847174" cy="356463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sp>
        <p:nvSpPr>
          <p:cNvPr id="271" name="Shape 271"/>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rtl="0">
              <a:spcBef>
                <a:spcPts val="0"/>
              </a:spcBef>
              <a:spcAft>
                <a:spcPts val="0"/>
              </a:spcAft>
              <a:buNone/>
            </a:pPr>
            <a:r>
              <a:rPr lang="en">
                <a:solidFill>
                  <a:srgbClr val="F3F3F3"/>
                </a:solidFill>
                <a:latin typeface="Arial"/>
                <a:ea typeface="Arial"/>
                <a:cs typeface="Arial"/>
                <a:sym typeface="Arial"/>
              </a:rPr>
              <a:t>Step 5:</a:t>
            </a:r>
          </a:p>
          <a:p>
            <a:pPr lvl="0" rtl="0">
              <a:spcBef>
                <a:spcPts val="0"/>
              </a:spcBef>
              <a:spcAft>
                <a:spcPts val="0"/>
              </a:spcAft>
              <a:buNone/>
            </a:pPr>
            <a:r>
              <a:rPr lang="en">
                <a:solidFill>
                  <a:srgbClr val="F3F3F3"/>
                </a:solidFill>
                <a:latin typeface="Arial"/>
                <a:ea typeface="Arial"/>
                <a:cs typeface="Arial"/>
                <a:sym typeface="Arial"/>
              </a:rPr>
              <a:t>Gabungkan lagi dua subnet menjadi sebuah subnet baru yang memiliki ukuran lebih besar dibandingkan dengan sebelumnya. (warna kuning)</a:t>
            </a:r>
          </a:p>
          <a:p>
            <a:pPr lvl="0" rtl="0">
              <a:spcBef>
                <a:spcPts val="0"/>
              </a:spcBef>
              <a:spcAft>
                <a:spcPts val="0"/>
              </a:spcAft>
              <a:buNone/>
            </a:pPr>
            <a:endParaRPr>
              <a:solidFill>
                <a:srgbClr val="F3F3F3"/>
              </a:solidFill>
              <a:latin typeface="Arial"/>
              <a:ea typeface="Arial"/>
              <a:cs typeface="Arial"/>
              <a:sym typeface="Arial"/>
            </a:endParaRPr>
          </a:p>
        </p:txBody>
      </p:sp>
      <p:pic>
        <p:nvPicPr>
          <p:cNvPr id="272" name="Shape 272"/>
          <p:cNvPicPr preferRelativeResize="0"/>
          <p:nvPr/>
        </p:nvPicPr>
        <p:blipFill>
          <a:blip r:embed="rId3">
            <a:alphaModFix/>
          </a:blip>
          <a:stretch>
            <a:fillRect/>
          </a:stretch>
        </p:blipFill>
        <p:spPr>
          <a:xfrm>
            <a:off x="379300" y="1056987"/>
            <a:ext cx="5734050" cy="38576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sp>
        <p:nvSpPr>
          <p:cNvPr id="278" name="Shape 278"/>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rtl="0">
              <a:spcBef>
                <a:spcPts val="0"/>
              </a:spcBef>
              <a:spcAft>
                <a:spcPts val="0"/>
              </a:spcAft>
              <a:buNone/>
            </a:pPr>
            <a:r>
              <a:rPr lang="en" sz="1600">
                <a:solidFill>
                  <a:srgbClr val="F3F3F3"/>
                </a:solidFill>
                <a:latin typeface="Arial"/>
                <a:ea typeface="Arial"/>
                <a:cs typeface="Arial"/>
                <a:sym typeface="Arial"/>
              </a:rPr>
              <a:t>Step 6:</a:t>
            </a:r>
          </a:p>
          <a:p>
            <a:pPr lvl="0" rtl="0">
              <a:spcBef>
                <a:spcPts val="0"/>
              </a:spcBef>
              <a:spcAft>
                <a:spcPts val="0"/>
              </a:spcAft>
              <a:buNone/>
            </a:pPr>
            <a:r>
              <a:rPr lang="en" sz="1600">
                <a:solidFill>
                  <a:srgbClr val="F3F3F3"/>
                </a:solidFill>
                <a:latin typeface="Arial"/>
                <a:ea typeface="Arial"/>
                <a:cs typeface="Arial"/>
                <a:sym typeface="Arial"/>
              </a:rPr>
              <a:t>Gabungkan (lagi) dua subnet menjadi sebuah subnet baru yang memiliki ukuran lebih besar dibandingkan dengan sebelumnya. (warna merah).</a:t>
            </a:r>
          </a:p>
          <a:p>
            <a:pPr lvl="0" rtl="0">
              <a:spcBef>
                <a:spcPts val="0"/>
              </a:spcBef>
              <a:spcAft>
                <a:spcPts val="0"/>
              </a:spcAft>
              <a:buNone/>
            </a:pPr>
            <a:endParaRPr sz="1600">
              <a:solidFill>
                <a:srgbClr val="F3F3F3"/>
              </a:solidFill>
              <a:latin typeface="Arial"/>
              <a:ea typeface="Arial"/>
              <a:cs typeface="Arial"/>
              <a:sym typeface="Arial"/>
            </a:endParaRPr>
          </a:p>
          <a:p>
            <a:pPr lvl="0" algn="just" rtl="0">
              <a:spcBef>
                <a:spcPts val="0"/>
              </a:spcBef>
              <a:spcAft>
                <a:spcPts val="0"/>
              </a:spcAft>
              <a:buNone/>
            </a:pPr>
            <a:r>
              <a:rPr lang="en" sz="1600">
                <a:solidFill>
                  <a:srgbClr val="F3F3F3"/>
                </a:solidFill>
                <a:latin typeface="Arial"/>
                <a:ea typeface="Arial"/>
                <a:cs typeface="Arial"/>
                <a:sym typeface="Arial"/>
              </a:rPr>
              <a:t>Dari proses penggabungan didapatkan sebuah subnet dengan netmask /21.</a:t>
            </a:r>
          </a:p>
          <a:p>
            <a:pPr lvl="0" rtl="0">
              <a:spcBef>
                <a:spcPts val="0"/>
              </a:spcBef>
              <a:spcAft>
                <a:spcPts val="0"/>
              </a:spcAft>
              <a:buNone/>
            </a:pPr>
            <a:endParaRPr sz="1600">
              <a:solidFill>
                <a:srgbClr val="F3F3F3"/>
              </a:solidFill>
              <a:latin typeface="Arial"/>
              <a:ea typeface="Arial"/>
              <a:cs typeface="Arial"/>
              <a:sym typeface="Arial"/>
            </a:endParaRPr>
          </a:p>
        </p:txBody>
      </p:sp>
      <p:pic>
        <p:nvPicPr>
          <p:cNvPr id="279" name="Shape 279"/>
          <p:cNvPicPr preferRelativeResize="0"/>
          <p:nvPr/>
        </p:nvPicPr>
        <p:blipFill>
          <a:blip r:embed="rId3">
            <a:alphaModFix/>
          </a:blip>
          <a:stretch>
            <a:fillRect/>
          </a:stretch>
        </p:blipFill>
        <p:spPr>
          <a:xfrm>
            <a:off x="193750" y="1274825"/>
            <a:ext cx="5976025" cy="34545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sp>
        <p:nvSpPr>
          <p:cNvPr id="285" name="Shape 285"/>
          <p:cNvSpPr txBox="1">
            <a:spLocks noGrp="1"/>
          </p:cNvSpPr>
          <p:nvPr>
            <p:ph type="body" idx="1"/>
          </p:nvPr>
        </p:nvSpPr>
        <p:spPr>
          <a:xfrm>
            <a:off x="1515300" y="2081200"/>
            <a:ext cx="6113400" cy="1188000"/>
          </a:xfrm>
          <a:prstGeom prst="rect">
            <a:avLst/>
          </a:prstGeom>
        </p:spPr>
        <p:txBody>
          <a:bodyPr lIns="91425" tIns="91425" rIns="91425" bIns="91425" anchor="t" anchorCtr="0">
            <a:noAutofit/>
          </a:bodyPr>
          <a:lstStyle/>
          <a:p>
            <a:pPr lvl="0" algn="ctr" rtl="0">
              <a:spcBef>
                <a:spcPts val="0"/>
              </a:spcBef>
              <a:spcAft>
                <a:spcPts val="0"/>
              </a:spcAft>
              <a:buNone/>
            </a:pPr>
            <a:r>
              <a:rPr lang="en" sz="2400">
                <a:solidFill>
                  <a:srgbClr val="F3F3F3"/>
                </a:solidFill>
                <a:latin typeface="Arial"/>
                <a:ea typeface="Arial"/>
                <a:cs typeface="Arial"/>
                <a:sym typeface="Arial"/>
              </a:rPr>
              <a:t>Apakah langkah-langkahnya sudah selesai???</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Contoh Metode Classfull</a:t>
            </a:r>
          </a:p>
        </p:txBody>
      </p:sp>
      <p:sp>
        <p:nvSpPr>
          <p:cNvPr id="291" name="Shape 291"/>
          <p:cNvSpPr txBox="1">
            <a:spLocks noGrp="1"/>
          </p:cNvSpPr>
          <p:nvPr>
            <p:ph type="body" idx="1"/>
          </p:nvPr>
        </p:nvSpPr>
        <p:spPr>
          <a:xfrm>
            <a:off x="6222325" y="1198525"/>
            <a:ext cx="2778900" cy="37161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F3F3F3"/>
                </a:solidFill>
                <a:latin typeface="Arial"/>
                <a:ea typeface="Arial"/>
                <a:cs typeface="Arial"/>
                <a:sym typeface="Arial"/>
              </a:rPr>
              <a:t>Step 7:</a:t>
            </a:r>
          </a:p>
          <a:p>
            <a:pPr lvl="0" rtl="0">
              <a:spcBef>
                <a:spcPts val="0"/>
              </a:spcBef>
              <a:spcAft>
                <a:spcPts val="0"/>
              </a:spcAft>
              <a:buNone/>
            </a:pPr>
            <a:r>
              <a:rPr lang="en" sz="1400">
                <a:solidFill>
                  <a:srgbClr val="F3F3F3"/>
                </a:solidFill>
                <a:latin typeface="Arial"/>
                <a:ea typeface="Arial"/>
                <a:cs typeface="Arial"/>
                <a:sym typeface="Arial"/>
              </a:rPr>
              <a:t>Dengan NID 192.168.0.0 netmask 255.255.248.0 (/21) hitung pembagian IP dengan diagram pohon.</a:t>
            </a:r>
          </a:p>
          <a:p>
            <a:pPr lvl="0" rtl="0">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Ketika satu subnet diturunkan, netmask yang terbentuk langsung disesuaikan dengan gabungan yang sudah dilakukan sebelumnya. Contohnya, karena sebelumnya /21 dihasilkan dari penggabungan /22 dan /24 maka subnet yang terbentuk memiliki netmask /22 dan /24.</a:t>
            </a:r>
          </a:p>
        </p:txBody>
      </p:sp>
      <p:pic>
        <p:nvPicPr>
          <p:cNvPr id="292" name="Shape 292"/>
          <p:cNvPicPr preferRelativeResize="0"/>
          <p:nvPr/>
        </p:nvPicPr>
        <p:blipFill>
          <a:blip r:embed="rId3">
            <a:alphaModFix/>
          </a:blip>
          <a:stretch>
            <a:fillRect/>
          </a:stretch>
        </p:blipFill>
        <p:spPr>
          <a:xfrm>
            <a:off x="155425" y="1198525"/>
            <a:ext cx="6005249" cy="31821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298" name="Shape 29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grpSp>
        <p:nvGrpSpPr>
          <p:cNvPr id="299" name="Shape 299"/>
          <p:cNvGrpSpPr/>
          <p:nvPr/>
        </p:nvGrpSpPr>
        <p:grpSpPr>
          <a:xfrm>
            <a:off x="163306" y="141531"/>
            <a:ext cx="4413498" cy="4868044"/>
            <a:chOff x="152400" y="152400"/>
            <a:chExt cx="5734050" cy="6324600"/>
          </a:xfrm>
        </p:grpSpPr>
        <p:pic>
          <p:nvPicPr>
            <p:cNvPr id="300" name="Shape 300"/>
            <p:cNvPicPr preferRelativeResize="0"/>
            <p:nvPr/>
          </p:nvPicPr>
          <p:blipFill>
            <a:blip r:embed="rId3">
              <a:alphaModFix/>
            </a:blip>
            <a:stretch>
              <a:fillRect/>
            </a:stretch>
          </p:blipFill>
          <p:spPr>
            <a:xfrm>
              <a:off x="152400" y="152400"/>
              <a:ext cx="5734050" cy="3743325"/>
            </a:xfrm>
            <a:prstGeom prst="rect">
              <a:avLst/>
            </a:prstGeom>
            <a:noFill/>
            <a:ln>
              <a:noFill/>
            </a:ln>
          </p:spPr>
        </p:pic>
        <p:pic>
          <p:nvPicPr>
            <p:cNvPr id="301" name="Shape 301"/>
            <p:cNvPicPr preferRelativeResize="0"/>
            <p:nvPr/>
          </p:nvPicPr>
          <p:blipFill>
            <a:blip r:embed="rId4">
              <a:alphaModFix/>
            </a:blip>
            <a:stretch>
              <a:fillRect/>
            </a:stretch>
          </p:blipFill>
          <p:spPr>
            <a:xfrm>
              <a:off x="152400" y="3895725"/>
              <a:ext cx="5734050" cy="2581275"/>
            </a:xfrm>
            <a:prstGeom prst="rect">
              <a:avLst/>
            </a:prstGeom>
            <a:noFill/>
            <a:ln>
              <a:noFill/>
            </a:ln>
          </p:spPr>
        </p:pic>
      </p:grpSp>
      <p:pic>
        <p:nvPicPr>
          <p:cNvPr id="302" name="Shape 302"/>
          <p:cNvPicPr preferRelativeResize="0"/>
          <p:nvPr/>
        </p:nvPicPr>
        <p:blipFill>
          <a:blip r:embed="rId5">
            <a:alphaModFix/>
          </a:blip>
          <a:stretch>
            <a:fillRect/>
          </a:stretch>
        </p:blipFill>
        <p:spPr>
          <a:xfrm>
            <a:off x="4670575" y="1299474"/>
            <a:ext cx="4232475" cy="25521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Tugas Pasca Sesi Lab...</a:t>
            </a:r>
          </a:p>
        </p:txBody>
      </p:sp>
      <p:sp>
        <p:nvSpPr>
          <p:cNvPr id="308" name="Shape 30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algn="just" rtl="0">
              <a:spcBef>
                <a:spcPts val="0"/>
              </a:spcBef>
              <a:spcAft>
                <a:spcPts val="0"/>
              </a:spcAft>
              <a:buClr>
                <a:srgbClr val="F3F3F3"/>
              </a:buClr>
              <a:buSzPct val="100000"/>
              <a:buFont typeface="Calibri"/>
              <a:buAutoNum type="arabicPeriod"/>
            </a:pPr>
            <a:r>
              <a:rPr lang="en" sz="2400">
                <a:solidFill>
                  <a:srgbClr val="F3F3F3"/>
                </a:solidFill>
                <a:latin typeface="Calibri"/>
                <a:ea typeface="Calibri"/>
                <a:cs typeface="Calibri"/>
                <a:sym typeface="Calibri"/>
              </a:rPr>
              <a:t>Cari tahu bagaimana subnetting dengan metode VLSM.</a:t>
            </a:r>
          </a:p>
          <a:p>
            <a:pPr marL="457200" lvl="0" indent="-381000" algn="just" rtl="0">
              <a:spcBef>
                <a:spcPts val="0"/>
              </a:spcBef>
              <a:spcAft>
                <a:spcPts val="0"/>
              </a:spcAft>
              <a:buClr>
                <a:srgbClr val="F3F3F3"/>
              </a:buClr>
              <a:buSzPct val="100000"/>
              <a:buFont typeface="Calibri"/>
              <a:buAutoNum type="arabicPeriod"/>
            </a:pPr>
            <a:r>
              <a:rPr lang="en" sz="2400">
                <a:solidFill>
                  <a:srgbClr val="F3F3F3"/>
                </a:solidFill>
                <a:latin typeface="Calibri"/>
                <a:ea typeface="Calibri"/>
                <a:cs typeface="Calibri"/>
                <a:sym typeface="Calibri"/>
              </a:rPr>
              <a:t>Cari tahu perbedaan VLSM dengan CIDR.</a:t>
            </a:r>
          </a:p>
          <a:p>
            <a:pPr marL="457200" lvl="0" indent="-381000" algn="just" rtl="0">
              <a:spcBef>
                <a:spcPts val="0"/>
              </a:spcBef>
              <a:spcAft>
                <a:spcPts val="0"/>
              </a:spcAft>
              <a:buClr>
                <a:srgbClr val="F3F3F3"/>
              </a:buClr>
              <a:buSzPct val="100000"/>
              <a:buFont typeface="Calibri"/>
              <a:buAutoNum type="arabicPeriod"/>
            </a:pPr>
            <a:r>
              <a:rPr lang="en" sz="2400">
                <a:solidFill>
                  <a:srgbClr val="F3F3F3"/>
                </a:solidFill>
                <a:latin typeface="Calibri"/>
                <a:ea typeface="Calibri"/>
                <a:cs typeface="Calibri"/>
                <a:sym typeface="Calibri"/>
              </a:rPr>
              <a:t>Cari tahu kelebihan dan kekurangan masing-masing metode tersebut (CIDR dan VLSM).</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rtl="0">
              <a:spcBef>
                <a:spcPts val="0"/>
              </a:spcBef>
              <a:buNone/>
            </a:pPr>
            <a:r>
              <a:rPr lang="en"/>
              <a:t>CHAPTER 3 : ROUTING</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Shape 318"/>
          <p:cNvPicPr preferRelativeResize="0"/>
          <p:nvPr/>
        </p:nvPicPr>
        <p:blipFill>
          <a:blip r:embed="rId3">
            <a:alphaModFix/>
          </a:blip>
          <a:stretch>
            <a:fillRect/>
          </a:stretch>
        </p:blipFill>
        <p:spPr>
          <a:xfrm>
            <a:off x="174200" y="690562"/>
            <a:ext cx="5734050" cy="3762375"/>
          </a:xfrm>
          <a:prstGeom prst="rect">
            <a:avLst/>
          </a:prstGeom>
          <a:noFill/>
          <a:ln>
            <a:noFill/>
          </a:ln>
        </p:spPr>
      </p:pic>
      <p:sp>
        <p:nvSpPr>
          <p:cNvPr id="319" name="Shape 319"/>
          <p:cNvSpPr txBox="1">
            <a:spLocks noGrp="1"/>
          </p:cNvSpPr>
          <p:nvPr>
            <p:ph type="body" idx="4294967295"/>
          </p:nvPr>
        </p:nvSpPr>
        <p:spPr>
          <a:xfrm>
            <a:off x="6058850" y="690575"/>
            <a:ext cx="2964000" cy="3716100"/>
          </a:xfrm>
          <a:prstGeom prst="rect">
            <a:avLst/>
          </a:prstGeom>
        </p:spPr>
        <p:txBody>
          <a:bodyPr lIns="91425" tIns="91425" rIns="91425" bIns="91425" anchor="t" anchorCtr="0">
            <a:noAutofit/>
          </a:bodyPr>
          <a:lstStyle/>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Routing berfungsi untuk menentukan rute agar subnet-subnet dalam jaringan bisa saling terhubung.</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Pada modul-modul sebelumnya, kita tidak perlu melakukan routing karena topologinya masih sederhana (semua perangkat terhubung langsung ke 1 router).</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p:nvPr/>
        </p:nvSpPr>
        <p:spPr>
          <a:xfrm>
            <a:off x="703500" y="1035250"/>
            <a:ext cx="7737000" cy="3182100"/>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sz="1800" b="1">
                <a:solidFill>
                  <a:srgbClr val="F3F3F3"/>
                </a:solidFill>
              </a:rPr>
              <a:t>address</a:t>
            </a:r>
            <a:r>
              <a:rPr lang="en" sz="1800">
                <a:solidFill>
                  <a:srgbClr val="F3F3F3"/>
                </a:solidFill>
              </a:rPr>
              <a:t>		: sebuah alamat IP unik bagi komputer dalam sebuah jaringan</a:t>
            </a:r>
          </a:p>
          <a:p>
            <a:pPr lvl="0" algn="just" rtl="0">
              <a:lnSpc>
                <a:spcPct val="115000"/>
              </a:lnSpc>
              <a:spcBef>
                <a:spcPts val="0"/>
              </a:spcBef>
              <a:buNone/>
            </a:pPr>
            <a:endParaRPr sz="1800">
              <a:solidFill>
                <a:srgbClr val="F3F3F3"/>
              </a:solidFill>
            </a:endParaRPr>
          </a:p>
          <a:p>
            <a:pPr lvl="0" algn="just" rtl="0">
              <a:lnSpc>
                <a:spcPct val="115000"/>
              </a:lnSpc>
              <a:spcBef>
                <a:spcPts val="0"/>
              </a:spcBef>
              <a:buNone/>
            </a:pPr>
            <a:r>
              <a:rPr lang="en" sz="1800" b="1">
                <a:solidFill>
                  <a:srgbClr val="F3F3F3"/>
                </a:solidFill>
              </a:rPr>
              <a:t>netmask</a:t>
            </a:r>
            <a:r>
              <a:rPr lang="en" sz="1800">
                <a:solidFill>
                  <a:srgbClr val="F3F3F3"/>
                </a:solidFill>
              </a:rPr>
              <a:t>	: kombinasi angka-angka sepanjang 32 bit yang berfungsi membagi IP ke dalam subnet-subnet dan menentukan rentang alamat IP pada subnet yang bisa digunakan.</a:t>
            </a:r>
          </a:p>
          <a:p>
            <a:pPr lvl="0" algn="just" rtl="0">
              <a:lnSpc>
                <a:spcPct val="115000"/>
              </a:lnSpc>
              <a:spcBef>
                <a:spcPts val="0"/>
              </a:spcBef>
              <a:buNone/>
            </a:pPr>
            <a:endParaRPr sz="1800">
              <a:solidFill>
                <a:srgbClr val="F3F3F3"/>
              </a:solidFill>
            </a:endParaRPr>
          </a:p>
          <a:p>
            <a:pPr lvl="0" algn="just" rtl="0">
              <a:lnSpc>
                <a:spcPct val="115000"/>
              </a:lnSpc>
              <a:spcBef>
                <a:spcPts val="0"/>
              </a:spcBef>
              <a:buNone/>
            </a:pPr>
            <a:r>
              <a:rPr lang="en" sz="1800" b="1">
                <a:solidFill>
                  <a:srgbClr val="F3F3F3"/>
                </a:solidFill>
              </a:rPr>
              <a:t>gateway</a:t>
            </a:r>
            <a:r>
              <a:rPr lang="en" sz="1800">
                <a:solidFill>
                  <a:srgbClr val="F3F3F3"/>
                </a:solidFill>
              </a:rPr>
              <a:t>		: alamat IP pintu keluar menuju jaringan lain, biasanya diisi alamat IP router terdekat.</a:t>
            </a:r>
          </a:p>
          <a:p>
            <a:pPr lvl="0">
              <a:spcBef>
                <a:spcPts val="0"/>
              </a:spcBef>
              <a:buNone/>
            </a:pPr>
            <a:endParaRPr sz="1800">
              <a:solidFill>
                <a:srgbClr val="F3F3F3"/>
              </a:solidFill>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body" idx="4294967295"/>
          </p:nvPr>
        </p:nvSpPr>
        <p:spPr>
          <a:xfrm>
            <a:off x="6058850" y="690575"/>
            <a:ext cx="2964000" cy="3716100"/>
          </a:xfrm>
          <a:prstGeom prst="rect">
            <a:avLst/>
          </a:prstGeom>
        </p:spPr>
        <p:txBody>
          <a:bodyPr lIns="91425" tIns="91425" rIns="91425" bIns="91425" anchor="t" anchorCtr="0">
            <a:noAutofit/>
          </a:bodyPr>
          <a:lstStyle/>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Namun, bagaimana jika topologi sebelumnya kita ubah menjadi seperti gambar di samping?</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Dengan Topologi seperti ini, kalian tidak akan bisa menghubungkan ISIS dengan RA. </a:t>
            </a:r>
            <a:br>
              <a:rPr lang="en" sz="1400">
                <a:solidFill>
                  <a:srgbClr val="F3F3F3"/>
                </a:solidFill>
                <a:latin typeface="Arial"/>
                <a:ea typeface="Arial"/>
                <a:cs typeface="Arial"/>
                <a:sym typeface="Arial"/>
              </a:rPr>
            </a:br>
            <a:r>
              <a:rPr lang="en" sz="1400">
                <a:solidFill>
                  <a:srgbClr val="F3F3F3"/>
                </a:solidFill>
                <a:latin typeface="Arial"/>
                <a:ea typeface="Arial"/>
                <a:cs typeface="Arial"/>
                <a:sym typeface="Arial"/>
              </a:rPr>
              <a:t/>
            </a:r>
            <a:br>
              <a:rPr lang="en" sz="1400">
                <a:solidFill>
                  <a:srgbClr val="F3F3F3"/>
                </a:solidFill>
                <a:latin typeface="Arial"/>
                <a:ea typeface="Arial"/>
                <a:cs typeface="Arial"/>
                <a:sym typeface="Arial"/>
              </a:rPr>
            </a:br>
            <a:r>
              <a:rPr lang="en" sz="1400">
                <a:solidFill>
                  <a:srgbClr val="F3F3F3"/>
                </a:solidFill>
                <a:latin typeface="Arial"/>
                <a:ea typeface="Arial"/>
                <a:cs typeface="Arial"/>
                <a:sym typeface="Arial"/>
              </a:rPr>
              <a:t>Agar bisa terhubung, kita harus Melakukan ROUTING.</a:t>
            </a:r>
            <a:br>
              <a:rPr lang="en" sz="1400">
                <a:solidFill>
                  <a:srgbClr val="F3F3F3"/>
                </a:solidFill>
                <a:latin typeface="Arial"/>
                <a:ea typeface="Arial"/>
                <a:cs typeface="Arial"/>
                <a:sym typeface="Arial"/>
              </a:rPr>
            </a:br>
            <a:r>
              <a:rPr lang="en" sz="1400">
                <a:solidFill>
                  <a:srgbClr val="F3F3F3"/>
                </a:solidFill>
                <a:latin typeface="Arial"/>
                <a:ea typeface="Arial"/>
                <a:cs typeface="Arial"/>
                <a:sym typeface="Arial"/>
              </a:rPr>
              <a:t/>
            </a:r>
            <a:br>
              <a:rPr lang="en" sz="1400">
                <a:solidFill>
                  <a:srgbClr val="F3F3F3"/>
                </a:solidFill>
                <a:latin typeface="Arial"/>
                <a:ea typeface="Arial"/>
                <a:cs typeface="Arial"/>
                <a:sym typeface="Arial"/>
              </a:rPr>
            </a:br>
            <a:r>
              <a:rPr lang="en" sz="1400">
                <a:solidFill>
                  <a:srgbClr val="F3F3F3"/>
                </a:solidFill>
                <a:latin typeface="Arial"/>
                <a:ea typeface="Arial"/>
                <a:cs typeface="Arial"/>
                <a:sym typeface="Arial"/>
              </a:rPr>
              <a:t>Sebelumnya, silahkan kalian buat Topologi disamping pada Cisco Packet Tracer Kalian</a:t>
            </a:r>
          </a:p>
        </p:txBody>
      </p:sp>
      <p:pic>
        <p:nvPicPr>
          <p:cNvPr id="325" name="Shape 325"/>
          <p:cNvPicPr preferRelativeResize="0"/>
          <p:nvPr/>
        </p:nvPicPr>
        <p:blipFill>
          <a:blip r:embed="rId3">
            <a:alphaModFix/>
          </a:blip>
          <a:stretch>
            <a:fillRect/>
          </a:stretch>
        </p:blipFill>
        <p:spPr>
          <a:xfrm>
            <a:off x="204925" y="625175"/>
            <a:ext cx="5734050" cy="41243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body" idx="4294967295"/>
          </p:nvPr>
        </p:nvSpPr>
        <p:spPr>
          <a:xfrm>
            <a:off x="6058850" y="690575"/>
            <a:ext cx="2964000" cy="3716100"/>
          </a:xfrm>
          <a:prstGeom prst="rect">
            <a:avLst/>
          </a:prstGeom>
        </p:spPr>
        <p:txBody>
          <a:bodyPr lIns="91425" tIns="91425" rIns="91425" bIns="91425" anchor="t" anchorCtr="0">
            <a:noAutofit/>
          </a:bodyPr>
          <a:lstStyle/>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Kalian Bisa Memilih Perangkat - perangkat yang akan kalian pakai pada menu menu seperti gambar disamping.</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Perangkat yang dipakai pada topologi pada gambar:</a:t>
            </a:r>
            <a:br>
              <a:rPr lang="en" sz="1400">
                <a:solidFill>
                  <a:srgbClr val="F3F3F3"/>
                </a:solidFill>
                <a:latin typeface="Arial"/>
                <a:ea typeface="Arial"/>
                <a:cs typeface="Arial"/>
                <a:sym typeface="Arial"/>
              </a:rPr>
            </a:br>
            <a:r>
              <a:rPr lang="en" sz="1400">
                <a:solidFill>
                  <a:srgbClr val="F3F3F3"/>
                </a:solidFill>
                <a:latin typeface="Arial"/>
                <a:ea typeface="Arial"/>
                <a:cs typeface="Arial"/>
                <a:sym typeface="Arial"/>
              </a:rPr>
              <a:t>Router = 2811</a:t>
            </a: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Switch = 2960</a:t>
            </a: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PC = generic</a:t>
            </a: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Kabel = Sedangkan Untuk Kabel Kalian bisa pilih kabel yang berlambang seperti petir</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p:txBody>
      </p:sp>
      <p:pic>
        <p:nvPicPr>
          <p:cNvPr id="331" name="Shape 331"/>
          <p:cNvPicPr preferRelativeResize="0"/>
          <p:nvPr/>
        </p:nvPicPr>
        <p:blipFill>
          <a:blip r:embed="rId3">
            <a:alphaModFix/>
          </a:blip>
          <a:stretch>
            <a:fillRect/>
          </a:stretch>
        </p:blipFill>
        <p:spPr>
          <a:xfrm>
            <a:off x="274625" y="293350"/>
            <a:ext cx="5734050" cy="876300"/>
          </a:xfrm>
          <a:prstGeom prst="rect">
            <a:avLst/>
          </a:prstGeom>
          <a:noFill/>
          <a:ln>
            <a:noFill/>
          </a:ln>
        </p:spPr>
      </p:pic>
      <p:pic>
        <p:nvPicPr>
          <p:cNvPr id="332" name="Shape 332"/>
          <p:cNvPicPr preferRelativeResize="0"/>
          <p:nvPr/>
        </p:nvPicPr>
        <p:blipFill>
          <a:blip r:embed="rId4">
            <a:alphaModFix/>
          </a:blip>
          <a:stretch>
            <a:fillRect/>
          </a:stretch>
        </p:blipFill>
        <p:spPr>
          <a:xfrm>
            <a:off x="274625" y="1516825"/>
            <a:ext cx="5734050" cy="866775"/>
          </a:xfrm>
          <a:prstGeom prst="rect">
            <a:avLst/>
          </a:prstGeom>
          <a:noFill/>
          <a:ln>
            <a:noFill/>
          </a:ln>
        </p:spPr>
      </p:pic>
      <p:pic>
        <p:nvPicPr>
          <p:cNvPr id="333" name="Shape 333"/>
          <p:cNvPicPr preferRelativeResize="0"/>
          <p:nvPr/>
        </p:nvPicPr>
        <p:blipFill>
          <a:blip r:embed="rId5">
            <a:alphaModFix/>
          </a:blip>
          <a:stretch>
            <a:fillRect/>
          </a:stretch>
        </p:blipFill>
        <p:spPr>
          <a:xfrm>
            <a:off x="274625" y="2730775"/>
            <a:ext cx="5734050" cy="866775"/>
          </a:xfrm>
          <a:prstGeom prst="rect">
            <a:avLst/>
          </a:prstGeom>
          <a:noFill/>
          <a:ln>
            <a:noFill/>
          </a:ln>
        </p:spPr>
      </p:pic>
      <p:pic>
        <p:nvPicPr>
          <p:cNvPr id="334" name="Shape 334"/>
          <p:cNvPicPr preferRelativeResize="0"/>
          <p:nvPr/>
        </p:nvPicPr>
        <p:blipFill>
          <a:blip r:embed="rId6">
            <a:alphaModFix/>
          </a:blip>
          <a:stretch>
            <a:fillRect/>
          </a:stretch>
        </p:blipFill>
        <p:spPr>
          <a:xfrm>
            <a:off x="274625" y="3944725"/>
            <a:ext cx="5734050" cy="828675"/>
          </a:xfrm>
          <a:prstGeom prst="rect">
            <a:avLst/>
          </a:prstGeom>
          <a:noFill/>
          <a:ln>
            <a:noFill/>
          </a:ln>
        </p:spPr>
      </p:pic>
      <p:sp>
        <p:nvSpPr>
          <p:cNvPr id="335" name="Shape 335"/>
          <p:cNvSpPr txBox="1"/>
          <p:nvPr/>
        </p:nvSpPr>
        <p:spPr>
          <a:xfrm>
            <a:off x="274625" y="0"/>
            <a:ext cx="2097600" cy="2853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100">
                <a:solidFill>
                  <a:srgbClr val="F3F3F3"/>
                </a:solidFill>
                <a:latin typeface="Calibri"/>
                <a:ea typeface="Calibri"/>
                <a:cs typeface="Calibri"/>
                <a:sym typeface="Calibri"/>
              </a:rPr>
              <a:t>Untuk Router</a:t>
            </a:r>
          </a:p>
        </p:txBody>
      </p:sp>
      <p:sp>
        <p:nvSpPr>
          <p:cNvPr id="336" name="Shape 336"/>
          <p:cNvSpPr txBox="1"/>
          <p:nvPr/>
        </p:nvSpPr>
        <p:spPr>
          <a:xfrm>
            <a:off x="274625" y="1169650"/>
            <a:ext cx="2097600" cy="2853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100">
                <a:solidFill>
                  <a:srgbClr val="F3F3F3"/>
                </a:solidFill>
                <a:latin typeface="Calibri"/>
                <a:ea typeface="Calibri"/>
                <a:cs typeface="Calibri"/>
                <a:sym typeface="Calibri"/>
              </a:rPr>
              <a:t>Untuk Switch</a:t>
            </a:r>
          </a:p>
        </p:txBody>
      </p:sp>
      <p:sp>
        <p:nvSpPr>
          <p:cNvPr id="337" name="Shape 337"/>
          <p:cNvSpPr txBox="1"/>
          <p:nvPr/>
        </p:nvSpPr>
        <p:spPr>
          <a:xfrm>
            <a:off x="274625" y="2414537"/>
            <a:ext cx="2097600" cy="2853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100">
                <a:solidFill>
                  <a:srgbClr val="F3F3F3"/>
                </a:solidFill>
                <a:latin typeface="Calibri"/>
                <a:ea typeface="Calibri"/>
                <a:cs typeface="Calibri"/>
                <a:sym typeface="Calibri"/>
              </a:rPr>
              <a:t>Untuk PC</a:t>
            </a:r>
          </a:p>
        </p:txBody>
      </p:sp>
      <p:sp>
        <p:nvSpPr>
          <p:cNvPr id="338" name="Shape 338"/>
          <p:cNvSpPr txBox="1"/>
          <p:nvPr/>
        </p:nvSpPr>
        <p:spPr>
          <a:xfrm>
            <a:off x="274625" y="3615112"/>
            <a:ext cx="2097600" cy="2853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100">
                <a:solidFill>
                  <a:srgbClr val="F3F3F3"/>
                </a:solidFill>
                <a:latin typeface="Calibri"/>
                <a:ea typeface="Calibri"/>
                <a:cs typeface="Calibri"/>
                <a:sym typeface="Calibri"/>
              </a:rPr>
              <a:t>Untuk Kabel</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body" idx="4294967295"/>
          </p:nvPr>
        </p:nvSpPr>
        <p:spPr>
          <a:xfrm>
            <a:off x="6058850" y="690575"/>
            <a:ext cx="2964000" cy="3716100"/>
          </a:xfrm>
          <a:prstGeom prst="rect">
            <a:avLst/>
          </a:prstGeom>
        </p:spPr>
        <p:txBody>
          <a:bodyPr lIns="91425" tIns="91425" rIns="91425" bIns="91425" anchor="t" anchorCtr="0">
            <a:noAutofit/>
          </a:bodyPr>
          <a:lstStyle/>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Jika pada UML kalian membuka </a:t>
            </a:r>
            <a:r>
              <a:rPr lang="en" sz="1400" b="1">
                <a:solidFill>
                  <a:srgbClr val="F3F3F3"/>
                </a:solidFill>
                <a:latin typeface="Arial"/>
                <a:ea typeface="Arial"/>
                <a:cs typeface="Arial"/>
                <a:sym typeface="Arial"/>
              </a:rPr>
              <a:t>/etc/network/interfaces</a:t>
            </a:r>
            <a:r>
              <a:rPr lang="en" sz="1400">
                <a:solidFill>
                  <a:srgbClr val="F3F3F3"/>
                </a:solidFill>
                <a:latin typeface="Arial"/>
                <a:ea typeface="Arial"/>
                <a:cs typeface="Arial"/>
                <a:sym typeface="Arial"/>
              </a:rPr>
              <a:t> </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pada cisco packet tracer kalian bisa setting interface pada Menu :</a:t>
            </a: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Config -&gt; INTERFACE -&gt; “nama interface” </a:t>
            </a: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(contoh: FastEthernet0/0) </a:t>
            </a:r>
          </a:p>
          <a:p>
            <a:pPr lvl="0" rtl="0">
              <a:spcBef>
                <a:spcPts val="0"/>
              </a:spcBef>
              <a:spcAft>
                <a:spcPts val="0"/>
              </a:spcAft>
              <a:buNone/>
            </a:pPr>
            <a:endParaRPr sz="1400">
              <a:solidFill>
                <a:srgbClr val="F3F3F3"/>
              </a:solidFill>
              <a:latin typeface="Arial"/>
              <a:ea typeface="Arial"/>
              <a:cs typeface="Arial"/>
              <a:sym typeface="Arial"/>
            </a:endParaRPr>
          </a:p>
          <a:p>
            <a:pPr lvl="0" rtl="0">
              <a:spcBef>
                <a:spcPts val="0"/>
              </a:spcBef>
              <a:spcAft>
                <a:spcPts val="0"/>
              </a:spcAft>
              <a:buNone/>
            </a:pPr>
            <a:r>
              <a:rPr lang="en" sz="1400">
                <a:solidFill>
                  <a:srgbClr val="F3F3F3"/>
                </a:solidFill>
                <a:latin typeface="Arial"/>
                <a:ea typeface="Arial"/>
                <a:cs typeface="Arial"/>
                <a:sym typeface="Arial"/>
              </a:rPr>
              <a:t>Lalu isikan ip Address dan Subnet Mask</a:t>
            </a:r>
            <a:r>
              <a:rPr lang="en" sz="1100">
                <a:solidFill>
                  <a:srgbClr val="000000"/>
                </a:solidFill>
                <a:latin typeface="Calibri"/>
                <a:ea typeface="Calibri"/>
                <a:cs typeface="Calibri"/>
                <a:sym typeface="Calibri"/>
              </a:rPr>
              <a:t> </a:t>
            </a:r>
          </a:p>
          <a:p>
            <a:pPr lvl="0" rtl="0">
              <a:spcBef>
                <a:spcPts val="0"/>
              </a:spcBef>
              <a:spcAft>
                <a:spcPts val="0"/>
              </a:spcAft>
              <a:buNone/>
            </a:pPr>
            <a:endParaRPr sz="1100">
              <a:solidFill>
                <a:srgbClr val="000000"/>
              </a:solidFill>
              <a:latin typeface="Calibri"/>
              <a:ea typeface="Calibri"/>
              <a:cs typeface="Calibri"/>
              <a:sym typeface="Calibri"/>
            </a:endParaRPr>
          </a:p>
          <a:p>
            <a:pPr lvl="0" rtl="0">
              <a:spcBef>
                <a:spcPts val="0"/>
              </a:spcBef>
              <a:spcAft>
                <a:spcPts val="0"/>
              </a:spcAft>
              <a:buNone/>
            </a:pPr>
            <a:endParaRPr sz="1100">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p:txBody>
      </p:sp>
      <p:pic>
        <p:nvPicPr>
          <p:cNvPr id="344" name="Shape 344"/>
          <p:cNvPicPr preferRelativeResize="0"/>
          <p:nvPr/>
        </p:nvPicPr>
        <p:blipFill>
          <a:blip r:embed="rId3">
            <a:alphaModFix/>
          </a:blip>
          <a:stretch>
            <a:fillRect/>
          </a:stretch>
        </p:blipFill>
        <p:spPr>
          <a:xfrm>
            <a:off x="133750" y="281675"/>
            <a:ext cx="5734050" cy="45339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body" idx="4294967295"/>
          </p:nvPr>
        </p:nvSpPr>
        <p:spPr>
          <a:xfrm>
            <a:off x="6058850" y="690575"/>
            <a:ext cx="2964000" cy="37161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F3F3F3"/>
                </a:solidFill>
                <a:latin typeface="Arial"/>
                <a:ea typeface="Arial"/>
                <a:cs typeface="Arial"/>
                <a:sym typeface="Arial"/>
              </a:rPr>
              <a:t>Silahkan Set Interface RA yang mengarah Ke ISIS dan ANUBIS dengan IP 192.168.1.1</a:t>
            </a:r>
          </a:p>
          <a:p>
            <a:pPr lvl="0" rtl="0">
              <a:spcBef>
                <a:spcPts val="0"/>
              </a:spcBef>
              <a:spcAft>
                <a:spcPts val="0"/>
              </a:spcAft>
              <a:buNone/>
            </a:pPr>
            <a:r>
              <a:rPr lang="en" sz="1400">
                <a:solidFill>
                  <a:srgbClr val="F3F3F3"/>
                </a:solidFill>
                <a:latin typeface="Arial"/>
                <a:ea typeface="Arial"/>
                <a:cs typeface="Arial"/>
                <a:sym typeface="Arial"/>
              </a:rPr>
              <a:t>Fa0/0 Router 5 = 192.168.1.2</a:t>
            </a:r>
          </a:p>
          <a:p>
            <a:pPr lvl="0" rtl="0">
              <a:spcBef>
                <a:spcPts val="0"/>
              </a:spcBef>
              <a:spcAft>
                <a:spcPts val="0"/>
              </a:spcAft>
              <a:buNone/>
            </a:pPr>
            <a:r>
              <a:rPr lang="en" sz="1400">
                <a:solidFill>
                  <a:srgbClr val="F3F3F3"/>
                </a:solidFill>
                <a:latin typeface="Arial"/>
                <a:ea typeface="Arial"/>
                <a:cs typeface="Arial"/>
                <a:sym typeface="Arial"/>
              </a:rPr>
              <a:t>Fa0/1 Router 5 = 192.168.4.1</a:t>
            </a:r>
          </a:p>
          <a:p>
            <a:pPr lvl="0" rtl="0">
              <a:spcBef>
                <a:spcPts val="0"/>
              </a:spcBef>
              <a:spcAft>
                <a:spcPts val="0"/>
              </a:spcAft>
              <a:buNone/>
            </a:pPr>
            <a:r>
              <a:rPr lang="en" sz="1400">
                <a:solidFill>
                  <a:srgbClr val="F3F3F3"/>
                </a:solidFill>
                <a:latin typeface="Arial"/>
                <a:ea typeface="Arial"/>
                <a:cs typeface="Arial"/>
                <a:sym typeface="Arial"/>
              </a:rPr>
              <a:t>Dan IP ISIS = 192.168.4.2</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lvl="0" rtl="0">
              <a:spcBef>
                <a:spcPts val="0"/>
              </a:spcBef>
              <a:spcAft>
                <a:spcPts val="0"/>
              </a:spcAft>
              <a:buNone/>
            </a:pPr>
            <a:r>
              <a:rPr lang="en" sz="1400">
                <a:solidFill>
                  <a:srgbClr val="F3F3F3"/>
                </a:solidFill>
                <a:latin typeface="Arial"/>
                <a:ea typeface="Arial"/>
                <a:cs typeface="Arial"/>
                <a:sym typeface="Arial"/>
              </a:rPr>
              <a:t>pada Topologi ini Kalian tidak akan bisa melakukan Ping dari RA ke ISIS, karena mereka tidak berada pada Subnet yang sama</a:t>
            </a:r>
          </a:p>
          <a:p>
            <a:pPr lvl="0" rtl="0">
              <a:spcBef>
                <a:spcPts val="0"/>
              </a:spcBef>
              <a:spcAft>
                <a:spcPts val="0"/>
              </a:spcAft>
              <a:buNone/>
            </a:pPr>
            <a:endParaRPr sz="1400">
              <a:solidFill>
                <a:srgbClr val="F3F3F3"/>
              </a:solidFill>
              <a:latin typeface="Arial"/>
              <a:ea typeface="Arial"/>
              <a:cs typeface="Arial"/>
              <a:sym typeface="Arial"/>
            </a:endParaRPr>
          </a:p>
          <a:p>
            <a:pPr lvl="0" rtl="0">
              <a:spcBef>
                <a:spcPts val="0"/>
              </a:spcBef>
              <a:spcAft>
                <a:spcPts val="0"/>
              </a:spcAft>
              <a:buNone/>
            </a:pPr>
            <a:r>
              <a:rPr lang="en" sz="1400">
                <a:solidFill>
                  <a:srgbClr val="F3F3F3"/>
                </a:solidFill>
                <a:latin typeface="Arial"/>
                <a:ea typeface="Arial"/>
                <a:cs typeface="Arial"/>
                <a:sym typeface="Arial"/>
              </a:rPr>
              <a:t> Agar Mereka bisa mengakases satu sama lain, maka diperlukan Routing.</a:t>
            </a:r>
          </a:p>
        </p:txBody>
      </p:sp>
      <p:pic>
        <p:nvPicPr>
          <p:cNvPr id="350" name="Shape 350"/>
          <p:cNvPicPr preferRelativeResize="0"/>
          <p:nvPr/>
        </p:nvPicPr>
        <p:blipFill>
          <a:blip r:embed="rId3">
            <a:alphaModFix/>
          </a:blip>
          <a:stretch>
            <a:fillRect/>
          </a:stretch>
        </p:blipFill>
        <p:spPr>
          <a:xfrm>
            <a:off x="133750" y="281675"/>
            <a:ext cx="5734050" cy="45339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body" idx="4294967295"/>
          </p:nvPr>
        </p:nvSpPr>
        <p:spPr>
          <a:xfrm>
            <a:off x="6058850" y="690575"/>
            <a:ext cx="2964000" cy="3716100"/>
          </a:xfrm>
          <a:prstGeom prst="rect">
            <a:avLst/>
          </a:prstGeom>
        </p:spPr>
        <p:txBody>
          <a:bodyPr lIns="91425" tIns="91425" rIns="91425" bIns="91425" anchor="t" anchorCtr="0">
            <a:noAutofit/>
          </a:bodyPr>
          <a:lstStyle/>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Untuk Melakukan Routing , kalian bisa lakukan pada Menu Config -&gt; Routing -&gt; Static</a:t>
            </a: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Dan Tambahkan Routingan seperti Gambar disamping pada RA:</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r>
              <a:rPr lang="en" sz="1400">
                <a:solidFill>
                  <a:srgbClr val="F3F3F3"/>
                </a:solidFill>
                <a:latin typeface="Arial"/>
                <a:ea typeface="Arial"/>
                <a:cs typeface="Arial"/>
                <a:sym typeface="Arial"/>
              </a:rPr>
              <a:t>Lalu Tekan Tombol “ADD”</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p:txBody>
      </p:sp>
      <p:pic>
        <p:nvPicPr>
          <p:cNvPr id="356" name="Shape 356"/>
          <p:cNvPicPr preferRelativeResize="0"/>
          <p:nvPr/>
        </p:nvPicPr>
        <p:blipFill>
          <a:blip r:embed="rId3">
            <a:alphaModFix/>
          </a:blip>
          <a:stretch>
            <a:fillRect/>
          </a:stretch>
        </p:blipFill>
        <p:spPr>
          <a:xfrm>
            <a:off x="324800" y="300037"/>
            <a:ext cx="5734050" cy="45434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body" idx="4294967295"/>
          </p:nvPr>
        </p:nvSpPr>
        <p:spPr>
          <a:xfrm>
            <a:off x="159225" y="149150"/>
            <a:ext cx="2964000" cy="1539600"/>
          </a:xfrm>
          <a:prstGeom prst="rect">
            <a:avLst/>
          </a:prstGeom>
        </p:spPr>
        <p:txBody>
          <a:bodyPr lIns="91425" tIns="91425" rIns="91425" bIns="91425" anchor="t" anchorCtr="0">
            <a:noAutofit/>
          </a:bodyPr>
          <a:lstStyle/>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lvl="0" rtl="0">
              <a:spcBef>
                <a:spcPts val="0"/>
              </a:spcBef>
              <a:spcAft>
                <a:spcPts val="0"/>
              </a:spcAft>
              <a:buNone/>
            </a:pPr>
            <a:r>
              <a:rPr lang="en" sz="1400">
                <a:solidFill>
                  <a:srgbClr val="F3F3F3"/>
                </a:solidFill>
                <a:latin typeface="Arial"/>
                <a:ea typeface="Arial"/>
                <a:cs typeface="Arial"/>
                <a:sym typeface="Arial"/>
              </a:rPr>
              <a:t>Setelah itu Barulah RA dan ISIS bisa saling terhubung.</a:t>
            </a:r>
          </a:p>
          <a:p>
            <a:pPr lvl="0" rtl="0">
              <a:spcBef>
                <a:spcPts val="0"/>
              </a:spcBef>
              <a:spcAft>
                <a:spcPts val="0"/>
              </a:spcAft>
              <a:buNone/>
            </a:pPr>
            <a:r>
              <a:rPr lang="en" sz="1400">
                <a:solidFill>
                  <a:srgbClr val="F3F3F3"/>
                </a:solidFill>
                <a:latin typeface="Arial"/>
                <a:ea typeface="Arial"/>
                <a:cs typeface="Arial"/>
                <a:sym typeface="Arial"/>
              </a:rPr>
              <a:t>Untuk Mengetesnya kalian bisa menggunakan Tombol dengan Ikon</a:t>
            </a:r>
          </a:p>
          <a:p>
            <a:pPr lvl="0" rtl="0">
              <a:spcBef>
                <a:spcPts val="0"/>
              </a:spcBef>
              <a:spcAft>
                <a:spcPts val="0"/>
              </a:spcAft>
              <a:buNone/>
            </a:pPr>
            <a:r>
              <a:rPr lang="en" sz="1400">
                <a:solidFill>
                  <a:srgbClr val="F3F3F3"/>
                </a:solidFill>
                <a:latin typeface="Arial"/>
                <a:ea typeface="Arial"/>
                <a:cs typeface="Arial"/>
                <a:sym typeface="Arial"/>
              </a:rPr>
              <a:t>Dibawah</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p:txBody>
      </p:sp>
      <p:pic>
        <p:nvPicPr>
          <p:cNvPr id="362" name="Shape 362"/>
          <p:cNvPicPr preferRelativeResize="0"/>
          <p:nvPr/>
        </p:nvPicPr>
        <p:blipFill>
          <a:blip r:embed="rId3">
            <a:alphaModFix/>
          </a:blip>
          <a:stretch>
            <a:fillRect/>
          </a:stretch>
        </p:blipFill>
        <p:spPr>
          <a:xfrm>
            <a:off x="1291225" y="1802037"/>
            <a:ext cx="504825" cy="2719125"/>
          </a:xfrm>
          <a:prstGeom prst="rect">
            <a:avLst/>
          </a:prstGeom>
          <a:noFill/>
          <a:ln>
            <a:noFill/>
          </a:ln>
        </p:spPr>
      </p:pic>
      <p:sp>
        <p:nvSpPr>
          <p:cNvPr id="363" name="Shape 363"/>
          <p:cNvSpPr txBox="1"/>
          <p:nvPr/>
        </p:nvSpPr>
        <p:spPr>
          <a:xfrm>
            <a:off x="4368700" y="46475"/>
            <a:ext cx="3000000" cy="16422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a:solidFill>
                  <a:srgbClr val="F3F3F3"/>
                </a:solidFill>
              </a:rPr>
              <a:t>Arahkan Ke 2 Perangkat yang ingin kalian coba. Jika berhasil maka akan muncul tamplian seperti:</a:t>
            </a:r>
          </a:p>
        </p:txBody>
      </p:sp>
      <p:pic>
        <p:nvPicPr>
          <p:cNvPr id="364" name="Shape 364"/>
          <p:cNvPicPr preferRelativeResize="0"/>
          <p:nvPr/>
        </p:nvPicPr>
        <p:blipFill>
          <a:blip r:embed="rId4">
            <a:alphaModFix/>
          </a:blip>
          <a:stretch>
            <a:fillRect/>
          </a:stretch>
        </p:blipFill>
        <p:spPr>
          <a:xfrm>
            <a:off x="3273275" y="1552075"/>
            <a:ext cx="5827299" cy="3198449"/>
          </a:xfrm>
          <a:prstGeom prst="rect">
            <a:avLst/>
          </a:prstGeom>
          <a:noFill/>
          <a:ln>
            <a:noFill/>
          </a:ln>
        </p:spPr>
      </p:pic>
      <p:cxnSp>
        <p:nvCxnSpPr>
          <p:cNvPr id="365" name="Shape 365"/>
          <p:cNvCxnSpPr/>
          <p:nvPr/>
        </p:nvCxnSpPr>
        <p:spPr>
          <a:xfrm>
            <a:off x="3123225" y="51300"/>
            <a:ext cx="0" cy="5040900"/>
          </a:xfrm>
          <a:prstGeom prst="straightConnector1">
            <a:avLst/>
          </a:prstGeom>
          <a:noFill/>
          <a:ln w="76200" cap="flat" cmpd="sng">
            <a:solidFill>
              <a:schemeClr val="dk2"/>
            </a:solidFill>
            <a:prstDash val="solid"/>
            <a:round/>
            <a:headEnd type="none" w="lg" len="lg"/>
            <a:tailEnd type="none" w="lg" len="lg"/>
          </a:ln>
        </p:spPr>
      </p:cxn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body" idx="4294967295"/>
          </p:nvPr>
        </p:nvSpPr>
        <p:spPr>
          <a:xfrm>
            <a:off x="316475" y="475875"/>
            <a:ext cx="8485500" cy="37161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F3F3F3"/>
                </a:solidFill>
                <a:latin typeface="Arial"/>
                <a:ea typeface="Arial"/>
                <a:cs typeface="Arial"/>
                <a:sym typeface="Arial"/>
              </a:rPr>
              <a:t>UNTUK MENGHUBUNGKAN PERANGKAT SISANYA, SILAHKAN DISKUSIKAN DENGAN ASISTEN KALIAN MASING-MASING</a:t>
            </a:r>
          </a:p>
          <a:p>
            <a:pPr lvl="0" rtl="0">
              <a:spcBef>
                <a:spcPts val="0"/>
              </a:spcBef>
              <a:spcAft>
                <a:spcPts val="0"/>
              </a:spcAft>
              <a:buNone/>
            </a:pPr>
            <a:endParaRPr sz="1400">
              <a:solidFill>
                <a:srgbClr val="F3F3F3"/>
              </a:solidFill>
              <a:latin typeface="Arial"/>
              <a:ea typeface="Arial"/>
              <a:cs typeface="Arial"/>
              <a:sym typeface="Arial"/>
            </a:endParaRPr>
          </a:p>
          <a:p>
            <a:pPr lvl="0" rtl="0">
              <a:spcBef>
                <a:spcPts val="0"/>
              </a:spcBef>
              <a:spcAft>
                <a:spcPts val="0"/>
              </a:spcAft>
              <a:buNone/>
            </a:pPr>
            <a:endParaRPr sz="1400">
              <a:solidFill>
                <a:srgbClr val="F3F3F3"/>
              </a:solidFill>
              <a:latin typeface="Arial"/>
              <a:ea typeface="Arial"/>
              <a:cs typeface="Arial"/>
              <a:sym typeface="Arial"/>
            </a:endParaRPr>
          </a:p>
          <a:p>
            <a:pPr lvl="0" rtl="0">
              <a:spcBef>
                <a:spcPts val="0"/>
              </a:spcBef>
              <a:spcAft>
                <a:spcPts val="0"/>
              </a:spcAft>
              <a:buNone/>
            </a:pPr>
            <a:r>
              <a:rPr lang="en" sz="1400">
                <a:solidFill>
                  <a:srgbClr val="F3F3F3"/>
                </a:solidFill>
                <a:latin typeface="Arial"/>
                <a:ea typeface="Arial"/>
                <a:cs typeface="Arial"/>
                <a:sym typeface="Arial"/>
              </a:rPr>
              <a:t>Sedangkan Untuk Routing pada UML kalian bisa menggunakan Syntax Berikut :</a:t>
            </a:r>
            <a:br>
              <a:rPr lang="en" sz="1400">
                <a:solidFill>
                  <a:srgbClr val="F3F3F3"/>
                </a:solidFill>
                <a:latin typeface="Arial"/>
                <a:ea typeface="Arial"/>
                <a:cs typeface="Arial"/>
                <a:sym typeface="Arial"/>
              </a:rPr>
            </a:br>
            <a:endParaRPr lang="en" sz="1400">
              <a:solidFill>
                <a:srgbClr val="F3F3F3"/>
              </a:solidFill>
              <a:latin typeface="Arial"/>
              <a:ea typeface="Arial"/>
              <a:cs typeface="Arial"/>
              <a:sym typeface="Arial"/>
            </a:endParaRPr>
          </a:p>
          <a:p>
            <a:pPr lvl="0" rtl="0">
              <a:spcBef>
                <a:spcPts val="0"/>
              </a:spcBef>
              <a:spcAft>
                <a:spcPts val="0"/>
              </a:spcAft>
              <a:buNone/>
            </a:pPr>
            <a:r>
              <a:rPr lang="en" sz="1400">
                <a:solidFill>
                  <a:srgbClr val="F3F3F3"/>
                </a:solidFill>
                <a:latin typeface="Arial"/>
                <a:ea typeface="Arial"/>
                <a:cs typeface="Arial"/>
                <a:sym typeface="Arial"/>
              </a:rPr>
              <a:t>route add –net &lt;NID subnet&gt; netmask &lt;netmask&gt; gw &lt;ip GW&gt;</a:t>
            </a:r>
          </a:p>
          <a:p>
            <a:pPr lvl="0" rtl="0">
              <a:spcBef>
                <a:spcPts val="0"/>
              </a:spcBef>
              <a:spcAft>
                <a:spcPts val="0"/>
              </a:spcAft>
              <a:buNone/>
            </a:pPr>
            <a:endParaRPr sz="1400">
              <a:solidFill>
                <a:srgbClr val="F3F3F3"/>
              </a:solidFill>
              <a:latin typeface="Arial"/>
              <a:ea typeface="Arial"/>
              <a:cs typeface="Arial"/>
              <a:sym typeface="Arial"/>
            </a:endParaRPr>
          </a:p>
          <a:p>
            <a:pPr lvl="0" rtl="0">
              <a:spcBef>
                <a:spcPts val="0"/>
              </a:spcBef>
              <a:spcAft>
                <a:spcPts val="0"/>
              </a:spcAft>
              <a:buNone/>
            </a:pPr>
            <a:r>
              <a:rPr lang="en" sz="1400">
                <a:solidFill>
                  <a:srgbClr val="F3F3F3"/>
                </a:solidFill>
                <a:latin typeface="Arial"/>
                <a:ea typeface="Arial"/>
                <a:cs typeface="Arial"/>
                <a:sym typeface="Arial"/>
              </a:rPr>
              <a:t>Sementara untuk menampilkan isi dari tabel routing menggunakan perintah di bawah ini</a:t>
            </a:r>
          </a:p>
          <a:p>
            <a:pPr lvl="0" rtl="0">
              <a:spcBef>
                <a:spcPts val="0"/>
              </a:spcBef>
              <a:spcAft>
                <a:spcPts val="0"/>
              </a:spcAft>
              <a:buNone/>
            </a:pPr>
            <a:r>
              <a:rPr lang="en" sz="1400">
                <a:solidFill>
                  <a:srgbClr val="F3F3F3"/>
                </a:solidFill>
                <a:latin typeface="Arial"/>
                <a:ea typeface="Arial"/>
                <a:cs typeface="Arial"/>
                <a:sym typeface="Arial"/>
              </a:rPr>
              <a:t>route –n</a:t>
            </a:r>
          </a:p>
          <a:p>
            <a:pPr lvl="0" rtl="0">
              <a:spcBef>
                <a:spcPts val="0"/>
              </a:spcBef>
              <a:spcAft>
                <a:spcPts val="0"/>
              </a:spcAft>
              <a:buNone/>
            </a:pPr>
            <a:endParaRPr sz="1400">
              <a:solidFill>
                <a:srgbClr val="F3F3F3"/>
              </a:solidFill>
              <a:latin typeface="Arial"/>
              <a:ea typeface="Arial"/>
              <a:cs typeface="Arial"/>
              <a:sym typeface="Arial"/>
            </a:endParaRPr>
          </a:p>
          <a:p>
            <a:pPr lvl="0" rtl="0">
              <a:spcBef>
                <a:spcPts val="0"/>
              </a:spcBef>
              <a:spcAft>
                <a:spcPts val="0"/>
              </a:spcAft>
              <a:buNone/>
            </a:pPr>
            <a:r>
              <a:rPr lang="en" sz="1400">
                <a:solidFill>
                  <a:srgbClr val="F3F3F3"/>
                </a:solidFill>
                <a:latin typeface="Arial"/>
                <a:ea typeface="Arial"/>
                <a:cs typeface="Arial"/>
                <a:sym typeface="Arial"/>
              </a:rPr>
              <a:t>Pada akhirnya routing statis disesuaikan dengan daftar NID yang ada, semakin banyak NID yang</a:t>
            </a:r>
          </a:p>
          <a:p>
            <a:pPr lvl="0" rtl="0">
              <a:spcBef>
                <a:spcPts val="0"/>
              </a:spcBef>
              <a:spcAft>
                <a:spcPts val="0"/>
              </a:spcAft>
              <a:buNone/>
            </a:pPr>
            <a:r>
              <a:rPr lang="en" sz="1400">
                <a:solidFill>
                  <a:srgbClr val="F3F3F3"/>
                </a:solidFill>
                <a:latin typeface="Arial"/>
                <a:ea typeface="Arial"/>
                <a:cs typeface="Arial"/>
                <a:sym typeface="Arial"/>
              </a:rPr>
              <a:t>ada di dalam topologi, semakin banyak administrator jaringan harus memasukkan data, kecuali</a:t>
            </a:r>
          </a:p>
          <a:p>
            <a:pPr lvl="0" rtl="0">
              <a:spcBef>
                <a:spcPts val="0"/>
              </a:spcBef>
              <a:spcAft>
                <a:spcPts val="0"/>
              </a:spcAft>
              <a:buNone/>
            </a:pPr>
            <a:r>
              <a:rPr lang="en" sz="1400">
                <a:solidFill>
                  <a:srgbClr val="F3F3F3"/>
                </a:solidFill>
                <a:latin typeface="Arial"/>
                <a:ea typeface="Arial"/>
                <a:cs typeface="Arial"/>
                <a:sym typeface="Arial"/>
              </a:rPr>
              <a:t>dengan teknik pengelompokkan yang tepat.</a:t>
            </a: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F3F3F3"/>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671250" y="2141250"/>
            <a:ext cx="7852200" cy="861000"/>
          </a:xfrm>
          <a:prstGeom prst="rect">
            <a:avLst/>
          </a:prstGeom>
        </p:spPr>
        <p:txBody>
          <a:bodyPr lIns="91425" tIns="91425" rIns="91425" bIns="91425" anchor="ctr" anchorCtr="0">
            <a:noAutofit/>
          </a:bodyPr>
          <a:lstStyle/>
          <a:p>
            <a:pPr lvl="0" rtl="0">
              <a:spcBef>
                <a:spcPts val="0"/>
              </a:spcBef>
              <a:buNone/>
            </a:pPr>
            <a:r>
              <a:rPr lang="en" dirty="0"/>
              <a:t>SEMOGA BERMANFAAT</a:t>
            </a:r>
            <a:br>
              <a:rPr lang="en" dirty="0"/>
            </a:br>
            <a:endParaRPr lang="en" dirty="0"/>
          </a:p>
          <a:p>
            <a:pPr lvl="0" rtl="0">
              <a:spcBef>
                <a:spcPts val="0"/>
              </a:spcBef>
              <a:buNone/>
            </a:pPr>
            <a:endParaRPr sz="2400" dirty="0"/>
          </a:p>
          <a:p>
            <a:pPr lvl="0" rtl="0">
              <a:spcBef>
                <a:spcPts val="0"/>
              </a:spcBef>
              <a:buNone/>
            </a:pPr>
            <a:endParaRPr sz="2400" dirty="0"/>
          </a:p>
          <a:p>
            <a:pPr lvl="0" rtl="0">
              <a:spcBef>
                <a:spcPts val="0"/>
              </a:spcBef>
              <a:buNone/>
            </a:pPr>
            <a:endParaRPr sz="2400" dirty="0"/>
          </a:p>
          <a:p>
            <a:pPr lvl="0" rtl="0">
              <a:spcBef>
                <a:spcPts val="0"/>
              </a:spcBef>
              <a:buNone/>
            </a:pPr>
            <a:r>
              <a:rPr lang="en" sz="2400" dirty="0"/>
              <a:t>Salam</a:t>
            </a:r>
          </a:p>
          <a:p>
            <a:pPr lvl="0">
              <a:spcBef>
                <a:spcPts val="0"/>
              </a:spcBef>
              <a:buNone/>
            </a:pPr>
            <a:r>
              <a:rPr lang="en" sz="2400"/>
              <a:t/>
            </a:r>
            <a:br>
              <a:rPr lang="en" sz="2400"/>
            </a:br>
            <a:r>
              <a:rPr lang="en" sz="2400"/>
              <a:t>Asisten Jarkom </a:t>
            </a:r>
            <a:r>
              <a:rPr lang="en" sz="2400" smtClean="0"/>
              <a:t>2016 </a:t>
            </a:r>
            <a:endParaRPr lang="en" sz="240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Alamat IP</a:t>
            </a:r>
          </a:p>
        </p:txBody>
      </p:sp>
      <p:sp>
        <p:nvSpPr>
          <p:cNvPr id="84" name="Shape 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30200" algn="just" rtl="0">
              <a:spcBef>
                <a:spcPts val="0"/>
              </a:spcBef>
              <a:spcAft>
                <a:spcPts val="0"/>
              </a:spcAft>
              <a:buClr>
                <a:srgbClr val="F3F3F3"/>
              </a:buClr>
              <a:buSzPct val="100000"/>
              <a:buFont typeface="Arial"/>
              <a:buChar char="★"/>
            </a:pPr>
            <a:r>
              <a:rPr lang="en" sz="1600">
                <a:solidFill>
                  <a:srgbClr val="F3F3F3"/>
                </a:solidFill>
                <a:latin typeface="Arial"/>
                <a:ea typeface="Arial"/>
                <a:cs typeface="Arial"/>
                <a:sym typeface="Arial"/>
              </a:rPr>
              <a:t>Alamat IP adalah suatu alamat unik yang diberikan untuk menandai sebuah komputer yang terhubung dalam suatu jaringan.</a:t>
            </a:r>
          </a:p>
          <a:p>
            <a:pPr marL="457200" lvl="0" indent="-330200" algn="just" rtl="0">
              <a:spcBef>
                <a:spcPts val="0"/>
              </a:spcBef>
              <a:spcAft>
                <a:spcPts val="0"/>
              </a:spcAft>
              <a:buClr>
                <a:srgbClr val="F3F3F3"/>
              </a:buClr>
              <a:buSzPct val="100000"/>
              <a:buFont typeface="Arial"/>
              <a:buChar char="★"/>
            </a:pPr>
            <a:r>
              <a:rPr lang="en" sz="1600">
                <a:solidFill>
                  <a:srgbClr val="F3F3F3"/>
                </a:solidFill>
                <a:latin typeface="Arial"/>
                <a:ea typeface="Arial"/>
                <a:cs typeface="Arial"/>
                <a:sym typeface="Arial"/>
              </a:rPr>
              <a:t>Alamat IP terdiri dari 32 bit biner yang dalam penulisannya dikonversi menjadi bilangan desimal.</a:t>
            </a:r>
          </a:p>
          <a:p>
            <a:pPr lvl="0" algn="just" rtl="0">
              <a:spcBef>
                <a:spcPts val="0"/>
              </a:spcBef>
              <a:spcAft>
                <a:spcPts val="0"/>
              </a:spcAft>
              <a:buNone/>
            </a:pPr>
            <a:endParaRPr sz="1600">
              <a:solidFill>
                <a:srgbClr val="F3F3F3"/>
              </a:solidFill>
              <a:latin typeface="Arial"/>
              <a:ea typeface="Arial"/>
              <a:cs typeface="Arial"/>
              <a:sym typeface="Arial"/>
            </a:endParaRPr>
          </a:p>
          <a:p>
            <a:pPr lvl="0" algn="just" rtl="0">
              <a:spcBef>
                <a:spcPts val="0"/>
              </a:spcBef>
              <a:spcAft>
                <a:spcPts val="0"/>
              </a:spcAft>
              <a:buNone/>
            </a:pPr>
            <a:endParaRPr sz="1600">
              <a:solidFill>
                <a:srgbClr val="F3F3F3"/>
              </a:solidFill>
              <a:latin typeface="Arial"/>
              <a:ea typeface="Arial"/>
              <a:cs typeface="Arial"/>
              <a:sym typeface="Arial"/>
            </a:endParaRPr>
          </a:p>
          <a:p>
            <a:pPr lvl="0" rtl="0">
              <a:spcBef>
                <a:spcPts val="0"/>
              </a:spcBef>
              <a:spcAft>
                <a:spcPts val="0"/>
              </a:spcAft>
              <a:buNone/>
            </a:pPr>
            <a:endParaRPr sz="1600">
              <a:solidFill>
                <a:srgbClr val="F3F3F3"/>
              </a:solidFill>
              <a:latin typeface="Arial"/>
              <a:ea typeface="Arial"/>
              <a:cs typeface="Arial"/>
              <a:sym typeface="Arial"/>
            </a:endParaRPr>
          </a:p>
          <a:p>
            <a:pPr marL="457200" lvl="0" indent="-330200">
              <a:spcBef>
                <a:spcPts val="0"/>
              </a:spcBef>
              <a:spcAft>
                <a:spcPts val="0"/>
              </a:spcAft>
              <a:buClr>
                <a:srgbClr val="F3F3F3"/>
              </a:buClr>
              <a:buSzPct val="100000"/>
              <a:buFont typeface="Arial"/>
              <a:buChar char="★"/>
            </a:pPr>
            <a:r>
              <a:rPr lang="en" sz="1600">
                <a:solidFill>
                  <a:srgbClr val="F3F3F3"/>
                </a:solidFill>
                <a:latin typeface="Arial"/>
                <a:ea typeface="Arial"/>
                <a:cs typeface="Arial"/>
                <a:sym typeface="Arial"/>
              </a:rPr>
              <a:t>Alamat IP (yang panjangnya 32 bit itu) dibagi menjadi 4 oktet (masing-masing oktet berisi 8 bit) dipisahkan dengan tanda titik.</a:t>
            </a:r>
          </a:p>
        </p:txBody>
      </p:sp>
      <p:pic>
        <p:nvPicPr>
          <p:cNvPr id="85" name="Shape 85"/>
          <p:cNvPicPr preferRelativeResize="0"/>
          <p:nvPr/>
        </p:nvPicPr>
        <p:blipFill rotWithShape="1">
          <a:blip r:embed="rId3">
            <a:alphaModFix/>
          </a:blip>
          <a:srcRect t="12030" b="18669"/>
          <a:stretch/>
        </p:blipFill>
        <p:spPr>
          <a:xfrm>
            <a:off x="2277387" y="2375599"/>
            <a:ext cx="5000625" cy="686525"/>
          </a:xfrm>
          <a:prstGeom prst="rect">
            <a:avLst/>
          </a:prstGeom>
          <a:noFill/>
          <a:ln w="12700" cap="flat" cmpd="sng">
            <a:solidFill>
              <a:srgbClr val="000000"/>
            </a:solidFill>
            <a:prstDash val="solid"/>
            <a:miter/>
            <a:headEnd type="none" w="med" len="med"/>
            <a:tailEnd type="none" w="med" len="med"/>
          </a:ln>
        </p:spPr>
      </p:pic>
      <p:pic>
        <p:nvPicPr>
          <p:cNvPr id="86" name="Shape 86"/>
          <p:cNvPicPr preferRelativeResize="0"/>
          <p:nvPr/>
        </p:nvPicPr>
        <p:blipFill rotWithShape="1">
          <a:blip r:embed="rId4">
            <a:alphaModFix/>
          </a:blip>
          <a:srcRect t="7465" b="7888"/>
          <a:stretch/>
        </p:blipFill>
        <p:spPr>
          <a:xfrm>
            <a:off x="2263112" y="3857625"/>
            <a:ext cx="5029200" cy="991649"/>
          </a:xfrm>
          <a:prstGeom prst="rect">
            <a:avLst/>
          </a:prstGeom>
          <a:noFill/>
          <a:ln w="12700" cap="flat" cmpd="sng">
            <a:solidFill>
              <a:srgbClr val="000000"/>
            </a:solidFill>
            <a:prstDash val="solid"/>
            <a:miter/>
            <a:headEnd type="none" w="med" len="med"/>
            <a:tailEnd type="none" w="med" len="med"/>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Netmask (Subnet Mask)</a:t>
            </a:r>
          </a:p>
        </p:txBody>
      </p:sp>
      <p:graphicFrame>
        <p:nvGraphicFramePr>
          <p:cNvPr id="92" name="Shape 92"/>
          <p:cNvGraphicFramePr/>
          <p:nvPr>
            <p:extLst>
              <p:ext uri="{D42A27DB-BD31-4B8C-83A1-F6EECF244321}">
                <p14:modId xmlns:p14="http://schemas.microsoft.com/office/powerpoint/2010/main" val="3931837095"/>
              </p:ext>
            </p:extLst>
          </p:nvPr>
        </p:nvGraphicFramePr>
        <p:xfrm>
          <a:off x="748175" y="1559100"/>
          <a:ext cx="7647625" cy="2003170"/>
        </p:xfrm>
        <a:graphic>
          <a:graphicData uri="http://schemas.openxmlformats.org/drawingml/2006/table">
            <a:tbl>
              <a:tblPr>
                <a:noFill/>
                <a:tableStyleId>{68B6DA52-0E08-462D-8FDB-21C32748479C}</a:tableStyleId>
              </a:tblPr>
              <a:tblGrid>
                <a:gridCol w="1316950"/>
                <a:gridCol w="1319400"/>
                <a:gridCol w="5011275"/>
              </a:tblGrid>
              <a:tr h="483150">
                <a:tc>
                  <a:txBody>
                    <a:bodyPr/>
                    <a:lstStyle/>
                    <a:p>
                      <a:pPr lvl="0" algn="ctr" rtl="0">
                        <a:spcBef>
                          <a:spcPts val="0"/>
                        </a:spcBef>
                        <a:buNone/>
                      </a:pPr>
                      <a:r>
                        <a:rPr lang="en" b="1" dirty="0">
                          <a:solidFill>
                            <a:schemeClr val="bg1">
                              <a:lumMod val="50000"/>
                            </a:schemeClr>
                          </a:solidFill>
                        </a:rPr>
                        <a:t>Cara Penulisan 1</a:t>
                      </a:r>
                    </a:p>
                  </a:txBody>
                  <a:tcPr marL="63500" marR="63500" marT="63500" marB="63500">
                    <a:solidFill>
                      <a:srgbClr val="FFFFFF"/>
                    </a:solidFill>
                  </a:tcPr>
                </a:tc>
                <a:tc>
                  <a:txBody>
                    <a:bodyPr/>
                    <a:lstStyle/>
                    <a:p>
                      <a:pPr lvl="0" algn="ctr" rtl="0">
                        <a:spcBef>
                          <a:spcPts val="0"/>
                        </a:spcBef>
                        <a:buNone/>
                      </a:pPr>
                      <a:r>
                        <a:rPr lang="en" b="1" dirty="0">
                          <a:solidFill>
                            <a:schemeClr val="bg1">
                              <a:lumMod val="50000"/>
                            </a:schemeClr>
                          </a:solidFill>
                        </a:rPr>
                        <a:t>Cara Penulisan 2</a:t>
                      </a:r>
                    </a:p>
                  </a:txBody>
                  <a:tcPr marL="63500" marR="63500" marT="63500" marB="63500">
                    <a:solidFill>
                      <a:srgbClr val="FFFFFF"/>
                    </a:solidFill>
                  </a:tcPr>
                </a:tc>
                <a:tc>
                  <a:txBody>
                    <a:bodyPr/>
                    <a:lstStyle/>
                    <a:p>
                      <a:pPr lvl="0" algn="ctr" rtl="0">
                        <a:spcBef>
                          <a:spcPts val="0"/>
                        </a:spcBef>
                        <a:buNone/>
                      </a:pPr>
                      <a:r>
                        <a:rPr lang="en" b="1" dirty="0">
                          <a:solidFill>
                            <a:schemeClr val="bg1">
                              <a:lumMod val="50000"/>
                            </a:schemeClr>
                          </a:solidFill>
                        </a:rPr>
                        <a:t>Penulisan dalam bit</a:t>
                      </a:r>
                    </a:p>
                  </a:txBody>
                  <a:tcPr marL="63500" marR="63500" marT="63500" marB="63500">
                    <a:solidFill>
                      <a:srgbClr val="FFFFFF"/>
                    </a:solidFill>
                  </a:tcPr>
                </a:tc>
              </a:tr>
              <a:tr h="483150">
                <a:tc>
                  <a:txBody>
                    <a:bodyPr/>
                    <a:lstStyle/>
                    <a:p>
                      <a:pPr lvl="0" rtl="0">
                        <a:spcBef>
                          <a:spcPts val="0"/>
                        </a:spcBef>
                        <a:buNone/>
                      </a:pPr>
                      <a:r>
                        <a:rPr lang="en">
                          <a:solidFill>
                            <a:schemeClr val="bg1">
                              <a:lumMod val="50000"/>
                            </a:schemeClr>
                          </a:solidFill>
                        </a:rPr>
                        <a:t>/8</a:t>
                      </a:r>
                    </a:p>
                  </a:txBody>
                  <a:tcPr marL="63500" marR="63500" marT="63500" marB="63500">
                    <a:solidFill>
                      <a:srgbClr val="FFFFFF"/>
                    </a:solidFill>
                  </a:tcPr>
                </a:tc>
                <a:tc>
                  <a:txBody>
                    <a:bodyPr/>
                    <a:lstStyle/>
                    <a:p>
                      <a:pPr lvl="0" rtl="0">
                        <a:spcBef>
                          <a:spcPts val="0"/>
                        </a:spcBef>
                        <a:buNone/>
                      </a:pPr>
                      <a:r>
                        <a:rPr lang="en">
                          <a:solidFill>
                            <a:schemeClr val="bg1">
                              <a:lumMod val="50000"/>
                            </a:schemeClr>
                          </a:solidFill>
                        </a:rPr>
                        <a:t>255.0.0.0</a:t>
                      </a:r>
                    </a:p>
                  </a:txBody>
                  <a:tcPr marL="63500" marR="63500" marT="63500" marB="63500">
                    <a:solidFill>
                      <a:srgbClr val="FFFFFF"/>
                    </a:solidFill>
                  </a:tcPr>
                </a:tc>
                <a:tc>
                  <a:txBody>
                    <a:bodyPr/>
                    <a:lstStyle/>
                    <a:p>
                      <a:pPr lvl="0" rtl="0">
                        <a:spcBef>
                          <a:spcPts val="0"/>
                        </a:spcBef>
                        <a:buNone/>
                      </a:pPr>
                      <a:r>
                        <a:rPr lang="en" dirty="0">
                          <a:solidFill>
                            <a:schemeClr val="bg1">
                              <a:lumMod val="50000"/>
                            </a:schemeClr>
                          </a:solidFill>
                        </a:rPr>
                        <a:t>1111 1111 . 0000 0000 . 0000 0000 . 0000 0000</a:t>
                      </a:r>
                    </a:p>
                  </a:txBody>
                  <a:tcPr marL="63500" marR="63500" marT="63500" marB="63500">
                    <a:solidFill>
                      <a:srgbClr val="FFFFFF"/>
                    </a:solidFill>
                  </a:tcPr>
                </a:tc>
              </a:tr>
              <a:tr h="483150">
                <a:tc>
                  <a:txBody>
                    <a:bodyPr/>
                    <a:lstStyle/>
                    <a:p>
                      <a:pPr lvl="0" rtl="0">
                        <a:spcBef>
                          <a:spcPts val="0"/>
                        </a:spcBef>
                        <a:buNone/>
                      </a:pPr>
                      <a:r>
                        <a:rPr lang="en">
                          <a:solidFill>
                            <a:schemeClr val="bg1">
                              <a:lumMod val="50000"/>
                            </a:schemeClr>
                          </a:solidFill>
                        </a:rPr>
                        <a:t>/16</a:t>
                      </a:r>
                    </a:p>
                  </a:txBody>
                  <a:tcPr marL="63500" marR="63500" marT="63500" marB="63500">
                    <a:solidFill>
                      <a:srgbClr val="FFFFFF"/>
                    </a:solidFill>
                  </a:tcPr>
                </a:tc>
                <a:tc>
                  <a:txBody>
                    <a:bodyPr/>
                    <a:lstStyle/>
                    <a:p>
                      <a:pPr lvl="0" rtl="0">
                        <a:spcBef>
                          <a:spcPts val="0"/>
                        </a:spcBef>
                        <a:buNone/>
                      </a:pPr>
                      <a:r>
                        <a:rPr lang="en">
                          <a:solidFill>
                            <a:schemeClr val="bg1">
                              <a:lumMod val="50000"/>
                            </a:schemeClr>
                          </a:solidFill>
                        </a:rPr>
                        <a:t>255.255.0.0</a:t>
                      </a:r>
                    </a:p>
                  </a:txBody>
                  <a:tcPr marL="63500" marR="63500" marT="63500" marB="63500">
                    <a:solidFill>
                      <a:srgbClr val="FFFFFF"/>
                    </a:solidFill>
                  </a:tcPr>
                </a:tc>
                <a:tc>
                  <a:txBody>
                    <a:bodyPr/>
                    <a:lstStyle/>
                    <a:p>
                      <a:pPr lvl="0" rtl="0">
                        <a:spcBef>
                          <a:spcPts val="0"/>
                        </a:spcBef>
                        <a:buNone/>
                      </a:pPr>
                      <a:r>
                        <a:rPr lang="en" dirty="0">
                          <a:solidFill>
                            <a:schemeClr val="bg1">
                              <a:lumMod val="50000"/>
                            </a:schemeClr>
                          </a:solidFill>
                        </a:rPr>
                        <a:t>1111 1111 . 1111 1111 . 0000 0000 . 0000 0000</a:t>
                      </a:r>
                    </a:p>
                  </a:txBody>
                  <a:tcPr marL="63500" marR="63500" marT="63500" marB="63500">
                    <a:solidFill>
                      <a:srgbClr val="FFFFFF"/>
                    </a:solidFill>
                  </a:tcPr>
                </a:tc>
              </a:tr>
              <a:tr h="483150">
                <a:tc>
                  <a:txBody>
                    <a:bodyPr/>
                    <a:lstStyle/>
                    <a:p>
                      <a:pPr lvl="0" rtl="0">
                        <a:spcBef>
                          <a:spcPts val="0"/>
                        </a:spcBef>
                        <a:buNone/>
                      </a:pPr>
                      <a:r>
                        <a:rPr lang="en">
                          <a:solidFill>
                            <a:schemeClr val="bg1">
                              <a:lumMod val="50000"/>
                            </a:schemeClr>
                          </a:solidFill>
                        </a:rPr>
                        <a:t>/24</a:t>
                      </a:r>
                    </a:p>
                  </a:txBody>
                  <a:tcPr marL="63500" marR="63500" marT="63500" marB="63500">
                    <a:solidFill>
                      <a:srgbClr val="FFFFFF"/>
                    </a:solidFill>
                  </a:tcPr>
                </a:tc>
                <a:tc>
                  <a:txBody>
                    <a:bodyPr/>
                    <a:lstStyle/>
                    <a:p>
                      <a:pPr lvl="0" rtl="0">
                        <a:spcBef>
                          <a:spcPts val="0"/>
                        </a:spcBef>
                        <a:buNone/>
                      </a:pPr>
                      <a:r>
                        <a:rPr lang="en">
                          <a:solidFill>
                            <a:schemeClr val="bg1">
                              <a:lumMod val="50000"/>
                            </a:schemeClr>
                          </a:solidFill>
                        </a:rPr>
                        <a:t>255.255.255.0</a:t>
                      </a:r>
                    </a:p>
                  </a:txBody>
                  <a:tcPr marL="63500" marR="63500" marT="63500" marB="63500">
                    <a:solidFill>
                      <a:srgbClr val="FFFFFF"/>
                    </a:solidFill>
                  </a:tcPr>
                </a:tc>
                <a:tc>
                  <a:txBody>
                    <a:bodyPr/>
                    <a:lstStyle/>
                    <a:p>
                      <a:pPr lvl="0" rtl="0">
                        <a:spcBef>
                          <a:spcPts val="0"/>
                        </a:spcBef>
                        <a:buNone/>
                      </a:pPr>
                      <a:r>
                        <a:rPr lang="en" dirty="0">
                          <a:solidFill>
                            <a:schemeClr val="bg1">
                              <a:lumMod val="50000"/>
                            </a:schemeClr>
                          </a:solidFill>
                        </a:rPr>
                        <a:t>1111 1111 . 1111 1111 . 1111 1111 . 0000 0000</a:t>
                      </a:r>
                    </a:p>
                  </a:txBody>
                  <a:tcPr marL="63500" marR="63500" marT="63500" marB="63500">
                    <a:solidFill>
                      <a:srgbClr val="FFFFFF"/>
                    </a:solidFill>
                  </a:tcPr>
                </a:tc>
              </a:tr>
            </a:tbl>
          </a:graphicData>
        </a:graphic>
      </p:graphicFrame>
      <p:sp>
        <p:nvSpPr>
          <p:cNvPr id="93" name="Shape 93"/>
          <p:cNvSpPr txBox="1">
            <a:spLocks noGrp="1"/>
          </p:cNvSpPr>
          <p:nvPr>
            <p:ph type="title"/>
          </p:nvPr>
        </p:nvSpPr>
        <p:spPr>
          <a:xfrm>
            <a:off x="645900" y="3995850"/>
            <a:ext cx="7852200" cy="861000"/>
          </a:xfrm>
          <a:prstGeom prst="rect">
            <a:avLst/>
          </a:prstGeom>
        </p:spPr>
        <p:txBody>
          <a:bodyPr lIns="91425" tIns="91425" rIns="91425" bIns="91425" anchor="t" anchorCtr="0">
            <a:noAutofit/>
          </a:bodyPr>
          <a:lstStyle/>
          <a:p>
            <a:pPr lvl="0" algn="just" rtl="0">
              <a:lnSpc>
                <a:spcPct val="115000"/>
              </a:lnSpc>
              <a:spcBef>
                <a:spcPts val="0"/>
              </a:spcBef>
              <a:buNone/>
            </a:pPr>
            <a:r>
              <a:rPr lang="en" sz="1800">
                <a:solidFill>
                  <a:srgbClr val="F3F3F3"/>
                </a:solidFill>
                <a:latin typeface="Arial"/>
                <a:ea typeface="Arial"/>
                <a:cs typeface="Arial"/>
                <a:sym typeface="Arial"/>
              </a:rPr>
              <a:t>Apa yang dapat anda simpulkan dari tabel di atas???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Perhitungan IP</a:t>
            </a:r>
          </a:p>
        </p:txBody>
      </p:sp>
      <p:sp>
        <p:nvSpPr>
          <p:cNvPr id="99" name="Shape 9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rtl="0">
              <a:spcBef>
                <a:spcPts val="0"/>
              </a:spcBef>
              <a:spcAft>
                <a:spcPts val="0"/>
              </a:spcAft>
              <a:buNone/>
            </a:pPr>
            <a:r>
              <a:rPr lang="en">
                <a:solidFill>
                  <a:srgbClr val="F3F3F3"/>
                </a:solidFill>
                <a:latin typeface="Arial"/>
                <a:ea typeface="Arial"/>
                <a:cs typeface="Arial"/>
                <a:sym typeface="Arial"/>
              </a:rPr>
              <a:t>Apa saja yang bisa anda cari dari informasi IP 10.151.36.5/24?</a:t>
            </a:r>
          </a:p>
          <a:p>
            <a:pPr lvl="0" algn="just" rtl="0">
              <a:spcBef>
                <a:spcPts val="0"/>
              </a:spcBef>
              <a:spcAft>
                <a:spcPts val="0"/>
              </a:spcAft>
              <a:buNone/>
            </a:pPr>
            <a:endParaRPr>
              <a:solidFill>
                <a:srgbClr val="F3F3F3"/>
              </a:solidFill>
              <a:latin typeface="Arial"/>
              <a:ea typeface="Arial"/>
              <a:cs typeface="Arial"/>
              <a:sym typeface="Arial"/>
            </a:endParaRPr>
          </a:p>
          <a:p>
            <a:pPr marL="457200" lvl="0" indent="-228600" algn="just" rtl="0">
              <a:spcBef>
                <a:spcPts val="0"/>
              </a:spcBef>
              <a:spcAft>
                <a:spcPts val="0"/>
              </a:spcAft>
              <a:buClr>
                <a:srgbClr val="F3F3F3"/>
              </a:buClr>
              <a:buFont typeface="Arial"/>
              <a:buChar char="★"/>
            </a:pPr>
            <a:r>
              <a:rPr lang="en">
                <a:solidFill>
                  <a:srgbClr val="F3F3F3"/>
                </a:solidFill>
                <a:latin typeface="Arial"/>
                <a:ea typeface="Arial"/>
                <a:cs typeface="Arial"/>
                <a:sym typeface="Arial"/>
              </a:rPr>
              <a:t>Network ID (NID)		: sebuah alamat IP yang menjadi identitas untuk suatu jaringan/subnet</a:t>
            </a:r>
          </a:p>
          <a:p>
            <a:pPr marL="457200" lvl="0" indent="-228600" algn="just" rtl="0">
              <a:spcBef>
                <a:spcPts val="0"/>
              </a:spcBef>
              <a:spcAft>
                <a:spcPts val="0"/>
              </a:spcAft>
              <a:buClr>
                <a:srgbClr val="F3F3F3"/>
              </a:buClr>
              <a:buFont typeface="Arial"/>
              <a:buChar char="★"/>
            </a:pPr>
            <a:r>
              <a:rPr lang="en">
                <a:solidFill>
                  <a:srgbClr val="F3F3F3"/>
                </a:solidFill>
                <a:latin typeface="Arial"/>
                <a:ea typeface="Arial"/>
                <a:cs typeface="Arial"/>
                <a:sym typeface="Arial"/>
              </a:rPr>
              <a:t>Broadcast Address	: sebuah alamat IP yang menjadi alamat untuk pengiriman pesan broadcast dalam suatu jaringan/subnet</a:t>
            </a:r>
          </a:p>
          <a:p>
            <a:pPr marL="457200" lvl="0" indent="-228600" algn="just" rtl="0">
              <a:spcBef>
                <a:spcPts val="0"/>
              </a:spcBef>
              <a:spcAft>
                <a:spcPts val="0"/>
              </a:spcAft>
              <a:buClr>
                <a:srgbClr val="F3F3F3"/>
              </a:buClr>
              <a:buFont typeface="Arial"/>
              <a:buChar char="★"/>
            </a:pPr>
            <a:r>
              <a:rPr lang="en">
                <a:solidFill>
                  <a:srgbClr val="F3F3F3"/>
                </a:solidFill>
                <a:latin typeface="Arial"/>
                <a:ea typeface="Arial"/>
                <a:cs typeface="Arial"/>
                <a:sym typeface="Arial"/>
              </a:rPr>
              <a:t>Rentang alamat IP yang bisa digunakan dalam suatu jaringan/subnet</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671250" y="1155100"/>
            <a:ext cx="7852200" cy="2451900"/>
          </a:xfrm>
          <a:prstGeom prst="rect">
            <a:avLst/>
          </a:prstGeom>
        </p:spPr>
        <p:txBody>
          <a:bodyPr lIns="91425" tIns="91425" rIns="91425" bIns="91425" anchor="ctr" anchorCtr="0">
            <a:noAutofit/>
          </a:bodyPr>
          <a:lstStyle/>
          <a:p>
            <a:pPr lvl="0" rtl="0">
              <a:lnSpc>
                <a:spcPct val="115000"/>
              </a:lnSpc>
              <a:spcBef>
                <a:spcPts val="0"/>
              </a:spcBef>
              <a:buNone/>
            </a:pPr>
            <a:r>
              <a:rPr lang="en" sz="2400" u="sng">
                <a:solidFill>
                  <a:srgbClr val="F3F3F3"/>
                </a:solidFill>
                <a:latin typeface="Arial"/>
                <a:ea typeface="Arial"/>
                <a:cs typeface="Arial"/>
                <a:sym typeface="Arial"/>
              </a:rPr>
              <a:t>Contoh skenario:</a:t>
            </a:r>
          </a:p>
          <a:p>
            <a:pPr lvl="0" rtl="0">
              <a:lnSpc>
                <a:spcPct val="115000"/>
              </a:lnSpc>
              <a:spcBef>
                <a:spcPts val="0"/>
              </a:spcBef>
              <a:buNone/>
            </a:pPr>
            <a:endParaRPr sz="2400" u="sng">
              <a:solidFill>
                <a:srgbClr val="F3F3F3"/>
              </a:solidFill>
              <a:latin typeface="Arial"/>
              <a:ea typeface="Arial"/>
              <a:cs typeface="Arial"/>
              <a:sym typeface="Arial"/>
            </a:endParaRPr>
          </a:p>
          <a:p>
            <a:pPr lvl="0">
              <a:lnSpc>
                <a:spcPct val="115000"/>
              </a:lnSpc>
              <a:spcBef>
                <a:spcPts val="0"/>
              </a:spcBef>
              <a:buNone/>
            </a:pPr>
            <a:r>
              <a:rPr lang="en" sz="2400">
                <a:solidFill>
                  <a:srgbClr val="F3F3F3"/>
                </a:solidFill>
                <a:latin typeface="Arial"/>
                <a:ea typeface="Arial"/>
                <a:cs typeface="Arial"/>
                <a:sym typeface="Arial"/>
              </a:rPr>
              <a:t>Carilah network ID (NID), broadcast address dan rentang alamat IP dari IP 10.151.36.5/24!</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Mencari Network ID (NID)</a:t>
            </a:r>
          </a:p>
        </p:txBody>
      </p:sp>
      <p:pic>
        <p:nvPicPr>
          <p:cNvPr id="110" name="Shape 110"/>
          <p:cNvPicPr preferRelativeResize="0"/>
          <p:nvPr/>
        </p:nvPicPr>
        <p:blipFill rotWithShape="1">
          <a:blip r:embed="rId3">
            <a:alphaModFix/>
          </a:blip>
          <a:srcRect t="1806"/>
          <a:stretch/>
        </p:blipFill>
        <p:spPr>
          <a:xfrm>
            <a:off x="1133837" y="1157500"/>
            <a:ext cx="6876325" cy="3723725"/>
          </a:xfrm>
          <a:prstGeom prst="rect">
            <a:avLst/>
          </a:prstGeom>
          <a:noFill/>
          <a:ln w="12700" cap="flat" cmpd="sng">
            <a:solidFill>
              <a:srgbClr val="000000"/>
            </a:solidFill>
            <a:prstDash val="solid"/>
            <a:miter/>
            <a:headEnd type="none" w="med" len="med"/>
            <a:tailEnd type="none" w="med" len="med"/>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1313</Words>
  <Application>Microsoft Office PowerPoint</Application>
  <PresentationFormat>On-screen Show (16:9)</PresentationFormat>
  <Paragraphs>219</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Oswald</vt:lpstr>
      <vt:lpstr>Arial</vt:lpstr>
      <vt:lpstr>Average</vt:lpstr>
      <vt:lpstr>Calibri</vt:lpstr>
      <vt:lpstr>slate</vt:lpstr>
      <vt:lpstr>ROUTING  &amp; SUBNETTING</vt:lpstr>
      <vt:lpstr>CHAPTER 1 : INTRO</vt:lpstr>
      <vt:lpstr>Sebelumnya di praktikum jarkom...</vt:lpstr>
      <vt:lpstr>PowerPoint Presentation</vt:lpstr>
      <vt:lpstr>Alamat IP</vt:lpstr>
      <vt:lpstr>Netmask (Subnet Mask)</vt:lpstr>
      <vt:lpstr>Perhitungan IP</vt:lpstr>
      <vt:lpstr>Contoh skenario:  Carilah network ID (NID), broadcast address dan rentang alamat IP dari IP 10.151.36.5/24!</vt:lpstr>
      <vt:lpstr>Mencari Network ID (NID)</vt:lpstr>
      <vt:lpstr>Mencari Broadcast Address</vt:lpstr>
      <vt:lpstr>Mencari Rentang Alamat IP</vt:lpstr>
      <vt:lpstr>Latihan</vt:lpstr>
      <vt:lpstr>Latihan (lagi)</vt:lpstr>
      <vt:lpstr>Bonus Ilmu</vt:lpstr>
      <vt:lpstr>Bonus Ilmu (Netmask Cheatsheet)</vt:lpstr>
      <vt:lpstr>CHAPTER 2 : SUBNETTING</vt:lpstr>
      <vt:lpstr>PowerPoint Presentation</vt:lpstr>
      <vt:lpstr>Mengapa subnet diperlukan? Apa gunanya?</vt:lpstr>
      <vt:lpstr>Penghitungan Subnet (Subnetting)</vt:lpstr>
      <vt:lpstr>Teknik Subnetting</vt:lpstr>
      <vt:lpstr>Metode Classfull</vt:lpstr>
      <vt:lpstr>Contoh Metode Classfull</vt:lpstr>
      <vt:lpstr>Contoh Metode Classfull</vt:lpstr>
      <vt:lpstr>Contoh Metode Classfull</vt:lpstr>
      <vt:lpstr>PowerPoint Presentation</vt:lpstr>
      <vt:lpstr>Metode Classless</vt:lpstr>
      <vt:lpstr>Metode CIDR</vt:lpstr>
      <vt:lpstr>Contoh Metode Classfull</vt:lpstr>
      <vt:lpstr>Contoh Metode Classfull</vt:lpstr>
      <vt:lpstr>Contoh Metode Classfull</vt:lpstr>
      <vt:lpstr>Contoh Metode Classfull</vt:lpstr>
      <vt:lpstr>Contoh Metode Classfull</vt:lpstr>
      <vt:lpstr>Contoh Metode Classfull</vt:lpstr>
      <vt:lpstr>Contoh Metode Classfull</vt:lpstr>
      <vt:lpstr>Contoh Metode Classfull</vt:lpstr>
      <vt:lpstr>PowerPoint Presentation</vt:lpstr>
      <vt:lpstr>Tugas Pasca Sesi Lab...</vt:lpstr>
      <vt:lpstr>CHAPTER 3 : ROUTING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SEMOGA BERMANFAAT     Salam  Asisten Jarkom 2016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&amp; SUBNETTING</dc:title>
  <cp:lastModifiedBy>Administrator</cp:lastModifiedBy>
  <cp:revision>1</cp:revision>
  <dcterms:modified xsi:type="dcterms:W3CDTF">2016-04-11T06:12:24Z</dcterms:modified>
</cp:coreProperties>
</file>