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4"/>
  </p:notesMasterIdLst>
  <p:handoutMasterIdLst>
    <p:handoutMasterId r:id="rId65"/>
  </p:handoutMasterIdLst>
  <p:sldIdLst>
    <p:sldId id="256" r:id="rId2"/>
    <p:sldId id="259" r:id="rId3"/>
    <p:sldId id="257" r:id="rId4"/>
    <p:sldId id="260" r:id="rId5"/>
    <p:sldId id="395" r:id="rId6"/>
    <p:sldId id="258" r:id="rId7"/>
    <p:sldId id="397" r:id="rId8"/>
    <p:sldId id="334" r:id="rId9"/>
    <p:sldId id="314"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96" r:id="rId30"/>
    <p:sldId id="355"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7" r:id="rId53"/>
    <p:sldId id="378" r:id="rId54"/>
    <p:sldId id="379" r:id="rId55"/>
    <p:sldId id="380" r:id="rId56"/>
    <p:sldId id="381" r:id="rId57"/>
    <p:sldId id="382" r:id="rId58"/>
    <p:sldId id="383" r:id="rId59"/>
    <p:sldId id="384" r:id="rId60"/>
    <p:sldId id="385" r:id="rId61"/>
    <p:sldId id="386" r:id="rId62"/>
    <p:sldId id="387" r:id="rId63"/>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Rockwell" charset="0"/>
        <a:ea typeface="+mn-ea"/>
        <a:cs typeface="+mn-cs"/>
      </a:defRPr>
    </a:lvl1pPr>
    <a:lvl2pPr marL="457200" algn="l" defTabSz="457200" rtl="0" eaLnBrk="0" fontAlgn="base" hangingPunct="0">
      <a:spcBef>
        <a:spcPct val="0"/>
      </a:spcBef>
      <a:spcAft>
        <a:spcPct val="0"/>
      </a:spcAft>
      <a:defRPr kern="1200">
        <a:solidFill>
          <a:schemeClr val="tx1"/>
        </a:solidFill>
        <a:latin typeface="Rockwell" charset="0"/>
        <a:ea typeface="+mn-ea"/>
        <a:cs typeface="+mn-cs"/>
      </a:defRPr>
    </a:lvl2pPr>
    <a:lvl3pPr marL="914400" algn="l" defTabSz="457200" rtl="0" eaLnBrk="0" fontAlgn="base" hangingPunct="0">
      <a:spcBef>
        <a:spcPct val="0"/>
      </a:spcBef>
      <a:spcAft>
        <a:spcPct val="0"/>
      </a:spcAft>
      <a:defRPr kern="1200">
        <a:solidFill>
          <a:schemeClr val="tx1"/>
        </a:solidFill>
        <a:latin typeface="Rockwell" charset="0"/>
        <a:ea typeface="+mn-ea"/>
        <a:cs typeface="+mn-cs"/>
      </a:defRPr>
    </a:lvl3pPr>
    <a:lvl4pPr marL="1371600" algn="l" defTabSz="457200" rtl="0" eaLnBrk="0" fontAlgn="base" hangingPunct="0">
      <a:spcBef>
        <a:spcPct val="0"/>
      </a:spcBef>
      <a:spcAft>
        <a:spcPct val="0"/>
      </a:spcAft>
      <a:defRPr kern="1200">
        <a:solidFill>
          <a:schemeClr val="tx1"/>
        </a:solidFill>
        <a:latin typeface="Rockwell" charset="0"/>
        <a:ea typeface="+mn-ea"/>
        <a:cs typeface="+mn-cs"/>
      </a:defRPr>
    </a:lvl4pPr>
    <a:lvl5pPr marL="1828800" algn="l" defTabSz="457200" rtl="0" eaLnBrk="0" fontAlgn="base" hangingPunct="0">
      <a:spcBef>
        <a:spcPct val="0"/>
      </a:spcBef>
      <a:spcAft>
        <a:spcPct val="0"/>
      </a:spcAft>
      <a:defRPr kern="1200">
        <a:solidFill>
          <a:schemeClr val="tx1"/>
        </a:solidFill>
        <a:latin typeface="Rockwell" charset="0"/>
        <a:ea typeface="+mn-ea"/>
        <a:cs typeface="+mn-cs"/>
      </a:defRPr>
    </a:lvl5pPr>
    <a:lvl6pPr marL="2286000" algn="l" defTabSz="914400" rtl="0" eaLnBrk="1" latinLnBrk="0" hangingPunct="1">
      <a:defRPr kern="1200">
        <a:solidFill>
          <a:schemeClr val="tx1"/>
        </a:solidFill>
        <a:latin typeface="Rockwell" charset="0"/>
        <a:ea typeface="+mn-ea"/>
        <a:cs typeface="+mn-cs"/>
      </a:defRPr>
    </a:lvl6pPr>
    <a:lvl7pPr marL="2743200" algn="l" defTabSz="914400" rtl="0" eaLnBrk="1" latinLnBrk="0" hangingPunct="1">
      <a:defRPr kern="1200">
        <a:solidFill>
          <a:schemeClr val="tx1"/>
        </a:solidFill>
        <a:latin typeface="Rockwell" charset="0"/>
        <a:ea typeface="+mn-ea"/>
        <a:cs typeface="+mn-cs"/>
      </a:defRPr>
    </a:lvl7pPr>
    <a:lvl8pPr marL="3200400" algn="l" defTabSz="914400" rtl="0" eaLnBrk="1" latinLnBrk="0" hangingPunct="1">
      <a:defRPr kern="1200">
        <a:solidFill>
          <a:schemeClr val="tx1"/>
        </a:solidFill>
        <a:latin typeface="Rockwell" charset="0"/>
        <a:ea typeface="+mn-ea"/>
        <a:cs typeface="+mn-cs"/>
      </a:defRPr>
    </a:lvl8pPr>
    <a:lvl9pPr marL="3657600" algn="l" defTabSz="914400" rtl="0" eaLnBrk="1" latinLnBrk="0" hangingPunct="1">
      <a:defRPr kern="1200">
        <a:solidFill>
          <a:schemeClr val="tx1"/>
        </a:solidFill>
        <a:latin typeface="Rockwel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18" autoAdjust="0"/>
    <p:restoredTop sz="87365"/>
  </p:normalViewPr>
  <p:slideViewPr>
    <p:cSldViewPr snapToGrid="0">
      <p:cViewPr varScale="1">
        <p:scale>
          <a:sx n="82" d="100"/>
          <a:sy n="82" d="100"/>
        </p:scale>
        <p:origin x="1032"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handoutMaster" Target="handoutMasters/handoutMaster1.xml"/><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94994B87-4B30-0941-A272-A1E582A89294}" type="datetimeFigureOut">
              <a:rPr lang="en-US"/>
              <a:t>11/16/21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5CD59B84-1C65-8B49-AC72-D8010087DEB1}"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69A2BF17-E485-214C-AAB2-E1E62402678F}" type="datetimeFigureOut">
              <a:rPr lang="en-US"/>
              <a:t>11/16/21</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en-US"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A2EA98C-C441-DA47-A5DE-4177A9D61657}" type="slidenum">
              <a:rPr 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 Id="rId3" Type="http://schemas.openxmlformats.org/officeDocument/2006/relationships/hyperlink" Target="https://en.wikipedia.org/wiki/Statistical_dispersion"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Report%20format%20and%20example%20UColumbia.pdf"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9A2EA98C-C441-DA47-A5DE-4177A9D61657}"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concise</a:t>
            </a:r>
          </a:p>
          <a:p>
            <a:r>
              <a:rPr lang="en-US" altLang="en-US" dirty="0" err="1"/>
              <a:t>kənˈsʌɪs</a:t>
            </a:r>
            <a:r>
              <a:rPr lang="en-US" altLang="en-US" dirty="0"/>
              <a:t>/</a:t>
            </a:r>
          </a:p>
          <a:p>
            <a:r>
              <a:rPr lang="en-US" altLang="en-US" i="1" dirty="0"/>
              <a:t>adjective</a:t>
            </a:r>
            <a:endParaRPr lang="en-US" altLang="en-US" dirty="0"/>
          </a:p>
          <a:p>
            <a:r>
              <a:rPr lang="en-US" altLang="en-US" dirty="0"/>
              <a:t>adjective: </a:t>
            </a:r>
            <a:r>
              <a:rPr lang="en-US" altLang="en-US" b="1" dirty="0"/>
              <a:t>concise</a:t>
            </a:r>
            <a:r>
              <a:rPr lang="en-US" altLang="en-US" dirty="0"/>
              <a:t>; comparative adjective: </a:t>
            </a:r>
            <a:r>
              <a:rPr lang="en-US" altLang="en-US" b="1" dirty="0" err="1"/>
              <a:t>conciser</a:t>
            </a:r>
            <a:r>
              <a:rPr lang="en-US" altLang="en-US" dirty="0"/>
              <a:t>; superlative adjective: </a:t>
            </a:r>
            <a:r>
              <a:rPr lang="en-US" altLang="en-US" b="1" dirty="0" err="1"/>
              <a:t>concisest</a:t>
            </a:r>
            <a:endParaRPr lang="en-US" altLang="en-US" dirty="0"/>
          </a:p>
          <a:p>
            <a:r>
              <a:rPr lang="en-US" altLang="en-US" dirty="0"/>
              <a:t>giving a lot of information clearly and in a few words; brief but comprehensive.</a:t>
            </a:r>
          </a:p>
          <a:p>
            <a:endParaRPr lang="en-US" altLang="en-US" dirty="0"/>
          </a:p>
          <a:p>
            <a:r>
              <a:rPr lang="en-US" altLang="en-US" dirty="0"/>
              <a:t>succinctly</a:t>
            </a:r>
          </a:p>
          <a:p>
            <a:r>
              <a:rPr lang="en-US" altLang="en-US" dirty="0" err="1"/>
              <a:t>səkˈsɪŋ</a:t>
            </a:r>
            <a:r>
              <a:rPr lang="en-US" altLang="en-US" dirty="0"/>
              <a:t>(k)</a:t>
            </a:r>
            <a:r>
              <a:rPr lang="en-US" altLang="en-US" dirty="0" err="1"/>
              <a:t>tli</a:t>
            </a:r>
            <a:r>
              <a:rPr lang="en-US" altLang="en-US" dirty="0"/>
              <a:t>/</a:t>
            </a:r>
          </a:p>
          <a:p>
            <a:r>
              <a:rPr lang="en-US" altLang="en-US" i="1" dirty="0"/>
              <a:t>adverb</a:t>
            </a:r>
            <a:endParaRPr lang="en-US" altLang="en-US" dirty="0"/>
          </a:p>
          <a:p>
            <a:r>
              <a:rPr lang="en-US" altLang="en-US" dirty="0"/>
              <a:t>adverb: </a:t>
            </a:r>
            <a:r>
              <a:rPr lang="en-US" altLang="en-US" b="1" dirty="0"/>
              <a:t>succinctly</a:t>
            </a:r>
            <a:endParaRPr lang="en-US" altLang="en-US" dirty="0"/>
          </a:p>
          <a:p>
            <a:r>
              <a:rPr lang="en-US" altLang="en-US" dirty="0"/>
              <a:t>in a brief and clearly expressed manner.</a:t>
            </a:r>
          </a:p>
          <a:p>
            <a:endParaRPr lang="en-US" altLang="en-US" dirty="0"/>
          </a:p>
        </p:txBody>
      </p:sp>
      <p:sp>
        <p:nvSpPr>
          <p:cNvPr id="4" name="Slide Number Placeholder 3"/>
          <p:cNvSpPr>
            <a:spLocks noGrp="1"/>
          </p:cNvSpPr>
          <p:nvPr>
            <p:ph type="sldNum" sz="quarter" idx="5"/>
          </p:nvPr>
        </p:nvSpPr>
        <p:spPr/>
        <p:txBody>
          <a:bodyPr/>
          <a:lstStyle/>
          <a:p>
            <a:pPr>
              <a:defRPr/>
            </a:pPr>
            <a:fld id="{EAE0324D-8F2C-7140-8631-9568730EE932}" type="slidenum">
              <a:rPr lang="en-US" smtClean="0"/>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cs typeface="等线" panose="02010600030101010101" charset="-122"/>
              </a:rPr>
              <a:t>Concise:</a:t>
            </a:r>
            <a:r>
              <a:rPr lang="zh-CN" altLang="en-US">
                <a:cs typeface="等线" panose="02010600030101010101" charset="-122"/>
              </a:rPr>
              <a:t> </a:t>
            </a:r>
            <a:r>
              <a:rPr lang="en-US" altLang="zh-CN">
                <a:cs typeface="等线" panose="02010600030101010101" charset="-122"/>
              </a:rPr>
              <a:t>brief</a:t>
            </a:r>
            <a:r>
              <a:rPr lang="zh-CN" altLang="en-US">
                <a:cs typeface="等线" panose="02010600030101010101" charset="-122"/>
              </a:rPr>
              <a:t> </a:t>
            </a:r>
            <a:r>
              <a:rPr lang="en-US" altLang="zh-CN">
                <a:cs typeface="等线" panose="02010600030101010101" charset="-122"/>
              </a:rPr>
              <a:t>but</a:t>
            </a:r>
            <a:r>
              <a:rPr lang="zh-CN" altLang="en-US">
                <a:cs typeface="等线" panose="02010600030101010101" charset="-122"/>
              </a:rPr>
              <a:t> </a:t>
            </a:r>
            <a:r>
              <a:rPr lang="en-US" altLang="zh-CN">
                <a:cs typeface="等线" panose="02010600030101010101" charset="-122"/>
              </a:rPr>
              <a:t>comprehensive</a:t>
            </a:r>
            <a:endParaRPr lang="en-US" altLang="en-US"/>
          </a:p>
        </p:txBody>
      </p:sp>
      <p:sp>
        <p:nvSpPr>
          <p:cNvPr id="4" name="Slide Number Placeholder 3"/>
          <p:cNvSpPr>
            <a:spLocks noGrp="1"/>
          </p:cNvSpPr>
          <p:nvPr>
            <p:ph type="sldNum" sz="quarter" idx="5"/>
          </p:nvPr>
        </p:nvSpPr>
        <p:spPr/>
        <p:txBody>
          <a:bodyPr/>
          <a:lstStyle/>
          <a:p>
            <a:pPr>
              <a:defRPr/>
            </a:pPr>
            <a:fld id="{AE2B838C-A9CD-E64F-B6BC-41E770CC4F57}" type="slidenum">
              <a:rPr lang="en-US" smtClean="0"/>
              <a:t>24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unavoidable</a:t>
            </a:r>
          </a:p>
        </p:txBody>
      </p:sp>
      <p:sp>
        <p:nvSpPr>
          <p:cNvPr id="4" name="Slide Number Placeholder 3"/>
          <p:cNvSpPr>
            <a:spLocks noGrp="1"/>
          </p:cNvSpPr>
          <p:nvPr>
            <p:ph type="sldNum" sz="quarter" idx="5"/>
          </p:nvPr>
        </p:nvSpPr>
        <p:spPr/>
        <p:txBody>
          <a:bodyPr/>
          <a:lstStyle/>
          <a:p>
            <a:pPr>
              <a:defRPr/>
            </a:pPr>
            <a:fld id="{50C6CAF0-7824-6340-A992-DF4F2DDEEEB7}" type="slidenum">
              <a:rPr lang="en-US" smtClean="0"/>
              <a:t>26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34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cs typeface="等线" panose="02010600030101010101" charset="-122"/>
              </a:rPr>
              <a:t>准确性与精确性</a:t>
            </a:r>
            <a:endParaRPr lang="en-US" altLang="en-US"/>
          </a:p>
        </p:txBody>
      </p:sp>
      <p:sp>
        <p:nvSpPr>
          <p:cNvPr id="4" name="Slide Number Placeholder 3"/>
          <p:cNvSpPr>
            <a:spLocks noGrp="1"/>
          </p:cNvSpPr>
          <p:nvPr>
            <p:ph type="sldNum" sz="quarter" idx="5"/>
          </p:nvPr>
        </p:nvSpPr>
        <p:spPr/>
        <p:txBody>
          <a:bodyPr/>
          <a:lstStyle/>
          <a:p>
            <a:pPr>
              <a:defRPr/>
            </a:pPr>
            <a:fld id="{9460E248-5543-DA49-A1C1-ECB9A6DC0F85}" type="slidenum">
              <a:rPr lang="en-US" smtClean="0"/>
              <a:t>27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malfunction</a:t>
            </a:r>
          </a:p>
          <a:p>
            <a:r>
              <a:rPr lang="en-US" altLang="en-US"/>
              <a:t>malˈfʌŋ(k)ʃ(ə)n/</a:t>
            </a:r>
          </a:p>
          <a:p>
            <a:r>
              <a:rPr lang="en-US" altLang="en-US" i="1"/>
              <a:t>verb</a:t>
            </a:r>
            <a:endParaRPr lang="en-US" altLang="en-US"/>
          </a:p>
          <a:p>
            <a:r>
              <a:rPr lang="en-US" altLang="en-US"/>
              <a:t>1.(of a piece of equipment or machinery) fail to function normally.</a:t>
            </a:r>
          </a:p>
          <a:p>
            <a:endParaRPr lang="en-US" altLang="en-US"/>
          </a:p>
        </p:txBody>
      </p:sp>
      <p:sp>
        <p:nvSpPr>
          <p:cNvPr id="4" name="Slide Number Placeholder 3"/>
          <p:cNvSpPr>
            <a:spLocks noGrp="1"/>
          </p:cNvSpPr>
          <p:nvPr>
            <p:ph type="sldNum" sz="quarter" idx="5"/>
          </p:nvPr>
        </p:nvSpPr>
        <p:spPr/>
        <p:txBody>
          <a:bodyPr/>
          <a:lstStyle/>
          <a:p>
            <a:pPr>
              <a:defRPr/>
            </a:pPr>
            <a:fld id="{7A68A9F5-DD5A-0941-93BA-962856A205AA}" type="slidenum">
              <a:rPr lang="en-US" smtClean="0"/>
              <a:t>31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explicitly</a:t>
            </a:r>
          </a:p>
          <a:p>
            <a:r>
              <a:rPr lang="en-US" altLang="en-US" dirty="0" err="1"/>
              <a:t>ɛkˈsplɪsɪtli</a:t>
            </a:r>
            <a:r>
              <a:rPr lang="en-US" altLang="en-US" dirty="0"/>
              <a:t>/</a:t>
            </a:r>
          </a:p>
          <a:p>
            <a:r>
              <a:rPr lang="en-US" altLang="en-US" i="1" dirty="0"/>
              <a:t>adverb</a:t>
            </a:r>
            <a:endParaRPr lang="en-US" altLang="en-US" dirty="0"/>
          </a:p>
          <a:p>
            <a:r>
              <a:rPr lang="en-US" altLang="en-US" dirty="0"/>
              <a:t>in a clear and detailed manner, leaving no room for confusion or doubt.</a:t>
            </a:r>
          </a:p>
          <a:p>
            <a:r>
              <a:rPr lang="en-US" altLang="en-US" dirty="0"/>
              <a:t>"the essay should state explicitly how the facts support the thesis"</a:t>
            </a:r>
          </a:p>
          <a:p>
            <a:endParaRPr lang="en-US" dirty="0"/>
          </a:p>
        </p:txBody>
      </p:sp>
      <p:sp>
        <p:nvSpPr>
          <p:cNvPr id="4" name="Slide Number Placeholder 3"/>
          <p:cNvSpPr>
            <a:spLocks noGrp="1"/>
          </p:cNvSpPr>
          <p:nvPr>
            <p:ph type="sldNum" sz="quarter" idx="10"/>
          </p:nvPr>
        </p:nvSpPr>
        <p:spPr/>
        <p:txBody>
          <a:bodyPr/>
          <a:lstStyle/>
          <a:p>
            <a:pPr>
              <a:defRPr/>
            </a:pPr>
            <a:fld id="{9A2EA98C-C441-DA47-A5DE-4177A9D61657}" type="slidenum">
              <a:rPr lang="en-US" smtClean="0"/>
              <a:t>32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27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negligible</a:t>
            </a:r>
          </a:p>
          <a:p>
            <a:r>
              <a:rPr lang="en-US" altLang="en-US"/>
              <a:t>ˈnɛɡlɪdʒɪb(ə)l/</a:t>
            </a:r>
          </a:p>
          <a:p>
            <a:r>
              <a:rPr lang="en-US" altLang="en-US" i="1"/>
              <a:t>adjective</a:t>
            </a:r>
            <a:endParaRPr lang="en-US" altLang="en-US"/>
          </a:p>
          <a:p>
            <a:r>
              <a:rPr lang="en-US" altLang="en-US"/>
              <a:t>adjective: </a:t>
            </a:r>
            <a:r>
              <a:rPr lang="en-US" altLang="en-US" b="1"/>
              <a:t>negligible</a:t>
            </a:r>
            <a:endParaRPr lang="en-US" altLang="en-US"/>
          </a:p>
          <a:p>
            <a:r>
              <a:rPr lang="en-US" altLang="en-US"/>
              <a:t>so small or unimportant as to be not worth considering; insignificant.</a:t>
            </a:r>
          </a:p>
          <a:p>
            <a:r>
              <a:rPr lang="en-US" altLang="en-US"/>
              <a:t>intrinsic</a:t>
            </a:r>
          </a:p>
          <a:p>
            <a:r>
              <a:rPr lang="en-US" altLang="en-US"/>
              <a:t>ɪnˈtrɪnsɪk/</a:t>
            </a:r>
          </a:p>
          <a:p>
            <a:r>
              <a:rPr lang="en-US" altLang="en-US" i="1"/>
              <a:t>adjective</a:t>
            </a:r>
            <a:endParaRPr lang="en-US" altLang="en-US"/>
          </a:p>
          <a:p>
            <a:r>
              <a:rPr lang="en-US" altLang="en-US"/>
              <a:t>belonging naturally; essential.</a:t>
            </a:r>
          </a:p>
        </p:txBody>
      </p:sp>
      <p:sp>
        <p:nvSpPr>
          <p:cNvPr id="4" name="Slide Number Placeholder 3"/>
          <p:cNvSpPr>
            <a:spLocks noGrp="1"/>
          </p:cNvSpPr>
          <p:nvPr>
            <p:ph type="sldNum" sz="quarter" idx="5"/>
          </p:nvPr>
        </p:nvSpPr>
        <p:spPr/>
        <p:txBody>
          <a:bodyPr/>
          <a:lstStyle/>
          <a:p>
            <a:pPr>
              <a:defRPr/>
            </a:pPr>
            <a:fld id="{4A78C387-C693-D94C-939A-EDE82FB5FA9A}" type="slidenum">
              <a:rPr lang="en-US" smtClean="0"/>
              <a:t>34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68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stochastic</a:t>
            </a:r>
          </a:p>
          <a:p>
            <a:r>
              <a:rPr lang="en-US" altLang="en-US"/>
              <a:t>stəˈkastɪk/</a:t>
            </a:r>
          </a:p>
          <a:p>
            <a:r>
              <a:rPr lang="en-US" altLang="en-US" i="1"/>
              <a:t>adjectivetechnical</a:t>
            </a:r>
            <a:endParaRPr lang="en-US" altLang="en-US"/>
          </a:p>
          <a:p>
            <a:r>
              <a:rPr lang="en-US" altLang="en-US"/>
              <a:t>adjective: </a:t>
            </a:r>
            <a:r>
              <a:rPr lang="en-US" altLang="en-US" b="1"/>
              <a:t>stochastic</a:t>
            </a:r>
            <a:endParaRPr lang="en-US" altLang="en-US"/>
          </a:p>
          <a:p>
            <a:r>
              <a:rPr lang="en-US" altLang="en-US"/>
              <a:t>having a random probability distribution or pattern that may be analysed statistically but may not be predicted precisely.</a:t>
            </a:r>
          </a:p>
        </p:txBody>
      </p:sp>
      <p:sp>
        <p:nvSpPr>
          <p:cNvPr id="4" name="Slide Number Placeholder 3"/>
          <p:cNvSpPr>
            <a:spLocks noGrp="1"/>
          </p:cNvSpPr>
          <p:nvPr>
            <p:ph type="sldNum" sz="quarter" idx="5"/>
          </p:nvPr>
        </p:nvSpPr>
        <p:spPr/>
        <p:txBody>
          <a:bodyPr/>
          <a:lstStyle/>
          <a:p>
            <a:pPr>
              <a:defRPr/>
            </a:pPr>
            <a:fld id="{94D20202-B746-894F-BD27-5480CFC956B2}" type="slidenum">
              <a:rPr lang="en-US" smtClean="0"/>
              <a:t>37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dirty="0" err="1">
                <a:effectLst/>
                <a:latin typeface="Helvetica Neue" charset="0"/>
                <a:ea typeface="Calibri" panose="020F0502020204030204" charset="0"/>
                <a:cs typeface="Helvetica Neue" charset="0"/>
              </a:rPr>
              <a:t>σ</a:t>
            </a:r>
            <a:r>
              <a:rPr lang="en-US" dirty="0">
                <a:effectLst/>
                <a:latin typeface="Helvetica Neue" charset="0"/>
                <a:ea typeface="Calibri" panose="020F0502020204030204" charset="0"/>
                <a:cs typeface="Helvetica Neue" charset="0"/>
              </a:rPr>
              <a:t> sigma sigma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9A2EA98C-C441-DA47-A5DE-4177A9D61657}" type="slidenum">
              <a:rPr lang="en-US" smtClean="0"/>
              <a:t>40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quantify the amount of variation or </a:t>
            </a:r>
            <a:r>
              <a:rPr lang="en-US" sz="1200" b="0" i="0" u="none" strike="noStrike" kern="1200" dirty="0">
                <a:solidFill>
                  <a:schemeClr val="tx1"/>
                </a:solidFill>
                <a:effectLst/>
                <a:latin typeface="+mn-lt"/>
                <a:ea typeface="+mn-ea"/>
                <a:cs typeface="+mn-cs"/>
                <a:hlinkClick r:id="rId3" tooltip="Statistical dispersion"/>
              </a:rPr>
              <a:t>dispersion</a:t>
            </a:r>
            <a:r>
              <a:rPr lang="en-US" sz="1200" b="0" i="0" kern="1200" dirty="0">
                <a:solidFill>
                  <a:schemeClr val="tx1"/>
                </a:solidFill>
                <a:effectLst/>
                <a:latin typeface="+mn-lt"/>
                <a:ea typeface="+mn-ea"/>
                <a:cs typeface="+mn-cs"/>
              </a:rPr>
              <a:t> of a set of data values</a:t>
            </a:r>
            <a:endParaRPr lang="en-US" dirty="0"/>
          </a:p>
        </p:txBody>
      </p:sp>
      <p:sp>
        <p:nvSpPr>
          <p:cNvPr id="4" name="Slide Number Placeholder 3"/>
          <p:cNvSpPr>
            <a:spLocks noGrp="1"/>
          </p:cNvSpPr>
          <p:nvPr>
            <p:ph type="sldNum" sz="quarter" idx="10"/>
          </p:nvPr>
        </p:nvSpPr>
        <p:spPr/>
        <p:txBody>
          <a:bodyPr/>
          <a:lstStyle/>
          <a:p>
            <a:pPr>
              <a:defRPr/>
            </a:pPr>
            <a:fld id="{9A2EA98C-C441-DA47-A5DE-4177A9D61657}" type="slidenum">
              <a:rPr lang="en-US" smtClean="0"/>
              <a:t>41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buFontTx/>
              <a:buChar char="•"/>
            </a:pPr>
            <a:r>
              <a:rPr lang="en-US" altLang="en-US"/>
              <a:t>This course provides </a:t>
            </a:r>
            <a:r>
              <a:rPr lang="en-US" altLang="en-US">
                <a:solidFill>
                  <a:srgbClr val="FF0000"/>
                </a:solidFill>
              </a:rPr>
              <a:t>hands-on practice</a:t>
            </a:r>
            <a:r>
              <a:rPr lang="en-US" altLang="en-US"/>
              <a:t> for students to perform experiments in mechanics. These experiments are selected to show how centripetal and gravitational forces are measured; to validate the conservation laws of mechanics, such as that of momentum, angular momentum and energy; and to demonstrate those phenomena that occur in periodic motions, such as in a pendulum, damped harmonic oscillator, and resonator.</a:t>
            </a:r>
          </a:p>
          <a:p>
            <a:pPr algn="just" eaLnBrk="1" hangingPunct="1">
              <a:buFontTx/>
              <a:buChar char="•"/>
            </a:pPr>
            <a:r>
              <a:rPr lang="en-US" altLang="en-US"/>
              <a:t>This course also trains students to </a:t>
            </a:r>
            <a:r>
              <a:rPr lang="en-US" altLang="en-US">
                <a:solidFill>
                  <a:srgbClr val="FF0000"/>
                </a:solidFill>
                <a:hlinkClick r:id="rId3" action="ppaction://hlinkfile"/>
              </a:rPr>
              <a:t>write scientific reports</a:t>
            </a:r>
            <a:r>
              <a:rPr lang="en-US" altLang="en-US">
                <a:solidFill>
                  <a:srgbClr val="FF0000"/>
                </a:solidFill>
              </a:rPr>
              <a:t> (Your future goal is write a journal paper like this)</a:t>
            </a:r>
            <a:r>
              <a:rPr lang="en-US" altLang="en-US"/>
              <a:t>, present their methods of measurements and findings in a generally accepted style, including properly handling and analyzing scientific data and their inaccuracies.</a:t>
            </a:r>
            <a:endParaRPr lang="en-GB" altLang="en-US"/>
          </a:p>
          <a:p>
            <a:endParaRPr lang="en-US" altLang="en-US"/>
          </a:p>
        </p:txBody>
      </p:sp>
      <p:sp>
        <p:nvSpPr>
          <p:cNvPr id="4" name="Slide Number Placeholder 3"/>
          <p:cNvSpPr>
            <a:spLocks noGrp="1"/>
          </p:cNvSpPr>
          <p:nvPr>
            <p:ph type="sldNum" sz="quarter" idx="5"/>
          </p:nvPr>
        </p:nvSpPr>
        <p:spPr/>
        <p:txBody>
          <a:bodyPr/>
          <a:lstStyle/>
          <a:p>
            <a:pPr>
              <a:defRPr/>
            </a:pPr>
            <a:fld id="{6C750E87-5845-6347-9248-74F67378D5DD}"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A2EA98C-C441-DA47-A5DE-4177A9D61657}" type="slidenum">
              <a:rPr lang="en-US" smtClean="0"/>
              <a:t>43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discrepancy</a:t>
            </a:r>
          </a:p>
          <a:p>
            <a:r>
              <a:rPr lang="en-US" sz="1200" b="0" i="0" kern="1200" dirty="0" err="1">
                <a:solidFill>
                  <a:schemeClr val="tx1"/>
                </a:solidFill>
                <a:effectLst/>
                <a:latin typeface="+mn-lt"/>
                <a:ea typeface="+mn-ea"/>
                <a:cs typeface="+mn-cs"/>
              </a:rPr>
              <a:t>dɪsˈkrɛp</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ə</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nsi</a:t>
            </a:r>
            <a:r>
              <a:rPr lang="en-US" sz="1200" b="0" i="0" kern="1200" dirty="0">
                <a:solidFill>
                  <a:schemeClr val="tx1"/>
                </a:solidFill>
                <a:effectLst/>
                <a:latin typeface="+mn-lt"/>
                <a:ea typeface="+mn-ea"/>
                <a:cs typeface="+mn-cs"/>
              </a:rPr>
              <a:t>/</a:t>
            </a:r>
          </a:p>
          <a:p>
            <a:r>
              <a:rPr lang="en-US" sz="1200" b="0" i="1" kern="1200" dirty="0">
                <a:solidFill>
                  <a:schemeClr val="tx1"/>
                </a:solidFill>
                <a:effectLst/>
                <a:latin typeface="+mn-lt"/>
                <a:ea typeface="+mn-ea"/>
                <a:cs typeface="+mn-cs"/>
              </a:rPr>
              <a:t>noun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illogical or surprising lack of compatibility or similarity between two or more facts.</a:t>
            </a:r>
          </a:p>
          <a:p>
            <a:endParaRPr lang="en-US" dirty="0"/>
          </a:p>
        </p:txBody>
      </p:sp>
      <p:sp>
        <p:nvSpPr>
          <p:cNvPr id="4" name="Slide Number Placeholder 3"/>
          <p:cNvSpPr>
            <a:spLocks noGrp="1"/>
          </p:cNvSpPr>
          <p:nvPr>
            <p:ph type="sldNum" sz="quarter" idx="10"/>
          </p:nvPr>
        </p:nvSpPr>
        <p:spPr/>
        <p:txBody>
          <a:bodyPr/>
          <a:lstStyle/>
          <a:p>
            <a:pPr>
              <a:defRPr/>
            </a:pPr>
            <a:fld id="{9A2EA98C-C441-DA47-A5DE-4177A9D61657}" type="slidenum">
              <a:rPr lang="en-US" smtClean="0"/>
              <a:t>48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A2EA98C-C441-DA47-A5DE-4177A9D61657}" type="slidenum">
              <a:rPr lang="en-US" smtClean="0"/>
              <a:t>55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New order</a:t>
            </a:r>
            <a:endParaRPr lang="zh-CN" altLang="en-US" dirty="0"/>
          </a:p>
        </p:txBody>
      </p:sp>
      <p:sp>
        <p:nvSpPr>
          <p:cNvPr id="4" name="灯片编号占位符 3"/>
          <p:cNvSpPr>
            <a:spLocks noGrp="1"/>
          </p:cNvSpPr>
          <p:nvPr>
            <p:ph type="sldNum" sz="quarter" idx="5"/>
          </p:nvPr>
        </p:nvSpPr>
        <p:spPr/>
        <p:txBody>
          <a:bodyPr/>
          <a:lstStyle/>
          <a:p>
            <a:pPr>
              <a:defRPr/>
            </a:pPr>
            <a:fld id="{9A2EA98C-C441-DA47-A5DE-4177A9D61657}" type="slidenum">
              <a:rPr lang="en-US" smtClean="0"/>
              <a:t>5</a:t>
            </a:fld>
            <a:endParaRPr lang="en-US"/>
          </a:p>
        </p:txBody>
      </p:sp>
    </p:spTree>
    <p:extLst>
      <p:ext uri="{BB962C8B-B14F-4D97-AF65-F5344CB8AC3E}">
        <p14:creationId xmlns:p14="http://schemas.microsoft.com/office/powerpoint/2010/main" val="1744016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A2EA98C-C441-DA47-A5DE-4177A9D61657}" type="slidenum">
              <a:rPr lang="en-US" smtClean="0"/>
              <a:t>7</a:t>
            </a:fld>
            <a:endParaRPr lang="en-US"/>
          </a:p>
        </p:txBody>
      </p:sp>
    </p:spTree>
    <p:extLst>
      <p:ext uri="{BB962C8B-B14F-4D97-AF65-F5344CB8AC3E}">
        <p14:creationId xmlns:p14="http://schemas.microsoft.com/office/powerpoint/2010/main" val="2964658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9A2EA98C-C441-DA47-A5DE-4177A9D61657}" type="slidenum">
              <a:rPr lang="en-US" smtClean="0"/>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58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cs typeface="等线" panose="02010600030101010101" charset="-122"/>
              </a:rPr>
              <a:t>Medical</a:t>
            </a:r>
            <a:r>
              <a:rPr lang="zh-CN" altLang="en-US">
                <a:cs typeface="等线" panose="02010600030101010101" charset="-122"/>
              </a:rPr>
              <a:t> </a:t>
            </a:r>
            <a:r>
              <a:rPr lang="en-US" altLang="zh-CN">
                <a:cs typeface="等线" panose="02010600030101010101" charset="-122"/>
              </a:rPr>
              <a:t>report</a:t>
            </a:r>
            <a:r>
              <a:rPr lang="zh-CN" altLang="en-US">
                <a:cs typeface="等线" panose="02010600030101010101" charset="-122"/>
              </a:rPr>
              <a:t> </a:t>
            </a:r>
            <a:r>
              <a:rPr lang="en-US" altLang="zh-CN">
                <a:cs typeface="等线" panose="02010600030101010101" charset="-122"/>
              </a:rPr>
              <a:t>is</a:t>
            </a:r>
            <a:r>
              <a:rPr lang="zh-CN" altLang="en-US">
                <a:cs typeface="等线" panose="02010600030101010101" charset="-122"/>
              </a:rPr>
              <a:t> </a:t>
            </a:r>
            <a:r>
              <a:rPr lang="en-US" altLang="zh-CN">
                <a:cs typeface="等线" panose="02010600030101010101" charset="-122"/>
              </a:rPr>
              <a:t>required.</a:t>
            </a:r>
            <a:r>
              <a:rPr lang="zh-CN" altLang="en-US">
                <a:cs typeface="等线" panose="02010600030101010101" charset="-122"/>
              </a:rPr>
              <a:t> </a:t>
            </a:r>
            <a:endParaRPr lang="en-US" altLang="en-US"/>
          </a:p>
        </p:txBody>
      </p:sp>
      <p:sp>
        <p:nvSpPr>
          <p:cNvPr id="4" name="Slide Number Placeholder 3"/>
          <p:cNvSpPr>
            <a:spLocks noGrp="1"/>
          </p:cNvSpPr>
          <p:nvPr>
            <p:ph type="sldNum" sz="quarter" idx="5"/>
          </p:nvPr>
        </p:nvSpPr>
        <p:spPr/>
        <p:txBody>
          <a:bodyPr/>
          <a:lstStyle/>
          <a:p>
            <a:pPr>
              <a:defRPr/>
            </a:pPr>
            <a:fld id="{7A35583A-15AC-8744-9288-F034437FCC7E}" type="slidenum">
              <a:rPr lang="en-US" smtClean="0"/>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cs typeface="等线" panose="02010600030101010101" charset="-122"/>
              </a:rPr>
              <a:t>How</a:t>
            </a:r>
            <a:r>
              <a:rPr lang="zh-CN" altLang="en-US">
                <a:cs typeface="等线" panose="02010600030101010101" charset="-122"/>
              </a:rPr>
              <a:t> </a:t>
            </a:r>
            <a:r>
              <a:rPr lang="en-US" altLang="zh-CN">
                <a:cs typeface="等线" panose="02010600030101010101" charset="-122"/>
              </a:rPr>
              <a:t>to</a:t>
            </a:r>
            <a:r>
              <a:rPr lang="zh-CN" altLang="en-US">
                <a:cs typeface="等线" panose="02010600030101010101" charset="-122"/>
              </a:rPr>
              <a:t> </a:t>
            </a:r>
            <a:r>
              <a:rPr lang="en-US" altLang="zh-CN">
                <a:cs typeface="等线" panose="02010600030101010101" charset="-122"/>
              </a:rPr>
              <a:t>grade</a:t>
            </a:r>
            <a:r>
              <a:rPr lang="zh-CN" altLang="en-US">
                <a:cs typeface="等线" panose="02010600030101010101" charset="-122"/>
              </a:rPr>
              <a:t> </a:t>
            </a:r>
            <a:r>
              <a:rPr lang="en-US" altLang="zh-CN">
                <a:cs typeface="等线" panose="02010600030101010101" charset="-122"/>
              </a:rPr>
              <a:t>the</a:t>
            </a:r>
            <a:r>
              <a:rPr lang="zh-CN" altLang="en-US">
                <a:cs typeface="等线" panose="02010600030101010101" charset="-122"/>
              </a:rPr>
              <a:t> </a:t>
            </a:r>
            <a:r>
              <a:rPr lang="en-US" altLang="zh-CN">
                <a:cs typeface="等线" panose="02010600030101010101" charset="-122"/>
              </a:rPr>
              <a:t>lab</a:t>
            </a:r>
            <a:r>
              <a:rPr lang="zh-CN" altLang="en-US">
                <a:cs typeface="等线" panose="02010600030101010101" charset="-122"/>
              </a:rPr>
              <a:t> </a:t>
            </a:r>
            <a:r>
              <a:rPr lang="en-US" altLang="zh-CN">
                <a:cs typeface="等线" panose="02010600030101010101" charset="-122"/>
              </a:rPr>
              <a:t>reports?</a:t>
            </a:r>
            <a:r>
              <a:rPr lang="zh-CN" altLang="en-US">
                <a:cs typeface="等线" panose="02010600030101010101" charset="-122"/>
              </a:rPr>
              <a:t> </a:t>
            </a:r>
            <a:r>
              <a:rPr lang="en-US" altLang="zh-CN">
                <a:cs typeface="等线" panose="02010600030101010101" charset="-122"/>
              </a:rPr>
              <a:t>How</a:t>
            </a:r>
            <a:r>
              <a:rPr lang="zh-CN" altLang="en-US">
                <a:cs typeface="等线" panose="02010600030101010101" charset="-122"/>
              </a:rPr>
              <a:t> </a:t>
            </a:r>
            <a:r>
              <a:rPr lang="en-US" altLang="zh-CN">
                <a:cs typeface="等线" panose="02010600030101010101" charset="-122"/>
              </a:rPr>
              <a:t>many</a:t>
            </a:r>
            <a:r>
              <a:rPr lang="zh-CN" altLang="en-US">
                <a:cs typeface="等线" panose="02010600030101010101" charset="-122"/>
              </a:rPr>
              <a:t> </a:t>
            </a:r>
            <a:r>
              <a:rPr lang="en-US" altLang="zh-CN">
                <a:cs typeface="等线" panose="02010600030101010101" charset="-122"/>
              </a:rPr>
              <a:t>reports</a:t>
            </a:r>
            <a:r>
              <a:rPr lang="zh-CN" altLang="en-US">
                <a:cs typeface="等线" panose="02010600030101010101" charset="-122"/>
              </a:rPr>
              <a:t> </a:t>
            </a:r>
            <a:r>
              <a:rPr lang="en-US" altLang="zh-CN">
                <a:cs typeface="等线" panose="02010600030101010101" charset="-122"/>
              </a:rPr>
              <a:t>will</a:t>
            </a:r>
            <a:r>
              <a:rPr lang="zh-CN" altLang="en-US">
                <a:cs typeface="等线" panose="02010600030101010101" charset="-122"/>
              </a:rPr>
              <a:t> </a:t>
            </a:r>
            <a:r>
              <a:rPr lang="en-US" altLang="zh-CN">
                <a:cs typeface="等线" panose="02010600030101010101" charset="-122"/>
              </a:rPr>
              <a:t>be</a:t>
            </a:r>
            <a:r>
              <a:rPr lang="zh-CN" altLang="en-US">
                <a:cs typeface="等线" panose="02010600030101010101" charset="-122"/>
              </a:rPr>
              <a:t> </a:t>
            </a:r>
            <a:r>
              <a:rPr lang="en-US" altLang="zh-CN">
                <a:cs typeface="等线" panose="02010600030101010101" charset="-122"/>
              </a:rPr>
              <a:t>graded?</a:t>
            </a:r>
            <a:endParaRPr lang="en-US" altLang="en-US"/>
          </a:p>
        </p:txBody>
      </p:sp>
      <p:sp>
        <p:nvSpPr>
          <p:cNvPr id="4" name="Slide Number Placeholder 3"/>
          <p:cNvSpPr>
            <a:spLocks noGrp="1"/>
          </p:cNvSpPr>
          <p:nvPr>
            <p:ph type="sldNum" sz="quarter" idx="5"/>
          </p:nvPr>
        </p:nvSpPr>
        <p:spPr/>
        <p:txBody>
          <a:bodyPr/>
          <a:lstStyle/>
          <a:p>
            <a:pPr>
              <a:defRPr/>
            </a:pPr>
            <a:fld id="{2951435B-89F2-594D-A8A0-057CD2F5F0D8}" type="slidenum">
              <a:rPr lang="en-US" smtClean="0"/>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Slide Number Placeholder 3"/>
          <p:cNvSpPr>
            <a:spLocks noGrp="1"/>
          </p:cNvSpPr>
          <p:nvPr>
            <p:ph type="sldNum" sz="quarter" idx="5"/>
          </p:nvPr>
        </p:nvSpPr>
        <p:spPr/>
        <p:txBody>
          <a:bodyPr/>
          <a:lstStyle/>
          <a:p>
            <a:pPr>
              <a:defRPr/>
            </a:pPr>
            <a:fld id="{5915A444-F9B0-DB47-B2F9-09DF84FBC1A2}" type="slidenum">
              <a:rPr lang="en-US" smtClean="0"/>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cs typeface="等线" panose="02010600030101010101" charset="-122"/>
              </a:rPr>
              <a:t>What</a:t>
            </a:r>
            <a:r>
              <a:rPr lang="zh-CN" altLang="en-US">
                <a:cs typeface="等线" panose="02010600030101010101" charset="-122"/>
              </a:rPr>
              <a:t> </a:t>
            </a:r>
            <a:r>
              <a:rPr lang="en-US" altLang="zh-CN">
                <a:cs typeface="等线" panose="02010600030101010101" charset="-122"/>
              </a:rPr>
              <a:t>does</a:t>
            </a:r>
            <a:r>
              <a:rPr lang="zh-CN" altLang="en-US">
                <a:cs typeface="等线" panose="02010600030101010101" charset="-122"/>
              </a:rPr>
              <a:t> </a:t>
            </a:r>
            <a:r>
              <a:rPr lang="en-US" altLang="zh-CN">
                <a:cs typeface="等线" panose="02010600030101010101" charset="-122"/>
              </a:rPr>
              <a:t>it</a:t>
            </a:r>
            <a:r>
              <a:rPr lang="zh-CN" altLang="en-US">
                <a:cs typeface="等线" panose="02010600030101010101" charset="-122"/>
              </a:rPr>
              <a:t> </a:t>
            </a:r>
            <a:r>
              <a:rPr lang="en-US" altLang="zh-CN">
                <a:cs typeface="等线" panose="02010600030101010101" charset="-122"/>
              </a:rPr>
              <a:t>mean?</a:t>
            </a:r>
            <a:r>
              <a:rPr lang="zh-CN" altLang="en-US">
                <a:cs typeface="等线" panose="02010600030101010101" charset="-122"/>
              </a:rPr>
              <a:t> </a:t>
            </a:r>
            <a:r>
              <a:rPr lang="en-US" altLang="zh-CN">
                <a:cs typeface="等线" panose="02010600030101010101" charset="-122"/>
              </a:rPr>
              <a:t>Need</a:t>
            </a:r>
            <a:r>
              <a:rPr lang="zh-CN" altLang="en-US">
                <a:cs typeface="等线" panose="02010600030101010101" charset="-122"/>
              </a:rPr>
              <a:t> </a:t>
            </a:r>
            <a:r>
              <a:rPr lang="en-US" altLang="zh-CN">
                <a:cs typeface="等线" panose="02010600030101010101" charset="-122"/>
              </a:rPr>
              <a:t>to</a:t>
            </a:r>
            <a:r>
              <a:rPr lang="zh-CN" altLang="en-US">
                <a:cs typeface="等线" panose="02010600030101010101" charset="-122"/>
              </a:rPr>
              <a:t> </a:t>
            </a:r>
            <a:r>
              <a:rPr lang="en-US" altLang="zh-CN">
                <a:cs typeface="等线" panose="02010600030101010101" charset="-122"/>
              </a:rPr>
              <a:t>check</a:t>
            </a:r>
            <a:r>
              <a:rPr lang="zh-CN" altLang="en-US">
                <a:cs typeface="等线" panose="02010600030101010101" charset="-122"/>
              </a:rPr>
              <a:t> </a:t>
            </a:r>
            <a:r>
              <a:rPr lang="en-US" altLang="zh-CN">
                <a:cs typeface="等线" panose="02010600030101010101" charset="-122"/>
              </a:rPr>
              <a:t>with</a:t>
            </a:r>
            <a:r>
              <a:rPr lang="zh-CN" altLang="en-US">
                <a:cs typeface="等线" panose="02010600030101010101" charset="-122"/>
              </a:rPr>
              <a:t> </a:t>
            </a:r>
            <a:r>
              <a:rPr lang="en-US" altLang="zh-CN">
                <a:cs typeface="等线" panose="02010600030101010101" charset="-122"/>
              </a:rPr>
              <a:t>machine</a:t>
            </a:r>
            <a:r>
              <a:rPr lang="zh-CN" altLang="en-US">
                <a:cs typeface="等线" panose="02010600030101010101" charset="-122"/>
              </a:rPr>
              <a:t> </a:t>
            </a:r>
            <a:r>
              <a:rPr lang="en-US" altLang="zh-CN">
                <a:cs typeface="等线" panose="02010600030101010101" charset="-122"/>
              </a:rPr>
              <a:t>and</a:t>
            </a:r>
            <a:r>
              <a:rPr lang="zh-CN" altLang="en-US">
                <a:cs typeface="等线" panose="02010600030101010101" charset="-122"/>
              </a:rPr>
              <a:t> </a:t>
            </a:r>
            <a:r>
              <a:rPr lang="en-US" altLang="zh-CN">
                <a:cs typeface="等线" panose="02010600030101010101" charset="-122"/>
              </a:rPr>
              <a:t>settings</a:t>
            </a:r>
            <a:endParaRPr lang="en-US" altLang="en-US"/>
          </a:p>
        </p:txBody>
      </p:sp>
      <p:sp>
        <p:nvSpPr>
          <p:cNvPr id="4" name="Slide Number Placeholder 3"/>
          <p:cNvSpPr>
            <a:spLocks noGrp="1"/>
          </p:cNvSpPr>
          <p:nvPr>
            <p:ph type="sldNum" sz="quarter" idx="5"/>
          </p:nvPr>
        </p:nvSpPr>
        <p:spPr/>
        <p:txBody>
          <a:bodyPr/>
          <a:lstStyle/>
          <a:p>
            <a:pPr>
              <a:defRPr/>
            </a:pPr>
            <a:fld id="{5727CFE5-AF0B-704B-937A-6F29F9BE703E}" type="slidenum">
              <a:rPr lang="en-US" smtClean="0"/>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35"/>
          <p:cNvSpPr/>
          <p:nvPr/>
        </p:nvSpPr>
        <p:spPr bwMode="auto">
          <a:xfrm>
            <a:off x="0" y="4324350"/>
            <a:ext cx="1744663" cy="777875"/>
          </a:xfrm>
          <a:custGeom>
            <a:avLst/>
            <a:gdLst>
              <a:gd name="T0" fmla="*/ 2147483646 w 372"/>
              <a:gd name="T1" fmla="*/ 2147483646 h 166"/>
              <a:gd name="T2" fmla="*/ 2147483646 w 372"/>
              <a:gd name="T3" fmla="*/ 2147483646 h 166"/>
              <a:gd name="T4" fmla="*/ 2147483646 w 372"/>
              <a:gd name="T5" fmla="*/ 2147483646 h 166"/>
              <a:gd name="T6" fmla="*/ 2147483646 w 372"/>
              <a:gd name="T7" fmla="*/ 2147483646 h 166"/>
              <a:gd name="T8" fmla="*/ 2147483646 w 372"/>
              <a:gd name="T9" fmla="*/ 2147483646 h 166"/>
              <a:gd name="T10" fmla="*/ 2147483646 w 372"/>
              <a:gd name="T11" fmla="*/ 2147483646 h 166"/>
              <a:gd name="T12" fmla="*/ 2147483646 w 372"/>
              <a:gd name="T13" fmla="*/ 2147483646 h 166"/>
              <a:gd name="T14" fmla="*/ 2147483646 w 372"/>
              <a:gd name="T15" fmla="*/ 0 h 166"/>
              <a:gd name="T16" fmla="*/ 0 w 372"/>
              <a:gd name="T17" fmla="*/ 0 h 166"/>
              <a:gd name="T18" fmla="*/ 0 w 372"/>
              <a:gd name="T19" fmla="*/ 2147483646 h 166"/>
              <a:gd name="T20" fmla="*/ 2147483646 w 372"/>
              <a:gd name="T21" fmla="*/ 2147483646 h 1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1E878662-BA8A-874C-977F-401A6A02C405}" type="datetimeFigureOut">
              <a:rPr lang="en-US"/>
              <a:t>11/16/21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531813" y="4529138"/>
            <a:ext cx="779462" cy="365125"/>
          </a:xfrm>
        </p:spPr>
        <p:txBody>
          <a:bodyPr/>
          <a:lstStyle>
            <a:lvl1pPr>
              <a:defRPr/>
            </a:lvl1pPr>
          </a:lstStyle>
          <a:p>
            <a:pPr>
              <a:defRPr/>
            </a:pPr>
            <a:fld id="{A5E9CCF4-4269-2942-9A02-ACF625144E91}"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p:cNvSpPr/>
          <p:nvPr/>
        </p:nvSpPr>
        <p:spPr bwMode="auto">
          <a:xfrm flipV="1">
            <a:off x="-4763" y="3178175"/>
            <a:ext cx="1589088" cy="508000"/>
          </a:xfrm>
          <a:custGeom>
            <a:avLst/>
            <a:gdLst>
              <a:gd name="T0" fmla="*/ 2147483646 w 9248"/>
              <a:gd name="T1" fmla="*/ 2147483646 h 10000"/>
              <a:gd name="T2" fmla="*/ 2147483646 w 9248"/>
              <a:gd name="T3" fmla="*/ 2147483646 h 10000"/>
              <a:gd name="T4" fmla="*/ 2147483646 w 9248"/>
              <a:gd name="T5" fmla="*/ 2147483646 h 10000"/>
              <a:gd name="T6" fmla="*/ 2147483646 w 9248"/>
              <a:gd name="T7" fmla="*/ 0 h 10000"/>
              <a:gd name="T8" fmla="*/ 2147483646 w 9248"/>
              <a:gd name="T9" fmla="*/ 0 h 10000"/>
              <a:gd name="T10" fmla="*/ 0 w 9248"/>
              <a:gd name="T11" fmla="*/ 2147483646 h 10000"/>
              <a:gd name="T12" fmla="*/ 2147483646 w 9248"/>
              <a:gd name="T13" fmla="*/ 2147483646 h 10000"/>
              <a:gd name="T14" fmla="*/ 2147483646 w 9248"/>
              <a:gd name="T15" fmla="*/ 2147483646 h 10000"/>
              <a:gd name="T16" fmla="*/ 2147483646 w 9248"/>
              <a:gd name="T17" fmla="*/ 2147483646 h 10000"/>
              <a:gd name="T18" fmla="*/ 2147483646 w 9248"/>
              <a:gd name="T19" fmla="*/ 2147483646 h 10000"/>
              <a:gd name="T20" fmla="*/ 2147483646 w 9248"/>
              <a:gd name="T21" fmla="*/ 2147483646 h 10000"/>
              <a:gd name="T22" fmla="*/ 2147483646 w 9248"/>
              <a:gd name="T23" fmla="*/ 2147483646 h 10000"/>
              <a:gd name="T24" fmla="*/ 2147483646 w 924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CADEA5B-7586-B04D-875D-7C738816B5B9}" type="datetimeFigureOut">
              <a:rPr lang="en-US"/>
              <a:t>11/16/21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531813" y="3244850"/>
            <a:ext cx="779462" cy="365125"/>
          </a:xfrm>
        </p:spPr>
        <p:txBody>
          <a:bodyPr/>
          <a:lstStyle>
            <a:lvl1pPr>
              <a:defRPr/>
            </a:lvl1pPr>
          </a:lstStyle>
          <a:p>
            <a:pPr>
              <a:defRPr/>
            </a:pPr>
            <a:fld id="{37A4EBB4-9906-5947-8EB8-BEF3354AAD20}"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Freeform 11"/>
          <p:cNvSpPr/>
          <p:nvPr/>
        </p:nvSpPr>
        <p:spPr bwMode="auto">
          <a:xfrm flipV="1">
            <a:off x="-4763" y="3178175"/>
            <a:ext cx="1589088" cy="508000"/>
          </a:xfrm>
          <a:custGeom>
            <a:avLst/>
            <a:gdLst>
              <a:gd name="T0" fmla="*/ 2147483646 w 9248"/>
              <a:gd name="T1" fmla="*/ 2147483646 h 10000"/>
              <a:gd name="T2" fmla="*/ 2147483646 w 9248"/>
              <a:gd name="T3" fmla="*/ 2147483646 h 10000"/>
              <a:gd name="T4" fmla="*/ 2147483646 w 9248"/>
              <a:gd name="T5" fmla="*/ 2147483646 h 10000"/>
              <a:gd name="T6" fmla="*/ 2147483646 w 9248"/>
              <a:gd name="T7" fmla="*/ 0 h 10000"/>
              <a:gd name="T8" fmla="*/ 2147483646 w 9248"/>
              <a:gd name="T9" fmla="*/ 0 h 10000"/>
              <a:gd name="T10" fmla="*/ 0 w 9248"/>
              <a:gd name="T11" fmla="*/ 2147483646 h 10000"/>
              <a:gd name="T12" fmla="*/ 2147483646 w 9248"/>
              <a:gd name="T13" fmla="*/ 2147483646 h 10000"/>
              <a:gd name="T14" fmla="*/ 2147483646 w 9248"/>
              <a:gd name="T15" fmla="*/ 2147483646 h 10000"/>
              <a:gd name="T16" fmla="*/ 2147483646 w 9248"/>
              <a:gd name="T17" fmla="*/ 2147483646 h 10000"/>
              <a:gd name="T18" fmla="*/ 2147483646 w 9248"/>
              <a:gd name="T19" fmla="*/ 2147483646 h 10000"/>
              <a:gd name="T20" fmla="*/ 2147483646 w 9248"/>
              <a:gd name="T21" fmla="*/ 2147483646 h 10000"/>
              <a:gd name="T22" fmla="*/ 2147483646 w 9248"/>
              <a:gd name="T23" fmla="*/ 2147483646 h 10000"/>
              <a:gd name="T24" fmla="*/ 2147483646 w 924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 name="TextBox 36"/>
          <p:cNvSpPr txBox="1">
            <a:spLocks noChangeArrowheads="1"/>
          </p:cNvSpPr>
          <p:nvPr/>
        </p:nvSpPr>
        <p:spPr bwMode="auto">
          <a:xfrm>
            <a:off x="2466975" y="647700"/>
            <a:ext cx="60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Rockwell" charset="0"/>
              </a:defRPr>
            </a:lvl1pPr>
            <a:lvl2pPr marL="742950" indent="-285750">
              <a:defRPr>
                <a:solidFill>
                  <a:schemeClr val="tx1"/>
                </a:solidFill>
                <a:latin typeface="Rockwell" charset="0"/>
              </a:defRPr>
            </a:lvl2pPr>
            <a:lvl3pPr marL="1143000" indent="-228600">
              <a:defRPr>
                <a:solidFill>
                  <a:schemeClr val="tx1"/>
                </a:solidFill>
                <a:latin typeface="Rockwell" charset="0"/>
              </a:defRPr>
            </a:lvl3pPr>
            <a:lvl4pPr marL="1600200" indent="-228600">
              <a:defRPr>
                <a:solidFill>
                  <a:schemeClr val="tx1"/>
                </a:solidFill>
                <a:latin typeface="Rockwell" charset="0"/>
              </a:defRPr>
            </a:lvl4pPr>
            <a:lvl5pPr marL="2057400" indent="-228600">
              <a:defRPr>
                <a:solidFill>
                  <a:schemeClr val="tx1"/>
                </a:solidFill>
                <a:latin typeface="Rockwell" charset="0"/>
              </a:defRPr>
            </a:lvl5pPr>
            <a:lvl6pPr marL="2514600" indent="-228600" defTabSz="457200" eaLnBrk="0" fontAlgn="base" hangingPunct="0">
              <a:spcBef>
                <a:spcPct val="0"/>
              </a:spcBef>
              <a:spcAft>
                <a:spcPct val="0"/>
              </a:spcAft>
              <a:defRPr>
                <a:solidFill>
                  <a:schemeClr val="tx1"/>
                </a:solidFill>
                <a:latin typeface="Rockwell" charset="0"/>
              </a:defRPr>
            </a:lvl6pPr>
            <a:lvl7pPr marL="2971800" indent="-228600" defTabSz="457200" eaLnBrk="0" fontAlgn="base" hangingPunct="0">
              <a:spcBef>
                <a:spcPct val="0"/>
              </a:spcBef>
              <a:spcAft>
                <a:spcPct val="0"/>
              </a:spcAft>
              <a:defRPr>
                <a:solidFill>
                  <a:schemeClr val="tx1"/>
                </a:solidFill>
                <a:latin typeface="Rockwell" charset="0"/>
              </a:defRPr>
            </a:lvl7pPr>
            <a:lvl8pPr marL="3429000" indent="-228600" defTabSz="457200" eaLnBrk="0" fontAlgn="base" hangingPunct="0">
              <a:spcBef>
                <a:spcPct val="0"/>
              </a:spcBef>
              <a:spcAft>
                <a:spcPct val="0"/>
              </a:spcAft>
              <a:defRPr>
                <a:solidFill>
                  <a:schemeClr val="tx1"/>
                </a:solidFill>
                <a:latin typeface="Rockwell" charset="0"/>
              </a:defRPr>
            </a:lvl8pPr>
            <a:lvl9pPr marL="3886200" indent="-228600" defTabSz="457200" eaLnBrk="0" fontAlgn="base" hangingPunct="0">
              <a:spcBef>
                <a:spcPct val="0"/>
              </a:spcBef>
              <a:spcAft>
                <a:spcPct val="0"/>
              </a:spcAft>
              <a:defRPr>
                <a:solidFill>
                  <a:schemeClr val="tx1"/>
                </a:solidFill>
                <a:latin typeface="Rockwell" charset="0"/>
              </a:defRPr>
            </a:lvl9pPr>
          </a:lstStyle>
          <a:p>
            <a:pPr>
              <a:defRPr/>
            </a:pPr>
            <a:r>
              <a:rPr lang="en-US" altLang="en-US" sz="8000">
                <a:solidFill>
                  <a:schemeClr val="accent1"/>
                </a:solidFill>
                <a:latin typeface="Arial" panose="020B0604020202020204" pitchFamily="34" charset="0"/>
              </a:rPr>
              <a:t>“</a:t>
            </a:r>
          </a:p>
        </p:txBody>
      </p:sp>
      <p:sp>
        <p:nvSpPr>
          <p:cNvPr id="7" name="TextBox 37"/>
          <p:cNvSpPr txBox="1">
            <a:spLocks noChangeArrowheads="1"/>
          </p:cNvSpPr>
          <p:nvPr/>
        </p:nvSpPr>
        <p:spPr bwMode="auto">
          <a:xfrm>
            <a:off x="11114088" y="2905125"/>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Rockwell" charset="0"/>
              </a:defRPr>
            </a:lvl1pPr>
            <a:lvl2pPr marL="742950" indent="-285750">
              <a:defRPr>
                <a:solidFill>
                  <a:schemeClr val="tx1"/>
                </a:solidFill>
                <a:latin typeface="Rockwell" charset="0"/>
              </a:defRPr>
            </a:lvl2pPr>
            <a:lvl3pPr marL="1143000" indent="-228600">
              <a:defRPr>
                <a:solidFill>
                  <a:schemeClr val="tx1"/>
                </a:solidFill>
                <a:latin typeface="Rockwell" charset="0"/>
              </a:defRPr>
            </a:lvl3pPr>
            <a:lvl4pPr marL="1600200" indent="-228600">
              <a:defRPr>
                <a:solidFill>
                  <a:schemeClr val="tx1"/>
                </a:solidFill>
                <a:latin typeface="Rockwell" charset="0"/>
              </a:defRPr>
            </a:lvl4pPr>
            <a:lvl5pPr marL="2057400" indent="-228600">
              <a:defRPr>
                <a:solidFill>
                  <a:schemeClr val="tx1"/>
                </a:solidFill>
                <a:latin typeface="Rockwell" charset="0"/>
              </a:defRPr>
            </a:lvl5pPr>
            <a:lvl6pPr marL="2514600" indent="-228600" defTabSz="457200" eaLnBrk="0" fontAlgn="base" hangingPunct="0">
              <a:spcBef>
                <a:spcPct val="0"/>
              </a:spcBef>
              <a:spcAft>
                <a:spcPct val="0"/>
              </a:spcAft>
              <a:defRPr>
                <a:solidFill>
                  <a:schemeClr val="tx1"/>
                </a:solidFill>
                <a:latin typeface="Rockwell" charset="0"/>
              </a:defRPr>
            </a:lvl6pPr>
            <a:lvl7pPr marL="2971800" indent="-228600" defTabSz="457200" eaLnBrk="0" fontAlgn="base" hangingPunct="0">
              <a:spcBef>
                <a:spcPct val="0"/>
              </a:spcBef>
              <a:spcAft>
                <a:spcPct val="0"/>
              </a:spcAft>
              <a:defRPr>
                <a:solidFill>
                  <a:schemeClr val="tx1"/>
                </a:solidFill>
                <a:latin typeface="Rockwell" charset="0"/>
              </a:defRPr>
            </a:lvl7pPr>
            <a:lvl8pPr marL="3429000" indent="-228600" defTabSz="457200" eaLnBrk="0" fontAlgn="base" hangingPunct="0">
              <a:spcBef>
                <a:spcPct val="0"/>
              </a:spcBef>
              <a:spcAft>
                <a:spcPct val="0"/>
              </a:spcAft>
              <a:defRPr>
                <a:solidFill>
                  <a:schemeClr val="tx1"/>
                </a:solidFill>
                <a:latin typeface="Rockwell" charset="0"/>
              </a:defRPr>
            </a:lvl8pPr>
            <a:lvl9pPr marL="3886200" indent="-228600" defTabSz="457200" eaLnBrk="0" fontAlgn="base" hangingPunct="0">
              <a:spcBef>
                <a:spcPct val="0"/>
              </a:spcBef>
              <a:spcAft>
                <a:spcPct val="0"/>
              </a:spcAft>
              <a:defRPr>
                <a:solidFill>
                  <a:schemeClr val="tx1"/>
                </a:solidFill>
                <a:latin typeface="Rockwell" charset="0"/>
              </a:defRPr>
            </a:lvl9pPr>
          </a:lstStyle>
          <a:p>
            <a:pPr>
              <a:defRPr/>
            </a:pPr>
            <a:r>
              <a:rPr lang="en-US" altLang="en-US" sz="8000">
                <a:solidFill>
                  <a:schemeClr val="accent1"/>
                </a:solidFill>
                <a:latin typeface="Arial" panose="020B0604020202020204" pitchFamily="34" charset="0"/>
              </a:rPr>
              <a:t>”</a:t>
            </a:r>
          </a:p>
        </p:txBody>
      </p:sp>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p:cNvSpPr>
            <a:spLocks noGrp="1"/>
          </p:cNvSpPr>
          <p:nvPr>
            <p:ph type="dt" sz="half" idx="14"/>
          </p:nvPr>
        </p:nvSpPr>
        <p:spPr/>
        <p:txBody>
          <a:bodyPr/>
          <a:lstStyle>
            <a:lvl1pPr>
              <a:defRPr/>
            </a:lvl1pPr>
          </a:lstStyle>
          <a:p>
            <a:pPr>
              <a:defRPr/>
            </a:pPr>
            <a:fld id="{9575EC18-E0C9-9341-A659-1787335D16EE}" type="datetimeFigureOut">
              <a:rPr lang="en-US"/>
              <a:t>11/16/21</a:t>
            </a:fld>
            <a:endParaRPr lang="en-US"/>
          </a:p>
        </p:txBody>
      </p:sp>
      <p:sp>
        <p:nvSpPr>
          <p:cNvPr id="9" name="Footer Placeholder 4"/>
          <p:cNvSpPr>
            <a:spLocks noGrp="1"/>
          </p:cNvSpPr>
          <p:nvPr>
            <p:ph type="ftr" sz="quarter" idx="15"/>
          </p:nvPr>
        </p:nvSpPr>
        <p:spPr/>
        <p:txBody>
          <a:bodyPr/>
          <a:lstStyle>
            <a:lvl1pPr>
              <a:defRPr/>
            </a:lvl1pPr>
          </a:lstStyle>
          <a:p>
            <a:pPr>
              <a:defRPr/>
            </a:pPr>
            <a:endParaRPr lang="en-US"/>
          </a:p>
        </p:txBody>
      </p:sp>
      <p:sp>
        <p:nvSpPr>
          <p:cNvPr id="10" name="Slide Number Placeholder 5"/>
          <p:cNvSpPr>
            <a:spLocks noGrp="1"/>
          </p:cNvSpPr>
          <p:nvPr>
            <p:ph type="sldNum" sz="quarter" idx="16"/>
          </p:nvPr>
        </p:nvSpPr>
        <p:spPr>
          <a:xfrm>
            <a:off x="531813" y="3244850"/>
            <a:ext cx="779462" cy="365125"/>
          </a:xfrm>
        </p:spPr>
        <p:txBody>
          <a:bodyPr/>
          <a:lstStyle>
            <a:lvl1pPr>
              <a:defRPr/>
            </a:lvl1pPr>
          </a:lstStyle>
          <a:p>
            <a:pPr>
              <a:defRPr/>
            </a:pPr>
            <a:fld id="{DC262950-5522-584C-912F-78060422AAC1}"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5" name="Freeform 11"/>
          <p:cNvSpPr/>
          <p:nvPr/>
        </p:nvSpPr>
        <p:spPr bwMode="auto">
          <a:xfrm flipV="1">
            <a:off x="-4763" y="4911725"/>
            <a:ext cx="1589088" cy="508000"/>
          </a:xfrm>
          <a:custGeom>
            <a:avLst/>
            <a:gdLst>
              <a:gd name="T0" fmla="*/ 2147483646 w 9248"/>
              <a:gd name="T1" fmla="*/ 2147483646 h 10000"/>
              <a:gd name="T2" fmla="*/ 2147483646 w 9248"/>
              <a:gd name="T3" fmla="*/ 2147483646 h 10000"/>
              <a:gd name="T4" fmla="*/ 2147483646 w 9248"/>
              <a:gd name="T5" fmla="*/ 2147483646 h 10000"/>
              <a:gd name="T6" fmla="*/ 2147483646 w 9248"/>
              <a:gd name="T7" fmla="*/ 0 h 10000"/>
              <a:gd name="T8" fmla="*/ 2147483646 w 9248"/>
              <a:gd name="T9" fmla="*/ 0 h 10000"/>
              <a:gd name="T10" fmla="*/ 0 w 9248"/>
              <a:gd name="T11" fmla="*/ 2147483646 h 10000"/>
              <a:gd name="T12" fmla="*/ 2147483646 w 9248"/>
              <a:gd name="T13" fmla="*/ 2147483646 h 10000"/>
              <a:gd name="T14" fmla="*/ 2147483646 w 9248"/>
              <a:gd name="T15" fmla="*/ 2147483646 h 10000"/>
              <a:gd name="T16" fmla="*/ 2147483646 w 9248"/>
              <a:gd name="T17" fmla="*/ 2147483646 h 10000"/>
              <a:gd name="T18" fmla="*/ 2147483646 w 9248"/>
              <a:gd name="T19" fmla="*/ 2147483646 h 10000"/>
              <a:gd name="T20" fmla="*/ 2147483646 w 9248"/>
              <a:gd name="T21" fmla="*/ 2147483646 h 10000"/>
              <a:gd name="T22" fmla="*/ 2147483646 w 9248"/>
              <a:gd name="T23" fmla="*/ 2147483646 h 10000"/>
              <a:gd name="T24" fmla="*/ 2147483646 w 924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fld id="{9765DE48-C648-F845-BB47-81879C9CEE50}" type="datetimeFigureOut">
              <a:rPr lang="en-US"/>
              <a:t>11/16/21</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531813" y="4983163"/>
            <a:ext cx="779462" cy="365125"/>
          </a:xfrm>
        </p:spPr>
        <p:txBody>
          <a:bodyPr/>
          <a:lstStyle>
            <a:lvl1pPr>
              <a:defRPr/>
            </a:lvl1pPr>
          </a:lstStyle>
          <a:p>
            <a:pPr>
              <a:defRPr/>
            </a:pPr>
            <a:fld id="{DB19770F-295A-864A-A212-1E6122E14266}" type="slidenum">
              <a:rPr 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Freeform 11"/>
          <p:cNvSpPr/>
          <p:nvPr/>
        </p:nvSpPr>
        <p:spPr bwMode="auto">
          <a:xfrm flipV="1">
            <a:off x="-4763" y="4911725"/>
            <a:ext cx="1589088" cy="508000"/>
          </a:xfrm>
          <a:custGeom>
            <a:avLst/>
            <a:gdLst>
              <a:gd name="T0" fmla="*/ 2147483646 w 9248"/>
              <a:gd name="T1" fmla="*/ 2147483646 h 10000"/>
              <a:gd name="T2" fmla="*/ 2147483646 w 9248"/>
              <a:gd name="T3" fmla="*/ 2147483646 h 10000"/>
              <a:gd name="T4" fmla="*/ 2147483646 w 9248"/>
              <a:gd name="T5" fmla="*/ 2147483646 h 10000"/>
              <a:gd name="T6" fmla="*/ 2147483646 w 9248"/>
              <a:gd name="T7" fmla="*/ 0 h 10000"/>
              <a:gd name="T8" fmla="*/ 2147483646 w 9248"/>
              <a:gd name="T9" fmla="*/ 0 h 10000"/>
              <a:gd name="T10" fmla="*/ 0 w 9248"/>
              <a:gd name="T11" fmla="*/ 2147483646 h 10000"/>
              <a:gd name="T12" fmla="*/ 2147483646 w 9248"/>
              <a:gd name="T13" fmla="*/ 2147483646 h 10000"/>
              <a:gd name="T14" fmla="*/ 2147483646 w 9248"/>
              <a:gd name="T15" fmla="*/ 2147483646 h 10000"/>
              <a:gd name="T16" fmla="*/ 2147483646 w 9248"/>
              <a:gd name="T17" fmla="*/ 2147483646 h 10000"/>
              <a:gd name="T18" fmla="*/ 2147483646 w 9248"/>
              <a:gd name="T19" fmla="*/ 2147483646 h 10000"/>
              <a:gd name="T20" fmla="*/ 2147483646 w 9248"/>
              <a:gd name="T21" fmla="*/ 2147483646 h 10000"/>
              <a:gd name="T22" fmla="*/ 2147483646 w 9248"/>
              <a:gd name="T23" fmla="*/ 2147483646 h 10000"/>
              <a:gd name="T24" fmla="*/ 2147483646 w 924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 name="TextBox 36"/>
          <p:cNvSpPr txBox="1">
            <a:spLocks noChangeArrowheads="1"/>
          </p:cNvSpPr>
          <p:nvPr/>
        </p:nvSpPr>
        <p:spPr bwMode="auto">
          <a:xfrm>
            <a:off x="2466975" y="647700"/>
            <a:ext cx="60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Rockwell" charset="0"/>
              </a:defRPr>
            </a:lvl1pPr>
            <a:lvl2pPr marL="742950" indent="-285750">
              <a:defRPr>
                <a:solidFill>
                  <a:schemeClr val="tx1"/>
                </a:solidFill>
                <a:latin typeface="Rockwell" charset="0"/>
              </a:defRPr>
            </a:lvl2pPr>
            <a:lvl3pPr marL="1143000" indent="-228600">
              <a:defRPr>
                <a:solidFill>
                  <a:schemeClr val="tx1"/>
                </a:solidFill>
                <a:latin typeface="Rockwell" charset="0"/>
              </a:defRPr>
            </a:lvl3pPr>
            <a:lvl4pPr marL="1600200" indent="-228600">
              <a:defRPr>
                <a:solidFill>
                  <a:schemeClr val="tx1"/>
                </a:solidFill>
                <a:latin typeface="Rockwell" charset="0"/>
              </a:defRPr>
            </a:lvl4pPr>
            <a:lvl5pPr marL="2057400" indent="-228600">
              <a:defRPr>
                <a:solidFill>
                  <a:schemeClr val="tx1"/>
                </a:solidFill>
                <a:latin typeface="Rockwell" charset="0"/>
              </a:defRPr>
            </a:lvl5pPr>
            <a:lvl6pPr marL="2514600" indent="-228600" defTabSz="457200" eaLnBrk="0" fontAlgn="base" hangingPunct="0">
              <a:spcBef>
                <a:spcPct val="0"/>
              </a:spcBef>
              <a:spcAft>
                <a:spcPct val="0"/>
              </a:spcAft>
              <a:defRPr>
                <a:solidFill>
                  <a:schemeClr val="tx1"/>
                </a:solidFill>
                <a:latin typeface="Rockwell" charset="0"/>
              </a:defRPr>
            </a:lvl6pPr>
            <a:lvl7pPr marL="2971800" indent="-228600" defTabSz="457200" eaLnBrk="0" fontAlgn="base" hangingPunct="0">
              <a:spcBef>
                <a:spcPct val="0"/>
              </a:spcBef>
              <a:spcAft>
                <a:spcPct val="0"/>
              </a:spcAft>
              <a:defRPr>
                <a:solidFill>
                  <a:schemeClr val="tx1"/>
                </a:solidFill>
                <a:latin typeface="Rockwell" charset="0"/>
              </a:defRPr>
            </a:lvl7pPr>
            <a:lvl8pPr marL="3429000" indent="-228600" defTabSz="457200" eaLnBrk="0" fontAlgn="base" hangingPunct="0">
              <a:spcBef>
                <a:spcPct val="0"/>
              </a:spcBef>
              <a:spcAft>
                <a:spcPct val="0"/>
              </a:spcAft>
              <a:defRPr>
                <a:solidFill>
                  <a:schemeClr val="tx1"/>
                </a:solidFill>
                <a:latin typeface="Rockwell" charset="0"/>
              </a:defRPr>
            </a:lvl8pPr>
            <a:lvl9pPr marL="3886200" indent="-228600" defTabSz="457200" eaLnBrk="0" fontAlgn="base" hangingPunct="0">
              <a:spcBef>
                <a:spcPct val="0"/>
              </a:spcBef>
              <a:spcAft>
                <a:spcPct val="0"/>
              </a:spcAft>
              <a:defRPr>
                <a:solidFill>
                  <a:schemeClr val="tx1"/>
                </a:solidFill>
                <a:latin typeface="Rockwell" charset="0"/>
              </a:defRPr>
            </a:lvl9pPr>
          </a:lstStyle>
          <a:p>
            <a:pPr>
              <a:defRPr/>
            </a:pPr>
            <a:r>
              <a:rPr lang="en-US" altLang="en-US" sz="8000">
                <a:solidFill>
                  <a:schemeClr val="accent1"/>
                </a:solidFill>
                <a:latin typeface="Arial" panose="020B0604020202020204" pitchFamily="34" charset="0"/>
              </a:rPr>
              <a:t>“</a:t>
            </a:r>
          </a:p>
        </p:txBody>
      </p:sp>
      <p:sp>
        <p:nvSpPr>
          <p:cNvPr id="7" name="TextBox 37"/>
          <p:cNvSpPr txBox="1">
            <a:spLocks noChangeArrowheads="1"/>
          </p:cNvSpPr>
          <p:nvPr/>
        </p:nvSpPr>
        <p:spPr bwMode="auto">
          <a:xfrm>
            <a:off x="11114088" y="2905125"/>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Rockwell" charset="0"/>
              </a:defRPr>
            </a:lvl1pPr>
            <a:lvl2pPr marL="742950" indent="-285750">
              <a:defRPr>
                <a:solidFill>
                  <a:schemeClr val="tx1"/>
                </a:solidFill>
                <a:latin typeface="Rockwell" charset="0"/>
              </a:defRPr>
            </a:lvl2pPr>
            <a:lvl3pPr marL="1143000" indent="-228600">
              <a:defRPr>
                <a:solidFill>
                  <a:schemeClr val="tx1"/>
                </a:solidFill>
                <a:latin typeface="Rockwell" charset="0"/>
              </a:defRPr>
            </a:lvl3pPr>
            <a:lvl4pPr marL="1600200" indent="-228600">
              <a:defRPr>
                <a:solidFill>
                  <a:schemeClr val="tx1"/>
                </a:solidFill>
                <a:latin typeface="Rockwell" charset="0"/>
              </a:defRPr>
            </a:lvl4pPr>
            <a:lvl5pPr marL="2057400" indent="-228600">
              <a:defRPr>
                <a:solidFill>
                  <a:schemeClr val="tx1"/>
                </a:solidFill>
                <a:latin typeface="Rockwell" charset="0"/>
              </a:defRPr>
            </a:lvl5pPr>
            <a:lvl6pPr marL="2514600" indent="-228600" defTabSz="457200" eaLnBrk="0" fontAlgn="base" hangingPunct="0">
              <a:spcBef>
                <a:spcPct val="0"/>
              </a:spcBef>
              <a:spcAft>
                <a:spcPct val="0"/>
              </a:spcAft>
              <a:defRPr>
                <a:solidFill>
                  <a:schemeClr val="tx1"/>
                </a:solidFill>
                <a:latin typeface="Rockwell" charset="0"/>
              </a:defRPr>
            </a:lvl6pPr>
            <a:lvl7pPr marL="2971800" indent="-228600" defTabSz="457200" eaLnBrk="0" fontAlgn="base" hangingPunct="0">
              <a:spcBef>
                <a:spcPct val="0"/>
              </a:spcBef>
              <a:spcAft>
                <a:spcPct val="0"/>
              </a:spcAft>
              <a:defRPr>
                <a:solidFill>
                  <a:schemeClr val="tx1"/>
                </a:solidFill>
                <a:latin typeface="Rockwell" charset="0"/>
              </a:defRPr>
            </a:lvl7pPr>
            <a:lvl8pPr marL="3429000" indent="-228600" defTabSz="457200" eaLnBrk="0" fontAlgn="base" hangingPunct="0">
              <a:spcBef>
                <a:spcPct val="0"/>
              </a:spcBef>
              <a:spcAft>
                <a:spcPct val="0"/>
              </a:spcAft>
              <a:defRPr>
                <a:solidFill>
                  <a:schemeClr val="tx1"/>
                </a:solidFill>
                <a:latin typeface="Rockwell" charset="0"/>
              </a:defRPr>
            </a:lvl8pPr>
            <a:lvl9pPr marL="3886200" indent="-228600" defTabSz="457200" eaLnBrk="0" fontAlgn="base" hangingPunct="0">
              <a:spcBef>
                <a:spcPct val="0"/>
              </a:spcBef>
              <a:spcAft>
                <a:spcPct val="0"/>
              </a:spcAft>
              <a:defRPr>
                <a:solidFill>
                  <a:schemeClr val="tx1"/>
                </a:solidFill>
                <a:latin typeface="Rockwell" charset="0"/>
              </a:defRPr>
            </a:lvl9pPr>
          </a:lstStyle>
          <a:p>
            <a:pPr>
              <a:defRPr/>
            </a:pPr>
            <a:r>
              <a:rPr lang="en-US" altLang="en-US" sz="8000">
                <a:solidFill>
                  <a:schemeClr val="accent1"/>
                </a:solidFill>
                <a:latin typeface="Arial" panose="020B0604020202020204" pitchFamily="34" charset="0"/>
              </a:rPr>
              <a:t>”</a:t>
            </a:r>
          </a:p>
        </p:txBody>
      </p:sp>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8" name="Date Placeholder 4"/>
          <p:cNvSpPr>
            <a:spLocks noGrp="1"/>
          </p:cNvSpPr>
          <p:nvPr>
            <p:ph type="dt" sz="half" idx="14"/>
          </p:nvPr>
        </p:nvSpPr>
        <p:spPr/>
        <p:txBody>
          <a:bodyPr/>
          <a:lstStyle>
            <a:lvl1pPr>
              <a:defRPr/>
            </a:lvl1pPr>
          </a:lstStyle>
          <a:p>
            <a:pPr>
              <a:defRPr/>
            </a:pPr>
            <a:fld id="{60683357-F34C-DC4D-AEAC-7682EA889531}" type="datetimeFigureOut">
              <a:rPr lang="en-US"/>
              <a:t>11/16/21</a:t>
            </a:fld>
            <a:endParaRPr lang="en-US"/>
          </a:p>
        </p:txBody>
      </p:sp>
      <p:sp>
        <p:nvSpPr>
          <p:cNvPr id="9" name="Footer Placeholder 5"/>
          <p:cNvSpPr>
            <a:spLocks noGrp="1"/>
          </p:cNvSpPr>
          <p:nvPr>
            <p:ph type="ftr" sz="quarter" idx="15"/>
          </p:nvPr>
        </p:nvSpPr>
        <p:spPr/>
        <p:txBody>
          <a:bodyPr/>
          <a:lstStyle>
            <a:lvl1pPr>
              <a:defRPr/>
            </a:lvl1pPr>
          </a:lstStyle>
          <a:p>
            <a:pPr>
              <a:defRPr/>
            </a:pPr>
            <a:endParaRPr lang="en-US"/>
          </a:p>
        </p:txBody>
      </p:sp>
      <p:sp>
        <p:nvSpPr>
          <p:cNvPr id="10" name="Slide Number Placeholder 6"/>
          <p:cNvSpPr>
            <a:spLocks noGrp="1"/>
          </p:cNvSpPr>
          <p:nvPr>
            <p:ph type="sldNum" sz="quarter" idx="16"/>
          </p:nvPr>
        </p:nvSpPr>
        <p:spPr>
          <a:xfrm>
            <a:off x="531813" y="4983163"/>
            <a:ext cx="779462" cy="365125"/>
          </a:xfrm>
        </p:spPr>
        <p:txBody>
          <a:bodyPr/>
          <a:lstStyle>
            <a:lvl1pPr>
              <a:defRPr/>
            </a:lvl1pPr>
          </a:lstStyle>
          <a:p>
            <a:pPr>
              <a:defRPr/>
            </a:pPr>
            <a:fld id="{E860C1FA-3C1C-2140-8CF2-3E81173EDCD6}"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5" name="Freeform 11"/>
          <p:cNvSpPr/>
          <p:nvPr/>
        </p:nvSpPr>
        <p:spPr bwMode="auto">
          <a:xfrm flipV="1">
            <a:off x="-4763" y="4911725"/>
            <a:ext cx="1589088" cy="508000"/>
          </a:xfrm>
          <a:custGeom>
            <a:avLst/>
            <a:gdLst>
              <a:gd name="T0" fmla="*/ 2147483646 w 9248"/>
              <a:gd name="T1" fmla="*/ 2147483646 h 10000"/>
              <a:gd name="T2" fmla="*/ 2147483646 w 9248"/>
              <a:gd name="T3" fmla="*/ 2147483646 h 10000"/>
              <a:gd name="T4" fmla="*/ 2147483646 w 9248"/>
              <a:gd name="T5" fmla="*/ 2147483646 h 10000"/>
              <a:gd name="T6" fmla="*/ 2147483646 w 9248"/>
              <a:gd name="T7" fmla="*/ 0 h 10000"/>
              <a:gd name="T8" fmla="*/ 2147483646 w 9248"/>
              <a:gd name="T9" fmla="*/ 0 h 10000"/>
              <a:gd name="T10" fmla="*/ 0 w 9248"/>
              <a:gd name="T11" fmla="*/ 2147483646 h 10000"/>
              <a:gd name="T12" fmla="*/ 2147483646 w 9248"/>
              <a:gd name="T13" fmla="*/ 2147483646 h 10000"/>
              <a:gd name="T14" fmla="*/ 2147483646 w 9248"/>
              <a:gd name="T15" fmla="*/ 2147483646 h 10000"/>
              <a:gd name="T16" fmla="*/ 2147483646 w 9248"/>
              <a:gd name="T17" fmla="*/ 2147483646 h 10000"/>
              <a:gd name="T18" fmla="*/ 2147483646 w 9248"/>
              <a:gd name="T19" fmla="*/ 2147483646 h 10000"/>
              <a:gd name="T20" fmla="*/ 2147483646 w 9248"/>
              <a:gd name="T21" fmla="*/ 2147483646 h 10000"/>
              <a:gd name="T22" fmla="*/ 2147483646 w 9248"/>
              <a:gd name="T23" fmla="*/ 2147483646 h 10000"/>
              <a:gd name="T24" fmla="*/ 2147483646 w 924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6" name="Date Placeholder 4"/>
          <p:cNvSpPr>
            <a:spLocks noGrp="1"/>
          </p:cNvSpPr>
          <p:nvPr>
            <p:ph type="dt" sz="half" idx="14"/>
          </p:nvPr>
        </p:nvSpPr>
        <p:spPr/>
        <p:txBody>
          <a:bodyPr/>
          <a:lstStyle>
            <a:lvl1pPr>
              <a:defRPr/>
            </a:lvl1pPr>
          </a:lstStyle>
          <a:p>
            <a:pPr>
              <a:defRPr/>
            </a:pPr>
            <a:fld id="{88ACE420-90A3-9B4F-8AEB-DA6EC22251BF}" type="datetimeFigureOut">
              <a:rPr lang="en-US"/>
              <a:t>11/16/21</a:t>
            </a:fld>
            <a:endParaRPr lang="en-US"/>
          </a:p>
        </p:txBody>
      </p:sp>
      <p:sp>
        <p:nvSpPr>
          <p:cNvPr id="7" name="Footer Placeholder 5"/>
          <p:cNvSpPr>
            <a:spLocks noGrp="1"/>
          </p:cNvSpPr>
          <p:nvPr>
            <p:ph type="ftr" sz="quarter" idx="15"/>
          </p:nvPr>
        </p:nvSpPr>
        <p:spPr/>
        <p:txBody>
          <a:bodyPr/>
          <a:lstStyle>
            <a:lvl1pPr>
              <a:defRPr/>
            </a:lvl1pPr>
          </a:lstStyle>
          <a:p>
            <a:pPr>
              <a:defRPr/>
            </a:pPr>
            <a:endParaRPr lang="en-US"/>
          </a:p>
        </p:txBody>
      </p:sp>
      <p:sp>
        <p:nvSpPr>
          <p:cNvPr id="8" name="Slide Number Placeholder 6"/>
          <p:cNvSpPr>
            <a:spLocks noGrp="1"/>
          </p:cNvSpPr>
          <p:nvPr>
            <p:ph type="sldNum" sz="quarter" idx="16"/>
          </p:nvPr>
        </p:nvSpPr>
        <p:spPr>
          <a:xfrm>
            <a:off x="531813" y="4983163"/>
            <a:ext cx="779462" cy="365125"/>
          </a:xfrm>
        </p:spPr>
        <p:txBody>
          <a:bodyPr/>
          <a:lstStyle>
            <a:lvl1pPr>
              <a:defRPr/>
            </a:lvl1pPr>
          </a:lstStyle>
          <a:p>
            <a:pPr>
              <a:defRPr/>
            </a:pPr>
            <a:fld id="{5FAE1EE6-BC1D-294D-9BFC-0542133D3453}"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p:cNvSpPr/>
          <p:nvPr/>
        </p:nvSpPr>
        <p:spPr bwMode="auto">
          <a:xfrm flipV="1">
            <a:off x="-4763" y="714375"/>
            <a:ext cx="1589088" cy="508000"/>
          </a:xfrm>
          <a:custGeom>
            <a:avLst/>
            <a:gdLst>
              <a:gd name="T0" fmla="*/ 2147483646 w 9248"/>
              <a:gd name="T1" fmla="*/ 2147483646 h 10000"/>
              <a:gd name="T2" fmla="*/ 2147483646 w 9248"/>
              <a:gd name="T3" fmla="*/ 2147483646 h 10000"/>
              <a:gd name="T4" fmla="*/ 2147483646 w 9248"/>
              <a:gd name="T5" fmla="*/ 2147483646 h 10000"/>
              <a:gd name="T6" fmla="*/ 2147483646 w 9248"/>
              <a:gd name="T7" fmla="*/ 0 h 10000"/>
              <a:gd name="T8" fmla="*/ 2147483646 w 9248"/>
              <a:gd name="T9" fmla="*/ 0 h 10000"/>
              <a:gd name="T10" fmla="*/ 0 w 9248"/>
              <a:gd name="T11" fmla="*/ 2147483646 h 10000"/>
              <a:gd name="T12" fmla="*/ 2147483646 w 9248"/>
              <a:gd name="T13" fmla="*/ 2147483646 h 10000"/>
              <a:gd name="T14" fmla="*/ 2147483646 w 9248"/>
              <a:gd name="T15" fmla="*/ 2147483646 h 10000"/>
              <a:gd name="T16" fmla="*/ 2147483646 w 9248"/>
              <a:gd name="T17" fmla="*/ 2147483646 h 10000"/>
              <a:gd name="T18" fmla="*/ 2147483646 w 9248"/>
              <a:gd name="T19" fmla="*/ 2147483646 h 10000"/>
              <a:gd name="T20" fmla="*/ 2147483646 w 9248"/>
              <a:gd name="T21" fmla="*/ 2147483646 h 10000"/>
              <a:gd name="T22" fmla="*/ 2147483646 w 9248"/>
              <a:gd name="T23" fmla="*/ 2147483646 h 10000"/>
              <a:gd name="T24" fmla="*/ 2147483646 w 924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4EC3368E-1079-5643-858B-F4758F223137}" type="datetimeFigureOut">
              <a:rPr lang="en-US"/>
              <a:t>11/16/21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C601AC5-E2ED-5547-85E3-F693D436B466}"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p:cNvSpPr/>
          <p:nvPr/>
        </p:nvSpPr>
        <p:spPr bwMode="auto">
          <a:xfrm flipV="1">
            <a:off x="-4763" y="714375"/>
            <a:ext cx="1589088" cy="508000"/>
          </a:xfrm>
          <a:custGeom>
            <a:avLst/>
            <a:gdLst>
              <a:gd name="T0" fmla="*/ 2147483646 w 9248"/>
              <a:gd name="T1" fmla="*/ 2147483646 h 10000"/>
              <a:gd name="T2" fmla="*/ 2147483646 w 9248"/>
              <a:gd name="T3" fmla="*/ 2147483646 h 10000"/>
              <a:gd name="T4" fmla="*/ 2147483646 w 9248"/>
              <a:gd name="T5" fmla="*/ 2147483646 h 10000"/>
              <a:gd name="T6" fmla="*/ 2147483646 w 9248"/>
              <a:gd name="T7" fmla="*/ 0 h 10000"/>
              <a:gd name="T8" fmla="*/ 2147483646 w 9248"/>
              <a:gd name="T9" fmla="*/ 0 h 10000"/>
              <a:gd name="T10" fmla="*/ 0 w 9248"/>
              <a:gd name="T11" fmla="*/ 2147483646 h 10000"/>
              <a:gd name="T12" fmla="*/ 2147483646 w 9248"/>
              <a:gd name="T13" fmla="*/ 2147483646 h 10000"/>
              <a:gd name="T14" fmla="*/ 2147483646 w 9248"/>
              <a:gd name="T15" fmla="*/ 2147483646 h 10000"/>
              <a:gd name="T16" fmla="*/ 2147483646 w 9248"/>
              <a:gd name="T17" fmla="*/ 2147483646 h 10000"/>
              <a:gd name="T18" fmla="*/ 2147483646 w 9248"/>
              <a:gd name="T19" fmla="*/ 2147483646 h 10000"/>
              <a:gd name="T20" fmla="*/ 2147483646 w 9248"/>
              <a:gd name="T21" fmla="*/ 2147483646 h 10000"/>
              <a:gd name="T22" fmla="*/ 2147483646 w 9248"/>
              <a:gd name="T23" fmla="*/ 2147483646 h 10000"/>
              <a:gd name="T24" fmla="*/ 2147483646 w 924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126BAD68-9A35-7B4F-B086-FAF9C083B047}" type="datetimeFigureOut">
              <a:rPr lang="en-US"/>
              <a:t>11/16/21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42130E7-F121-3741-80F0-B197818B89E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p:cNvSpPr/>
          <p:nvPr/>
        </p:nvSpPr>
        <p:spPr bwMode="auto">
          <a:xfrm flipV="1">
            <a:off x="-4763" y="714375"/>
            <a:ext cx="1589088" cy="508000"/>
          </a:xfrm>
          <a:custGeom>
            <a:avLst/>
            <a:gdLst>
              <a:gd name="T0" fmla="*/ 2147483646 w 9248"/>
              <a:gd name="T1" fmla="*/ 2147483646 h 10000"/>
              <a:gd name="T2" fmla="*/ 2147483646 w 9248"/>
              <a:gd name="T3" fmla="*/ 2147483646 h 10000"/>
              <a:gd name="T4" fmla="*/ 2147483646 w 9248"/>
              <a:gd name="T5" fmla="*/ 2147483646 h 10000"/>
              <a:gd name="T6" fmla="*/ 2147483646 w 9248"/>
              <a:gd name="T7" fmla="*/ 0 h 10000"/>
              <a:gd name="T8" fmla="*/ 2147483646 w 9248"/>
              <a:gd name="T9" fmla="*/ 0 h 10000"/>
              <a:gd name="T10" fmla="*/ 0 w 9248"/>
              <a:gd name="T11" fmla="*/ 2147483646 h 10000"/>
              <a:gd name="T12" fmla="*/ 2147483646 w 9248"/>
              <a:gd name="T13" fmla="*/ 2147483646 h 10000"/>
              <a:gd name="T14" fmla="*/ 2147483646 w 9248"/>
              <a:gd name="T15" fmla="*/ 2147483646 h 10000"/>
              <a:gd name="T16" fmla="*/ 2147483646 w 9248"/>
              <a:gd name="T17" fmla="*/ 2147483646 h 10000"/>
              <a:gd name="T18" fmla="*/ 2147483646 w 9248"/>
              <a:gd name="T19" fmla="*/ 2147483646 h 10000"/>
              <a:gd name="T20" fmla="*/ 2147483646 w 9248"/>
              <a:gd name="T21" fmla="*/ 2147483646 h 10000"/>
              <a:gd name="T22" fmla="*/ 2147483646 w 9248"/>
              <a:gd name="T23" fmla="*/ 2147483646 h 10000"/>
              <a:gd name="T24" fmla="*/ 2147483646 w 924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81C041A-69F2-A043-9AA6-2A2F475942A3}" type="datetimeFigureOut">
              <a:rPr lang="en-US"/>
              <a:t>11/16/21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A9E43BB-5694-4B49-AD5E-92206F5FC4B8}"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p:cNvSpPr/>
          <p:nvPr/>
        </p:nvSpPr>
        <p:spPr bwMode="auto">
          <a:xfrm flipV="1">
            <a:off x="-4763" y="3178175"/>
            <a:ext cx="1589088" cy="508000"/>
          </a:xfrm>
          <a:custGeom>
            <a:avLst/>
            <a:gdLst>
              <a:gd name="T0" fmla="*/ 2147483646 w 9248"/>
              <a:gd name="T1" fmla="*/ 2147483646 h 10000"/>
              <a:gd name="T2" fmla="*/ 2147483646 w 9248"/>
              <a:gd name="T3" fmla="*/ 2147483646 h 10000"/>
              <a:gd name="T4" fmla="*/ 2147483646 w 9248"/>
              <a:gd name="T5" fmla="*/ 2147483646 h 10000"/>
              <a:gd name="T6" fmla="*/ 2147483646 w 9248"/>
              <a:gd name="T7" fmla="*/ 0 h 10000"/>
              <a:gd name="T8" fmla="*/ 2147483646 w 9248"/>
              <a:gd name="T9" fmla="*/ 0 h 10000"/>
              <a:gd name="T10" fmla="*/ 0 w 9248"/>
              <a:gd name="T11" fmla="*/ 2147483646 h 10000"/>
              <a:gd name="T12" fmla="*/ 2147483646 w 9248"/>
              <a:gd name="T13" fmla="*/ 2147483646 h 10000"/>
              <a:gd name="T14" fmla="*/ 2147483646 w 9248"/>
              <a:gd name="T15" fmla="*/ 2147483646 h 10000"/>
              <a:gd name="T16" fmla="*/ 2147483646 w 9248"/>
              <a:gd name="T17" fmla="*/ 2147483646 h 10000"/>
              <a:gd name="T18" fmla="*/ 2147483646 w 9248"/>
              <a:gd name="T19" fmla="*/ 2147483646 h 10000"/>
              <a:gd name="T20" fmla="*/ 2147483646 w 9248"/>
              <a:gd name="T21" fmla="*/ 2147483646 h 10000"/>
              <a:gd name="T22" fmla="*/ 2147483646 w 9248"/>
              <a:gd name="T23" fmla="*/ 2147483646 h 10000"/>
              <a:gd name="T24" fmla="*/ 2147483646 w 924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E48D6CA-8549-1F44-9A4E-C223147DD30F}" type="datetimeFigureOut">
              <a:rPr lang="en-US"/>
              <a:t>11/16/21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531813" y="3244850"/>
            <a:ext cx="779462" cy="365125"/>
          </a:xfrm>
        </p:spPr>
        <p:txBody>
          <a:bodyPr/>
          <a:lstStyle>
            <a:lvl1pPr>
              <a:defRPr/>
            </a:lvl1pPr>
          </a:lstStyle>
          <a:p>
            <a:pPr>
              <a:defRPr/>
            </a:pPr>
            <a:fld id="{FC5D9518-1367-F342-AE15-9A7101E428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reeform 11"/>
          <p:cNvSpPr/>
          <p:nvPr/>
        </p:nvSpPr>
        <p:spPr bwMode="auto">
          <a:xfrm flipV="1">
            <a:off x="-4763" y="714375"/>
            <a:ext cx="1589088" cy="508000"/>
          </a:xfrm>
          <a:custGeom>
            <a:avLst/>
            <a:gdLst>
              <a:gd name="T0" fmla="*/ 2147483646 w 9248"/>
              <a:gd name="T1" fmla="*/ 2147483646 h 10000"/>
              <a:gd name="T2" fmla="*/ 2147483646 w 9248"/>
              <a:gd name="T3" fmla="*/ 2147483646 h 10000"/>
              <a:gd name="T4" fmla="*/ 2147483646 w 9248"/>
              <a:gd name="T5" fmla="*/ 2147483646 h 10000"/>
              <a:gd name="T6" fmla="*/ 2147483646 w 9248"/>
              <a:gd name="T7" fmla="*/ 0 h 10000"/>
              <a:gd name="T8" fmla="*/ 2147483646 w 9248"/>
              <a:gd name="T9" fmla="*/ 0 h 10000"/>
              <a:gd name="T10" fmla="*/ 0 w 9248"/>
              <a:gd name="T11" fmla="*/ 2147483646 h 10000"/>
              <a:gd name="T12" fmla="*/ 2147483646 w 9248"/>
              <a:gd name="T13" fmla="*/ 2147483646 h 10000"/>
              <a:gd name="T14" fmla="*/ 2147483646 w 9248"/>
              <a:gd name="T15" fmla="*/ 2147483646 h 10000"/>
              <a:gd name="T16" fmla="*/ 2147483646 w 9248"/>
              <a:gd name="T17" fmla="*/ 2147483646 h 10000"/>
              <a:gd name="T18" fmla="*/ 2147483646 w 9248"/>
              <a:gd name="T19" fmla="*/ 2147483646 h 10000"/>
              <a:gd name="T20" fmla="*/ 2147483646 w 9248"/>
              <a:gd name="T21" fmla="*/ 2147483646 h 10000"/>
              <a:gd name="T22" fmla="*/ 2147483646 w 9248"/>
              <a:gd name="T23" fmla="*/ 2147483646 h 10000"/>
              <a:gd name="T24" fmla="*/ 2147483646 w 924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4"/>
          <p:cNvSpPr>
            <a:spLocks noGrp="1"/>
          </p:cNvSpPr>
          <p:nvPr>
            <p:ph type="dt" sz="half" idx="10"/>
          </p:nvPr>
        </p:nvSpPr>
        <p:spPr/>
        <p:txBody>
          <a:bodyPr/>
          <a:lstStyle>
            <a:lvl1pPr>
              <a:defRPr/>
            </a:lvl1pPr>
          </a:lstStyle>
          <a:p>
            <a:pPr>
              <a:defRPr/>
            </a:pPr>
            <a:fld id="{D26BDAAA-233E-E84B-AED8-2BA901352833}" type="datetimeFigureOut">
              <a:rPr lang="en-US"/>
              <a:t>11/16/21</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44422E2-ABEF-E244-B57A-B614067CD967}"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reeform 35"/>
          <p:cNvSpPr/>
          <p:nvPr/>
        </p:nvSpPr>
        <p:spPr bwMode="auto">
          <a:xfrm flipV="1">
            <a:off x="-4763" y="714375"/>
            <a:ext cx="1589088" cy="508000"/>
          </a:xfrm>
          <a:custGeom>
            <a:avLst/>
            <a:gdLst>
              <a:gd name="T0" fmla="*/ 2147483646 w 9248"/>
              <a:gd name="T1" fmla="*/ 2147483646 h 10000"/>
              <a:gd name="T2" fmla="*/ 2147483646 w 9248"/>
              <a:gd name="T3" fmla="*/ 2147483646 h 10000"/>
              <a:gd name="T4" fmla="*/ 2147483646 w 9248"/>
              <a:gd name="T5" fmla="*/ 2147483646 h 10000"/>
              <a:gd name="T6" fmla="*/ 2147483646 w 9248"/>
              <a:gd name="T7" fmla="*/ 0 h 10000"/>
              <a:gd name="T8" fmla="*/ 2147483646 w 9248"/>
              <a:gd name="T9" fmla="*/ 0 h 10000"/>
              <a:gd name="T10" fmla="*/ 0 w 9248"/>
              <a:gd name="T11" fmla="*/ 2147483646 h 10000"/>
              <a:gd name="T12" fmla="*/ 2147483646 w 9248"/>
              <a:gd name="T13" fmla="*/ 2147483646 h 10000"/>
              <a:gd name="T14" fmla="*/ 2147483646 w 9248"/>
              <a:gd name="T15" fmla="*/ 2147483646 h 10000"/>
              <a:gd name="T16" fmla="*/ 2147483646 w 9248"/>
              <a:gd name="T17" fmla="*/ 2147483646 h 10000"/>
              <a:gd name="T18" fmla="*/ 2147483646 w 9248"/>
              <a:gd name="T19" fmla="*/ 2147483646 h 10000"/>
              <a:gd name="T20" fmla="*/ 2147483646 w 9248"/>
              <a:gd name="T21" fmla="*/ 2147483646 h 10000"/>
              <a:gd name="T22" fmla="*/ 2147483646 w 9248"/>
              <a:gd name="T23" fmla="*/ 2147483646 h 10000"/>
              <a:gd name="T24" fmla="*/ 2147483646 w 924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DEE97AA2-86A0-5E4A-8CA3-E601FC01FD4E}" type="datetimeFigureOut">
              <a:rPr lang="en-US"/>
              <a:t>11/16/21</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pPr>
              <a:defRPr/>
            </a:pPr>
            <a:fld id="{DE46353B-659F-5247-9344-78701073647D}"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p:cNvSpPr/>
          <p:nvPr/>
        </p:nvSpPr>
        <p:spPr bwMode="auto">
          <a:xfrm flipV="1">
            <a:off x="-4763" y="714375"/>
            <a:ext cx="1589088" cy="508000"/>
          </a:xfrm>
          <a:custGeom>
            <a:avLst/>
            <a:gdLst>
              <a:gd name="T0" fmla="*/ 2147483646 w 9248"/>
              <a:gd name="T1" fmla="*/ 2147483646 h 10000"/>
              <a:gd name="T2" fmla="*/ 2147483646 w 9248"/>
              <a:gd name="T3" fmla="*/ 2147483646 h 10000"/>
              <a:gd name="T4" fmla="*/ 2147483646 w 9248"/>
              <a:gd name="T5" fmla="*/ 2147483646 h 10000"/>
              <a:gd name="T6" fmla="*/ 2147483646 w 9248"/>
              <a:gd name="T7" fmla="*/ 0 h 10000"/>
              <a:gd name="T8" fmla="*/ 2147483646 w 9248"/>
              <a:gd name="T9" fmla="*/ 0 h 10000"/>
              <a:gd name="T10" fmla="*/ 0 w 9248"/>
              <a:gd name="T11" fmla="*/ 2147483646 h 10000"/>
              <a:gd name="T12" fmla="*/ 2147483646 w 9248"/>
              <a:gd name="T13" fmla="*/ 2147483646 h 10000"/>
              <a:gd name="T14" fmla="*/ 2147483646 w 9248"/>
              <a:gd name="T15" fmla="*/ 2147483646 h 10000"/>
              <a:gd name="T16" fmla="*/ 2147483646 w 9248"/>
              <a:gd name="T17" fmla="*/ 2147483646 h 10000"/>
              <a:gd name="T18" fmla="*/ 2147483646 w 9248"/>
              <a:gd name="T19" fmla="*/ 2147483646 h 10000"/>
              <a:gd name="T20" fmla="*/ 2147483646 w 9248"/>
              <a:gd name="T21" fmla="*/ 2147483646 h 10000"/>
              <a:gd name="T22" fmla="*/ 2147483646 w 9248"/>
              <a:gd name="T23" fmla="*/ 2147483646 h 10000"/>
              <a:gd name="T24" fmla="*/ 2147483646 w 924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fld id="{45081150-EDA8-2E40-9773-BBE6F4EBCEC3}" type="datetimeFigureOut">
              <a:rPr lang="en-US"/>
              <a:t>11/16/21</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43CF8AEC-AC4C-7846-BF20-BF565D24037E}"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p:cNvSpPr/>
          <p:nvPr/>
        </p:nvSpPr>
        <p:spPr bwMode="auto">
          <a:xfrm flipV="1">
            <a:off x="-4763" y="714375"/>
            <a:ext cx="1589088" cy="508000"/>
          </a:xfrm>
          <a:custGeom>
            <a:avLst/>
            <a:gdLst>
              <a:gd name="T0" fmla="*/ 2147483646 w 9248"/>
              <a:gd name="T1" fmla="*/ 2147483646 h 10000"/>
              <a:gd name="T2" fmla="*/ 2147483646 w 9248"/>
              <a:gd name="T3" fmla="*/ 2147483646 h 10000"/>
              <a:gd name="T4" fmla="*/ 2147483646 w 9248"/>
              <a:gd name="T5" fmla="*/ 2147483646 h 10000"/>
              <a:gd name="T6" fmla="*/ 2147483646 w 9248"/>
              <a:gd name="T7" fmla="*/ 0 h 10000"/>
              <a:gd name="T8" fmla="*/ 2147483646 w 9248"/>
              <a:gd name="T9" fmla="*/ 0 h 10000"/>
              <a:gd name="T10" fmla="*/ 0 w 9248"/>
              <a:gd name="T11" fmla="*/ 2147483646 h 10000"/>
              <a:gd name="T12" fmla="*/ 2147483646 w 9248"/>
              <a:gd name="T13" fmla="*/ 2147483646 h 10000"/>
              <a:gd name="T14" fmla="*/ 2147483646 w 9248"/>
              <a:gd name="T15" fmla="*/ 2147483646 h 10000"/>
              <a:gd name="T16" fmla="*/ 2147483646 w 9248"/>
              <a:gd name="T17" fmla="*/ 2147483646 h 10000"/>
              <a:gd name="T18" fmla="*/ 2147483646 w 9248"/>
              <a:gd name="T19" fmla="*/ 2147483646 h 10000"/>
              <a:gd name="T20" fmla="*/ 2147483646 w 9248"/>
              <a:gd name="T21" fmla="*/ 2147483646 h 10000"/>
              <a:gd name="T22" fmla="*/ 2147483646 w 9248"/>
              <a:gd name="T23" fmla="*/ 2147483646 h 10000"/>
              <a:gd name="T24" fmla="*/ 2147483646 w 924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3" name="Date Placeholder 1"/>
          <p:cNvSpPr>
            <a:spLocks noGrp="1"/>
          </p:cNvSpPr>
          <p:nvPr>
            <p:ph type="dt" sz="half" idx="10"/>
          </p:nvPr>
        </p:nvSpPr>
        <p:spPr/>
        <p:txBody>
          <a:bodyPr/>
          <a:lstStyle>
            <a:lvl1pPr>
              <a:defRPr/>
            </a:lvl1pPr>
          </a:lstStyle>
          <a:p>
            <a:pPr>
              <a:defRPr/>
            </a:pPr>
            <a:fld id="{84E1B0B6-E96E-C544-8752-D33739610CD0}" type="datetimeFigureOut">
              <a:rPr lang="en-US"/>
              <a:t>11/16/21</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F4941C63-D200-584F-B070-4C9DB05B6A0A}"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p:cNvSpPr/>
          <p:nvPr/>
        </p:nvSpPr>
        <p:spPr bwMode="auto">
          <a:xfrm flipV="1">
            <a:off x="-4763" y="714375"/>
            <a:ext cx="1589088" cy="508000"/>
          </a:xfrm>
          <a:custGeom>
            <a:avLst/>
            <a:gdLst>
              <a:gd name="T0" fmla="*/ 2147483646 w 9248"/>
              <a:gd name="T1" fmla="*/ 2147483646 h 10000"/>
              <a:gd name="T2" fmla="*/ 2147483646 w 9248"/>
              <a:gd name="T3" fmla="*/ 2147483646 h 10000"/>
              <a:gd name="T4" fmla="*/ 2147483646 w 9248"/>
              <a:gd name="T5" fmla="*/ 2147483646 h 10000"/>
              <a:gd name="T6" fmla="*/ 2147483646 w 9248"/>
              <a:gd name="T7" fmla="*/ 0 h 10000"/>
              <a:gd name="T8" fmla="*/ 2147483646 w 9248"/>
              <a:gd name="T9" fmla="*/ 0 h 10000"/>
              <a:gd name="T10" fmla="*/ 0 w 9248"/>
              <a:gd name="T11" fmla="*/ 2147483646 h 10000"/>
              <a:gd name="T12" fmla="*/ 2147483646 w 9248"/>
              <a:gd name="T13" fmla="*/ 2147483646 h 10000"/>
              <a:gd name="T14" fmla="*/ 2147483646 w 9248"/>
              <a:gd name="T15" fmla="*/ 2147483646 h 10000"/>
              <a:gd name="T16" fmla="*/ 2147483646 w 9248"/>
              <a:gd name="T17" fmla="*/ 2147483646 h 10000"/>
              <a:gd name="T18" fmla="*/ 2147483646 w 9248"/>
              <a:gd name="T19" fmla="*/ 2147483646 h 10000"/>
              <a:gd name="T20" fmla="*/ 2147483646 w 9248"/>
              <a:gd name="T21" fmla="*/ 2147483646 h 10000"/>
              <a:gd name="T22" fmla="*/ 2147483646 w 9248"/>
              <a:gd name="T23" fmla="*/ 2147483646 h 10000"/>
              <a:gd name="T24" fmla="*/ 2147483646 w 924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fld id="{1B8970A9-B5CC-7F42-9930-EF0846019AED}" type="datetimeFigureOut">
              <a:rPr lang="en-US"/>
              <a:t>11/16/21</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25F0EE67-1972-0C44-9E23-ADB2A1F50C17}"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p:cNvSpPr/>
          <p:nvPr/>
        </p:nvSpPr>
        <p:spPr bwMode="auto">
          <a:xfrm flipV="1">
            <a:off x="-4763" y="4911725"/>
            <a:ext cx="1589088" cy="508000"/>
          </a:xfrm>
          <a:custGeom>
            <a:avLst/>
            <a:gdLst>
              <a:gd name="T0" fmla="*/ 2147483646 w 9248"/>
              <a:gd name="T1" fmla="*/ 2147483646 h 10000"/>
              <a:gd name="T2" fmla="*/ 2147483646 w 9248"/>
              <a:gd name="T3" fmla="*/ 2147483646 h 10000"/>
              <a:gd name="T4" fmla="*/ 2147483646 w 9248"/>
              <a:gd name="T5" fmla="*/ 2147483646 h 10000"/>
              <a:gd name="T6" fmla="*/ 2147483646 w 9248"/>
              <a:gd name="T7" fmla="*/ 0 h 10000"/>
              <a:gd name="T8" fmla="*/ 2147483646 w 9248"/>
              <a:gd name="T9" fmla="*/ 0 h 10000"/>
              <a:gd name="T10" fmla="*/ 0 w 9248"/>
              <a:gd name="T11" fmla="*/ 2147483646 h 10000"/>
              <a:gd name="T12" fmla="*/ 2147483646 w 9248"/>
              <a:gd name="T13" fmla="*/ 2147483646 h 10000"/>
              <a:gd name="T14" fmla="*/ 2147483646 w 9248"/>
              <a:gd name="T15" fmla="*/ 2147483646 h 10000"/>
              <a:gd name="T16" fmla="*/ 2147483646 w 9248"/>
              <a:gd name="T17" fmla="*/ 2147483646 h 10000"/>
              <a:gd name="T18" fmla="*/ 2147483646 w 9248"/>
              <a:gd name="T19" fmla="*/ 2147483646 h 10000"/>
              <a:gd name="T20" fmla="*/ 2147483646 w 9248"/>
              <a:gd name="T21" fmla="*/ 2147483646 h 10000"/>
              <a:gd name="T22" fmla="*/ 2147483646 w 9248"/>
              <a:gd name="T23" fmla="*/ 2147483646 h 10000"/>
              <a:gd name="T24" fmla="*/ 2147483646 w 924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hasCustomPrompt="1"/>
          </p:nvPr>
        </p:nvSpPr>
        <p:spPr>
          <a:xfrm>
            <a:off x="2589212" y="634965"/>
            <a:ext cx="8915400"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fld id="{7C2FCC45-3820-154A-9765-1D6E9C0A9248}" type="datetimeFigureOut">
              <a:rPr lang="en-US"/>
              <a:t>11/16/21</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531813" y="4983163"/>
            <a:ext cx="779462" cy="365125"/>
          </a:xfrm>
        </p:spPr>
        <p:txBody>
          <a:bodyPr/>
          <a:lstStyle>
            <a:lvl1pPr>
              <a:defRPr/>
            </a:lvl1pPr>
          </a:lstStyle>
          <a:p>
            <a:pPr>
              <a:defRPr/>
            </a:pPr>
            <a:fld id="{6B3CBC22-808B-5344-847B-4C607D955330}"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026" name="Group 22"/>
          <p:cNvGrpSpPr/>
          <p:nvPr/>
        </p:nvGrpSpPr>
        <p:grpSpPr bwMode="auto">
          <a:xfrm>
            <a:off x="0" y="228600"/>
            <a:ext cx="2851150" cy="6638925"/>
            <a:chOff x="2487613" y="285750"/>
            <a:chExt cx="2428875" cy="5654676"/>
          </a:xfrm>
        </p:grpSpPr>
        <p:sp>
          <p:nvSpPr>
            <p:cNvPr id="1046" name="Freeform 11"/>
            <p:cNvSpPr/>
            <p:nvPr/>
          </p:nvSpPr>
          <p:spPr bwMode="auto">
            <a:xfrm>
              <a:off x="2487613" y="2284413"/>
              <a:ext cx="85725" cy="533400"/>
            </a:xfrm>
            <a:custGeom>
              <a:avLst/>
              <a:gdLst>
                <a:gd name="T0" fmla="*/ 2147483646 w 22"/>
                <a:gd name="T1" fmla="*/ 2147483646 h 136"/>
                <a:gd name="T2" fmla="*/ 2147483646 w 22"/>
                <a:gd name="T3" fmla="*/ 2147483646 h 136"/>
                <a:gd name="T4" fmla="*/ 0 w 22"/>
                <a:gd name="T5" fmla="*/ 0 h 136"/>
                <a:gd name="T6" fmla="*/ 0 w 22"/>
                <a:gd name="T7" fmla="*/ 2147483646 h 136"/>
                <a:gd name="T8" fmla="*/ 2147483646 w 22"/>
                <a:gd name="T9" fmla="*/ 2147483646 h 136"/>
                <a:gd name="T10" fmla="*/ 2147483646 w 22"/>
                <a:gd name="T11" fmla="*/ 2147483646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047" name="Freeform 12"/>
            <p:cNvSpPr/>
            <p:nvPr/>
          </p:nvSpPr>
          <p:spPr bwMode="auto">
            <a:xfrm>
              <a:off x="2597151" y="2779713"/>
              <a:ext cx="550863" cy="1978025"/>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2147483646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048" name="Freeform 13"/>
            <p:cNvSpPr/>
            <p:nvPr/>
          </p:nvSpPr>
          <p:spPr bwMode="auto">
            <a:xfrm>
              <a:off x="3175001" y="4730750"/>
              <a:ext cx="519113" cy="1209675"/>
            </a:xfrm>
            <a:custGeom>
              <a:avLst/>
              <a:gdLst>
                <a:gd name="T0" fmla="*/ 2147483646 w 132"/>
                <a:gd name="T1" fmla="*/ 2147483646 h 308"/>
                <a:gd name="T2" fmla="*/ 0 w 132"/>
                <a:gd name="T3" fmla="*/ 0 h 308"/>
                <a:gd name="T4" fmla="*/ 0 w 132"/>
                <a:gd name="T5" fmla="*/ 2147483646 h 308"/>
                <a:gd name="T6" fmla="*/ 2147483646 w 132"/>
                <a:gd name="T7" fmla="*/ 2147483646 h 308"/>
                <a:gd name="T8" fmla="*/ 2147483646 w 132"/>
                <a:gd name="T9" fmla="*/ 2147483646 h 308"/>
                <a:gd name="T10" fmla="*/ 2147483646 w 132"/>
                <a:gd name="T11" fmla="*/ 2147483646 h 308"/>
                <a:gd name="T12" fmla="*/ 2147483646 w 132"/>
                <a:gd name="T13" fmla="*/ 2147483646 h 308"/>
                <a:gd name="T14" fmla="*/ 2147483646 w 132"/>
                <a:gd name="T15" fmla="*/ 2147483646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049" name="Freeform 14"/>
            <p:cNvSpPr/>
            <p:nvPr/>
          </p:nvSpPr>
          <p:spPr bwMode="auto">
            <a:xfrm>
              <a:off x="3305176" y="5630863"/>
              <a:ext cx="146050" cy="309563"/>
            </a:xfrm>
            <a:custGeom>
              <a:avLst/>
              <a:gdLst>
                <a:gd name="T0" fmla="*/ 2147483646 w 37"/>
                <a:gd name="T1" fmla="*/ 2147483646 h 79"/>
                <a:gd name="T2" fmla="*/ 2147483646 w 37"/>
                <a:gd name="T3" fmla="*/ 2147483646 h 79"/>
                <a:gd name="T4" fmla="*/ 0 w 37"/>
                <a:gd name="T5" fmla="*/ 0 h 79"/>
                <a:gd name="T6" fmla="*/ 2147483646 w 37"/>
                <a:gd name="T7" fmla="*/ 2147483646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050" name="Freeform 15"/>
            <p:cNvSpPr/>
            <p:nvPr/>
          </p:nvSpPr>
          <p:spPr bwMode="auto">
            <a:xfrm>
              <a:off x="2573338" y="2817813"/>
              <a:ext cx="700088" cy="2835275"/>
            </a:xfrm>
            <a:custGeom>
              <a:avLst/>
              <a:gdLst>
                <a:gd name="T0" fmla="*/ 2147483646 w 178"/>
                <a:gd name="T1" fmla="*/ 2147483646 h 722"/>
                <a:gd name="T2" fmla="*/ 2147483646 w 178"/>
                <a:gd name="T3" fmla="*/ 2147483646 h 722"/>
                <a:gd name="T4" fmla="*/ 2147483646 w 178"/>
                <a:gd name="T5" fmla="*/ 2147483646 h 722"/>
                <a:gd name="T6" fmla="*/ 2147483646 w 178"/>
                <a:gd name="T7" fmla="*/ 2147483646 h 722"/>
                <a:gd name="T8" fmla="*/ 0 w 178"/>
                <a:gd name="T9" fmla="*/ 0 h 722"/>
                <a:gd name="T10" fmla="*/ 2147483646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051" name="Freeform 16"/>
            <p:cNvSpPr/>
            <p:nvPr/>
          </p:nvSpPr>
          <p:spPr bwMode="auto">
            <a:xfrm>
              <a:off x="2506663" y="285750"/>
              <a:ext cx="90488" cy="2493963"/>
            </a:xfrm>
            <a:custGeom>
              <a:avLst/>
              <a:gdLst>
                <a:gd name="T0" fmla="*/ 2147483646 w 23"/>
                <a:gd name="T1" fmla="*/ 2147483646 h 635"/>
                <a:gd name="T2" fmla="*/ 2147483646 w 23"/>
                <a:gd name="T3" fmla="*/ 2147483646 h 635"/>
                <a:gd name="T4" fmla="*/ 2147483646 w 23"/>
                <a:gd name="T5" fmla="*/ 2147483646 h 635"/>
                <a:gd name="T6" fmla="*/ 2147483646 w 23"/>
                <a:gd name="T7" fmla="*/ 2147483646 h 635"/>
                <a:gd name="T8" fmla="*/ 2147483646 w 23"/>
                <a:gd name="T9" fmla="*/ 2147483646 h 635"/>
                <a:gd name="T10" fmla="*/ 2147483646 w 23"/>
                <a:gd name="T11" fmla="*/ 2147483646 h 635"/>
                <a:gd name="T12" fmla="*/ 2147483646 w 23"/>
                <a:gd name="T13" fmla="*/ 0 h 635"/>
                <a:gd name="T14" fmla="*/ 2147483646 w 23"/>
                <a:gd name="T15" fmla="*/ 0 h 635"/>
                <a:gd name="T16" fmla="*/ 2147483646 w 23"/>
                <a:gd name="T17" fmla="*/ 2147483646 h 635"/>
                <a:gd name="T18" fmla="*/ 2147483646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052" name="Freeform 17"/>
            <p:cNvSpPr/>
            <p:nvPr/>
          </p:nvSpPr>
          <p:spPr bwMode="auto">
            <a:xfrm>
              <a:off x="2554288" y="2598738"/>
              <a:ext cx="66675" cy="420688"/>
            </a:xfrm>
            <a:custGeom>
              <a:avLst/>
              <a:gdLst>
                <a:gd name="T0" fmla="*/ 0 w 17"/>
                <a:gd name="T1" fmla="*/ 0 h 107"/>
                <a:gd name="T2" fmla="*/ 2147483646 w 17"/>
                <a:gd name="T3" fmla="*/ 2147483646 h 107"/>
                <a:gd name="T4" fmla="*/ 2147483646 w 17"/>
                <a:gd name="T5" fmla="*/ 2147483646 h 107"/>
                <a:gd name="T6" fmla="*/ 2147483646 w 17"/>
                <a:gd name="T7" fmla="*/ 2147483646 h 107"/>
                <a:gd name="T8" fmla="*/ 2147483646 w 17"/>
                <a:gd name="T9" fmla="*/ 2147483646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053" name="Freeform 18"/>
            <p:cNvSpPr/>
            <p:nvPr/>
          </p:nvSpPr>
          <p:spPr bwMode="auto">
            <a:xfrm>
              <a:off x="3143251" y="4757738"/>
              <a:ext cx="161925" cy="873125"/>
            </a:xfrm>
            <a:custGeom>
              <a:avLst/>
              <a:gdLst>
                <a:gd name="T0" fmla="*/ 0 w 41"/>
                <a:gd name="T1" fmla="*/ 0 h 222"/>
                <a:gd name="T2" fmla="*/ 2147483646 w 41"/>
                <a:gd name="T3" fmla="*/ 2147483646 h 222"/>
                <a:gd name="T4" fmla="*/ 2147483646 w 41"/>
                <a:gd name="T5" fmla="*/ 2147483646 h 222"/>
                <a:gd name="T6" fmla="*/ 2147483646 w 41"/>
                <a:gd name="T7" fmla="*/ 2147483646 h 222"/>
                <a:gd name="T8" fmla="*/ 2147483646 w 41"/>
                <a:gd name="T9" fmla="*/ 2147483646 h 222"/>
                <a:gd name="T10" fmla="*/ 2147483646 w 41"/>
                <a:gd name="T11" fmla="*/ 2147483646 h 222"/>
                <a:gd name="T12" fmla="*/ 2147483646 w 41"/>
                <a:gd name="T13" fmla="*/ 2147483646 h 222"/>
                <a:gd name="T14" fmla="*/ 2147483646 w 41"/>
                <a:gd name="T15" fmla="*/ 2147483646 h 222"/>
                <a:gd name="T16" fmla="*/ 2147483646 w 41"/>
                <a:gd name="T17" fmla="*/ 2147483646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054" name="Freeform 19"/>
            <p:cNvSpPr/>
            <p:nvPr/>
          </p:nvSpPr>
          <p:spPr bwMode="auto">
            <a:xfrm>
              <a:off x="3148013" y="1282700"/>
              <a:ext cx="1768475" cy="3448050"/>
            </a:xfrm>
            <a:custGeom>
              <a:avLst/>
              <a:gdLst>
                <a:gd name="T0" fmla="*/ 2147483646 w 450"/>
                <a:gd name="T1" fmla="*/ 2147483646 h 878"/>
                <a:gd name="T2" fmla="*/ 2147483646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2147483646 h 878"/>
                <a:gd name="T12" fmla="*/ 2147483646 w 450"/>
                <a:gd name="T13" fmla="*/ 2147483646 h 878"/>
                <a:gd name="T14" fmla="*/ 2147483646 w 450"/>
                <a:gd name="T15" fmla="*/ 0 h 878"/>
                <a:gd name="T16" fmla="*/ 2147483646 w 450"/>
                <a:gd name="T17" fmla="*/ 2147483646 h 878"/>
                <a:gd name="T18" fmla="*/ 2147483646 w 450"/>
                <a:gd name="T19" fmla="*/ 2147483646 h 878"/>
                <a:gd name="T20" fmla="*/ 2147483646 w 450"/>
                <a:gd name="T21" fmla="*/ 2147483646 h 878"/>
                <a:gd name="T22" fmla="*/ 2147483646 w 450"/>
                <a:gd name="T23" fmla="*/ 2147483646 h 878"/>
                <a:gd name="T24" fmla="*/ 2147483646 w 450"/>
                <a:gd name="T25" fmla="*/ 2147483646 h 878"/>
                <a:gd name="T26" fmla="*/ 0 w 450"/>
                <a:gd name="T27" fmla="*/ 2147483646 h 878"/>
                <a:gd name="T28" fmla="*/ 0 w 450"/>
                <a:gd name="T29" fmla="*/ 2147483646 h 878"/>
                <a:gd name="T30" fmla="*/ 2147483646 w 450"/>
                <a:gd name="T31" fmla="*/ 2147483646 h 878"/>
                <a:gd name="T32" fmla="*/ 2147483646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055" name="Freeform 20"/>
            <p:cNvSpPr/>
            <p:nvPr/>
          </p:nvSpPr>
          <p:spPr bwMode="auto">
            <a:xfrm>
              <a:off x="3273426" y="5653088"/>
              <a:ext cx="138113" cy="287338"/>
            </a:xfrm>
            <a:custGeom>
              <a:avLst/>
              <a:gdLst>
                <a:gd name="T0" fmla="*/ 0 w 35"/>
                <a:gd name="T1" fmla="*/ 0 h 73"/>
                <a:gd name="T2" fmla="*/ 2147483646 w 35"/>
                <a:gd name="T3" fmla="*/ 2147483646 h 73"/>
                <a:gd name="T4" fmla="*/ 2147483646 w 35"/>
                <a:gd name="T5" fmla="*/ 2147483646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056" name="Freeform 21"/>
            <p:cNvSpPr/>
            <p:nvPr/>
          </p:nvSpPr>
          <p:spPr bwMode="auto">
            <a:xfrm>
              <a:off x="3143251" y="4656138"/>
              <a:ext cx="31750" cy="188913"/>
            </a:xfrm>
            <a:custGeom>
              <a:avLst/>
              <a:gdLst>
                <a:gd name="T0" fmla="*/ 2147483646 w 8"/>
                <a:gd name="T1" fmla="*/ 2147483646 h 48"/>
                <a:gd name="T2" fmla="*/ 2147483646 w 8"/>
                <a:gd name="T3" fmla="*/ 2147483646 h 48"/>
                <a:gd name="T4" fmla="*/ 2147483646 w 8"/>
                <a:gd name="T5" fmla="*/ 2147483646 h 48"/>
                <a:gd name="T6" fmla="*/ 2147483646 w 8"/>
                <a:gd name="T7" fmla="*/ 0 h 48"/>
                <a:gd name="T8" fmla="*/ 0 w 8"/>
                <a:gd name="T9" fmla="*/ 2147483646 h 48"/>
                <a:gd name="T10" fmla="*/ 2147483646 w 8"/>
                <a:gd name="T11" fmla="*/ 2147483646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057" name="Freeform 22"/>
            <p:cNvSpPr/>
            <p:nvPr/>
          </p:nvSpPr>
          <p:spPr bwMode="auto">
            <a:xfrm>
              <a:off x="3211513" y="5410200"/>
              <a:ext cx="203200" cy="530225"/>
            </a:xfrm>
            <a:custGeom>
              <a:avLst/>
              <a:gdLst>
                <a:gd name="T0" fmla="*/ 2147483646 w 52"/>
                <a:gd name="T1" fmla="*/ 2147483646 h 135"/>
                <a:gd name="T2" fmla="*/ 0 w 52"/>
                <a:gd name="T3" fmla="*/ 0 h 135"/>
                <a:gd name="T4" fmla="*/ 2147483646 w 52"/>
                <a:gd name="T5" fmla="*/ 2147483646 h 135"/>
                <a:gd name="T6" fmla="*/ 2147483646 w 52"/>
                <a:gd name="T7" fmla="*/ 2147483646 h 135"/>
                <a:gd name="T8" fmla="*/ 2147483646 w 52"/>
                <a:gd name="T9" fmla="*/ 2147483646 h 135"/>
                <a:gd name="T10" fmla="*/ 2147483646 w 52"/>
                <a:gd name="T11" fmla="*/ 2147483646 h 135"/>
                <a:gd name="T12" fmla="*/ 2147483646 w 52"/>
                <a:gd name="T13" fmla="*/ 2147483646 h 135"/>
                <a:gd name="T14" fmla="*/ 2147483646 w 52"/>
                <a:gd name="T15" fmla="*/ 2147483646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grpSp>
      <p:grpSp>
        <p:nvGrpSpPr>
          <p:cNvPr id="1027" name="Group 9"/>
          <p:cNvGrpSpPr/>
          <p:nvPr/>
        </p:nvGrpSpPr>
        <p:grpSpPr bwMode="auto">
          <a:xfrm>
            <a:off x="26988" y="0"/>
            <a:ext cx="2357437" cy="6853238"/>
            <a:chOff x="6627813" y="194833"/>
            <a:chExt cx="1952625" cy="5678918"/>
          </a:xfrm>
        </p:grpSpPr>
        <p:sp>
          <p:nvSpPr>
            <p:cNvPr id="1034" name="Freeform 27"/>
            <p:cNvSpPr/>
            <p:nvPr/>
          </p:nvSpPr>
          <p:spPr bwMode="auto">
            <a:xfrm>
              <a:off x="6627813" y="194833"/>
              <a:ext cx="409575" cy="3646488"/>
            </a:xfrm>
            <a:custGeom>
              <a:avLst/>
              <a:gdLst>
                <a:gd name="T0" fmla="*/ 2147483646 w 103"/>
                <a:gd name="T1" fmla="*/ 2147483646 h 920"/>
                <a:gd name="T2" fmla="*/ 2147483646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2147483646 w 103"/>
                <a:gd name="T17" fmla="*/ 2147483646 h 920"/>
                <a:gd name="T18" fmla="*/ 2147483646 w 103"/>
                <a:gd name="T19" fmla="*/ 2147483646 h 920"/>
                <a:gd name="T20" fmla="*/ 2147483646 w 103"/>
                <a:gd name="T21" fmla="*/ 2147483646 h 920"/>
                <a:gd name="T22" fmla="*/ 2147483646 w 103"/>
                <a:gd name="T23" fmla="*/ 0 h 920"/>
                <a:gd name="T24" fmla="*/ 0 w 103"/>
                <a:gd name="T25" fmla="*/ 0 h 920"/>
                <a:gd name="T26" fmla="*/ 2147483646 w 103"/>
                <a:gd name="T27" fmla="*/ 2147483646 h 920"/>
                <a:gd name="T28" fmla="*/ 21474836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035" name="Freeform 28"/>
            <p:cNvSpPr/>
            <p:nvPr/>
          </p:nvSpPr>
          <p:spPr bwMode="auto">
            <a:xfrm>
              <a:off x="7061201" y="3771900"/>
              <a:ext cx="350838" cy="1309688"/>
            </a:xfrm>
            <a:custGeom>
              <a:avLst/>
              <a:gdLst>
                <a:gd name="T0" fmla="*/ 2147483646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147483646 w 88"/>
                <a:gd name="T13" fmla="*/ 2147483646 h 330"/>
                <a:gd name="T14" fmla="*/ 2147483646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036" name="Freeform 29"/>
            <p:cNvSpPr/>
            <p:nvPr/>
          </p:nvSpPr>
          <p:spPr bwMode="auto">
            <a:xfrm>
              <a:off x="7439026" y="5053013"/>
              <a:ext cx="357188" cy="820738"/>
            </a:xfrm>
            <a:custGeom>
              <a:avLst/>
              <a:gdLst>
                <a:gd name="T0" fmla="*/ 2147483646 w 90"/>
                <a:gd name="T1" fmla="*/ 2147483646 h 207"/>
                <a:gd name="T2" fmla="*/ 0 w 90"/>
                <a:gd name="T3" fmla="*/ 0 h 207"/>
                <a:gd name="T4" fmla="*/ 2147483646 w 90"/>
                <a:gd name="T5" fmla="*/ 2147483646 h 207"/>
                <a:gd name="T6" fmla="*/ 2147483646 w 90"/>
                <a:gd name="T7" fmla="*/ 2147483646 h 207"/>
                <a:gd name="T8" fmla="*/ 2147483646 w 90"/>
                <a:gd name="T9" fmla="*/ 2147483646 h 207"/>
                <a:gd name="T10" fmla="*/ 2147483646 w 90"/>
                <a:gd name="T11" fmla="*/ 2147483646 h 207"/>
                <a:gd name="T12" fmla="*/ 2147483646 w 90"/>
                <a:gd name="T13" fmla="*/ 2147483646 h 207"/>
                <a:gd name="T14" fmla="*/ 2147483646 w 90"/>
                <a:gd name="T15" fmla="*/ 2147483646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037" name="Freeform 30"/>
            <p:cNvSpPr/>
            <p:nvPr/>
          </p:nvSpPr>
          <p:spPr bwMode="auto">
            <a:xfrm>
              <a:off x="7037388" y="3811588"/>
              <a:ext cx="457200" cy="1852613"/>
            </a:xfrm>
            <a:custGeom>
              <a:avLst/>
              <a:gdLst>
                <a:gd name="T0" fmla="*/ 2147483646 w 115"/>
                <a:gd name="T1" fmla="*/ 2147483646 h 467"/>
                <a:gd name="T2" fmla="*/ 2147483646 w 115"/>
                <a:gd name="T3" fmla="*/ 2147483646 h 467"/>
                <a:gd name="T4" fmla="*/ 2147483646 w 115"/>
                <a:gd name="T5" fmla="*/ 2147483646 h 467"/>
                <a:gd name="T6" fmla="*/ 2147483646 w 115"/>
                <a:gd name="T7" fmla="*/ 2147483646 h 467"/>
                <a:gd name="T8" fmla="*/ 0 w 115"/>
                <a:gd name="T9" fmla="*/ 0 h 467"/>
                <a:gd name="T10" fmla="*/ 2147483646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038" name="Freeform 31"/>
            <p:cNvSpPr/>
            <p:nvPr/>
          </p:nvSpPr>
          <p:spPr bwMode="auto">
            <a:xfrm>
              <a:off x="6992938" y="1263650"/>
              <a:ext cx="144463" cy="2508250"/>
            </a:xfrm>
            <a:custGeom>
              <a:avLst/>
              <a:gdLst>
                <a:gd name="T0" fmla="*/ 2147483646 w 36"/>
                <a:gd name="T1" fmla="*/ 2147483646 h 633"/>
                <a:gd name="T2" fmla="*/ 2147483646 w 36"/>
                <a:gd name="T3" fmla="*/ 2147483646 h 633"/>
                <a:gd name="T4" fmla="*/ 2147483646 w 36"/>
                <a:gd name="T5" fmla="*/ 2147483646 h 633"/>
                <a:gd name="T6" fmla="*/ 2147483646 w 36"/>
                <a:gd name="T7" fmla="*/ 2147483646 h 633"/>
                <a:gd name="T8" fmla="*/ 2147483646 w 36"/>
                <a:gd name="T9" fmla="*/ 2147483646 h 633"/>
                <a:gd name="T10" fmla="*/ 2147483646 w 36"/>
                <a:gd name="T11" fmla="*/ 0 h 633"/>
                <a:gd name="T12" fmla="*/ 2147483646 w 36"/>
                <a:gd name="T13" fmla="*/ 0 h 633"/>
                <a:gd name="T14" fmla="*/ 2147483646 w 36"/>
                <a:gd name="T15" fmla="*/ 2147483646 h 633"/>
                <a:gd name="T16" fmla="*/ 2147483646 w 36"/>
                <a:gd name="T17" fmla="*/ 2147483646 h 633"/>
                <a:gd name="T18" fmla="*/ 2147483646 w 36"/>
                <a:gd name="T19" fmla="*/ 2147483646 h 633"/>
                <a:gd name="T20" fmla="*/ 2147483646 w 36"/>
                <a:gd name="T21" fmla="*/ 2147483646 h 633"/>
                <a:gd name="T22" fmla="*/ 2147483646 w 36"/>
                <a:gd name="T23" fmla="*/ 2147483646 h 633"/>
                <a:gd name="T24" fmla="*/ 2147483646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039" name="Freeform 32"/>
            <p:cNvSpPr/>
            <p:nvPr/>
          </p:nvSpPr>
          <p:spPr bwMode="auto">
            <a:xfrm>
              <a:off x="7526338" y="5640388"/>
              <a:ext cx="111125" cy="233363"/>
            </a:xfrm>
            <a:custGeom>
              <a:avLst/>
              <a:gdLst>
                <a:gd name="T0" fmla="*/ 2147483646 w 28"/>
                <a:gd name="T1" fmla="*/ 2147483646 h 59"/>
                <a:gd name="T2" fmla="*/ 2147483646 w 28"/>
                <a:gd name="T3" fmla="*/ 2147483646 h 59"/>
                <a:gd name="T4" fmla="*/ 0 w 28"/>
                <a:gd name="T5" fmla="*/ 0 h 59"/>
                <a:gd name="T6" fmla="*/ 2147483646 w 28"/>
                <a:gd name="T7" fmla="*/ 2147483646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040" name="Freeform 33"/>
            <p:cNvSpPr/>
            <p:nvPr/>
          </p:nvSpPr>
          <p:spPr bwMode="auto">
            <a:xfrm>
              <a:off x="7021513" y="3598863"/>
              <a:ext cx="68263" cy="423863"/>
            </a:xfrm>
            <a:custGeom>
              <a:avLst/>
              <a:gdLst>
                <a:gd name="T0" fmla="*/ 2147483646 w 17"/>
                <a:gd name="T1" fmla="*/ 2147483646 h 107"/>
                <a:gd name="T2" fmla="*/ 2147483646 w 17"/>
                <a:gd name="T3" fmla="*/ 2147483646 h 107"/>
                <a:gd name="T4" fmla="*/ 2147483646 w 17"/>
                <a:gd name="T5" fmla="*/ 2147483646 h 107"/>
                <a:gd name="T6" fmla="*/ 2147483646 w 17"/>
                <a:gd name="T7" fmla="*/ 2147483646 h 107"/>
                <a:gd name="T8" fmla="*/ 0 w 17"/>
                <a:gd name="T9" fmla="*/ 0 h 107"/>
                <a:gd name="T10" fmla="*/ 0 w 17"/>
                <a:gd name="T11" fmla="*/ 2147483646 h 107"/>
                <a:gd name="T12" fmla="*/ 2147483646 w 17"/>
                <a:gd name="T13" fmla="*/ 2147483646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041" name="Freeform 34"/>
            <p:cNvSpPr/>
            <p:nvPr/>
          </p:nvSpPr>
          <p:spPr bwMode="auto">
            <a:xfrm>
              <a:off x="7412038" y="2801938"/>
              <a:ext cx="1168400" cy="2251075"/>
            </a:xfrm>
            <a:custGeom>
              <a:avLst/>
              <a:gdLst>
                <a:gd name="T0" fmla="*/ 2147483646 w 294"/>
                <a:gd name="T1" fmla="*/ 2147483646 h 568"/>
                <a:gd name="T2" fmla="*/ 2147483646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2147483646 h 568"/>
                <a:gd name="T12" fmla="*/ 2147483646 w 294"/>
                <a:gd name="T13" fmla="*/ 0 h 568"/>
                <a:gd name="T14" fmla="*/ 2147483646 w 294"/>
                <a:gd name="T15" fmla="*/ 0 h 568"/>
                <a:gd name="T16" fmla="*/ 2147483646 w 294"/>
                <a:gd name="T17" fmla="*/ 2147483646 h 568"/>
                <a:gd name="T18" fmla="*/ 2147483646 w 294"/>
                <a:gd name="T19" fmla="*/ 2147483646 h 568"/>
                <a:gd name="T20" fmla="*/ 2147483646 w 294"/>
                <a:gd name="T21" fmla="*/ 2147483646 h 568"/>
                <a:gd name="T22" fmla="*/ 2147483646 w 294"/>
                <a:gd name="T23" fmla="*/ 2147483646 h 568"/>
                <a:gd name="T24" fmla="*/ 2147483646 w 294"/>
                <a:gd name="T25" fmla="*/ 2147483646 h 568"/>
                <a:gd name="T26" fmla="*/ 0 w 294"/>
                <a:gd name="T27" fmla="*/ 2147483646 h 568"/>
                <a:gd name="T28" fmla="*/ 2147483646 w 294"/>
                <a:gd name="T29" fmla="*/ 2147483646 h 568"/>
                <a:gd name="T30" fmla="*/ 2147483646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042" name="Freeform 35"/>
            <p:cNvSpPr/>
            <p:nvPr/>
          </p:nvSpPr>
          <p:spPr bwMode="auto">
            <a:xfrm>
              <a:off x="7494588" y="5664200"/>
              <a:ext cx="100013" cy="209550"/>
            </a:xfrm>
            <a:custGeom>
              <a:avLst/>
              <a:gdLst>
                <a:gd name="T0" fmla="*/ 0 w 25"/>
                <a:gd name="T1" fmla="*/ 0 h 53"/>
                <a:gd name="T2" fmla="*/ 2147483646 w 25"/>
                <a:gd name="T3" fmla="*/ 2147483646 h 53"/>
                <a:gd name="T4" fmla="*/ 2147483646 w 25"/>
                <a:gd name="T5" fmla="*/ 2147483646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043" name="Freeform 36"/>
            <p:cNvSpPr/>
            <p:nvPr/>
          </p:nvSpPr>
          <p:spPr bwMode="auto">
            <a:xfrm>
              <a:off x="7412038" y="5081588"/>
              <a:ext cx="114300" cy="558800"/>
            </a:xfrm>
            <a:custGeom>
              <a:avLst/>
              <a:gdLst>
                <a:gd name="T0" fmla="*/ 0 w 29"/>
                <a:gd name="T1" fmla="*/ 0 h 141"/>
                <a:gd name="T2" fmla="*/ 2147483646 w 29"/>
                <a:gd name="T3" fmla="*/ 2147483646 h 141"/>
                <a:gd name="T4" fmla="*/ 2147483646 w 29"/>
                <a:gd name="T5" fmla="*/ 2147483646 h 141"/>
                <a:gd name="T6" fmla="*/ 2147483646 w 29"/>
                <a:gd name="T7" fmla="*/ 2147483646 h 141"/>
                <a:gd name="T8" fmla="*/ 2147483646 w 29"/>
                <a:gd name="T9" fmla="*/ 2147483646 h 141"/>
                <a:gd name="T10" fmla="*/ 2147483646 w 29"/>
                <a:gd name="T11" fmla="*/ 2147483646 h 141"/>
                <a:gd name="T12" fmla="*/ 2147483646 w 29"/>
                <a:gd name="T13" fmla="*/ 2147483646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044" name="Freeform 37"/>
            <p:cNvSpPr/>
            <p:nvPr/>
          </p:nvSpPr>
          <p:spPr bwMode="auto">
            <a:xfrm>
              <a:off x="7412038" y="4978400"/>
              <a:ext cx="31750" cy="188913"/>
            </a:xfrm>
            <a:custGeom>
              <a:avLst/>
              <a:gdLst>
                <a:gd name="T0" fmla="*/ 0 w 8"/>
                <a:gd name="T1" fmla="*/ 2147483646 h 48"/>
                <a:gd name="T2" fmla="*/ 2147483646 w 8"/>
                <a:gd name="T3" fmla="*/ 2147483646 h 48"/>
                <a:gd name="T4" fmla="*/ 2147483646 w 8"/>
                <a:gd name="T5" fmla="*/ 2147483646 h 48"/>
                <a:gd name="T6" fmla="*/ 2147483646 w 8"/>
                <a:gd name="T7" fmla="*/ 2147483646 h 48"/>
                <a:gd name="T8" fmla="*/ 0 w 8"/>
                <a:gd name="T9" fmla="*/ 0 h 48"/>
                <a:gd name="T10" fmla="*/ 0 w 8"/>
                <a:gd name="T11" fmla="*/ 2147483646 h 48"/>
                <a:gd name="T12" fmla="*/ 0 w 8"/>
                <a:gd name="T13" fmla="*/ 2147483646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045" name="Freeform 38"/>
            <p:cNvSpPr/>
            <p:nvPr/>
          </p:nvSpPr>
          <p:spPr bwMode="auto">
            <a:xfrm>
              <a:off x="7439026" y="5434013"/>
              <a:ext cx="174625" cy="439738"/>
            </a:xfrm>
            <a:custGeom>
              <a:avLst/>
              <a:gdLst>
                <a:gd name="T0" fmla="*/ 2147483646 w 44"/>
                <a:gd name="T1" fmla="*/ 2147483646 h 111"/>
                <a:gd name="T2" fmla="*/ 0 w 44"/>
                <a:gd name="T3" fmla="*/ 0 h 111"/>
                <a:gd name="T4" fmla="*/ 2147483646 w 44"/>
                <a:gd name="T5" fmla="*/ 2147483646 h 111"/>
                <a:gd name="T6" fmla="*/ 2147483646 w 44"/>
                <a:gd name="T7" fmla="*/ 2147483646 h 111"/>
                <a:gd name="T8" fmla="*/ 2147483646 w 44"/>
                <a:gd name="T9" fmla="*/ 2147483646 h 111"/>
                <a:gd name="T10" fmla="*/ 2147483646 w 44"/>
                <a:gd name="T11" fmla="*/ 2147483646 h 111"/>
                <a:gd name="T12" fmla="*/ 2147483646 w 44"/>
                <a:gd name="T13" fmla="*/ 2147483646 h 111"/>
                <a:gd name="T14" fmla="*/ 2147483646 w 44"/>
                <a:gd name="T15" fmla="*/ 2147483646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grpSp>
      <p:sp>
        <p:nvSpPr>
          <p:cNvPr id="7" name="Rectangle 6"/>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2592388" y="623888"/>
            <a:ext cx="8912225"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title style</a:t>
            </a:r>
          </a:p>
        </p:txBody>
      </p:sp>
      <p:sp>
        <p:nvSpPr>
          <p:cNvPr id="1030" name="Text Placeholder 2"/>
          <p:cNvSpPr>
            <a:spLocks noGrp="1"/>
          </p:cNvSpPr>
          <p:nvPr>
            <p:ph type="body" idx="1"/>
          </p:nvPr>
        </p:nvSpPr>
        <p:spPr bwMode="auto">
          <a:xfrm>
            <a:off x="2589213" y="2133600"/>
            <a:ext cx="8915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0361613" y="6130925"/>
            <a:ext cx="1146175" cy="369888"/>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C31A0FA8-0F2E-DE49-A052-14967F271BB9}" type="datetimeFigureOut">
              <a:rPr lang="en-US"/>
              <a:t>11/16/21</a:t>
            </a:fld>
            <a:endParaRPr lang="en-US"/>
          </a:p>
        </p:txBody>
      </p:sp>
      <p:sp>
        <p:nvSpPr>
          <p:cNvPr id="5" name="Footer Placeholder 4"/>
          <p:cNvSpPr>
            <a:spLocks noGrp="1"/>
          </p:cNvSpPr>
          <p:nvPr>
            <p:ph type="ftr" sz="quarter" idx="3"/>
          </p:nvPr>
        </p:nvSpPr>
        <p:spPr>
          <a:xfrm>
            <a:off x="2589213" y="6135688"/>
            <a:ext cx="76200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gray">
          <a:xfrm>
            <a:off x="531813" y="787400"/>
            <a:ext cx="779462" cy="365125"/>
          </a:xfrm>
          <a:prstGeom prst="rect">
            <a:avLst/>
          </a:prstGeom>
        </p:spPr>
        <p:txBody>
          <a:bodyPr vert="horz" lIns="91440" tIns="45720" rIns="91440" bIns="45720" rtlCol="0" anchor="ctr"/>
          <a:lstStyle>
            <a:lvl1pPr algn="r">
              <a:defRPr sz="2000">
                <a:solidFill>
                  <a:srgbClr val="FEFFFF"/>
                </a:solidFill>
              </a:defRPr>
            </a:lvl1pPr>
          </a:lstStyle>
          <a:p>
            <a:pPr>
              <a:defRPr/>
            </a:pPr>
            <a:fld id="{80FD210A-3465-ED4A-8297-54E76F925FE9}"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0" fontAlgn="base" hangingPunct="0">
        <a:spcBef>
          <a:spcPct val="0"/>
        </a:spcBef>
        <a:spcAft>
          <a:spcPct val="0"/>
        </a:spcAft>
        <a:defRPr sz="3600" kern="1200">
          <a:solidFill>
            <a:srgbClr val="262626"/>
          </a:solidFill>
          <a:latin typeface="+mj-lt"/>
          <a:ea typeface="+mj-ea"/>
          <a:cs typeface="+mj-cs"/>
        </a:defRPr>
      </a:lvl1pPr>
      <a:lvl2pPr algn="l" defTabSz="457200" rtl="0" eaLnBrk="0" fontAlgn="base" hangingPunct="0">
        <a:spcBef>
          <a:spcPct val="0"/>
        </a:spcBef>
        <a:spcAft>
          <a:spcPct val="0"/>
        </a:spcAft>
        <a:defRPr sz="3600">
          <a:solidFill>
            <a:srgbClr val="262626"/>
          </a:solidFill>
          <a:latin typeface="Century Gothic" charset="0"/>
        </a:defRPr>
      </a:lvl2pPr>
      <a:lvl3pPr algn="l" defTabSz="457200" rtl="0" eaLnBrk="0" fontAlgn="base" hangingPunct="0">
        <a:spcBef>
          <a:spcPct val="0"/>
        </a:spcBef>
        <a:spcAft>
          <a:spcPct val="0"/>
        </a:spcAft>
        <a:defRPr sz="3600">
          <a:solidFill>
            <a:srgbClr val="262626"/>
          </a:solidFill>
          <a:latin typeface="Century Gothic" charset="0"/>
        </a:defRPr>
      </a:lvl3pPr>
      <a:lvl4pPr algn="l" defTabSz="457200" rtl="0" eaLnBrk="0" fontAlgn="base" hangingPunct="0">
        <a:spcBef>
          <a:spcPct val="0"/>
        </a:spcBef>
        <a:spcAft>
          <a:spcPct val="0"/>
        </a:spcAft>
        <a:defRPr sz="3600">
          <a:solidFill>
            <a:srgbClr val="262626"/>
          </a:solidFill>
          <a:latin typeface="Century Gothic" charset="0"/>
        </a:defRPr>
      </a:lvl4pPr>
      <a:lvl5pPr algn="l" defTabSz="457200" rtl="0" eaLnBrk="0" fontAlgn="base" hangingPunct="0">
        <a:spcBef>
          <a:spcPct val="0"/>
        </a:spcBef>
        <a:spcAft>
          <a:spcPct val="0"/>
        </a:spcAft>
        <a:defRPr sz="3600">
          <a:solidFill>
            <a:srgbClr val="262626"/>
          </a:solidFill>
          <a:latin typeface="Century Gothic"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ke%20up.doc"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1.xml.rels><?xml version="1.0" encoding="UTF-8" standalone="yes"?>
<Relationships xmlns="http://schemas.openxmlformats.org/package/2006/relationships"><Relationship Id="rId3" Type="http://schemas.openxmlformats.org/officeDocument/2006/relationships/hyperlink" Target="https://en.wikipedia.org/wiki/Statistical_dispersion" TargetMode="External"/><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jpeg"/></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17.pn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1.png"/></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21.png"/><Relationship Id="rId7"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image" Target="../media/image36.png"/></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3.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6" Type="http://schemas.openxmlformats.org/officeDocument/2006/relationships/image" Target="../media/image44.png"/><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image" Target="../media/image52.png"/><Relationship Id="rId7" Type="http://schemas.openxmlformats.org/officeDocument/2006/relationships/image" Target="../media/image53.png"/><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57.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image" Target="../media/image56.png"/><Relationship Id="rId6" Type="http://schemas.openxmlformats.org/officeDocument/2006/relationships/image" Target="../media/image57.png"/><Relationship Id="rId7" Type="http://schemas.openxmlformats.org/officeDocument/2006/relationships/image" Target="../media/image58.png"/><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58.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61.png"/><Relationship Id="rId5" Type="http://schemas.openxmlformats.org/officeDocument/2006/relationships/image" Target="../media/image62.png"/><Relationship Id="rId6" Type="http://schemas.openxmlformats.org/officeDocument/2006/relationships/image" Target="../media/image63.png"/><Relationship Id="rId7" Type="http://schemas.openxmlformats.org/officeDocument/2006/relationships/image" Target="../media/image64.png"/><Relationship Id="rId8" Type="http://schemas.openxmlformats.org/officeDocument/2006/relationships/image" Target="../media/image65.png"/><Relationship Id="rId1" Type="http://schemas.openxmlformats.org/officeDocument/2006/relationships/slideLayout" Target="../slideLayouts/slideLayout2.xml"/><Relationship Id="rId2" Type="http://schemas.openxmlformats.org/officeDocument/2006/relationships/image" Target="../media/image5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7.png"/><Relationship Id="rId4" Type="http://schemas.openxmlformats.org/officeDocument/2006/relationships/image" Target="../media/image68.png"/><Relationship Id="rId5" Type="http://schemas.openxmlformats.org/officeDocument/2006/relationships/image" Target="../media/image62.png"/><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61.xml.rels><?xml version="1.0" encoding="UTF-8" standalone="yes"?>
<Relationships xmlns="http://schemas.openxmlformats.org/package/2006/relationships"><Relationship Id="rId3" Type="http://schemas.openxmlformats.org/officeDocument/2006/relationships/image" Target="../media/image70.png"/><Relationship Id="rId4" Type="http://schemas.openxmlformats.org/officeDocument/2006/relationships/image" Target="../media/image71.png"/><Relationship Id="rId5" Type="http://schemas.openxmlformats.org/officeDocument/2006/relationships/image" Target="../media/image72.png"/><Relationship Id="rId6" Type="http://schemas.openxmlformats.org/officeDocument/2006/relationships/image" Target="../media/image73.png"/><Relationship Id="rId7" Type="http://schemas.openxmlformats.org/officeDocument/2006/relationships/image" Target="../media/image74.png"/><Relationship Id="rId1" Type="http://schemas.openxmlformats.org/officeDocument/2006/relationships/slideLayout" Target="../slideLayouts/slideLayout2.xml"/><Relationship Id="rId2" Type="http://schemas.openxmlformats.org/officeDocument/2006/relationships/image" Target="../media/image6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ctrTitle"/>
          </p:nvPr>
        </p:nvSpPr>
        <p:spPr>
          <a:xfrm>
            <a:off x="2589213" y="2514600"/>
            <a:ext cx="8915400" cy="2262188"/>
          </a:xfrm>
        </p:spPr>
        <p:txBody>
          <a:bodyPr/>
          <a:lstStyle/>
          <a:p>
            <a:pPr eaLnBrk="1" hangingPunct="1"/>
            <a:r>
              <a:rPr lang="en-US" altLang="zh-CN"/>
              <a:t>PHY</a:t>
            </a:r>
            <a:r>
              <a:rPr lang="zh-CN" altLang="en-US"/>
              <a:t> </a:t>
            </a:r>
            <a:r>
              <a:rPr lang="en-US" altLang="zh-CN"/>
              <a:t>1002</a:t>
            </a:r>
            <a:br>
              <a:rPr lang="en-US" altLang="zh-CN"/>
            </a:br>
            <a:r>
              <a:rPr lang="en-US" altLang="en-US"/>
              <a:t>Physics Laboratory</a:t>
            </a:r>
            <a:endParaRPr lang="en-GB" altLang="en-US"/>
          </a:p>
        </p:txBody>
      </p:sp>
      <p:sp>
        <p:nvSpPr>
          <p:cNvPr id="3" name="Subtitle 2"/>
          <p:cNvSpPr>
            <a:spLocks noGrp="1"/>
          </p:cNvSpPr>
          <p:nvPr>
            <p:ph type="subTitle" idx="1"/>
          </p:nvPr>
        </p:nvSpPr>
        <p:spPr>
          <a:xfrm>
            <a:off x="2589213" y="4776788"/>
            <a:ext cx="9430646" cy="1127125"/>
          </a:xfrm>
        </p:spPr>
        <p:txBody>
          <a:bodyPr rtlCol="0">
            <a:normAutofit/>
          </a:bodyPr>
          <a:lstStyle/>
          <a:p>
            <a:pPr eaLnBrk="1" fontAlgn="auto" hangingPunct="1">
              <a:spcAft>
                <a:spcPts val="0"/>
              </a:spcAft>
              <a:buFont typeface="Arial" panose="020B0604020202020204" pitchFamily="34" charset="0"/>
              <a:buNone/>
              <a:defRPr/>
            </a:pPr>
            <a:r>
              <a:rPr lang="en-US" dirty="0"/>
              <a:t>SK Hark</a:t>
            </a:r>
          </a:p>
          <a:p>
            <a:pPr eaLnBrk="1" fontAlgn="auto" hangingPunct="1">
              <a:spcAft>
                <a:spcPts val="0"/>
              </a:spcAft>
              <a:defRPr/>
            </a:pPr>
            <a:r>
              <a:rPr lang="en-US" dirty="0"/>
              <a:t>( </a:t>
            </a:r>
            <a:r>
              <a:rPr lang="en-US" altLang="zh-CN" dirty="0"/>
              <a:t>Xiao Bowen, Zhu Xi, Wang Lu, and Ling Han </a:t>
            </a:r>
            <a:r>
              <a:rPr lang="en-US" dirty="0"/>
              <a:t>modified</a:t>
            </a:r>
            <a:r>
              <a:rPr lang="zh-CN" altLang="en-US" dirty="0"/>
              <a:t> </a:t>
            </a:r>
            <a:r>
              <a:rPr lang="en-US" altLang="zh-CN" dirty="0"/>
              <a:t>for</a:t>
            </a:r>
            <a:r>
              <a:rPr lang="zh-CN" altLang="en-US" dirty="0"/>
              <a:t> </a:t>
            </a:r>
            <a:r>
              <a:rPr lang="en-US" altLang="zh-CN" dirty="0"/>
              <a:t>Term 1</a:t>
            </a:r>
            <a:r>
              <a:rPr lang="zh-CN" altLang="en-US" dirty="0"/>
              <a:t> </a:t>
            </a:r>
            <a:r>
              <a:rPr lang="en-US" altLang="zh-CN" dirty="0"/>
              <a:t>AY2021/22</a:t>
            </a:r>
            <a:r>
              <a:rPr lang="en-US" dirty="0"/>
              <a:t>)</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2592388" y="623888"/>
            <a:ext cx="8912225" cy="1281112"/>
          </a:xfrm>
        </p:spPr>
        <p:txBody>
          <a:bodyPr/>
          <a:lstStyle/>
          <a:p>
            <a:pPr eaLnBrk="1" hangingPunct="1"/>
            <a:r>
              <a:rPr lang="en-GB" altLang="en-US"/>
              <a:t>Preparations for the experiments</a:t>
            </a:r>
          </a:p>
        </p:txBody>
      </p:sp>
      <p:sp>
        <p:nvSpPr>
          <p:cNvPr id="31746" name="Content Placeholder 2"/>
          <p:cNvSpPr>
            <a:spLocks noGrp="1"/>
          </p:cNvSpPr>
          <p:nvPr>
            <p:ph idx="1"/>
          </p:nvPr>
        </p:nvSpPr>
        <p:spPr>
          <a:xfrm>
            <a:off x="2589213" y="1716088"/>
            <a:ext cx="8915400" cy="3778250"/>
          </a:xfrm>
        </p:spPr>
        <p:txBody>
          <a:bodyPr/>
          <a:lstStyle/>
          <a:p>
            <a:pPr eaLnBrk="1" hangingPunct="1">
              <a:buFont typeface="Arial" panose="020B0604020202020204" pitchFamily="34" charset="0"/>
              <a:buChar char="•"/>
            </a:pPr>
            <a:r>
              <a:rPr lang="en-US" altLang="en-US" sz="2200" dirty="0"/>
              <a:t>Download from </a:t>
            </a:r>
            <a:r>
              <a:rPr lang="en-US" altLang="zh-CN" sz="2200" dirty="0"/>
              <a:t>Blackboard</a:t>
            </a:r>
            <a:r>
              <a:rPr lang="en-US" altLang="en-US" sz="2200" dirty="0"/>
              <a:t> the Instruction Manual for your next experiment.</a:t>
            </a:r>
          </a:p>
          <a:p>
            <a:pPr eaLnBrk="1" hangingPunct="1">
              <a:buFont typeface="Arial" panose="020B0604020202020204" pitchFamily="34" charset="0"/>
              <a:buChar char="•"/>
            </a:pPr>
            <a:r>
              <a:rPr lang="en-US" altLang="en-US" sz="2200" dirty="0"/>
              <a:t>Read and </a:t>
            </a:r>
            <a:r>
              <a:rPr lang="en-US" altLang="en-US" sz="2200" u="sng" dirty="0"/>
              <a:t>understand</a:t>
            </a:r>
            <a:r>
              <a:rPr lang="en-US" altLang="en-US" sz="2200" dirty="0"/>
              <a:t> what to do before coming to the lab.</a:t>
            </a:r>
          </a:p>
          <a:p>
            <a:pPr eaLnBrk="1" hangingPunct="1">
              <a:buFont typeface="Arial" panose="020B0604020202020204" pitchFamily="34" charset="0"/>
              <a:buChar char="•"/>
            </a:pPr>
            <a:r>
              <a:rPr lang="en-US" altLang="en-US" sz="2200" dirty="0">
                <a:solidFill>
                  <a:srgbClr val="FF0000"/>
                </a:solidFill>
              </a:rPr>
              <a:t>There will NOT be instructions from the teacher or TA on how to perform the experiments. You are on your own!</a:t>
            </a:r>
          </a:p>
          <a:p>
            <a:pPr eaLnBrk="1" hangingPunct="1">
              <a:buFont typeface="Arial" panose="020B0604020202020204" pitchFamily="34" charset="0"/>
              <a:buChar char="•"/>
            </a:pPr>
            <a:r>
              <a:rPr lang="en-US" altLang="en-US" sz="2200" dirty="0"/>
              <a:t>If you prefer you may want to download and install the CAPSTONE software on your own computer and read the instructions there. </a:t>
            </a:r>
          </a:p>
          <a:p>
            <a:pPr eaLnBrk="1" hangingPunct="1">
              <a:buFont typeface="Arial" panose="020B0604020202020204" pitchFamily="34" charset="0"/>
              <a:buChar char="•"/>
            </a:pPr>
            <a:r>
              <a:rPr lang="en-US" altLang="en-US" sz="2200" dirty="0"/>
              <a:t>A USB </a:t>
            </a:r>
            <a:r>
              <a:rPr lang="en-US" altLang="zh-CN" sz="2200" dirty="0"/>
              <a:t>drive</a:t>
            </a:r>
            <a:r>
              <a:rPr lang="en-US" altLang="en-US" sz="2200" dirty="0"/>
              <a:t> is handy for storing the instructions and your data. </a:t>
            </a:r>
          </a:p>
          <a:p>
            <a:pPr eaLnBrk="1" hangingPunct="1">
              <a:buFont typeface="Arial" panose="020B0604020202020204" pitchFamily="34" charset="0"/>
              <a:buChar char="•"/>
            </a:pPr>
            <a:r>
              <a:rPr lang="en-US" altLang="en-US" sz="2200" dirty="0">
                <a:solidFill>
                  <a:srgbClr val="FF0000"/>
                </a:solidFill>
              </a:rPr>
              <a:t>What you see in the CAPSTONE is exactly what you will see in the lab.</a:t>
            </a:r>
            <a:endParaRPr lang="en-GB" altLang="en-US" sz="2200"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2592388" y="623888"/>
            <a:ext cx="8912225" cy="1281112"/>
          </a:xfrm>
        </p:spPr>
        <p:txBody>
          <a:bodyPr/>
          <a:lstStyle/>
          <a:p>
            <a:pPr eaLnBrk="1" hangingPunct="1"/>
            <a:r>
              <a:rPr lang="en-GB" altLang="en-US"/>
              <a:t>What to do in the lab</a:t>
            </a:r>
          </a:p>
        </p:txBody>
      </p:sp>
      <p:sp>
        <p:nvSpPr>
          <p:cNvPr id="32770" name="Content Placeholder 2"/>
          <p:cNvSpPr>
            <a:spLocks noGrp="1"/>
          </p:cNvSpPr>
          <p:nvPr>
            <p:ph idx="1"/>
          </p:nvPr>
        </p:nvSpPr>
        <p:spPr>
          <a:xfrm>
            <a:off x="2185988" y="1435100"/>
            <a:ext cx="9661525" cy="3702050"/>
          </a:xfrm>
        </p:spPr>
        <p:txBody>
          <a:bodyPr/>
          <a:lstStyle/>
          <a:p>
            <a:pPr eaLnBrk="1" hangingPunct="1">
              <a:buFont typeface="Arial" panose="020B0604020202020204" pitchFamily="34" charset="0"/>
              <a:buChar char="•"/>
            </a:pPr>
            <a:r>
              <a:rPr lang="en-US" altLang="en-US" sz="2200" dirty="0"/>
              <a:t>Go to the station where your experiment is</a:t>
            </a:r>
            <a:r>
              <a:rPr lang="en-US" altLang="zh-CN" sz="2200" dirty="0"/>
              <a:t>,</a:t>
            </a:r>
            <a:r>
              <a:rPr lang="zh-CN" altLang="en-US" sz="2200" dirty="0"/>
              <a:t> </a:t>
            </a:r>
            <a:r>
              <a:rPr lang="en-US" altLang="zh-CN" sz="2200" dirty="0"/>
              <a:t>located</a:t>
            </a:r>
            <a:r>
              <a:rPr lang="zh-CN" altLang="en-US" sz="2200" dirty="0"/>
              <a:t> </a:t>
            </a:r>
            <a:r>
              <a:rPr lang="en-US" altLang="zh-CN" sz="2200" dirty="0"/>
              <a:t>in</a:t>
            </a:r>
            <a:r>
              <a:rPr lang="zh-CN" altLang="en-US" sz="2200" dirty="0"/>
              <a:t> </a:t>
            </a:r>
            <a:r>
              <a:rPr lang="en-US" altLang="zh-CN" sz="2200" dirty="0" err="1"/>
              <a:t>Chengdao</a:t>
            </a:r>
            <a:r>
              <a:rPr lang="zh-CN" altLang="en-US" sz="2200" dirty="0"/>
              <a:t> </a:t>
            </a:r>
            <a:r>
              <a:rPr lang="en-US" altLang="zh-CN" sz="2200" dirty="0"/>
              <a:t>518/519</a:t>
            </a:r>
            <a:endParaRPr lang="en-US" altLang="en-US" sz="2200" dirty="0"/>
          </a:p>
          <a:p>
            <a:pPr eaLnBrk="1" hangingPunct="1">
              <a:buFont typeface="Arial" panose="020B0604020202020204" pitchFamily="34" charset="0"/>
              <a:buChar char="•"/>
            </a:pPr>
            <a:r>
              <a:rPr lang="en-US" altLang="en-US" sz="2200" dirty="0"/>
              <a:t> There will be 8 </a:t>
            </a:r>
            <a:r>
              <a:rPr lang="en-US" altLang="zh-CN" sz="2200" dirty="0"/>
              <a:t>Working</a:t>
            </a:r>
            <a:r>
              <a:rPr lang="en-US" altLang="en-US" sz="2200" dirty="0"/>
              <a:t> stations, pick any one.  It is first come first serve.</a:t>
            </a:r>
          </a:p>
          <a:p>
            <a:pPr lvl="1" eaLnBrk="1" hangingPunct="1">
              <a:buFont typeface="Arial" panose="020B0604020202020204" pitchFamily="34" charset="0"/>
              <a:buChar char="•"/>
            </a:pPr>
            <a:r>
              <a:rPr lang="en-US" altLang="en-US" sz="2200" dirty="0"/>
              <a:t>On the bench and in the cabinet , you will find all you need for the experiment ( small items are placed inside a plastic box).</a:t>
            </a:r>
          </a:p>
          <a:p>
            <a:pPr eaLnBrk="1" hangingPunct="1">
              <a:buFont typeface="Arial" panose="020B0604020202020204" pitchFamily="34" charset="0"/>
              <a:buChar char="•"/>
            </a:pPr>
            <a:r>
              <a:rPr lang="en-US" altLang="en-US" sz="2200" dirty="0"/>
              <a:t>Turn on the PC and log in using your user name and password. </a:t>
            </a:r>
          </a:p>
          <a:p>
            <a:pPr eaLnBrk="1" hangingPunct="1">
              <a:buFont typeface="Arial" panose="020B0604020202020204" pitchFamily="34" charset="0"/>
              <a:buChar char="•"/>
            </a:pPr>
            <a:r>
              <a:rPr lang="en-US" altLang="en-US" sz="2200" dirty="0"/>
              <a:t>Log in </a:t>
            </a:r>
            <a:r>
              <a:rPr lang="en-US" altLang="zh-CN" sz="2200" dirty="0"/>
              <a:t>Blackboard</a:t>
            </a:r>
            <a:r>
              <a:rPr lang="en-US" altLang="en-US" sz="2200" dirty="0"/>
              <a:t> to download the CAPSTONE files of your experiment, if you don’t already have it in your USB finger or notebook.</a:t>
            </a:r>
          </a:p>
          <a:p>
            <a:pPr eaLnBrk="1" hangingPunct="1">
              <a:buFont typeface="Arial" panose="020B0604020202020204" pitchFamily="34" charset="0"/>
              <a:buChar char="•"/>
            </a:pPr>
            <a:r>
              <a:rPr lang="en-US" altLang="en-US" sz="2200" dirty="0"/>
              <a:t>Click and open the file, </a:t>
            </a:r>
          </a:p>
          <a:p>
            <a:pPr lvl="1" eaLnBrk="1" hangingPunct="1">
              <a:buFont typeface="Arial" panose="020B0604020202020204" pitchFamily="34" charset="0"/>
              <a:buChar char="•"/>
            </a:pPr>
            <a:r>
              <a:rPr lang="en-US" altLang="en-US" sz="2200" dirty="0"/>
              <a:t>Check that you have all the necessary equipment</a:t>
            </a:r>
          </a:p>
          <a:p>
            <a:pPr lvl="1" eaLnBrk="1" hangingPunct="1">
              <a:buFont typeface="Arial" panose="020B0604020202020204" pitchFamily="34" charset="0"/>
              <a:buChar char="•"/>
            </a:pPr>
            <a:r>
              <a:rPr lang="en-US" altLang="en-US" sz="2200" dirty="0"/>
              <a:t>Follow the instructions therein to perform the experiment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2592388" y="623888"/>
            <a:ext cx="8912225" cy="1281112"/>
          </a:xfrm>
        </p:spPr>
        <p:txBody>
          <a:bodyPr/>
          <a:lstStyle/>
          <a:p>
            <a:pPr eaLnBrk="1" hangingPunct="1"/>
            <a:r>
              <a:rPr lang="en-GB" altLang="en-US"/>
              <a:t>What to do in the lab</a:t>
            </a:r>
          </a:p>
        </p:txBody>
      </p:sp>
      <p:sp>
        <p:nvSpPr>
          <p:cNvPr id="33794" name="Content Placeholder 2"/>
          <p:cNvSpPr>
            <a:spLocks noGrp="1"/>
          </p:cNvSpPr>
          <p:nvPr>
            <p:ph idx="1"/>
          </p:nvPr>
        </p:nvSpPr>
        <p:spPr>
          <a:xfrm>
            <a:off x="2017713" y="1265238"/>
            <a:ext cx="9486900" cy="3776662"/>
          </a:xfrm>
        </p:spPr>
        <p:txBody>
          <a:bodyPr/>
          <a:lstStyle/>
          <a:p>
            <a:pPr algn="just" eaLnBrk="1" hangingPunct="1">
              <a:buFont typeface="Arial" panose="020B0604020202020204" pitchFamily="34" charset="0"/>
              <a:buChar char="•"/>
            </a:pPr>
            <a:r>
              <a:rPr lang="en-US" altLang="en-US" sz="2200" dirty="0"/>
              <a:t>Whenever you have a problem, raise you hand, not yell,  to ask for help from the instructor or TAs on duty.  The instructor will only stay in the lab during the first hour; the TAs will stay throughout the lab.</a:t>
            </a:r>
          </a:p>
          <a:p>
            <a:pPr algn="just" eaLnBrk="1" hangingPunct="1">
              <a:buFont typeface="Arial" panose="020B0604020202020204" pitchFamily="34" charset="0"/>
              <a:buChar char="•"/>
            </a:pPr>
            <a:r>
              <a:rPr lang="en-US" altLang="en-US" sz="2200" dirty="0"/>
              <a:t>Discussion with your fellow students is allowed; but copying data or having them doing the experiment for you is not.</a:t>
            </a:r>
          </a:p>
          <a:p>
            <a:pPr algn="just" eaLnBrk="1" hangingPunct="1">
              <a:buFont typeface="Arial" panose="020B0604020202020204" pitchFamily="34" charset="0"/>
              <a:buChar char="•"/>
            </a:pPr>
            <a:r>
              <a:rPr lang="en-US" altLang="en-US" sz="2200" dirty="0"/>
              <a:t>After you finish the measurement, remember to save your raw data.  </a:t>
            </a:r>
            <a:r>
              <a:rPr lang="en-US" altLang="en-US" sz="2200" dirty="0">
                <a:solidFill>
                  <a:srgbClr val="FF0000"/>
                </a:solidFill>
              </a:rPr>
              <a:t>There is no guarantee that your data will be there for you forever in the lab PC</a:t>
            </a:r>
            <a:r>
              <a:rPr lang="en-US" altLang="en-US" sz="2200" dirty="0"/>
              <a:t>.  You should save your data or any information you wish to keep, in addition, to your USB </a:t>
            </a:r>
            <a:r>
              <a:rPr lang="en-US" altLang="zh-CN" sz="2200" dirty="0"/>
              <a:t>driver</a:t>
            </a:r>
            <a:r>
              <a:rPr lang="en-US" altLang="en-US" sz="2200" dirty="0"/>
              <a:t>, or transfer them to a more secure medium that you might have.</a:t>
            </a:r>
          </a:p>
          <a:p>
            <a:pPr algn="just" eaLnBrk="1" hangingPunct="1">
              <a:buFont typeface="Arial" panose="020B0604020202020204" pitchFamily="34" charset="0"/>
              <a:buChar char="•"/>
            </a:pPr>
            <a:r>
              <a:rPr lang="en-US" altLang="en-US" sz="2200" dirty="0"/>
              <a:t>Finish your lab within the specified time.  If you can’t</a:t>
            </a:r>
            <a:r>
              <a:rPr lang="en-US" altLang="zh-CN" sz="2200" dirty="0"/>
              <a:t>,</a:t>
            </a:r>
            <a:r>
              <a:rPr lang="zh-CN" altLang="en-US" sz="2200" dirty="0"/>
              <a:t> </a:t>
            </a:r>
            <a:r>
              <a:rPr lang="en-US" altLang="zh-CN" sz="2200" dirty="0"/>
              <a:t>provide</a:t>
            </a:r>
            <a:r>
              <a:rPr lang="en-US" altLang="en-US" sz="2200" dirty="0"/>
              <a:t> </a:t>
            </a:r>
            <a:r>
              <a:rPr lang="en-US" altLang="zh-CN" sz="2200" dirty="0"/>
              <a:t>reasonable</a:t>
            </a:r>
            <a:r>
              <a:rPr lang="zh-CN" altLang="en-US" sz="2200" dirty="0"/>
              <a:t> </a:t>
            </a:r>
            <a:r>
              <a:rPr lang="en-US" altLang="zh-CN" sz="2200" dirty="0"/>
              <a:t>excuses</a:t>
            </a:r>
            <a:r>
              <a:rPr lang="en-US" altLang="en-US" sz="2200" dirty="0"/>
              <a:t>, </a:t>
            </a:r>
            <a:r>
              <a:rPr lang="en-US" altLang="zh-CN" sz="2200" dirty="0"/>
              <a:t>and</a:t>
            </a:r>
            <a:r>
              <a:rPr lang="zh-CN" altLang="en-US" sz="2200" dirty="0"/>
              <a:t> </a:t>
            </a:r>
            <a:r>
              <a:rPr lang="en-US" altLang="en-US" sz="2200" dirty="0"/>
              <a:t>send filled make-up lab application form to leading TA to perform a </a:t>
            </a:r>
            <a:r>
              <a:rPr lang="en-US" altLang="en-US" sz="2200" dirty="0">
                <a:hlinkClick r:id="rId2" action="ppaction://hlinkfile"/>
              </a:rPr>
              <a:t>make-up</a:t>
            </a:r>
            <a:r>
              <a:rPr lang="en-US" altLang="en-US" sz="2200" dirty="0"/>
              <a:t>.</a:t>
            </a:r>
            <a:endParaRPr lang="en-GB" altLang="en-US"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2592388" y="623888"/>
            <a:ext cx="8912225" cy="1281112"/>
          </a:xfrm>
        </p:spPr>
        <p:txBody>
          <a:bodyPr/>
          <a:lstStyle/>
          <a:p>
            <a:pPr eaLnBrk="1" hangingPunct="1"/>
            <a:r>
              <a:rPr lang="en-GB" altLang="en-US"/>
              <a:t>What </a:t>
            </a:r>
            <a:r>
              <a:rPr lang="en-GB" altLang="en-US">
                <a:solidFill>
                  <a:srgbClr val="FF0000"/>
                </a:solidFill>
              </a:rPr>
              <a:t>NOT</a:t>
            </a:r>
            <a:r>
              <a:rPr lang="en-GB" altLang="en-US"/>
              <a:t> to do in the lab</a:t>
            </a:r>
          </a:p>
        </p:txBody>
      </p:sp>
      <p:sp>
        <p:nvSpPr>
          <p:cNvPr id="34818" name="Content Placeholder 2"/>
          <p:cNvSpPr>
            <a:spLocks noGrp="1"/>
          </p:cNvSpPr>
          <p:nvPr>
            <p:ph idx="1"/>
          </p:nvPr>
        </p:nvSpPr>
        <p:spPr>
          <a:xfrm>
            <a:off x="2057400" y="1447800"/>
            <a:ext cx="9164638" cy="3776663"/>
          </a:xfrm>
        </p:spPr>
        <p:txBody>
          <a:bodyPr/>
          <a:lstStyle/>
          <a:p>
            <a:pPr algn="just" eaLnBrk="1" hangingPunct="1">
              <a:buFont typeface="Arial" panose="020B0604020202020204" pitchFamily="34" charset="0"/>
              <a:buChar char="•"/>
            </a:pPr>
            <a:r>
              <a:rPr lang="en-US" altLang="en-US" sz="2200" dirty="0"/>
              <a:t>No use of cellphones in the lab. Cellphones must be in silent mode.</a:t>
            </a:r>
          </a:p>
          <a:p>
            <a:pPr lvl="1" algn="just" eaLnBrk="1" hangingPunct="1">
              <a:buFont typeface="Arial" panose="020B0604020202020204" pitchFamily="34" charset="0"/>
              <a:buChar char="•"/>
            </a:pPr>
            <a:r>
              <a:rPr lang="en-US" altLang="en-US" sz="2200" dirty="0"/>
              <a:t>If you must use your cellphone, go out of the lab.</a:t>
            </a:r>
          </a:p>
          <a:p>
            <a:pPr algn="just" eaLnBrk="1" hangingPunct="1">
              <a:buFont typeface="Arial" panose="020B0604020202020204" pitchFamily="34" charset="0"/>
              <a:buChar char="•"/>
            </a:pPr>
            <a:r>
              <a:rPr lang="en-US" altLang="en-US" sz="2200" dirty="0"/>
              <a:t>No chatting, no shouting, no running.</a:t>
            </a:r>
          </a:p>
          <a:p>
            <a:pPr algn="just" eaLnBrk="1" hangingPunct="1">
              <a:buFont typeface="Arial" panose="020B0604020202020204" pitchFamily="34" charset="0"/>
              <a:buChar char="•"/>
            </a:pPr>
            <a:r>
              <a:rPr lang="en-US" altLang="en-US" sz="2200" dirty="0">
                <a:solidFill>
                  <a:srgbClr val="FF0000"/>
                </a:solidFill>
              </a:rPr>
              <a:t>No make-up experiment for absence without approval.</a:t>
            </a:r>
          </a:p>
          <a:p>
            <a:pPr lvl="1" algn="just" eaLnBrk="1" hangingPunct="1">
              <a:buFont typeface="Arial" panose="020B0604020202020204" pitchFamily="34" charset="0"/>
              <a:buChar char="•"/>
            </a:pPr>
            <a:r>
              <a:rPr lang="en-US" altLang="en-US" sz="2200" dirty="0"/>
              <a:t>Apply for permission of absence from the instructor before your lab class, except for unforeseeable reasons. Application does not imply approval. </a:t>
            </a:r>
            <a:r>
              <a:rPr lang="en-US" altLang="zh-CN" sz="2200" dirty="0"/>
              <a:t>(Medical</a:t>
            </a:r>
            <a:r>
              <a:rPr lang="zh-CN" altLang="en-US" sz="2200" dirty="0"/>
              <a:t> </a:t>
            </a:r>
            <a:r>
              <a:rPr lang="en-US" altLang="zh-CN" sz="2200" dirty="0"/>
              <a:t>report</a:t>
            </a:r>
            <a:r>
              <a:rPr lang="zh-CN" altLang="en-US" sz="2200" dirty="0"/>
              <a:t> </a:t>
            </a:r>
            <a:r>
              <a:rPr lang="en-US" altLang="zh-CN" sz="2200" dirty="0"/>
              <a:t>is</a:t>
            </a:r>
            <a:r>
              <a:rPr lang="zh-CN" altLang="en-US" sz="2200" dirty="0"/>
              <a:t> </a:t>
            </a:r>
            <a:r>
              <a:rPr lang="en-US" altLang="zh-CN" sz="2200" dirty="0"/>
              <a:t>required)</a:t>
            </a:r>
            <a:endParaRPr lang="en-US" altLang="en-US" sz="2200" dirty="0"/>
          </a:p>
          <a:p>
            <a:pPr lvl="1" algn="just" eaLnBrk="1" hangingPunct="1">
              <a:buFont typeface="Arial" panose="020B0604020202020204" pitchFamily="34" charset="0"/>
              <a:buChar char="•"/>
            </a:pPr>
            <a:r>
              <a:rPr lang="en-US" altLang="en-US" sz="2200" dirty="0"/>
              <a:t>Apply as early as possible.  Give the instructor at least </a:t>
            </a:r>
            <a:r>
              <a:rPr lang="en-US" altLang="en-US" sz="2200" dirty="0">
                <a:solidFill>
                  <a:srgbClr val="FF0000"/>
                </a:solidFill>
              </a:rPr>
              <a:t>18 hours </a:t>
            </a:r>
            <a:r>
              <a:rPr lang="en-US" altLang="en-US" sz="2200" dirty="0"/>
              <a:t>to consider your application and give you a reply. </a:t>
            </a:r>
            <a:r>
              <a:rPr lang="en-US" altLang="en-US" sz="2200" dirty="0">
                <a:solidFill>
                  <a:srgbClr val="FF0000"/>
                </a:solidFill>
              </a:rPr>
              <a:t> If you apply too late, you must assume the approval is denied.</a:t>
            </a:r>
            <a:endParaRPr lang="en-GB" altLang="en-US" sz="2200"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2592388" y="623888"/>
            <a:ext cx="8912225" cy="1281112"/>
          </a:xfrm>
        </p:spPr>
        <p:txBody>
          <a:bodyPr/>
          <a:lstStyle/>
          <a:p>
            <a:pPr eaLnBrk="1" hangingPunct="1"/>
            <a:r>
              <a:rPr lang="en-US" altLang="en-US"/>
              <a:t>Lab safety</a:t>
            </a:r>
            <a:r>
              <a:rPr lang="en-US" altLang="zh-CN"/>
              <a:t>!!!</a:t>
            </a:r>
            <a:endParaRPr lang="en-GB" altLang="en-US"/>
          </a:p>
        </p:txBody>
      </p:sp>
      <p:sp>
        <p:nvSpPr>
          <p:cNvPr id="3" name="Content Placeholder 2"/>
          <p:cNvSpPr>
            <a:spLocks noGrp="1"/>
          </p:cNvSpPr>
          <p:nvPr>
            <p:ph idx="1"/>
          </p:nvPr>
        </p:nvSpPr>
        <p:spPr>
          <a:xfrm>
            <a:off x="2495550" y="1905000"/>
            <a:ext cx="8915400" cy="4603750"/>
          </a:xfrm>
        </p:spPr>
        <p:txBody>
          <a:bodyPr rtlCol="0">
            <a:normAutofit/>
          </a:bodyPr>
          <a:lstStyle/>
          <a:p>
            <a:pPr marL="0" indent="0" eaLnBrk="1" fontAlgn="auto" hangingPunct="1">
              <a:spcAft>
                <a:spcPts val="0"/>
              </a:spcAft>
              <a:buFont typeface="Wingdings 3" charset="2"/>
              <a:buNone/>
              <a:defRPr/>
            </a:pPr>
            <a:r>
              <a:rPr lang="en-US" altLang="zh-CN" sz="2200" dirty="0">
                <a:solidFill>
                  <a:srgbClr val="FF0000"/>
                </a:solidFill>
              </a:rPr>
              <a:t>Take</a:t>
            </a:r>
            <a:r>
              <a:rPr lang="zh-CN" altLang="en-US" sz="2200" dirty="0">
                <a:solidFill>
                  <a:srgbClr val="FF0000"/>
                </a:solidFill>
              </a:rPr>
              <a:t> </a:t>
            </a:r>
            <a:r>
              <a:rPr lang="en-US" altLang="zh-CN" sz="2200" dirty="0">
                <a:solidFill>
                  <a:srgbClr val="FF0000"/>
                </a:solidFill>
              </a:rPr>
              <a:t>Care</a:t>
            </a:r>
            <a:r>
              <a:rPr lang="zh-CN" altLang="en-US" sz="2200" dirty="0">
                <a:solidFill>
                  <a:srgbClr val="FF0000"/>
                </a:solidFill>
              </a:rPr>
              <a:t> </a:t>
            </a:r>
            <a:r>
              <a:rPr lang="en-US" altLang="zh-CN" sz="2200" dirty="0">
                <a:solidFill>
                  <a:srgbClr val="FF0000"/>
                </a:solidFill>
              </a:rPr>
              <a:t>of</a:t>
            </a:r>
            <a:r>
              <a:rPr lang="zh-CN" altLang="en-US" sz="2200" dirty="0">
                <a:solidFill>
                  <a:srgbClr val="FF0000"/>
                </a:solidFill>
              </a:rPr>
              <a:t> </a:t>
            </a:r>
            <a:r>
              <a:rPr lang="en-US" altLang="zh-CN" sz="2200" dirty="0">
                <a:solidFill>
                  <a:srgbClr val="FF0000"/>
                </a:solidFill>
              </a:rPr>
              <a:t>yourself!!!</a:t>
            </a:r>
            <a:endParaRPr lang="en-US" sz="2200" dirty="0">
              <a:solidFill>
                <a:srgbClr val="FF0000"/>
              </a:solidFill>
            </a:endParaRPr>
          </a:p>
          <a:p>
            <a:pPr eaLnBrk="1" fontAlgn="auto" hangingPunct="1">
              <a:spcAft>
                <a:spcPts val="0"/>
              </a:spcAft>
              <a:buFont typeface="Arial" panose="020B0604020202020204" pitchFamily="34" charset="0"/>
              <a:buChar char="•"/>
              <a:defRPr/>
            </a:pPr>
            <a:r>
              <a:rPr lang="en-US" sz="2200" dirty="0">
                <a:solidFill>
                  <a:srgbClr val="FF0000"/>
                </a:solidFill>
              </a:rPr>
              <a:t>Do not stare at a laser beam directly</a:t>
            </a:r>
          </a:p>
          <a:p>
            <a:pPr eaLnBrk="1" fontAlgn="auto" hangingPunct="1">
              <a:spcAft>
                <a:spcPts val="0"/>
              </a:spcAft>
              <a:buFont typeface="Arial" panose="020B0604020202020204" pitchFamily="34" charset="0"/>
              <a:buChar char="•"/>
              <a:defRPr/>
            </a:pPr>
            <a:r>
              <a:rPr lang="en-US" sz="2200" dirty="0">
                <a:solidFill>
                  <a:schemeClr val="tx1">
                    <a:lumMod val="75000"/>
                    <a:lumOff val="25000"/>
                  </a:schemeClr>
                </a:solidFill>
              </a:rPr>
              <a:t>Do not wear a tie. </a:t>
            </a:r>
          </a:p>
          <a:p>
            <a:pPr eaLnBrk="1" fontAlgn="auto" hangingPunct="1">
              <a:spcAft>
                <a:spcPts val="0"/>
              </a:spcAft>
              <a:buFont typeface="Arial" panose="020B0604020202020204" pitchFamily="34" charset="0"/>
              <a:buChar char="•"/>
              <a:defRPr/>
            </a:pPr>
            <a:r>
              <a:rPr lang="en-US" sz="2200" dirty="0">
                <a:solidFill>
                  <a:schemeClr val="tx1">
                    <a:lumMod val="75000"/>
                    <a:lumOff val="25000"/>
                  </a:schemeClr>
                </a:solidFill>
              </a:rPr>
              <a:t>Bundle up your long hair.</a:t>
            </a:r>
          </a:p>
          <a:p>
            <a:pPr lvl="1" eaLnBrk="1" fontAlgn="auto" hangingPunct="1">
              <a:spcAft>
                <a:spcPts val="0"/>
              </a:spcAft>
              <a:buFont typeface="Arial" panose="020B0604020202020204" pitchFamily="34" charset="0"/>
              <a:buChar char="•"/>
              <a:defRPr/>
            </a:pPr>
            <a:r>
              <a:rPr lang="en-US" sz="2200" dirty="0">
                <a:solidFill>
                  <a:schemeClr val="tx1">
                    <a:lumMod val="75000"/>
                    <a:lumOff val="25000"/>
                  </a:schemeClr>
                </a:solidFill>
              </a:rPr>
              <a:t>There are moving and rotating mechanical devices in the lab that might caught your tie or hair by accident.</a:t>
            </a:r>
          </a:p>
          <a:p>
            <a:pPr eaLnBrk="1" fontAlgn="auto" hangingPunct="1">
              <a:spcAft>
                <a:spcPts val="0"/>
              </a:spcAft>
              <a:buFont typeface="Arial" panose="020B0604020202020204" pitchFamily="34" charset="0"/>
              <a:buChar char="•"/>
              <a:defRPr/>
            </a:pPr>
            <a:r>
              <a:rPr lang="en-US" sz="2200" dirty="0">
                <a:solidFill>
                  <a:schemeClr val="tx1">
                    <a:lumMod val="75000"/>
                    <a:lumOff val="25000"/>
                  </a:schemeClr>
                </a:solidFill>
              </a:rPr>
              <a:t>Do not insert any foreign objects into the electrical outlets.</a:t>
            </a:r>
          </a:p>
          <a:p>
            <a:pPr eaLnBrk="1" fontAlgn="auto" hangingPunct="1">
              <a:spcAft>
                <a:spcPts val="0"/>
              </a:spcAft>
              <a:buFont typeface="Arial" panose="020B0604020202020204" pitchFamily="34" charset="0"/>
              <a:buChar char="•"/>
              <a:defRPr/>
            </a:pPr>
            <a:r>
              <a:rPr lang="en-US" sz="2200" dirty="0">
                <a:solidFill>
                  <a:schemeClr val="tx1">
                    <a:lumMod val="75000"/>
                    <a:lumOff val="25000"/>
                  </a:schemeClr>
                </a:solidFill>
              </a:rPr>
              <a:t>Power off all equipment , including the PC and the monitor, when you are done with the experiment.</a:t>
            </a:r>
            <a:endParaRPr lang="en-GB" sz="2200" dirty="0">
              <a:solidFill>
                <a:schemeClr val="tx1">
                  <a:lumMod val="75000"/>
                  <a:lumOff val="2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2592388" y="623888"/>
            <a:ext cx="8912225" cy="1281112"/>
          </a:xfrm>
        </p:spPr>
        <p:txBody>
          <a:bodyPr/>
          <a:lstStyle/>
          <a:p>
            <a:pPr eaLnBrk="1" hangingPunct="1"/>
            <a:r>
              <a:rPr lang="en-US" altLang="en-US" dirty="0"/>
              <a:t>After the experiment</a:t>
            </a:r>
            <a:endParaRPr lang="en-GB" altLang="en-US" dirty="0"/>
          </a:p>
        </p:txBody>
      </p:sp>
      <p:sp>
        <p:nvSpPr>
          <p:cNvPr id="37890" name="Content Placeholder 2"/>
          <p:cNvSpPr>
            <a:spLocks noGrp="1"/>
          </p:cNvSpPr>
          <p:nvPr>
            <p:ph idx="1"/>
          </p:nvPr>
        </p:nvSpPr>
        <p:spPr>
          <a:xfrm>
            <a:off x="2306638" y="1420813"/>
            <a:ext cx="9197975" cy="3778250"/>
          </a:xfrm>
        </p:spPr>
        <p:txBody>
          <a:bodyPr/>
          <a:lstStyle/>
          <a:p>
            <a:pPr algn="just" eaLnBrk="1" hangingPunct="1">
              <a:buFont typeface="Arial" panose="020B0604020202020204" pitchFamily="34" charset="0"/>
              <a:buChar char="•"/>
            </a:pPr>
            <a:r>
              <a:rPr lang="en-US" altLang="en-US" sz="2200" dirty="0"/>
              <a:t>If you finish the </a:t>
            </a:r>
            <a:r>
              <a:rPr lang="en-US" altLang="en-US" sz="2200" u="sng" dirty="0"/>
              <a:t>experiment </a:t>
            </a:r>
            <a:r>
              <a:rPr lang="en-US" altLang="en-US" sz="2200" dirty="0"/>
              <a:t>early, you are</a:t>
            </a:r>
            <a:r>
              <a:rPr lang="zh-CN" altLang="en-US" sz="2200" dirty="0"/>
              <a:t> </a:t>
            </a:r>
            <a:r>
              <a:rPr lang="en-US" altLang="zh-CN" sz="2200" dirty="0"/>
              <a:t>allowed</a:t>
            </a:r>
            <a:r>
              <a:rPr lang="zh-CN" altLang="en-US" sz="2200" dirty="0"/>
              <a:t> </a:t>
            </a:r>
            <a:r>
              <a:rPr lang="en-US" altLang="zh-CN" sz="2200" dirty="0"/>
              <a:t>to</a:t>
            </a:r>
            <a:r>
              <a:rPr lang="zh-CN" altLang="en-US" sz="2200" dirty="0"/>
              <a:t> </a:t>
            </a:r>
            <a:r>
              <a:rPr lang="en-US" altLang="zh-CN" sz="2200" dirty="0"/>
              <a:t>leave</a:t>
            </a:r>
            <a:r>
              <a:rPr lang="zh-CN" altLang="en-US" sz="2200" dirty="0"/>
              <a:t> </a:t>
            </a:r>
            <a:r>
              <a:rPr lang="en-US" altLang="zh-CN" sz="2200" dirty="0"/>
              <a:t>the</a:t>
            </a:r>
            <a:r>
              <a:rPr lang="zh-CN" altLang="en-US" sz="2200" dirty="0"/>
              <a:t> </a:t>
            </a:r>
            <a:r>
              <a:rPr lang="en-US" altLang="zh-CN" sz="2200" dirty="0"/>
              <a:t>lab</a:t>
            </a:r>
            <a:r>
              <a:rPr lang="zh-CN" altLang="en-US" sz="2200" dirty="0"/>
              <a:t> </a:t>
            </a:r>
            <a:r>
              <a:rPr lang="en-US" altLang="zh-CN" sz="2200" dirty="0"/>
              <a:t>or</a:t>
            </a:r>
            <a:r>
              <a:rPr lang="en-US" altLang="en-US" sz="2200" dirty="0"/>
              <a:t> stay in the lab to</a:t>
            </a:r>
            <a:r>
              <a:rPr lang="zh-CN" altLang="en-US" sz="2200" dirty="0"/>
              <a:t> </a:t>
            </a:r>
            <a:r>
              <a:rPr lang="en-US" altLang="zh-CN" sz="2200" dirty="0"/>
              <a:t>a</a:t>
            </a:r>
            <a:r>
              <a:rPr lang="en-US" altLang="en-US" sz="2200" dirty="0"/>
              <a:t>nalyze your data and write the lab report</a:t>
            </a:r>
            <a:r>
              <a:rPr lang="zh-CN" altLang="en-US" sz="2200" dirty="0"/>
              <a:t> </a:t>
            </a:r>
            <a:r>
              <a:rPr lang="en-US" altLang="zh-CN" sz="2200" dirty="0"/>
              <a:t>quietly</a:t>
            </a:r>
            <a:r>
              <a:rPr lang="en-US" altLang="en-US" sz="2200" dirty="0"/>
              <a:t>.</a:t>
            </a:r>
          </a:p>
          <a:p>
            <a:pPr algn="just" eaLnBrk="1" hangingPunct="1">
              <a:buFont typeface="Arial" panose="020B0604020202020204" pitchFamily="34" charset="0"/>
              <a:buChar char="•"/>
            </a:pPr>
            <a:r>
              <a:rPr lang="en-US" altLang="en-US" sz="2200" dirty="0"/>
              <a:t>Otherwise, take your data home to do them.</a:t>
            </a:r>
          </a:p>
          <a:p>
            <a:pPr algn="just" eaLnBrk="1" hangingPunct="1">
              <a:buFont typeface="Arial" panose="020B0604020202020204" pitchFamily="34" charset="0"/>
              <a:buChar char="•"/>
            </a:pPr>
            <a:r>
              <a:rPr lang="en-US" altLang="en-US" sz="2200" dirty="0">
                <a:solidFill>
                  <a:srgbClr val="FF0000"/>
                </a:solidFill>
              </a:rPr>
              <a:t>Lab report is due before the start of the next experiment. </a:t>
            </a:r>
            <a:r>
              <a:rPr lang="en-US" altLang="zh-CN" sz="2200" dirty="0"/>
              <a:t>S</a:t>
            </a:r>
            <a:r>
              <a:rPr lang="en-US" altLang="en-US" sz="2200" dirty="0"/>
              <a:t>ubmit all reports on Blockboard.</a:t>
            </a:r>
          </a:p>
          <a:p>
            <a:pPr algn="just" eaLnBrk="1" hangingPunct="1">
              <a:buFont typeface="Arial" panose="020B0604020202020204" pitchFamily="34" charset="0"/>
              <a:buChar char="•"/>
            </a:pPr>
            <a:r>
              <a:rPr lang="en-US" altLang="zh-CN" sz="2200" dirty="0">
                <a:solidFill>
                  <a:srgbClr val="0070C0"/>
                </a:solidFill>
              </a:rPr>
              <a:t>All</a:t>
            </a:r>
            <a:r>
              <a:rPr lang="zh-CN" altLang="en-US" sz="2200" dirty="0">
                <a:solidFill>
                  <a:srgbClr val="0070C0"/>
                </a:solidFill>
              </a:rPr>
              <a:t> </a:t>
            </a:r>
            <a:r>
              <a:rPr lang="en-US" altLang="en-US" sz="2200" dirty="0">
                <a:solidFill>
                  <a:srgbClr val="0070C0"/>
                </a:solidFill>
              </a:rPr>
              <a:t>reports will be graded</a:t>
            </a:r>
            <a:r>
              <a:rPr lang="zh-CN" altLang="en-US" sz="2200" dirty="0">
                <a:solidFill>
                  <a:srgbClr val="0070C0"/>
                </a:solidFill>
              </a:rPr>
              <a:t> </a:t>
            </a:r>
            <a:r>
              <a:rPr lang="en-US" altLang="zh-CN" sz="2200" dirty="0">
                <a:solidFill>
                  <a:srgbClr val="0070C0"/>
                </a:solidFill>
              </a:rPr>
              <a:t>accordingly.</a:t>
            </a:r>
            <a:r>
              <a:rPr lang="zh-CN" altLang="en-US" sz="2200" dirty="0">
                <a:solidFill>
                  <a:srgbClr val="0070C0"/>
                </a:solidFill>
              </a:rPr>
              <a:t> </a:t>
            </a:r>
            <a:endParaRPr lang="en-US" altLang="en-US" sz="2200" dirty="0">
              <a:solidFill>
                <a:srgbClr val="0070C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2592388" y="623888"/>
            <a:ext cx="8912225" cy="1281112"/>
          </a:xfrm>
        </p:spPr>
        <p:txBody>
          <a:bodyPr/>
          <a:lstStyle/>
          <a:p>
            <a:pPr eaLnBrk="1" hangingPunct="1"/>
            <a:r>
              <a:rPr lang="en-US" altLang="en-US"/>
              <a:t>PASCO Mechanics Set</a:t>
            </a:r>
            <a:endParaRPr lang="en-GB" altLang="en-US"/>
          </a:p>
        </p:txBody>
      </p:sp>
      <p:sp>
        <p:nvSpPr>
          <p:cNvPr id="39938" name="Content Placeholder 2"/>
          <p:cNvSpPr>
            <a:spLocks noGrp="1"/>
          </p:cNvSpPr>
          <p:nvPr>
            <p:ph idx="1"/>
          </p:nvPr>
        </p:nvSpPr>
        <p:spPr>
          <a:xfrm>
            <a:off x="836613" y="1665288"/>
            <a:ext cx="10431462" cy="4484687"/>
          </a:xfrm>
        </p:spPr>
        <p:txBody>
          <a:bodyPr/>
          <a:lstStyle/>
          <a:p>
            <a:pPr eaLnBrk="1" hangingPunct="1">
              <a:buFont typeface="Arial" panose="020B0604020202020204" pitchFamily="34" charset="0"/>
              <a:buChar char="•"/>
            </a:pPr>
            <a:r>
              <a:rPr lang="en-US" altLang="en-US" sz="1600" dirty="0"/>
              <a:t>Measurements are carried out by </a:t>
            </a:r>
            <a:r>
              <a:rPr lang="en-US" altLang="en-US" sz="1600" dirty="0">
                <a:solidFill>
                  <a:srgbClr val="FF0000"/>
                </a:solidFill>
              </a:rPr>
              <a:t>sensors</a:t>
            </a:r>
            <a:r>
              <a:rPr lang="en-US" altLang="en-US" sz="1600" dirty="0"/>
              <a:t>, which convert the measurements into voltage outputs</a:t>
            </a:r>
          </a:p>
          <a:p>
            <a:pPr eaLnBrk="1" hangingPunct="1">
              <a:buFont typeface="Arial" panose="020B0604020202020204" pitchFamily="34" charset="0"/>
              <a:buChar char="•"/>
            </a:pPr>
            <a:r>
              <a:rPr lang="en-US" altLang="en-US" sz="1600" dirty="0"/>
              <a:t>The voltages are </a:t>
            </a:r>
            <a:r>
              <a:rPr lang="en-US" altLang="en-US" sz="1600" dirty="0">
                <a:solidFill>
                  <a:srgbClr val="FF0000"/>
                </a:solidFill>
              </a:rPr>
              <a:t>digitized</a:t>
            </a:r>
            <a:r>
              <a:rPr lang="en-US" altLang="en-US" sz="1600" dirty="0"/>
              <a:t> by a </a:t>
            </a:r>
            <a:r>
              <a:rPr lang="en-US" altLang="en-US" sz="1600" dirty="0">
                <a:solidFill>
                  <a:srgbClr val="FF0000"/>
                </a:solidFill>
              </a:rPr>
              <a:t>ADC</a:t>
            </a:r>
            <a:r>
              <a:rPr lang="en-US" altLang="en-US" sz="1600" dirty="0"/>
              <a:t> (analog to digital converter)</a:t>
            </a:r>
          </a:p>
          <a:p>
            <a:pPr eaLnBrk="1" hangingPunct="1">
              <a:buFont typeface="Arial" panose="020B0604020202020204" pitchFamily="34" charset="0"/>
              <a:buChar char="•"/>
            </a:pPr>
            <a:r>
              <a:rPr lang="en-US" altLang="en-US" sz="1600" dirty="0"/>
              <a:t>The digitized data of the sensors are transmitted through an interface to a computer in whose disk these data are stored</a:t>
            </a:r>
          </a:p>
          <a:p>
            <a:pPr eaLnBrk="1" hangingPunct="1">
              <a:buFont typeface="Arial" panose="020B0604020202020204" pitchFamily="34" charset="0"/>
              <a:buChar char="•"/>
            </a:pPr>
            <a:r>
              <a:rPr lang="en-US" altLang="en-US" sz="1600" dirty="0"/>
              <a:t>The computer also controls the settings of the sensor and data acquisition through the same interface via a </a:t>
            </a:r>
            <a:r>
              <a:rPr lang="en-US" altLang="en-US" sz="1600" dirty="0" err="1"/>
              <a:t>programme</a:t>
            </a:r>
            <a:r>
              <a:rPr lang="en-US" altLang="en-US" sz="1600" dirty="0"/>
              <a:t> called </a:t>
            </a:r>
            <a:r>
              <a:rPr lang="en-US" altLang="en-US" sz="1600" dirty="0">
                <a:solidFill>
                  <a:srgbClr val="FF0000"/>
                </a:solidFill>
              </a:rPr>
              <a:t>CAPSTONE</a:t>
            </a:r>
          </a:p>
          <a:p>
            <a:pPr eaLnBrk="1" hangingPunct="1">
              <a:buFont typeface="Arial" panose="020B0604020202020204" pitchFamily="34" charset="0"/>
              <a:buChar char="•"/>
            </a:pPr>
            <a:r>
              <a:rPr lang="en-US" altLang="en-US" sz="1600" dirty="0"/>
              <a:t>Sensors: force, speeds (linear and rotational), angle, time (frequency), sound level</a:t>
            </a:r>
          </a:p>
          <a:p>
            <a:pPr eaLnBrk="1" hangingPunct="1">
              <a:buFont typeface="Arial" panose="020B0604020202020204" pitchFamily="34" charset="0"/>
              <a:buChar char="•"/>
            </a:pPr>
            <a:r>
              <a:rPr lang="en-GB" altLang="en-US" sz="1600" dirty="0"/>
              <a:t>Universal interface 550 or 850, depending on the experiment</a:t>
            </a:r>
          </a:p>
          <a:p>
            <a:pPr eaLnBrk="1" hangingPunct="1">
              <a:buFont typeface="Arial" panose="020B0604020202020204" pitchFamily="34" charset="0"/>
              <a:buChar char="•"/>
            </a:pPr>
            <a:r>
              <a:rPr lang="en-GB" altLang="en-US" sz="1600" dirty="0"/>
              <a:t>Data acquisition and analysis software CAPSTONE</a:t>
            </a:r>
          </a:p>
          <a:p>
            <a:pPr eaLnBrk="1" hangingPunct="1">
              <a:buFont typeface="Arial" panose="020B0604020202020204" pitchFamily="34" charset="0"/>
              <a:buChar char="•"/>
            </a:pPr>
            <a:r>
              <a:rPr lang="en-GB" altLang="en-US" sz="1600" dirty="0"/>
              <a:t>Documents: </a:t>
            </a:r>
            <a:r>
              <a:rPr lang="en-GB" altLang="en-US" sz="1600" i="1" dirty="0"/>
              <a:t>PASCO Capstone User's Guide, 550-Universal-Interface-Reference-Guide-UI-5001, 850-Universal-Interface-Manual-UI-5000, Sound-Sensor-Manual-CI-6506B, PASPORT-Force-Sensor-Manual-PS-2104, Rotary-Motion-Sensor-Manual-PS-2120A, Photogate-Head-Manual-ME-9498A</a:t>
            </a:r>
            <a:endParaRPr lang="en-GB" alt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2592388" y="623888"/>
            <a:ext cx="8912225" cy="1281112"/>
          </a:xfrm>
        </p:spPr>
        <p:txBody>
          <a:bodyPr/>
          <a:lstStyle/>
          <a:p>
            <a:pPr eaLnBrk="1" hangingPunct="1"/>
            <a:r>
              <a:rPr lang="en-US" altLang="en-US"/>
              <a:t>Sensor specifications</a:t>
            </a:r>
            <a:endParaRPr lang="en-GB" altLang="en-US"/>
          </a:p>
        </p:txBody>
      </p:sp>
      <p:sp>
        <p:nvSpPr>
          <p:cNvPr id="41986" name="Content Placeholder 2"/>
          <p:cNvSpPr>
            <a:spLocks noGrp="1"/>
          </p:cNvSpPr>
          <p:nvPr>
            <p:ph idx="1"/>
          </p:nvPr>
        </p:nvSpPr>
        <p:spPr>
          <a:xfrm>
            <a:off x="2589213" y="2133600"/>
            <a:ext cx="8915400" cy="3778250"/>
          </a:xfrm>
        </p:spPr>
        <p:txBody>
          <a:bodyPr/>
          <a:lstStyle/>
          <a:p>
            <a:pPr eaLnBrk="1" hangingPunct="1">
              <a:buFont typeface="Arial" panose="020B0604020202020204" pitchFamily="34" charset="0"/>
              <a:buChar char="•"/>
            </a:pPr>
            <a:r>
              <a:rPr lang="en-US" altLang="en-US">
                <a:solidFill>
                  <a:srgbClr val="FF0000"/>
                </a:solidFill>
              </a:rPr>
              <a:t>Best </a:t>
            </a:r>
            <a:r>
              <a:rPr lang="en-US" altLang="en-US"/>
              <a:t>specs provided by the manufacturer (Pasco)</a:t>
            </a:r>
            <a:endParaRPr lang="en-GB" altLang="en-US"/>
          </a:p>
        </p:txBody>
      </p:sp>
      <p:graphicFrame>
        <p:nvGraphicFramePr>
          <p:cNvPr id="4" name="Table 3"/>
          <p:cNvGraphicFramePr>
            <a:graphicFrameLocks noGrp="1"/>
          </p:cNvGraphicFramePr>
          <p:nvPr/>
        </p:nvGraphicFramePr>
        <p:xfrm>
          <a:off x="1582738" y="2598739"/>
          <a:ext cx="9390061" cy="2666999"/>
        </p:xfrm>
        <a:graphic>
          <a:graphicData uri="http://schemas.openxmlformats.org/drawingml/2006/table">
            <a:tbl>
              <a:tblPr firstRow="1" bandRow="1">
                <a:tableStyleId>{5C22544A-7EE6-4342-B048-85BDC9FD1C3A}</a:tableStyleId>
              </a:tblPr>
              <a:tblGrid>
                <a:gridCol w="2428515">
                  <a:extLst>
                    <a:ext uri="{9D8B030D-6E8A-4147-A177-3AD203B41FA5}">
                      <a16:colId xmlns:a16="http://schemas.microsoft.com/office/drawing/2014/main" xmlns="" val="20000"/>
                    </a:ext>
                  </a:extLst>
                </a:gridCol>
                <a:gridCol w="1158323">
                  <a:extLst>
                    <a:ext uri="{9D8B030D-6E8A-4147-A177-3AD203B41FA5}">
                      <a16:colId xmlns:a16="http://schemas.microsoft.com/office/drawing/2014/main" xmlns="" val="20001"/>
                    </a:ext>
                  </a:extLst>
                </a:gridCol>
                <a:gridCol w="3905405">
                  <a:extLst>
                    <a:ext uri="{9D8B030D-6E8A-4147-A177-3AD203B41FA5}">
                      <a16:colId xmlns:a16="http://schemas.microsoft.com/office/drawing/2014/main" xmlns="" val="20002"/>
                    </a:ext>
                  </a:extLst>
                </a:gridCol>
                <a:gridCol w="1897818">
                  <a:extLst>
                    <a:ext uri="{9D8B030D-6E8A-4147-A177-3AD203B41FA5}">
                      <a16:colId xmlns:a16="http://schemas.microsoft.com/office/drawing/2014/main" xmlns="" val="20003"/>
                    </a:ext>
                  </a:extLst>
                </a:gridCol>
              </a:tblGrid>
              <a:tr h="370803">
                <a:tc>
                  <a:txBody>
                    <a:bodyPr/>
                    <a:lstStyle/>
                    <a:p>
                      <a:r>
                        <a:rPr lang="en-US" sz="1800" dirty="0"/>
                        <a:t>Sensor</a:t>
                      </a:r>
                      <a:endParaRPr lang="en-GB" sz="1800" dirty="0"/>
                    </a:p>
                  </a:txBody>
                  <a:tcPr marT="45715" marB="45715"/>
                </a:tc>
                <a:tc>
                  <a:txBody>
                    <a:bodyPr/>
                    <a:lstStyle/>
                    <a:p>
                      <a:r>
                        <a:rPr lang="en-US" sz="1800" dirty="0"/>
                        <a:t>Model #</a:t>
                      </a:r>
                      <a:endParaRPr lang="en-GB" sz="1800" dirty="0"/>
                    </a:p>
                  </a:txBody>
                  <a:tcPr marT="45715" marB="45715"/>
                </a:tc>
                <a:tc>
                  <a:txBody>
                    <a:bodyPr/>
                    <a:lstStyle/>
                    <a:p>
                      <a:r>
                        <a:rPr lang="en-US" sz="1800" dirty="0">
                          <a:solidFill>
                            <a:srgbClr val="FF0000"/>
                          </a:solidFill>
                        </a:rPr>
                        <a:t>resolution</a:t>
                      </a:r>
                      <a:endParaRPr lang="en-GB" sz="1800" dirty="0">
                        <a:solidFill>
                          <a:srgbClr val="FF0000"/>
                        </a:solidFill>
                      </a:endParaRPr>
                    </a:p>
                  </a:txBody>
                  <a:tcPr marT="45715" marB="45715"/>
                </a:tc>
                <a:tc>
                  <a:txBody>
                    <a:bodyPr/>
                    <a:lstStyle/>
                    <a:p>
                      <a:r>
                        <a:rPr lang="en-US" sz="1800" dirty="0">
                          <a:solidFill>
                            <a:srgbClr val="FF0000"/>
                          </a:solidFill>
                        </a:rPr>
                        <a:t>range</a:t>
                      </a:r>
                      <a:endParaRPr lang="en-GB" sz="1800" dirty="0">
                        <a:solidFill>
                          <a:srgbClr val="FF0000"/>
                        </a:solidFill>
                      </a:endParaRPr>
                    </a:p>
                  </a:txBody>
                  <a:tcPr marT="45715" marB="45715"/>
                </a:tc>
                <a:extLst>
                  <a:ext uri="{0D108BD9-81ED-4DB2-BD59-A6C34878D82A}">
                    <a16:rowId xmlns:a16="http://schemas.microsoft.com/office/drawing/2014/main" xmlns="" val="10000"/>
                  </a:ext>
                </a:extLst>
              </a:tr>
              <a:tr h="370803">
                <a:tc>
                  <a:txBody>
                    <a:bodyPr/>
                    <a:lstStyle/>
                    <a:p>
                      <a:r>
                        <a:rPr lang="en-US" sz="1800" dirty="0"/>
                        <a:t>Force</a:t>
                      </a:r>
                      <a:endParaRPr lang="en-GB" sz="1800" dirty="0"/>
                    </a:p>
                  </a:txBody>
                  <a:tcPr marT="45715" marB="45715"/>
                </a:tc>
                <a:tc>
                  <a:txBody>
                    <a:bodyPr/>
                    <a:lstStyle/>
                    <a:p>
                      <a:r>
                        <a:rPr lang="en-US" sz="1800" dirty="0"/>
                        <a:t>PS-2104</a:t>
                      </a:r>
                      <a:endParaRPr lang="en-GB" sz="1800" dirty="0"/>
                    </a:p>
                  </a:txBody>
                  <a:tcPr marT="45715" marB="45715"/>
                </a:tc>
                <a:tc>
                  <a:txBody>
                    <a:bodyPr/>
                    <a:lstStyle/>
                    <a:p>
                      <a:r>
                        <a:rPr lang="en-US" sz="1800" dirty="0">
                          <a:solidFill>
                            <a:srgbClr val="FF0000"/>
                          </a:solidFill>
                        </a:rPr>
                        <a:t>±</a:t>
                      </a:r>
                      <a:r>
                        <a:rPr lang="en-US" sz="1800" dirty="0"/>
                        <a:t>0.03 N</a:t>
                      </a:r>
                      <a:endParaRPr lang="en-GB" sz="1800" dirty="0"/>
                    </a:p>
                  </a:txBody>
                  <a:tcPr marT="45715" marB="45715"/>
                </a:tc>
                <a:tc>
                  <a:txBody>
                    <a:bodyPr/>
                    <a:lstStyle/>
                    <a:p>
                      <a:r>
                        <a:rPr lang="en-US" sz="1800" dirty="0"/>
                        <a:t>±45 N</a:t>
                      </a:r>
                      <a:endParaRPr lang="en-GB" sz="1800" dirty="0"/>
                    </a:p>
                  </a:txBody>
                  <a:tcPr marT="45715" marB="45715"/>
                </a:tc>
                <a:extLst>
                  <a:ext uri="{0D108BD9-81ED-4DB2-BD59-A6C34878D82A}">
                    <a16:rowId xmlns:a16="http://schemas.microsoft.com/office/drawing/2014/main" xmlns="" val="10001"/>
                  </a:ext>
                </a:extLst>
              </a:tr>
              <a:tr h="914468">
                <a:tc>
                  <a:txBody>
                    <a:bodyPr/>
                    <a:lstStyle/>
                    <a:p>
                      <a:r>
                        <a:rPr lang="en-US" sz="1800" dirty="0"/>
                        <a:t>Rotary Motion </a:t>
                      </a:r>
                      <a:endParaRPr lang="en-GB" sz="1800" dirty="0"/>
                    </a:p>
                  </a:txBody>
                  <a:tcPr marT="45715" marB="45715"/>
                </a:tc>
                <a:tc>
                  <a:txBody>
                    <a:bodyPr/>
                    <a:lstStyle/>
                    <a:p>
                      <a:r>
                        <a:rPr lang="en-US" sz="1800" dirty="0"/>
                        <a:t>PS-21210A</a:t>
                      </a:r>
                      <a:endParaRPr lang="en-GB" sz="1800" dirty="0"/>
                    </a:p>
                  </a:txBody>
                  <a:tcPr marT="45715" marB="45715"/>
                </a:tc>
                <a:tc>
                  <a:txBody>
                    <a:bodyPr/>
                    <a:lstStyle/>
                    <a:p>
                      <a:r>
                        <a:rPr lang="en-US" sz="1800" dirty="0"/>
                        <a:t>±0.09</a:t>
                      </a:r>
                      <a:r>
                        <a:rPr lang="en-US" sz="1800" baseline="30000" dirty="0"/>
                        <a:t>o</a:t>
                      </a:r>
                      <a:r>
                        <a:rPr lang="en-US" sz="1800" dirty="0"/>
                        <a:t> (angular); ±0.02 mm (linear) at 4000 points per revolution</a:t>
                      </a:r>
                      <a:endParaRPr lang="en-GB" sz="1800" dirty="0"/>
                    </a:p>
                  </a:txBody>
                  <a:tcPr marT="45715" marB="45715"/>
                </a:tc>
                <a:tc>
                  <a:txBody>
                    <a:bodyPr/>
                    <a:lstStyle/>
                    <a:p>
                      <a:r>
                        <a:rPr lang="en-US" sz="1800" dirty="0"/>
                        <a:t>360</a:t>
                      </a:r>
                      <a:r>
                        <a:rPr lang="en-US" sz="1800" baseline="30000" dirty="0"/>
                        <a:t>o</a:t>
                      </a:r>
                      <a:endParaRPr lang="en-GB" sz="1800" baseline="30000" dirty="0"/>
                    </a:p>
                  </a:txBody>
                  <a:tcPr marT="45715" marB="45715"/>
                </a:tc>
                <a:extLst>
                  <a:ext uri="{0D108BD9-81ED-4DB2-BD59-A6C34878D82A}">
                    <a16:rowId xmlns:a16="http://schemas.microsoft.com/office/drawing/2014/main" xmlns="" val="10002"/>
                  </a:ext>
                </a:extLst>
              </a:tr>
              <a:tr h="370803">
                <a:tc>
                  <a:txBody>
                    <a:bodyPr/>
                    <a:lstStyle/>
                    <a:p>
                      <a:r>
                        <a:rPr lang="en-US" sz="1800" dirty="0"/>
                        <a:t>Sound Sensor</a:t>
                      </a:r>
                      <a:endParaRPr lang="en-GB" sz="1800" dirty="0"/>
                    </a:p>
                  </a:txBody>
                  <a:tcPr marT="45715" marB="45715"/>
                </a:tc>
                <a:tc>
                  <a:txBody>
                    <a:bodyPr/>
                    <a:lstStyle/>
                    <a:p>
                      <a:r>
                        <a:rPr lang="en-GB" sz="1800" dirty="0"/>
                        <a:t>CI-6506B</a:t>
                      </a:r>
                    </a:p>
                  </a:txBody>
                  <a:tcPr marT="45715" marB="45715"/>
                </a:tc>
                <a:tc>
                  <a:txBody>
                    <a:bodyPr/>
                    <a:lstStyle/>
                    <a:p>
                      <a:r>
                        <a:rPr lang="en-US" sz="1800" dirty="0"/>
                        <a:t>±2 </a:t>
                      </a:r>
                      <a:r>
                        <a:rPr lang="en-US" sz="1800" dirty="0" err="1"/>
                        <a:t>db</a:t>
                      </a:r>
                      <a:r>
                        <a:rPr lang="en-US" sz="1800" dirty="0"/>
                        <a:t>,</a:t>
                      </a:r>
                      <a:r>
                        <a:rPr lang="en-US" sz="1800" baseline="0" dirty="0"/>
                        <a:t> </a:t>
                      </a:r>
                      <a:r>
                        <a:rPr lang="en-US" sz="1800" dirty="0"/>
                        <a:t>±0.5 Hz</a:t>
                      </a:r>
                      <a:endParaRPr lang="en-GB" sz="1800" dirty="0"/>
                    </a:p>
                  </a:txBody>
                  <a:tcPr marT="45715" marB="45715"/>
                </a:tc>
                <a:tc>
                  <a:txBody>
                    <a:bodyPr/>
                    <a:lstStyle/>
                    <a:p>
                      <a:r>
                        <a:rPr lang="en-US" sz="1800" dirty="0"/>
                        <a:t>45 to 100 </a:t>
                      </a:r>
                      <a:r>
                        <a:rPr lang="en-US" sz="1800" dirty="0" err="1"/>
                        <a:t>db</a:t>
                      </a:r>
                      <a:endParaRPr lang="en-GB" sz="1800" dirty="0"/>
                    </a:p>
                  </a:txBody>
                  <a:tcPr marT="45715" marB="45715"/>
                </a:tc>
                <a:extLst>
                  <a:ext uri="{0D108BD9-81ED-4DB2-BD59-A6C34878D82A}">
                    <a16:rowId xmlns:a16="http://schemas.microsoft.com/office/drawing/2014/main" xmlns="" val="10003"/>
                  </a:ext>
                </a:extLst>
              </a:tr>
              <a:tr h="640122">
                <a:tc>
                  <a:txBody>
                    <a:bodyPr/>
                    <a:lstStyle/>
                    <a:p>
                      <a:r>
                        <a:rPr lang="en-US" sz="1800" dirty="0"/>
                        <a:t>Timing (Photogate)</a:t>
                      </a:r>
                      <a:endParaRPr lang="en-GB" sz="1800" dirty="0"/>
                    </a:p>
                  </a:txBody>
                  <a:tcPr marT="45715" marB="45715"/>
                </a:tc>
                <a:tc>
                  <a:txBody>
                    <a:bodyPr/>
                    <a:lstStyle/>
                    <a:p>
                      <a:r>
                        <a:rPr lang="en-US" sz="1800" dirty="0"/>
                        <a:t>ME-9498A</a:t>
                      </a:r>
                      <a:endParaRPr lang="en-GB" sz="1800" dirty="0"/>
                    </a:p>
                  </a:txBody>
                  <a:tcPr marT="45715" marB="45715"/>
                </a:tc>
                <a:tc>
                  <a:txBody>
                    <a:bodyPr/>
                    <a:lstStyle/>
                    <a:p>
                      <a:r>
                        <a:rPr lang="en-US" sz="1800" dirty="0"/>
                        <a:t>±0.1 </a:t>
                      </a:r>
                      <a:r>
                        <a:rPr lang="en-US" sz="1800" dirty="0" err="1"/>
                        <a:t>ms</a:t>
                      </a:r>
                      <a:r>
                        <a:rPr lang="en-US" sz="1800" dirty="0"/>
                        <a:t> (time), ±1 mm (spatial)</a:t>
                      </a:r>
                      <a:endParaRPr lang="en-GB" sz="1800" dirty="0"/>
                    </a:p>
                  </a:txBody>
                  <a:tcPr marT="45715" marB="45715"/>
                </a:tc>
                <a:tc>
                  <a:txBody>
                    <a:bodyPr/>
                    <a:lstStyle/>
                    <a:p>
                      <a:endParaRPr lang="en-GB" sz="1800" dirty="0"/>
                    </a:p>
                  </a:txBody>
                  <a:tcPr marT="45715" marB="45715"/>
                </a:tc>
                <a:extLst>
                  <a:ext uri="{0D108BD9-81ED-4DB2-BD59-A6C34878D82A}">
                    <a16:rowId xmlns:a16="http://schemas.microsoft.com/office/drawing/2014/main" xmlns="" val="10004"/>
                  </a:ext>
                </a:extLst>
              </a:tr>
            </a:tbl>
          </a:graphicData>
        </a:graphic>
      </p:graphicFrame>
      <p:sp>
        <p:nvSpPr>
          <p:cNvPr id="42019" name="TextBox 4"/>
          <p:cNvSpPr txBox="1">
            <a:spLocks noChangeArrowheads="1"/>
          </p:cNvSpPr>
          <p:nvPr/>
        </p:nvSpPr>
        <p:spPr bwMode="auto">
          <a:xfrm>
            <a:off x="1985963" y="5627688"/>
            <a:ext cx="78200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charset="2"/>
              <a:buChar char=""/>
              <a:defRPr>
                <a:solidFill>
                  <a:srgbClr val="404040"/>
                </a:solidFill>
                <a:latin typeface="Century Gothic" charset="0"/>
              </a:defRPr>
            </a:lvl1pPr>
            <a:lvl2pPr marL="742950" indent="-285750">
              <a:spcBef>
                <a:spcPts val="1000"/>
              </a:spcBef>
              <a:buClr>
                <a:schemeClr val="accent1"/>
              </a:buClr>
              <a:buFont typeface="Wingdings 3" charset="2"/>
              <a:buChar char=""/>
              <a:defRPr sz="1600">
                <a:solidFill>
                  <a:srgbClr val="404040"/>
                </a:solidFill>
                <a:latin typeface="Century Gothic" charset="0"/>
              </a:defRPr>
            </a:lvl2pPr>
            <a:lvl3pPr marL="1143000" indent="-228600">
              <a:spcBef>
                <a:spcPts val="1000"/>
              </a:spcBef>
              <a:buClr>
                <a:schemeClr val="accent1"/>
              </a:buClr>
              <a:buFont typeface="Wingdings 3" charset="2"/>
              <a:buChar char=""/>
              <a:defRPr sz="1400">
                <a:solidFill>
                  <a:srgbClr val="404040"/>
                </a:solidFill>
                <a:latin typeface="Century Gothic" charset="0"/>
              </a:defRPr>
            </a:lvl3pPr>
            <a:lvl4pPr marL="1600200" indent="-228600">
              <a:spcBef>
                <a:spcPts val="1000"/>
              </a:spcBef>
              <a:buClr>
                <a:schemeClr val="accent1"/>
              </a:buClr>
              <a:buFont typeface="Wingdings 3" charset="2"/>
              <a:buChar char=""/>
              <a:defRPr sz="1200">
                <a:solidFill>
                  <a:srgbClr val="404040"/>
                </a:solidFill>
                <a:latin typeface="Century Gothic" charset="0"/>
              </a:defRPr>
            </a:lvl4pPr>
            <a:lvl5pPr marL="2057400" indent="-228600">
              <a:spcBef>
                <a:spcPts val="1000"/>
              </a:spcBef>
              <a:buClr>
                <a:schemeClr val="accent1"/>
              </a:buClr>
              <a:buFont typeface="Wingdings 3" charset="2"/>
              <a:buChar char=""/>
              <a:defRPr sz="1200">
                <a:solidFill>
                  <a:srgbClr val="404040"/>
                </a:solidFill>
                <a:latin typeface="Century Gothic" charset="0"/>
              </a:defRPr>
            </a:lvl5pPr>
            <a:lvl6pPr marL="25146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6pPr>
            <a:lvl7pPr marL="29718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7pPr>
            <a:lvl8pPr marL="34290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8pPr>
            <a:lvl9pPr marL="38862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9pPr>
          </a:lstStyle>
          <a:p>
            <a:pPr eaLnBrk="1" hangingPunct="1">
              <a:spcBef>
                <a:spcPct val="0"/>
              </a:spcBef>
              <a:buClrTx/>
              <a:buFontTx/>
              <a:buNone/>
            </a:pPr>
            <a:r>
              <a:rPr lang="en-US" altLang="en-US" dirty="0">
                <a:solidFill>
                  <a:schemeClr val="tx1"/>
                </a:solidFill>
                <a:latin typeface="Rockwell" charset="0"/>
              </a:rPr>
              <a:t>Your experimental resolution may depend on sampling or digitizing rate and software settings . </a:t>
            </a:r>
            <a:r>
              <a:rPr lang="en-US" altLang="en-US" dirty="0">
                <a:solidFill>
                  <a:srgbClr val="FF0000"/>
                </a:solidFill>
                <a:latin typeface="Rockwell" charset="0"/>
              </a:rPr>
              <a:t>One does not always set the highest resolution</a:t>
            </a:r>
            <a:r>
              <a:rPr lang="en-US" altLang="en-US" dirty="0">
                <a:solidFill>
                  <a:schemeClr val="tx1"/>
                </a:solidFill>
                <a:latin typeface="Rockwell" charset="0"/>
              </a:rPr>
              <a:t>.</a:t>
            </a:r>
            <a:endParaRPr lang="en-GB" altLang="en-US" dirty="0">
              <a:solidFill>
                <a:schemeClr val="tx1"/>
              </a:solidFill>
              <a:latin typeface="Rockwel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2592388" y="623888"/>
            <a:ext cx="8912225" cy="1281112"/>
          </a:xfrm>
        </p:spPr>
        <p:txBody>
          <a:bodyPr/>
          <a:lstStyle/>
          <a:p>
            <a:pPr eaLnBrk="1" hangingPunct="1"/>
            <a:r>
              <a:rPr lang="en-US" altLang="en-US"/>
              <a:t>Universal Interface</a:t>
            </a:r>
            <a:endParaRPr lang="en-GB" altLang="en-US"/>
          </a:p>
        </p:txBody>
      </p:sp>
      <p:sp>
        <p:nvSpPr>
          <p:cNvPr id="47106" name="Content Placeholder 2"/>
          <p:cNvSpPr>
            <a:spLocks noGrp="1"/>
          </p:cNvSpPr>
          <p:nvPr>
            <p:ph idx="1"/>
          </p:nvPr>
        </p:nvSpPr>
        <p:spPr>
          <a:xfrm>
            <a:off x="2589213" y="2133600"/>
            <a:ext cx="8915400" cy="3778250"/>
          </a:xfrm>
        </p:spPr>
        <p:txBody>
          <a:bodyPr/>
          <a:lstStyle/>
          <a:p>
            <a:pPr eaLnBrk="1" hangingPunct="1">
              <a:buFont typeface="Arial" panose="020B0604020202020204" pitchFamily="34" charset="0"/>
              <a:buChar char="•"/>
            </a:pPr>
            <a:r>
              <a:rPr lang="en-US" altLang="en-US" dirty="0"/>
              <a:t>Best Specs provided by the manufacturer</a:t>
            </a:r>
          </a:p>
          <a:p>
            <a:pPr eaLnBrk="1" hangingPunct="1">
              <a:buFont typeface="Arial" panose="020B0604020202020204" pitchFamily="34" charset="0"/>
              <a:buChar char="•"/>
            </a:pPr>
            <a:r>
              <a:rPr lang="en-US" altLang="en-US" dirty="0">
                <a:solidFill>
                  <a:srgbClr val="FF0000"/>
                </a:solidFill>
              </a:rPr>
              <a:t>Actual sampling rate depends on sensor</a:t>
            </a:r>
          </a:p>
          <a:p>
            <a:pPr eaLnBrk="1" hangingPunct="1">
              <a:buFont typeface="Arial" panose="020B0604020202020204" pitchFamily="34" charset="0"/>
              <a:buChar char="•"/>
            </a:pPr>
            <a:r>
              <a:rPr lang="en-US" altLang="en-US" dirty="0">
                <a:solidFill>
                  <a:srgbClr val="FF0000"/>
                </a:solidFill>
              </a:rPr>
              <a:t>Actual signal resolution depends on software settings of gain</a:t>
            </a:r>
          </a:p>
          <a:p>
            <a:pPr eaLnBrk="1" hangingPunct="1">
              <a:buFont typeface="Arial" panose="020B0604020202020204" pitchFamily="34" charset="0"/>
              <a:buChar char="•"/>
            </a:pPr>
            <a:endParaRPr lang="en-GB" altLang="en-US" dirty="0"/>
          </a:p>
        </p:txBody>
      </p:sp>
      <p:graphicFrame>
        <p:nvGraphicFramePr>
          <p:cNvPr id="4" name="Table 3"/>
          <p:cNvGraphicFramePr>
            <a:graphicFrameLocks noGrp="1"/>
          </p:cNvGraphicFramePr>
          <p:nvPr/>
        </p:nvGraphicFramePr>
        <p:xfrm>
          <a:off x="1892300" y="3663950"/>
          <a:ext cx="8127999" cy="1833569"/>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xmlns="" val="20000"/>
                    </a:ext>
                  </a:extLst>
                </a:gridCol>
                <a:gridCol w="2709333">
                  <a:extLst>
                    <a:ext uri="{9D8B030D-6E8A-4147-A177-3AD203B41FA5}">
                      <a16:colId xmlns:a16="http://schemas.microsoft.com/office/drawing/2014/main" xmlns="" val="20001"/>
                    </a:ext>
                  </a:extLst>
                </a:gridCol>
                <a:gridCol w="2709333">
                  <a:extLst>
                    <a:ext uri="{9D8B030D-6E8A-4147-A177-3AD203B41FA5}">
                      <a16:colId xmlns:a16="http://schemas.microsoft.com/office/drawing/2014/main" xmlns="" val="20002"/>
                    </a:ext>
                  </a:extLst>
                </a:gridCol>
              </a:tblGrid>
              <a:tr h="365719">
                <a:tc>
                  <a:txBody>
                    <a:bodyPr/>
                    <a:lstStyle/>
                    <a:p>
                      <a:endParaRPr lang="en-GB" sz="1800" dirty="0"/>
                    </a:p>
                  </a:txBody>
                  <a:tcPr marT="45700" marB="45700"/>
                </a:tc>
                <a:tc>
                  <a:txBody>
                    <a:bodyPr/>
                    <a:lstStyle/>
                    <a:p>
                      <a:r>
                        <a:rPr lang="en-US" sz="1800" dirty="0"/>
                        <a:t>550 (UI-5501)</a:t>
                      </a:r>
                      <a:endParaRPr lang="en-GB" sz="1800" dirty="0"/>
                    </a:p>
                  </a:txBody>
                  <a:tcPr marT="45700" marB="45700"/>
                </a:tc>
                <a:tc>
                  <a:txBody>
                    <a:bodyPr/>
                    <a:lstStyle/>
                    <a:p>
                      <a:r>
                        <a:rPr lang="en-US" sz="1800" dirty="0"/>
                        <a:t>850 (UI5000)</a:t>
                      </a:r>
                      <a:endParaRPr lang="en-GB" sz="1800" dirty="0"/>
                    </a:p>
                  </a:txBody>
                  <a:tcPr marT="45700" marB="45700"/>
                </a:tc>
                <a:extLst>
                  <a:ext uri="{0D108BD9-81ED-4DB2-BD59-A6C34878D82A}">
                    <a16:rowId xmlns:a16="http://schemas.microsoft.com/office/drawing/2014/main" xmlns="" val="10000"/>
                  </a:ext>
                </a:extLst>
              </a:tr>
              <a:tr h="365719">
                <a:tc>
                  <a:txBody>
                    <a:bodyPr/>
                    <a:lstStyle/>
                    <a:p>
                      <a:r>
                        <a:rPr lang="en-US" sz="1800" dirty="0"/>
                        <a:t>Analog range</a:t>
                      </a:r>
                      <a:endParaRPr lang="en-GB" sz="1800" dirty="0"/>
                    </a:p>
                  </a:txBody>
                  <a:tcPr marT="45700" marB="45700"/>
                </a:tc>
                <a:tc>
                  <a:txBody>
                    <a:bodyPr/>
                    <a:lstStyle/>
                    <a:p>
                      <a:r>
                        <a:rPr lang="en-US" sz="1800" dirty="0"/>
                        <a:t>±10V</a:t>
                      </a:r>
                      <a:endParaRPr lang="en-GB" sz="1800" dirty="0"/>
                    </a:p>
                  </a:txBody>
                  <a:tcPr marT="45700" marB="45700"/>
                </a:tc>
                <a:tc>
                  <a:txBody>
                    <a:bodyPr/>
                    <a:lstStyle/>
                    <a:p>
                      <a:r>
                        <a:rPr lang="en-US" sz="1800" dirty="0"/>
                        <a:t>±20V</a:t>
                      </a:r>
                      <a:endParaRPr lang="en-GB" sz="1800" dirty="0"/>
                    </a:p>
                  </a:txBody>
                  <a:tcPr marT="45700" marB="45700"/>
                </a:tc>
                <a:extLst>
                  <a:ext uri="{0D108BD9-81ED-4DB2-BD59-A6C34878D82A}">
                    <a16:rowId xmlns:a16="http://schemas.microsoft.com/office/drawing/2014/main" xmlns="" val="10001"/>
                  </a:ext>
                </a:extLst>
              </a:tr>
              <a:tr h="365719">
                <a:tc>
                  <a:txBody>
                    <a:bodyPr/>
                    <a:lstStyle/>
                    <a:p>
                      <a:r>
                        <a:rPr lang="en-US" sz="1800" dirty="0"/>
                        <a:t>Analog</a:t>
                      </a:r>
                      <a:r>
                        <a:rPr lang="en-US" sz="1800" baseline="0" dirty="0"/>
                        <a:t> gain</a:t>
                      </a:r>
                      <a:endParaRPr lang="en-GB" sz="1800" dirty="0"/>
                    </a:p>
                  </a:txBody>
                  <a:tcPr marT="45700" marB="45700"/>
                </a:tc>
                <a:tc>
                  <a:txBody>
                    <a:bodyPr/>
                    <a:lstStyle/>
                    <a:p>
                      <a:r>
                        <a:rPr lang="en-US" sz="1800" dirty="0"/>
                        <a:t>1X, 10X,</a:t>
                      </a:r>
                      <a:r>
                        <a:rPr lang="en-US" sz="1800" baseline="0" dirty="0"/>
                        <a:t> 100X</a:t>
                      </a:r>
                      <a:endParaRPr lang="en-GB" sz="1800" dirty="0"/>
                    </a:p>
                  </a:txBody>
                  <a:tcPr marT="45700" marB="4570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t>1X, 10X, 100X, 1000X</a:t>
                      </a:r>
                      <a:endParaRPr lang="en-GB" sz="1800" dirty="0"/>
                    </a:p>
                  </a:txBody>
                  <a:tcPr marT="45700" marB="45700"/>
                </a:tc>
                <a:extLst>
                  <a:ext uri="{0D108BD9-81ED-4DB2-BD59-A6C34878D82A}">
                    <a16:rowId xmlns:a16="http://schemas.microsoft.com/office/drawing/2014/main" xmlns="" val="10002"/>
                  </a:ext>
                </a:extLst>
              </a:tr>
              <a:tr h="36571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t>Max sampling rate</a:t>
                      </a:r>
                      <a:endParaRPr lang="en-GB" sz="1800" dirty="0"/>
                    </a:p>
                  </a:txBody>
                  <a:tcPr marT="45700" marB="4570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t>1 MHz</a:t>
                      </a:r>
                      <a:endParaRPr lang="en-GB" sz="1800" dirty="0"/>
                    </a:p>
                  </a:txBody>
                  <a:tcPr marT="45700" marB="4570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t>10 MHz</a:t>
                      </a:r>
                      <a:endParaRPr lang="en-GB" sz="1800" dirty="0"/>
                    </a:p>
                  </a:txBody>
                  <a:tcPr marT="45700" marB="45700"/>
                </a:tc>
                <a:extLst>
                  <a:ext uri="{0D108BD9-81ED-4DB2-BD59-A6C34878D82A}">
                    <a16:rowId xmlns:a16="http://schemas.microsoft.com/office/drawing/2014/main" xmlns="" val="10003"/>
                  </a:ext>
                </a:extLst>
              </a:tr>
              <a:tr h="370689">
                <a:tc>
                  <a:txBody>
                    <a:bodyPr/>
                    <a:lstStyle/>
                    <a:p>
                      <a:r>
                        <a:rPr lang="en-US" sz="1800" dirty="0"/>
                        <a:t>Resolution (ADC)</a:t>
                      </a:r>
                      <a:endParaRPr lang="en-GB" sz="1800" dirty="0"/>
                    </a:p>
                  </a:txBody>
                  <a:tcPr marT="45700" marB="45700"/>
                </a:tc>
                <a:tc>
                  <a:txBody>
                    <a:bodyPr/>
                    <a:lstStyle/>
                    <a:p>
                      <a:r>
                        <a:rPr lang="en-GB" sz="1800" dirty="0"/>
                        <a:t>14-bit (1.22 mV )</a:t>
                      </a:r>
                    </a:p>
                  </a:txBody>
                  <a:tcPr marT="45700" marB="45700"/>
                </a:tc>
                <a:tc>
                  <a:txBody>
                    <a:bodyPr/>
                    <a:lstStyle/>
                    <a:p>
                      <a:r>
                        <a:rPr lang="en-US" sz="1800" dirty="0"/>
                        <a:t>14 bit (2.5 mV)</a:t>
                      </a:r>
                      <a:endParaRPr lang="en-GB" sz="1800" dirty="0"/>
                    </a:p>
                  </a:txBody>
                  <a:tcPr marT="45700" marB="45700"/>
                </a:tc>
                <a:extLst>
                  <a:ext uri="{0D108BD9-81ED-4DB2-BD59-A6C34878D82A}">
                    <a16:rowId xmlns:a16="http://schemas.microsoft.com/office/drawing/2014/main" xmlns=""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2592388" y="623888"/>
            <a:ext cx="8912225" cy="1281112"/>
          </a:xfrm>
        </p:spPr>
        <p:txBody>
          <a:bodyPr/>
          <a:lstStyle/>
          <a:p>
            <a:pPr eaLnBrk="1" hangingPunct="1"/>
            <a:r>
              <a:rPr lang="en-US" altLang="en-US"/>
              <a:t>Guidelines on writing a lab report</a:t>
            </a:r>
            <a:endParaRPr lang="en-GB" altLang="en-US"/>
          </a:p>
        </p:txBody>
      </p:sp>
      <p:sp>
        <p:nvSpPr>
          <p:cNvPr id="49154" name="Content Placeholder 2"/>
          <p:cNvSpPr>
            <a:spLocks noGrp="1"/>
          </p:cNvSpPr>
          <p:nvPr>
            <p:ph idx="1"/>
          </p:nvPr>
        </p:nvSpPr>
        <p:spPr>
          <a:xfrm>
            <a:off x="914400" y="1535113"/>
            <a:ext cx="6497638" cy="4654550"/>
          </a:xfrm>
        </p:spPr>
        <p:txBody>
          <a:bodyPr/>
          <a:lstStyle/>
          <a:p>
            <a:pPr eaLnBrk="1" hangingPunct="1">
              <a:buFont typeface="Arial" panose="020B0604020202020204" pitchFamily="34" charset="0"/>
              <a:buChar char="•"/>
            </a:pPr>
            <a:r>
              <a:rPr lang="en-US" altLang="en-US" sz="1600" dirty="0"/>
              <a:t>Precise and concise</a:t>
            </a:r>
          </a:p>
          <a:p>
            <a:pPr eaLnBrk="1" hangingPunct="1">
              <a:buFont typeface="Arial" panose="020B0604020202020204" pitchFamily="34" charset="0"/>
              <a:buChar char="•"/>
            </a:pPr>
            <a:r>
              <a:rPr lang="en-GB" altLang="en-US" sz="1600" dirty="0">
                <a:solidFill>
                  <a:srgbClr val="FF0000"/>
                </a:solidFill>
              </a:rPr>
              <a:t>Write legibly or type </a:t>
            </a:r>
            <a:r>
              <a:rPr lang="en-GB" altLang="en-US" sz="1600" dirty="0"/>
              <a:t>on A4 size papers, stapled</a:t>
            </a:r>
          </a:p>
          <a:p>
            <a:pPr eaLnBrk="1" hangingPunct="1">
              <a:buFont typeface="Arial" panose="020B0604020202020204" pitchFamily="34" charset="0"/>
              <a:buChar char="•"/>
            </a:pPr>
            <a:r>
              <a:rPr lang="en-US" altLang="en-US" sz="1600" u="sng" dirty="0"/>
              <a:t>Title page</a:t>
            </a:r>
            <a:r>
              <a:rPr lang="en-US" altLang="en-US" sz="1600" dirty="0"/>
              <a:t>: Name of experiment, name of student and number, date</a:t>
            </a:r>
          </a:p>
          <a:p>
            <a:pPr eaLnBrk="1" hangingPunct="1">
              <a:buFont typeface="Arial" panose="020B0604020202020204" pitchFamily="34" charset="0"/>
              <a:buChar char="•"/>
            </a:pPr>
            <a:r>
              <a:rPr lang="en-US" altLang="en-US" sz="1600" u="sng" dirty="0"/>
              <a:t>Introduction</a:t>
            </a:r>
            <a:r>
              <a:rPr lang="en-US" altLang="en-US" sz="1600" dirty="0"/>
              <a:t>: Describe </a:t>
            </a:r>
            <a:r>
              <a:rPr lang="en-US" altLang="en-US" sz="1600" dirty="0">
                <a:solidFill>
                  <a:srgbClr val="FF0000"/>
                </a:solidFill>
              </a:rPr>
              <a:t>succinctly</a:t>
            </a:r>
            <a:r>
              <a:rPr lang="en-US" altLang="en-US" sz="1600" dirty="0"/>
              <a:t> what the experiment is about and the background theory</a:t>
            </a:r>
          </a:p>
          <a:p>
            <a:pPr eaLnBrk="1" hangingPunct="1">
              <a:buFont typeface="Arial" panose="020B0604020202020204" pitchFamily="34" charset="0"/>
              <a:buChar char="•"/>
            </a:pPr>
            <a:r>
              <a:rPr lang="en-US" altLang="en-US" sz="1600" u="sng" dirty="0"/>
              <a:t>Methods/Procedure</a:t>
            </a:r>
            <a:r>
              <a:rPr lang="en-US" altLang="en-US" sz="1600" dirty="0"/>
              <a:t>:</a:t>
            </a:r>
          </a:p>
          <a:p>
            <a:pPr lvl="1" eaLnBrk="1" hangingPunct="1">
              <a:buFont typeface="Arial" panose="020B0604020202020204" pitchFamily="34" charset="0"/>
              <a:buChar char="•"/>
            </a:pPr>
            <a:r>
              <a:rPr lang="en-GB" altLang="en-US" dirty="0"/>
              <a:t>This section should demonstrate your understanding of exactly what you measured, how you measured it, and why this measurement helps you answer the question you posed in the objective section.</a:t>
            </a:r>
          </a:p>
          <a:p>
            <a:pPr lvl="1" eaLnBrk="1" hangingPunct="1">
              <a:buFont typeface="Arial" panose="020B0604020202020204" pitchFamily="34" charset="0"/>
              <a:buChar char="•"/>
            </a:pPr>
            <a:r>
              <a:rPr lang="en-US" altLang="en-US" dirty="0"/>
              <a:t>What you did,  how you did it,  and what were used. </a:t>
            </a:r>
          </a:p>
          <a:p>
            <a:pPr lvl="1" eaLnBrk="1" hangingPunct="1">
              <a:buFont typeface="Arial" panose="020B0604020202020204" pitchFamily="34" charset="0"/>
              <a:buChar char="•"/>
            </a:pPr>
            <a:r>
              <a:rPr lang="en-US" altLang="en-US" dirty="0"/>
              <a:t>Give enough detail that your peers could repeat your experiment .</a:t>
            </a:r>
          </a:p>
          <a:p>
            <a:pPr lvl="1" eaLnBrk="1" hangingPunct="1">
              <a:buFont typeface="Arial" panose="020B0604020202020204" pitchFamily="34" charset="0"/>
              <a:buChar char="•"/>
            </a:pPr>
            <a:r>
              <a:rPr lang="en-US" altLang="en-US" dirty="0"/>
              <a:t>Essay style and in past tense, not step by step instructions (</a:t>
            </a:r>
            <a:r>
              <a:rPr lang="en-GB" altLang="en-US" dirty="0">
                <a:solidFill>
                  <a:srgbClr val="FF0000"/>
                </a:solidFill>
              </a:rPr>
              <a:t>do not merely copy what is in the manual</a:t>
            </a:r>
            <a:r>
              <a:rPr lang="en-GB" altLang="en-US" dirty="0"/>
              <a:t>)</a:t>
            </a:r>
          </a:p>
        </p:txBody>
      </p:sp>
      <p:pic>
        <p:nvPicPr>
          <p:cNvPr id="4915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12038" y="1731963"/>
            <a:ext cx="4217987"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TextBox 4"/>
          <p:cNvSpPr txBox="1">
            <a:spLocks noChangeArrowheads="1"/>
          </p:cNvSpPr>
          <p:nvPr/>
        </p:nvSpPr>
        <p:spPr bwMode="auto">
          <a:xfrm>
            <a:off x="7697788" y="6386513"/>
            <a:ext cx="36464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charset="2"/>
              <a:buChar char=""/>
              <a:defRPr>
                <a:solidFill>
                  <a:srgbClr val="404040"/>
                </a:solidFill>
                <a:latin typeface="Century Gothic" charset="0"/>
              </a:defRPr>
            </a:lvl1pPr>
            <a:lvl2pPr marL="742950" indent="-285750">
              <a:spcBef>
                <a:spcPts val="1000"/>
              </a:spcBef>
              <a:buClr>
                <a:schemeClr val="accent1"/>
              </a:buClr>
              <a:buFont typeface="Wingdings 3" charset="2"/>
              <a:buChar char=""/>
              <a:defRPr sz="1600">
                <a:solidFill>
                  <a:srgbClr val="404040"/>
                </a:solidFill>
                <a:latin typeface="Century Gothic" charset="0"/>
              </a:defRPr>
            </a:lvl2pPr>
            <a:lvl3pPr marL="1143000" indent="-228600">
              <a:spcBef>
                <a:spcPts val="1000"/>
              </a:spcBef>
              <a:buClr>
                <a:schemeClr val="accent1"/>
              </a:buClr>
              <a:buFont typeface="Wingdings 3" charset="2"/>
              <a:buChar char=""/>
              <a:defRPr sz="1400">
                <a:solidFill>
                  <a:srgbClr val="404040"/>
                </a:solidFill>
                <a:latin typeface="Century Gothic" charset="0"/>
              </a:defRPr>
            </a:lvl3pPr>
            <a:lvl4pPr marL="1600200" indent="-228600">
              <a:spcBef>
                <a:spcPts val="1000"/>
              </a:spcBef>
              <a:buClr>
                <a:schemeClr val="accent1"/>
              </a:buClr>
              <a:buFont typeface="Wingdings 3" charset="2"/>
              <a:buChar char=""/>
              <a:defRPr sz="1200">
                <a:solidFill>
                  <a:srgbClr val="404040"/>
                </a:solidFill>
                <a:latin typeface="Century Gothic" charset="0"/>
              </a:defRPr>
            </a:lvl4pPr>
            <a:lvl5pPr marL="2057400" indent="-228600">
              <a:spcBef>
                <a:spcPts val="1000"/>
              </a:spcBef>
              <a:buClr>
                <a:schemeClr val="accent1"/>
              </a:buClr>
              <a:buFont typeface="Wingdings 3" charset="2"/>
              <a:buChar char=""/>
              <a:defRPr sz="1200">
                <a:solidFill>
                  <a:srgbClr val="404040"/>
                </a:solidFill>
                <a:latin typeface="Century Gothic" charset="0"/>
              </a:defRPr>
            </a:lvl5pPr>
            <a:lvl6pPr marL="25146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6pPr>
            <a:lvl7pPr marL="29718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7pPr>
            <a:lvl8pPr marL="34290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8pPr>
            <a:lvl9pPr marL="38862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9pPr>
          </a:lstStyle>
          <a:p>
            <a:pPr eaLnBrk="1" hangingPunct="1">
              <a:spcBef>
                <a:spcPct val="0"/>
              </a:spcBef>
              <a:buClrTx/>
              <a:buFontTx/>
              <a:buNone/>
            </a:pPr>
            <a:r>
              <a:rPr lang="en-US" altLang="en-US">
                <a:solidFill>
                  <a:schemeClr val="tx1"/>
                </a:solidFill>
                <a:latin typeface="Rockwell" charset="0"/>
              </a:rPr>
              <a:t>Source:  www.aplusphysics.com</a:t>
            </a:r>
            <a:endParaRPr lang="en-GB" altLang="en-US">
              <a:solidFill>
                <a:schemeClr val="tx1"/>
              </a:solidFill>
              <a:latin typeface="Rockwel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592388" y="623888"/>
            <a:ext cx="8912225" cy="1281112"/>
          </a:xfrm>
        </p:spPr>
        <p:txBody>
          <a:bodyPr/>
          <a:lstStyle/>
          <a:p>
            <a:pPr eaLnBrk="1" hangingPunct="1"/>
            <a:r>
              <a:rPr lang="en-US" altLang="en-US"/>
              <a:t>Contents</a:t>
            </a:r>
            <a:endParaRPr lang="en-GB" altLang="en-US"/>
          </a:p>
        </p:txBody>
      </p:sp>
      <p:sp>
        <p:nvSpPr>
          <p:cNvPr id="3" name="Content Placeholder 2"/>
          <p:cNvSpPr>
            <a:spLocks noGrp="1"/>
          </p:cNvSpPr>
          <p:nvPr>
            <p:ph idx="1"/>
          </p:nvPr>
        </p:nvSpPr>
        <p:spPr>
          <a:xfrm>
            <a:off x="2589213" y="1743075"/>
            <a:ext cx="8915400" cy="4416425"/>
          </a:xfrm>
        </p:spPr>
        <p:txBody>
          <a:bodyPr rtlCol="0">
            <a:normAutofit/>
          </a:bodyPr>
          <a:lstStyle/>
          <a:p>
            <a:pPr eaLnBrk="1" fontAlgn="auto" hangingPunct="1">
              <a:spcAft>
                <a:spcPts val="0"/>
              </a:spcAft>
              <a:buFont typeface="Arial" panose="020B0604020202020204" pitchFamily="34" charset="0"/>
              <a:buChar char="•"/>
              <a:defRPr/>
            </a:pPr>
            <a:r>
              <a:rPr lang="en-US" sz="2200" dirty="0">
                <a:solidFill>
                  <a:schemeClr val="tx1">
                    <a:lumMod val="75000"/>
                    <a:lumOff val="25000"/>
                  </a:schemeClr>
                </a:solidFill>
              </a:rPr>
              <a:t>Course Outline</a:t>
            </a:r>
          </a:p>
          <a:p>
            <a:pPr eaLnBrk="1" fontAlgn="auto" hangingPunct="1">
              <a:spcAft>
                <a:spcPts val="0"/>
              </a:spcAft>
              <a:buFont typeface="Arial" panose="020B0604020202020204" pitchFamily="34" charset="0"/>
              <a:buChar char="•"/>
              <a:defRPr/>
            </a:pPr>
            <a:r>
              <a:rPr lang="en-US" sz="2200" dirty="0">
                <a:solidFill>
                  <a:schemeClr val="tx1">
                    <a:lumMod val="75000"/>
                    <a:lumOff val="25000"/>
                  </a:schemeClr>
                </a:solidFill>
              </a:rPr>
              <a:t>Assessment Scheme</a:t>
            </a:r>
          </a:p>
          <a:p>
            <a:pPr eaLnBrk="1" fontAlgn="auto" hangingPunct="1">
              <a:spcAft>
                <a:spcPts val="0"/>
              </a:spcAft>
              <a:buFont typeface="Arial" panose="020B0604020202020204" pitchFamily="34" charset="0"/>
              <a:buChar char="•"/>
              <a:defRPr/>
            </a:pPr>
            <a:r>
              <a:rPr lang="en-US" sz="2200" dirty="0">
                <a:solidFill>
                  <a:schemeClr val="tx1">
                    <a:lumMod val="75000"/>
                    <a:lumOff val="25000"/>
                  </a:schemeClr>
                </a:solidFill>
              </a:rPr>
              <a:t>List of experiments</a:t>
            </a:r>
          </a:p>
          <a:p>
            <a:pPr eaLnBrk="1" fontAlgn="auto" hangingPunct="1">
              <a:spcAft>
                <a:spcPts val="0"/>
              </a:spcAft>
              <a:buFont typeface="Arial" panose="020B0604020202020204" pitchFamily="34" charset="0"/>
              <a:buChar char="•"/>
              <a:defRPr/>
            </a:pPr>
            <a:r>
              <a:rPr lang="en-US" sz="2200" dirty="0">
                <a:solidFill>
                  <a:srgbClr val="FF0000"/>
                </a:solidFill>
              </a:rPr>
              <a:t>Schedule of labs</a:t>
            </a:r>
          </a:p>
          <a:p>
            <a:pPr eaLnBrk="1" fontAlgn="auto" hangingPunct="1">
              <a:spcAft>
                <a:spcPts val="0"/>
              </a:spcAft>
              <a:buFont typeface="Arial" panose="020B0604020202020204" pitchFamily="34" charset="0"/>
              <a:buChar char="•"/>
              <a:defRPr/>
            </a:pPr>
            <a:r>
              <a:rPr lang="en-US" sz="2200" dirty="0">
                <a:solidFill>
                  <a:srgbClr val="FF0000"/>
                </a:solidFill>
              </a:rPr>
              <a:t>Preparations for the experiments</a:t>
            </a:r>
          </a:p>
          <a:p>
            <a:pPr eaLnBrk="1" fontAlgn="auto" hangingPunct="1">
              <a:spcAft>
                <a:spcPts val="0"/>
              </a:spcAft>
              <a:buFont typeface="Arial" panose="020B0604020202020204" pitchFamily="34" charset="0"/>
              <a:buChar char="•"/>
              <a:defRPr/>
            </a:pPr>
            <a:r>
              <a:rPr lang="en-US" sz="2200" dirty="0">
                <a:solidFill>
                  <a:schemeClr val="tx1">
                    <a:lumMod val="75000"/>
                    <a:lumOff val="25000"/>
                  </a:schemeClr>
                </a:solidFill>
              </a:rPr>
              <a:t>What to do in the lab</a:t>
            </a:r>
          </a:p>
          <a:p>
            <a:pPr eaLnBrk="1" fontAlgn="auto" hangingPunct="1">
              <a:spcAft>
                <a:spcPts val="0"/>
              </a:spcAft>
              <a:buFont typeface="Arial" panose="020B0604020202020204" pitchFamily="34" charset="0"/>
              <a:buChar char="•"/>
              <a:defRPr/>
            </a:pPr>
            <a:r>
              <a:rPr lang="en-US" sz="2200" dirty="0">
                <a:solidFill>
                  <a:schemeClr val="tx1">
                    <a:lumMod val="75000"/>
                    <a:lumOff val="25000"/>
                  </a:schemeClr>
                </a:solidFill>
              </a:rPr>
              <a:t>Introduction on the PASCO Mechanics Set</a:t>
            </a:r>
          </a:p>
          <a:p>
            <a:pPr eaLnBrk="1" fontAlgn="auto" hangingPunct="1">
              <a:spcAft>
                <a:spcPts val="0"/>
              </a:spcAft>
              <a:buFont typeface="Arial" panose="020B0604020202020204" pitchFamily="34" charset="0"/>
              <a:buChar char="•"/>
              <a:defRPr/>
            </a:pPr>
            <a:r>
              <a:rPr lang="en-US" altLang="zh-CN" sz="2200" dirty="0">
                <a:solidFill>
                  <a:srgbClr val="FF0000"/>
                </a:solidFill>
              </a:rPr>
              <a:t>Formal/Short</a:t>
            </a:r>
            <a:r>
              <a:rPr lang="zh-CN" altLang="en-US" sz="2200" dirty="0">
                <a:solidFill>
                  <a:srgbClr val="FF0000"/>
                </a:solidFill>
              </a:rPr>
              <a:t> </a:t>
            </a:r>
            <a:r>
              <a:rPr lang="en-US" altLang="zh-CN" sz="2200" dirty="0">
                <a:solidFill>
                  <a:srgbClr val="FF0000"/>
                </a:solidFill>
              </a:rPr>
              <a:t>Reports</a:t>
            </a:r>
            <a:endParaRPr lang="en-US" sz="2200" dirty="0">
              <a:solidFill>
                <a:srgbClr val="FF0000"/>
              </a:solidFill>
            </a:endParaRPr>
          </a:p>
          <a:p>
            <a:pPr eaLnBrk="1" fontAlgn="auto" hangingPunct="1">
              <a:spcAft>
                <a:spcPts val="0"/>
              </a:spcAft>
              <a:buFont typeface="Arial" panose="020B0604020202020204" pitchFamily="34" charset="0"/>
              <a:buChar char="•"/>
              <a:defRPr/>
            </a:pPr>
            <a:r>
              <a:rPr lang="en-US" sz="2200" dirty="0">
                <a:solidFill>
                  <a:schemeClr val="tx1">
                    <a:lumMod val="75000"/>
                    <a:lumOff val="25000"/>
                  </a:schemeClr>
                </a:solidFill>
              </a:rPr>
              <a:t>Introduction to </a:t>
            </a:r>
            <a:r>
              <a:rPr lang="en-US" sz="2200" dirty="0">
                <a:solidFill>
                  <a:srgbClr val="FF0000"/>
                </a:solidFill>
              </a:rPr>
              <a:t>error analysis</a:t>
            </a:r>
          </a:p>
          <a:p>
            <a:pPr marL="0" indent="0" eaLnBrk="1" fontAlgn="auto" hangingPunct="1">
              <a:spcAft>
                <a:spcPts val="0"/>
              </a:spcAft>
              <a:buFont typeface="Arial" panose="020B0604020202020204" pitchFamily="34" charset="0"/>
              <a:buNone/>
              <a:defRPr/>
            </a:pPr>
            <a:endParaRPr lang="en-US" dirty="0">
              <a:solidFill>
                <a:schemeClr val="tx1">
                  <a:lumMod val="75000"/>
                  <a:lumOff val="25000"/>
                </a:schemeClr>
              </a:solidFill>
            </a:endParaRPr>
          </a:p>
          <a:p>
            <a:pPr eaLnBrk="1" fontAlgn="auto" hangingPunct="1">
              <a:spcAft>
                <a:spcPts val="0"/>
              </a:spcAft>
              <a:buFont typeface="Arial" panose="020B0604020202020204" pitchFamily="34" charset="0"/>
              <a:buChar char="•"/>
              <a:defRPr/>
            </a:pPr>
            <a:endParaRPr lang="en-GB" dirty="0">
              <a:solidFill>
                <a:schemeClr val="tx1">
                  <a:lumMod val="75000"/>
                  <a:lumOff val="2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xfrm>
            <a:off x="2592388" y="623888"/>
            <a:ext cx="8912225" cy="1281112"/>
          </a:xfrm>
        </p:spPr>
        <p:txBody>
          <a:bodyPr/>
          <a:lstStyle/>
          <a:p>
            <a:pPr eaLnBrk="1" hangingPunct="1"/>
            <a:r>
              <a:rPr lang="en-US" altLang="en-US"/>
              <a:t>Guidelines on writing a lab report</a:t>
            </a:r>
            <a:endParaRPr lang="en-GB" altLang="en-US"/>
          </a:p>
        </p:txBody>
      </p:sp>
      <p:sp>
        <p:nvSpPr>
          <p:cNvPr id="51202" name="Content Placeholder 2"/>
          <p:cNvSpPr>
            <a:spLocks noGrp="1"/>
          </p:cNvSpPr>
          <p:nvPr>
            <p:ph idx="1"/>
          </p:nvPr>
        </p:nvSpPr>
        <p:spPr>
          <a:xfrm>
            <a:off x="2036763" y="1717675"/>
            <a:ext cx="9102725" cy="3965575"/>
          </a:xfrm>
        </p:spPr>
        <p:txBody>
          <a:bodyPr/>
          <a:lstStyle/>
          <a:p>
            <a:pPr eaLnBrk="1" hangingPunct="1">
              <a:buFont typeface="Arial" panose="020B0604020202020204" pitchFamily="34" charset="0"/>
              <a:buChar char="•"/>
            </a:pPr>
            <a:r>
              <a:rPr lang="en-US" altLang="en-US" sz="2400" u="sng" dirty="0"/>
              <a:t>Results/Data</a:t>
            </a:r>
            <a:r>
              <a:rPr lang="zh-CN" altLang="en-US" sz="2400" u="sng" dirty="0"/>
              <a:t> </a:t>
            </a:r>
            <a:endParaRPr lang="en-US" altLang="zh-CN" sz="2400" u="sng" dirty="0"/>
          </a:p>
          <a:p>
            <a:pPr lvl="1" eaLnBrk="1" hangingPunct="1">
              <a:buFont typeface="Arial" panose="020B0604020202020204" pitchFamily="34" charset="0"/>
              <a:buChar char="•"/>
            </a:pPr>
            <a:r>
              <a:rPr lang="en-US" altLang="en-US" sz="1800" dirty="0"/>
              <a:t>Put your raw data into </a:t>
            </a:r>
            <a:r>
              <a:rPr lang="en-US" altLang="en-US" sz="1800" dirty="0">
                <a:solidFill>
                  <a:srgbClr val="0070C0"/>
                </a:solidFill>
              </a:rPr>
              <a:t>tables or graphs</a:t>
            </a:r>
            <a:r>
              <a:rPr lang="en-US" altLang="en-US" sz="1800" dirty="0"/>
              <a:t>.</a:t>
            </a:r>
          </a:p>
          <a:p>
            <a:pPr lvl="1" eaLnBrk="1" hangingPunct="1">
              <a:buFont typeface="Arial" panose="020B0604020202020204" pitchFamily="34" charset="0"/>
              <a:buChar char="•"/>
            </a:pPr>
            <a:r>
              <a:rPr lang="en-US" altLang="en-US" sz="2000" dirty="0"/>
              <a:t>List data in the form of </a:t>
            </a:r>
            <a:r>
              <a:rPr lang="en-US" altLang="en-US" sz="2000" dirty="0">
                <a:solidFill>
                  <a:srgbClr val="0070C0"/>
                </a:solidFill>
              </a:rPr>
              <a:t>x±</a:t>
            </a:r>
            <a:r>
              <a:rPr lang="el-GR" altLang="en-US" sz="2000" dirty="0">
                <a:solidFill>
                  <a:srgbClr val="0070C0"/>
                </a:solidFill>
                <a:ea typeface="幼圆" charset="0"/>
              </a:rPr>
              <a:t>δ</a:t>
            </a:r>
            <a:r>
              <a:rPr lang="en-US" altLang="en-US" sz="2000" dirty="0">
                <a:solidFill>
                  <a:srgbClr val="0070C0"/>
                </a:solidFill>
                <a:ea typeface="幼圆" charset="0"/>
              </a:rPr>
              <a:t>x</a:t>
            </a:r>
            <a:r>
              <a:rPr lang="en-US" altLang="en-US" sz="2000" dirty="0">
                <a:ea typeface="幼圆" charset="0"/>
              </a:rPr>
              <a:t>, where </a:t>
            </a:r>
            <a:r>
              <a:rPr lang="el-GR" altLang="en-US" sz="2000" dirty="0">
                <a:ea typeface="幼圆" charset="0"/>
              </a:rPr>
              <a:t>δ</a:t>
            </a:r>
            <a:r>
              <a:rPr lang="en-US" altLang="en-US" sz="2000" dirty="0">
                <a:ea typeface="幼圆" charset="0"/>
              </a:rPr>
              <a:t>x is the estimated error.</a:t>
            </a:r>
          </a:p>
          <a:p>
            <a:pPr lvl="1" eaLnBrk="1" hangingPunct="1">
              <a:buFont typeface="Arial" panose="020B0604020202020204" pitchFamily="34" charset="0"/>
              <a:buChar char="•"/>
            </a:pPr>
            <a:r>
              <a:rPr lang="en-US" altLang="en-US" sz="2000" dirty="0">
                <a:ea typeface="幼圆" charset="0"/>
              </a:rPr>
              <a:t>Show </a:t>
            </a:r>
            <a:r>
              <a:rPr lang="en-US" altLang="en-US" sz="2000" dirty="0">
                <a:solidFill>
                  <a:srgbClr val="0070C0"/>
                </a:solidFill>
                <a:ea typeface="幼圆" charset="0"/>
              </a:rPr>
              <a:t>error bar</a:t>
            </a:r>
            <a:r>
              <a:rPr lang="en-US" altLang="en-US" sz="2000" dirty="0">
                <a:ea typeface="幼圆" charset="0"/>
              </a:rPr>
              <a:t> of data in graphs.</a:t>
            </a:r>
          </a:p>
          <a:p>
            <a:pPr lvl="1" eaLnBrk="1" hangingPunct="1">
              <a:buFont typeface="Arial" panose="020B0604020202020204" pitchFamily="34" charset="0"/>
              <a:buChar char="•"/>
            </a:pPr>
            <a:r>
              <a:rPr lang="en-US" altLang="en-US" sz="2000" dirty="0">
                <a:ea typeface="幼圆" charset="0"/>
              </a:rPr>
              <a:t>For derived quantities, show propagated error too. </a:t>
            </a:r>
          </a:p>
          <a:p>
            <a:pPr lvl="1" eaLnBrk="1" hangingPunct="1">
              <a:buFont typeface="Arial" panose="020B0604020202020204" pitchFamily="34" charset="0"/>
              <a:buChar char="•"/>
            </a:pPr>
            <a:r>
              <a:rPr lang="en-US" altLang="en-US" sz="2000" dirty="0">
                <a:solidFill>
                  <a:srgbClr val="0070C0"/>
                </a:solidFill>
                <a:ea typeface="幼圆" charset="0"/>
              </a:rPr>
              <a:t>Units</a:t>
            </a:r>
            <a:r>
              <a:rPr lang="en-US" altLang="en-US" sz="2000" dirty="0">
                <a:ea typeface="幼圆" charset="0"/>
              </a:rPr>
              <a:t> of all quantities must be indicated. </a:t>
            </a:r>
          </a:p>
          <a:p>
            <a:pPr lvl="1" eaLnBrk="1" hangingPunct="1">
              <a:buFont typeface="Arial" panose="020B0604020202020204" pitchFamily="34" charset="0"/>
              <a:buChar char="•"/>
            </a:pPr>
            <a:r>
              <a:rPr lang="en-US" altLang="en-US" sz="2000" dirty="0">
                <a:ea typeface="幼圆" charset="0"/>
              </a:rPr>
              <a:t>In graphs, </a:t>
            </a:r>
            <a:r>
              <a:rPr lang="en-US" altLang="en-US" sz="2000" dirty="0">
                <a:solidFill>
                  <a:srgbClr val="0070C0"/>
                </a:solidFill>
                <a:ea typeface="幼圆" charset="0"/>
              </a:rPr>
              <a:t>label the axes</a:t>
            </a:r>
            <a:r>
              <a:rPr lang="en-US" altLang="en-US" sz="2000" dirty="0">
                <a:ea typeface="幼圆" charset="0"/>
              </a:rPr>
              <a:t>, provide title of what you are plotting.</a:t>
            </a:r>
          </a:p>
          <a:p>
            <a:pPr lvl="1" eaLnBrk="1" hangingPunct="1">
              <a:buFont typeface="Arial" panose="020B0604020202020204" pitchFamily="34" charset="0"/>
              <a:buChar char="•"/>
            </a:pPr>
            <a:r>
              <a:rPr lang="en-US" altLang="en-US" sz="2000" dirty="0">
                <a:ea typeface="幼圆" charset="0"/>
              </a:rPr>
              <a:t>Explain the contents of the tables or graphs. </a:t>
            </a:r>
            <a:endParaRPr lang="en-GB" alt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2592388" y="623888"/>
            <a:ext cx="8912225" cy="1281112"/>
          </a:xfrm>
        </p:spPr>
        <p:txBody>
          <a:bodyPr/>
          <a:lstStyle/>
          <a:p>
            <a:pPr eaLnBrk="1" hangingPunct="1"/>
            <a:r>
              <a:rPr lang="en-US" altLang="en-US"/>
              <a:t>Guidelines on writing a lab report</a:t>
            </a:r>
            <a:endParaRPr lang="en-GB" altLang="en-US"/>
          </a:p>
        </p:txBody>
      </p:sp>
      <p:sp>
        <p:nvSpPr>
          <p:cNvPr id="52226" name="Content Placeholder 2"/>
          <p:cNvSpPr>
            <a:spLocks noGrp="1"/>
          </p:cNvSpPr>
          <p:nvPr>
            <p:ph idx="1"/>
          </p:nvPr>
        </p:nvSpPr>
        <p:spPr>
          <a:xfrm>
            <a:off x="1954213" y="2432050"/>
            <a:ext cx="8915400" cy="3778250"/>
          </a:xfrm>
        </p:spPr>
        <p:txBody>
          <a:bodyPr/>
          <a:lstStyle/>
          <a:p>
            <a:pPr marL="0" indent="0" eaLnBrk="1" hangingPunct="1">
              <a:buFont typeface="Wingdings 3" charset="2"/>
              <a:buNone/>
            </a:pPr>
            <a:r>
              <a:rPr lang="en-US" altLang="en-US"/>
              <a:t>Example of </a:t>
            </a:r>
            <a:r>
              <a:rPr lang="en-US" altLang="zh-CN"/>
              <a:t>a</a:t>
            </a:r>
            <a:r>
              <a:rPr lang="zh-CN" altLang="en-US"/>
              <a:t> </a:t>
            </a:r>
            <a:r>
              <a:rPr lang="en-US" altLang="zh-CN"/>
              <a:t>table</a:t>
            </a:r>
            <a:r>
              <a:rPr lang="zh-CN" altLang="en-US"/>
              <a:t> </a:t>
            </a:r>
            <a:r>
              <a:rPr lang="en-US" altLang="zh-CN"/>
              <a:t>and</a:t>
            </a:r>
            <a:r>
              <a:rPr lang="zh-CN" altLang="en-US"/>
              <a:t> </a:t>
            </a:r>
            <a:r>
              <a:rPr lang="en-US" altLang="en-US"/>
              <a:t>a graph</a:t>
            </a:r>
          </a:p>
        </p:txBody>
      </p:sp>
      <p:pic>
        <p:nvPicPr>
          <p:cNvPr id="5222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8150" y="3249613"/>
            <a:ext cx="5981700" cy="212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TextBox 4"/>
          <p:cNvSpPr txBox="1">
            <a:spLocks noChangeArrowheads="1"/>
          </p:cNvSpPr>
          <p:nvPr/>
        </p:nvSpPr>
        <p:spPr bwMode="auto">
          <a:xfrm>
            <a:off x="6607175" y="5691188"/>
            <a:ext cx="45386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charset="2"/>
              <a:buChar char=""/>
              <a:defRPr>
                <a:solidFill>
                  <a:srgbClr val="404040"/>
                </a:solidFill>
                <a:latin typeface="Century Gothic" charset="0"/>
              </a:defRPr>
            </a:lvl1pPr>
            <a:lvl2pPr marL="742950" indent="-285750">
              <a:spcBef>
                <a:spcPts val="1000"/>
              </a:spcBef>
              <a:buClr>
                <a:schemeClr val="accent1"/>
              </a:buClr>
              <a:buFont typeface="Wingdings 3" charset="2"/>
              <a:buChar char=""/>
              <a:defRPr sz="1600">
                <a:solidFill>
                  <a:srgbClr val="404040"/>
                </a:solidFill>
                <a:latin typeface="Century Gothic" charset="0"/>
              </a:defRPr>
            </a:lvl2pPr>
            <a:lvl3pPr marL="1143000" indent="-228600">
              <a:spcBef>
                <a:spcPts val="1000"/>
              </a:spcBef>
              <a:buClr>
                <a:schemeClr val="accent1"/>
              </a:buClr>
              <a:buFont typeface="Wingdings 3" charset="2"/>
              <a:buChar char=""/>
              <a:defRPr sz="1400">
                <a:solidFill>
                  <a:srgbClr val="404040"/>
                </a:solidFill>
                <a:latin typeface="Century Gothic" charset="0"/>
              </a:defRPr>
            </a:lvl3pPr>
            <a:lvl4pPr marL="1600200" indent="-228600">
              <a:spcBef>
                <a:spcPts val="1000"/>
              </a:spcBef>
              <a:buClr>
                <a:schemeClr val="accent1"/>
              </a:buClr>
              <a:buFont typeface="Wingdings 3" charset="2"/>
              <a:buChar char=""/>
              <a:defRPr sz="1200">
                <a:solidFill>
                  <a:srgbClr val="404040"/>
                </a:solidFill>
                <a:latin typeface="Century Gothic" charset="0"/>
              </a:defRPr>
            </a:lvl4pPr>
            <a:lvl5pPr marL="2057400" indent="-228600">
              <a:spcBef>
                <a:spcPts val="1000"/>
              </a:spcBef>
              <a:buClr>
                <a:schemeClr val="accent1"/>
              </a:buClr>
              <a:buFont typeface="Wingdings 3" charset="2"/>
              <a:buChar char=""/>
              <a:defRPr sz="1200">
                <a:solidFill>
                  <a:srgbClr val="404040"/>
                </a:solidFill>
                <a:latin typeface="Century Gothic" charset="0"/>
              </a:defRPr>
            </a:lvl5pPr>
            <a:lvl6pPr marL="25146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6pPr>
            <a:lvl7pPr marL="29718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7pPr>
            <a:lvl8pPr marL="34290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8pPr>
            <a:lvl9pPr marL="38862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9pPr>
          </a:lstStyle>
          <a:p>
            <a:pPr eaLnBrk="1" hangingPunct="1">
              <a:spcBef>
                <a:spcPct val="0"/>
              </a:spcBef>
              <a:buClrTx/>
              <a:buFontTx/>
              <a:buNone/>
            </a:pPr>
            <a:r>
              <a:rPr lang="en-US" altLang="en-US">
                <a:solidFill>
                  <a:schemeClr val="tx1"/>
                </a:solidFill>
                <a:latin typeface="Rockwell" charset="0"/>
              </a:rPr>
              <a:t>Concentration changes with time. Inset: Times of detection at various distances</a:t>
            </a:r>
            <a:endParaRPr lang="en-GB" altLang="en-US">
              <a:solidFill>
                <a:schemeClr val="tx1"/>
              </a:solidFill>
              <a:latin typeface="Rockwell" charset="0"/>
            </a:endParaRPr>
          </a:p>
        </p:txBody>
      </p:sp>
      <p:grpSp>
        <p:nvGrpSpPr>
          <p:cNvPr id="52229" name="Group 7"/>
          <p:cNvGrpSpPr/>
          <p:nvPr/>
        </p:nvGrpSpPr>
        <p:grpSpPr bwMode="auto">
          <a:xfrm>
            <a:off x="6411913" y="2143125"/>
            <a:ext cx="5262562" cy="3575050"/>
            <a:chOff x="1312852" y="1651035"/>
            <a:chExt cx="5263449" cy="3574660"/>
          </a:xfrm>
        </p:grpSpPr>
        <p:pic>
          <p:nvPicPr>
            <p:cNvPr id="52230"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12852" y="1651035"/>
              <a:ext cx="5038330" cy="357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1"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91162" y="1982178"/>
              <a:ext cx="2885139" cy="1845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a:xfrm>
            <a:off x="2592388" y="623888"/>
            <a:ext cx="8912225" cy="1281112"/>
          </a:xfrm>
        </p:spPr>
        <p:txBody>
          <a:bodyPr/>
          <a:lstStyle/>
          <a:p>
            <a:pPr eaLnBrk="1" hangingPunct="1"/>
            <a:r>
              <a:rPr lang="en-GB" altLang="en-US"/>
              <a:t>Guidelines on writing a lab report</a:t>
            </a:r>
          </a:p>
        </p:txBody>
      </p:sp>
      <p:sp>
        <p:nvSpPr>
          <p:cNvPr id="3" name="Content Placeholder 2"/>
          <p:cNvSpPr>
            <a:spLocks noGrp="1"/>
          </p:cNvSpPr>
          <p:nvPr>
            <p:ph idx="1"/>
          </p:nvPr>
        </p:nvSpPr>
        <p:spPr>
          <a:xfrm>
            <a:off x="2474913" y="1905000"/>
            <a:ext cx="8915400" cy="3778250"/>
          </a:xfrm>
        </p:spPr>
        <p:txBody>
          <a:bodyPr rtlCol="0">
            <a:normAutofit lnSpcReduction="10000"/>
          </a:bodyPr>
          <a:lstStyle/>
          <a:p>
            <a:pPr eaLnBrk="1" fontAlgn="auto" hangingPunct="1">
              <a:spcAft>
                <a:spcPts val="0"/>
              </a:spcAft>
              <a:buFont typeface="Arial" panose="020B0604020202020204" pitchFamily="34" charset="0"/>
              <a:buChar char="•"/>
              <a:defRPr/>
            </a:pPr>
            <a:r>
              <a:rPr lang="en-US" u="sng" dirty="0">
                <a:solidFill>
                  <a:schemeClr val="tx1">
                    <a:lumMod val="75000"/>
                    <a:lumOff val="25000"/>
                  </a:schemeClr>
                </a:solidFill>
              </a:rPr>
              <a:t>Discussion / Analysis</a:t>
            </a:r>
          </a:p>
          <a:p>
            <a:pPr lvl="1"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State key findings</a:t>
            </a:r>
          </a:p>
          <a:p>
            <a:pPr lvl="1" eaLnBrk="1" fontAlgn="auto" hangingPunct="1">
              <a:spcAft>
                <a:spcPts val="0"/>
              </a:spcAft>
              <a:buFont typeface="Arial" panose="020B0604020202020204" pitchFamily="34" charset="0"/>
              <a:buChar char="•"/>
              <a:defRPr/>
            </a:pPr>
            <a:r>
              <a:rPr lang="en-US" dirty="0">
                <a:solidFill>
                  <a:srgbClr val="0070C0"/>
                </a:solidFill>
              </a:rPr>
              <a:t>Support the findings with data</a:t>
            </a:r>
          </a:p>
          <a:p>
            <a:pPr lvl="1"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Provide logical deductions of the findings</a:t>
            </a:r>
          </a:p>
          <a:p>
            <a:pPr lvl="1"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Discuss the importance, correctness when compared to known results or theoretical models, source of errors, </a:t>
            </a:r>
            <a:r>
              <a:rPr lang="en-US" dirty="0" err="1">
                <a:solidFill>
                  <a:schemeClr val="tx1">
                    <a:lumMod val="75000"/>
                    <a:lumOff val="25000"/>
                  </a:schemeClr>
                </a:solidFill>
              </a:rPr>
              <a:t>etc</a:t>
            </a:r>
            <a:r>
              <a:rPr lang="en-US" dirty="0">
                <a:solidFill>
                  <a:schemeClr val="tx1">
                    <a:lumMod val="75000"/>
                    <a:lumOff val="25000"/>
                  </a:schemeClr>
                </a:solidFill>
              </a:rPr>
              <a:t>, of your findings.</a:t>
            </a:r>
          </a:p>
          <a:p>
            <a:pPr eaLnBrk="1" fontAlgn="auto" hangingPunct="1">
              <a:spcAft>
                <a:spcPts val="0"/>
              </a:spcAft>
              <a:buFont typeface="Arial" panose="020B0604020202020204" pitchFamily="34" charset="0"/>
              <a:buChar char="•"/>
              <a:defRPr/>
            </a:pPr>
            <a:r>
              <a:rPr lang="en-US" u="sng" dirty="0">
                <a:solidFill>
                  <a:schemeClr val="tx1">
                    <a:lumMod val="75000"/>
                    <a:lumOff val="25000"/>
                  </a:schemeClr>
                </a:solidFill>
              </a:rPr>
              <a:t>Conclusions</a:t>
            </a:r>
          </a:p>
          <a:p>
            <a:pPr lvl="1"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Summarize what you learned from the experiment, with specific reference to the physical concepts under study</a:t>
            </a:r>
          </a:p>
          <a:p>
            <a:pPr eaLnBrk="1" fontAlgn="auto" hangingPunct="1">
              <a:spcAft>
                <a:spcPts val="0"/>
              </a:spcAft>
              <a:buFont typeface="Arial" panose="020B0604020202020204" pitchFamily="34" charset="0"/>
              <a:buChar char="•"/>
              <a:defRPr/>
            </a:pPr>
            <a:r>
              <a:rPr lang="en-US" u="sng" dirty="0">
                <a:solidFill>
                  <a:schemeClr val="tx1">
                    <a:lumMod val="75000"/>
                    <a:lumOff val="25000"/>
                  </a:schemeClr>
                </a:solidFill>
              </a:rPr>
              <a:t>References and Appendices</a:t>
            </a:r>
          </a:p>
          <a:p>
            <a:pPr lvl="1"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If there is any, put long or detailed calculations here too</a:t>
            </a:r>
          </a:p>
          <a:p>
            <a:pPr marL="457200" lvl="1" indent="0" eaLnBrk="1" fontAlgn="auto" hangingPunct="1">
              <a:spcAft>
                <a:spcPts val="0"/>
              </a:spcAft>
              <a:buFont typeface="Arial" panose="020B0604020202020204" pitchFamily="34" charset="0"/>
              <a:buNone/>
              <a:defRPr/>
            </a:pPr>
            <a:endParaRPr lang="en-GB" dirty="0">
              <a:solidFill>
                <a:schemeClr val="tx1">
                  <a:lumMod val="75000"/>
                  <a:lumOff val="25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2592388" y="623888"/>
            <a:ext cx="8912225" cy="1281112"/>
          </a:xfrm>
        </p:spPr>
        <p:txBody>
          <a:bodyPr/>
          <a:lstStyle/>
          <a:p>
            <a:pPr eaLnBrk="1" hangingPunct="1"/>
            <a:r>
              <a:rPr lang="en-GB" altLang="en-US" dirty="0">
                <a:latin typeface="Century Gothic" charset="0"/>
                <a:ea typeface="Century Gothic" charset="0"/>
                <a:cs typeface="Century Gothic" charset="0"/>
              </a:rPr>
              <a:t>Standards of Evaluation of Reports</a:t>
            </a:r>
          </a:p>
        </p:txBody>
      </p:sp>
      <p:sp>
        <p:nvSpPr>
          <p:cNvPr id="3" name="Content Placeholder 2"/>
          <p:cNvSpPr>
            <a:spLocks noGrp="1"/>
          </p:cNvSpPr>
          <p:nvPr>
            <p:ph idx="1"/>
          </p:nvPr>
        </p:nvSpPr>
        <p:spPr>
          <a:xfrm>
            <a:off x="2589213" y="2133600"/>
            <a:ext cx="8915400" cy="3778250"/>
          </a:xfrm>
        </p:spPr>
        <p:txBody>
          <a:bodyPr rtlCol="0">
            <a:normAutofit lnSpcReduction="10000"/>
          </a:bodyPr>
          <a:lstStyle/>
          <a:p>
            <a:pPr marL="0" indent="0" eaLnBrk="1" fontAlgn="auto" hangingPunct="1">
              <a:spcAft>
                <a:spcPts val="0"/>
              </a:spcAft>
              <a:buFont typeface="Arial" panose="020B0604020202020204" pitchFamily="34" charset="0"/>
              <a:buNone/>
              <a:defRPr/>
            </a:pPr>
            <a:r>
              <a:rPr lang="en-US" b="1" dirty="0">
                <a:solidFill>
                  <a:schemeClr val="tx1">
                    <a:lumMod val="75000"/>
                    <a:lumOff val="25000"/>
                  </a:schemeClr>
                </a:solidFill>
              </a:rPr>
              <a:t>I. Introduction</a:t>
            </a:r>
            <a:r>
              <a:rPr lang="zh-CN" altLang="en-US" b="1" dirty="0">
                <a:solidFill>
                  <a:schemeClr val="tx1">
                    <a:lumMod val="75000"/>
                    <a:lumOff val="25000"/>
                  </a:schemeClr>
                </a:solidFill>
              </a:rPr>
              <a:t>（</a:t>
            </a:r>
            <a:r>
              <a:rPr lang="en-US" b="1" dirty="0">
                <a:solidFill>
                  <a:schemeClr val="tx1">
                    <a:lumMod val="75000"/>
                    <a:lumOff val="25000"/>
                  </a:schemeClr>
                </a:solidFill>
              </a:rPr>
              <a:t>5%</a:t>
            </a:r>
            <a:r>
              <a:rPr lang="zh-CN" altLang="en-US" b="1" dirty="0">
                <a:solidFill>
                  <a:schemeClr val="tx1">
                    <a:lumMod val="75000"/>
                    <a:lumOff val="25000"/>
                  </a:schemeClr>
                </a:solidFill>
              </a:rPr>
              <a:t>）</a:t>
            </a:r>
            <a:endParaRPr lang="en-GB" b="1" dirty="0">
              <a:solidFill>
                <a:schemeClr val="tx1">
                  <a:lumMod val="75000"/>
                  <a:lumOff val="25000"/>
                </a:schemeClr>
              </a:solidFill>
            </a:endParaRPr>
          </a:p>
          <a:p>
            <a:pPr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Clearly and concisely describe the experiment.</a:t>
            </a:r>
            <a:endParaRPr lang="en-GB" dirty="0">
              <a:solidFill>
                <a:schemeClr val="tx1">
                  <a:lumMod val="75000"/>
                  <a:lumOff val="25000"/>
                </a:schemeClr>
              </a:solidFill>
            </a:endParaRPr>
          </a:p>
          <a:p>
            <a:pPr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Show good understanding of theory, process and purpose of the experiment.</a:t>
            </a:r>
            <a:endParaRPr lang="en-GB" dirty="0">
              <a:solidFill>
                <a:schemeClr val="tx1">
                  <a:lumMod val="75000"/>
                  <a:lumOff val="25000"/>
                </a:schemeClr>
              </a:solidFill>
            </a:endParaRPr>
          </a:p>
          <a:p>
            <a:pPr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Essay written in your own words, not copied from internet or Capstone.</a:t>
            </a:r>
            <a:endParaRPr lang="en-GB" dirty="0">
              <a:solidFill>
                <a:schemeClr val="tx1">
                  <a:lumMod val="75000"/>
                  <a:lumOff val="25000"/>
                </a:schemeClr>
              </a:solidFill>
            </a:endParaRPr>
          </a:p>
          <a:p>
            <a:pPr eaLnBrk="1" fontAlgn="auto" hangingPunct="1">
              <a:spcAft>
                <a:spcPts val="0"/>
              </a:spcAft>
              <a:buFont typeface="Arial" panose="020B0604020202020204" pitchFamily="34" charset="0"/>
              <a:buChar char="•"/>
              <a:defRPr/>
            </a:pPr>
            <a:endParaRPr lang="en-GB" dirty="0">
              <a:solidFill>
                <a:schemeClr val="tx1">
                  <a:lumMod val="75000"/>
                  <a:lumOff val="25000"/>
                </a:schemeClr>
              </a:solidFill>
            </a:endParaRPr>
          </a:p>
          <a:p>
            <a:pPr marL="0" indent="0" eaLnBrk="1" fontAlgn="auto" hangingPunct="1">
              <a:spcAft>
                <a:spcPts val="0"/>
              </a:spcAft>
              <a:buFont typeface="Arial" panose="020B0604020202020204" pitchFamily="34" charset="0"/>
              <a:buNone/>
              <a:defRPr/>
            </a:pPr>
            <a:r>
              <a:rPr lang="en-US" b="1" dirty="0">
                <a:solidFill>
                  <a:schemeClr val="tx1">
                    <a:lumMod val="75000"/>
                    <a:lumOff val="25000"/>
                  </a:schemeClr>
                </a:solidFill>
              </a:rPr>
              <a:t>II. Theory</a:t>
            </a:r>
            <a:r>
              <a:rPr lang="zh-CN" altLang="en-US" b="1" dirty="0">
                <a:solidFill>
                  <a:schemeClr val="tx1">
                    <a:lumMod val="75000"/>
                    <a:lumOff val="25000"/>
                  </a:schemeClr>
                </a:solidFill>
              </a:rPr>
              <a:t>（</a:t>
            </a:r>
            <a:r>
              <a:rPr lang="en-US" b="1" dirty="0">
                <a:solidFill>
                  <a:schemeClr val="tx1">
                    <a:lumMod val="75000"/>
                    <a:lumOff val="25000"/>
                  </a:schemeClr>
                </a:solidFill>
              </a:rPr>
              <a:t>10%</a:t>
            </a:r>
            <a:r>
              <a:rPr lang="zh-CN" altLang="en-US" b="1" dirty="0">
                <a:solidFill>
                  <a:schemeClr val="tx1">
                    <a:lumMod val="75000"/>
                    <a:lumOff val="25000"/>
                  </a:schemeClr>
                </a:solidFill>
              </a:rPr>
              <a:t>）</a:t>
            </a:r>
            <a:endParaRPr lang="en-GB" b="1" dirty="0">
              <a:solidFill>
                <a:schemeClr val="tx1">
                  <a:lumMod val="75000"/>
                  <a:lumOff val="25000"/>
                </a:schemeClr>
              </a:solidFill>
            </a:endParaRPr>
          </a:p>
          <a:p>
            <a:pPr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Show good understanding of the meanings and implications of equations.</a:t>
            </a:r>
            <a:endParaRPr lang="en-GB" dirty="0">
              <a:solidFill>
                <a:schemeClr val="tx1">
                  <a:lumMod val="75000"/>
                  <a:lumOff val="25000"/>
                </a:schemeClr>
              </a:solidFill>
            </a:endParaRPr>
          </a:p>
          <a:p>
            <a:pPr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Write equations using the equation editor of Word, or a similar software.</a:t>
            </a:r>
            <a:endParaRPr lang="en-GB" dirty="0">
              <a:solidFill>
                <a:schemeClr val="tx1">
                  <a:lumMod val="75000"/>
                  <a:lumOff val="25000"/>
                </a:schemeClr>
              </a:solidFill>
            </a:endParaRPr>
          </a:p>
          <a:p>
            <a:pPr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Show the derivations, if necessary, of the equations from fundamental laws.</a:t>
            </a:r>
            <a:endParaRPr lang="en-GB" dirty="0">
              <a:solidFill>
                <a:schemeClr val="tx1">
                  <a:lumMod val="75000"/>
                  <a:lumOff val="25000"/>
                </a:schemeClr>
              </a:solidFill>
            </a:endParaRPr>
          </a:p>
          <a:p>
            <a:pPr eaLnBrk="1" fontAlgn="auto" hangingPunct="1">
              <a:spcAft>
                <a:spcPts val="0"/>
              </a:spcAft>
              <a:buFont typeface="Arial" panose="020B0604020202020204" pitchFamily="34" charset="0"/>
              <a:buChar char="•"/>
              <a:defRPr/>
            </a:pPr>
            <a:endParaRPr lang="en-GB" dirty="0">
              <a:solidFill>
                <a:schemeClr val="tx1">
                  <a:lumMod val="75000"/>
                  <a:lumOff val="25000"/>
                </a:schemeClr>
              </a:solidFill>
            </a:endParaRPr>
          </a:p>
          <a:p>
            <a:pPr eaLnBrk="1" fontAlgn="auto" hangingPunct="1">
              <a:spcAft>
                <a:spcPts val="0"/>
              </a:spcAft>
              <a:buFont typeface="Arial" panose="020B0604020202020204" pitchFamily="34" charset="0"/>
              <a:buChar char="•"/>
              <a:defRPr/>
            </a:pPr>
            <a:endParaRPr lang="en-GB" dirty="0">
              <a:solidFill>
                <a:schemeClr val="tx1">
                  <a:lumMod val="75000"/>
                  <a:lumOff val="25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2592388" y="623888"/>
            <a:ext cx="8912225" cy="1281112"/>
          </a:xfrm>
        </p:spPr>
        <p:txBody>
          <a:bodyPr/>
          <a:lstStyle/>
          <a:p>
            <a:pPr eaLnBrk="1" hangingPunct="1"/>
            <a:r>
              <a:rPr lang="en-GB" altLang="en-US" dirty="0">
                <a:latin typeface="Century Gothic" charset="0"/>
                <a:ea typeface="Century Gothic" charset="0"/>
                <a:cs typeface="Century Gothic" charset="0"/>
              </a:rPr>
              <a:t>Standards of Evaluation of Reports</a:t>
            </a:r>
          </a:p>
        </p:txBody>
      </p:sp>
      <p:sp>
        <p:nvSpPr>
          <p:cNvPr id="3" name="Content Placeholder 2"/>
          <p:cNvSpPr>
            <a:spLocks noGrp="1"/>
          </p:cNvSpPr>
          <p:nvPr>
            <p:ph idx="1"/>
          </p:nvPr>
        </p:nvSpPr>
        <p:spPr>
          <a:xfrm>
            <a:off x="1600200" y="1720850"/>
            <a:ext cx="10353675" cy="4419600"/>
          </a:xfrm>
        </p:spPr>
        <p:txBody>
          <a:bodyPr rtlCol="0">
            <a:normAutofit fontScale="92500"/>
          </a:bodyPr>
          <a:lstStyle/>
          <a:p>
            <a:pPr marL="0" indent="0" eaLnBrk="1" fontAlgn="auto" hangingPunct="1">
              <a:spcAft>
                <a:spcPts val="0"/>
              </a:spcAft>
              <a:buFont typeface="Arial" panose="020B0604020202020204" pitchFamily="34" charset="0"/>
              <a:buNone/>
              <a:defRPr/>
            </a:pPr>
            <a:r>
              <a:rPr lang="en-US" b="1" dirty="0">
                <a:solidFill>
                  <a:schemeClr val="tx1">
                    <a:lumMod val="75000"/>
                    <a:lumOff val="25000"/>
                  </a:schemeClr>
                </a:solidFill>
              </a:rPr>
              <a:t>III. Experimental Data</a:t>
            </a:r>
            <a:r>
              <a:rPr lang="zh-CN" altLang="en-US" b="1" dirty="0">
                <a:solidFill>
                  <a:schemeClr val="tx1">
                    <a:lumMod val="75000"/>
                    <a:lumOff val="25000"/>
                  </a:schemeClr>
                </a:solidFill>
              </a:rPr>
              <a:t>（</a:t>
            </a:r>
            <a:r>
              <a:rPr lang="en-US" b="1" dirty="0">
                <a:solidFill>
                  <a:schemeClr val="tx1">
                    <a:lumMod val="75000"/>
                    <a:lumOff val="25000"/>
                  </a:schemeClr>
                </a:solidFill>
              </a:rPr>
              <a:t>20%</a:t>
            </a:r>
            <a:r>
              <a:rPr lang="zh-CN" altLang="en-US" b="1" dirty="0">
                <a:solidFill>
                  <a:schemeClr val="tx1">
                    <a:lumMod val="75000"/>
                    <a:lumOff val="25000"/>
                  </a:schemeClr>
                </a:solidFill>
              </a:rPr>
              <a:t>）</a:t>
            </a:r>
            <a:endParaRPr lang="en-GB" b="1" dirty="0">
              <a:solidFill>
                <a:schemeClr val="tx1">
                  <a:lumMod val="75000"/>
                  <a:lumOff val="25000"/>
                </a:schemeClr>
              </a:solidFill>
            </a:endParaRPr>
          </a:p>
          <a:p>
            <a:pPr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All experimental data, raw and derived, and figures and plots, should be shown here.</a:t>
            </a:r>
            <a:endParaRPr lang="en-GB" dirty="0">
              <a:solidFill>
                <a:schemeClr val="tx1">
                  <a:lumMod val="75000"/>
                  <a:lumOff val="25000"/>
                </a:schemeClr>
              </a:solidFill>
            </a:endParaRPr>
          </a:p>
          <a:p>
            <a:pPr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The data and figures should be shown in a way to support the </a:t>
            </a:r>
            <a:r>
              <a:rPr lang="en-US" altLang="zh-CN" dirty="0">
                <a:solidFill>
                  <a:schemeClr val="tx1">
                    <a:lumMod val="75000"/>
                    <a:lumOff val="25000"/>
                  </a:schemeClr>
                </a:solidFill>
              </a:rPr>
              <a:t>findings</a:t>
            </a:r>
            <a:r>
              <a:rPr lang="en-US" dirty="0">
                <a:solidFill>
                  <a:schemeClr val="tx1">
                    <a:lumMod val="75000"/>
                    <a:lumOff val="25000"/>
                  </a:schemeClr>
                </a:solidFill>
              </a:rPr>
              <a:t> of the experiment.</a:t>
            </a:r>
          </a:p>
          <a:p>
            <a:pPr eaLnBrk="1" fontAlgn="auto" hangingPunct="1">
              <a:spcAft>
                <a:spcPts val="0"/>
              </a:spcAft>
              <a:buFont typeface="Arial" panose="020B0604020202020204" pitchFamily="34" charset="0"/>
              <a:buChar char="•"/>
              <a:defRPr/>
            </a:pPr>
            <a:endParaRPr lang="en-US" dirty="0">
              <a:solidFill>
                <a:schemeClr val="tx1">
                  <a:lumMod val="75000"/>
                  <a:lumOff val="25000"/>
                </a:schemeClr>
              </a:solidFill>
            </a:endParaRPr>
          </a:p>
          <a:p>
            <a:pPr marL="0" indent="0" eaLnBrk="1" fontAlgn="auto" hangingPunct="1">
              <a:spcAft>
                <a:spcPts val="0"/>
              </a:spcAft>
              <a:buFont typeface="Arial" panose="020B0604020202020204" pitchFamily="34" charset="0"/>
              <a:buNone/>
              <a:defRPr/>
            </a:pPr>
            <a:r>
              <a:rPr lang="en-US" b="1" dirty="0">
                <a:solidFill>
                  <a:schemeClr val="tx1">
                    <a:lumMod val="75000"/>
                    <a:lumOff val="25000"/>
                  </a:schemeClr>
                </a:solidFill>
              </a:rPr>
              <a:t>IV. Data and Error Analyses</a:t>
            </a:r>
            <a:r>
              <a:rPr lang="zh-CN" altLang="en-US" b="1" dirty="0">
                <a:solidFill>
                  <a:schemeClr val="tx1">
                    <a:lumMod val="75000"/>
                    <a:lumOff val="25000"/>
                  </a:schemeClr>
                </a:solidFill>
              </a:rPr>
              <a:t>（</a:t>
            </a:r>
            <a:r>
              <a:rPr lang="en-US" b="1" dirty="0">
                <a:solidFill>
                  <a:schemeClr val="tx1">
                    <a:lumMod val="75000"/>
                    <a:lumOff val="25000"/>
                  </a:schemeClr>
                </a:solidFill>
              </a:rPr>
              <a:t>50%</a:t>
            </a:r>
            <a:r>
              <a:rPr lang="zh-CN" altLang="en-US" b="1" dirty="0">
                <a:solidFill>
                  <a:schemeClr val="tx1">
                    <a:lumMod val="75000"/>
                    <a:lumOff val="25000"/>
                  </a:schemeClr>
                </a:solidFill>
              </a:rPr>
              <a:t>）</a:t>
            </a:r>
            <a:endParaRPr lang="en-GB" b="1" dirty="0">
              <a:solidFill>
                <a:schemeClr val="tx1">
                  <a:lumMod val="75000"/>
                  <a:lumOff val="25000"/>
                </a:schemeClr>
              </a:solidFill>
            </a:endParaRPr>
          </a:p>
          <a:p>
            <a:pPr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Process the raw data and present them in a way to show how your conclusions may be drawn from them.</a:t>
            </a:r>
            <a:endParaRPr lang="en-GB" dirty="0">
              <a:solidFill>
                <a:schemeClr val="tx1">
                  <a:lumMod val="75000"/>
                  <a:lumOff val="25000"/>
                </a:schemeClr>
              </a:solidFill>
            </a:endParaRPr>
          </a:p>
          <a:p>
            <a:pPr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Steps involved in the process leading to the final results should be shown .</a:t>
            </a:r>
            <a:endParaRPr lang="en-GB" dirty="0">
              <a:solidFill>
                <a:schemeClr val="tx1">
                  <a:lumMod val="75000"/>
                  <a:lumOff val="25000"/>
                </a:schemeClr>
              </a:solidFill>
            </a:endParaRPr>
          </a:p>
          <a:p>
            <a:pPr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Show all the errors of data, back from which the precision and accuracy of final results can be traced.</a:t>
            </a:r>
            <a:endParaRPr lang="en-GB" dirty="0">
              <a:solidFill>
                <a:schemeClr val="tx1">
                  <a:lumMod val="75000"/>
                  <a:lumOff val="25000"/>
                </a:schemeClr>
              </a:solidFill>
            </a:endParaRPr>
          </a:p>
          <a:p>
            <a:pPr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It’s better to have a concise description of the source of data .</a:t>
            </a:r>
          </a:p>
          <a:p>
            <a:pPr eaLnBrk="1" fontAlgn="auto" hangingPunct="1">
              <a:spcAft>
                <a:spcPts val="0"/>
              </a:spcAft>
              <a:buFont typeface="Arial" panose="020B0604020202020204" pitchFamily="34" charset="0"/>
              <a:buChar char="•"/>
              <a:defRPr/>
            </a:pPr>
            <a:r>
              <a:rPr lang="en-US" dirty="0">
                <a:solidFill>
                  <a:srgbClr val="FF0000"/>
                </a:solidFill>
              </a:rPr>
              <a:t>Discuss the reasons why your results deviate, if they do, from the predictions of theory.</a:t>
            </a:r>
            <a:endParaRPr lang="en-GB" dirty="0">
              <a:solidFill>
                <a:srgbClr val="FF0000"/>
              </a:solidFill>
            </a:endParaRPr>
          </a:p>
          <a:p>
            <a:pPr eaLnBrk="1" fontAlgn="auto" hangingPunct="1">
              <a:spcAft>
                <a:spcPts val="0"/>
              </a:spcAft>
              <a:buFont typeface="Arial" panose="020B0604020202020204" pitchFamily="34" charset="0"/>
              <a:buChar char="•"/>
              <a:defRPr/>
            </a:pPr>
            <a:endParaRPr lang="en-GB" dirty="0">
              <a:solidFill>
                <a:schemeClr val="tx1">
                  <a:lumMod val="75000"/>
                  <a:lumOff val="25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2592388" y="623888"/>
            <a:ext cx="8912225" cy="1281112"/>
          </a:xfrm>
        </p:spPr>
        <p:txBody>
          <a:bodyPr/>
          <a:lstStyle/>
          <a:p>
            <a:pPr eaLnBrk="1" hangingPunct="1"/>
            <a:r>
              <a:rPr lang="en-GB" altLang="en-US" dirty="0">
                <a:latin typeface="Century Gothic" charset="0"/>
                <a:ea typeface="Century Gothic" charset="0"/>
                <a:cs typeface="Century Gothic" charset="0"/>
              </a:rPr>
              <a:t>Standards of Evaluation of Reports</a:t>
            </a:r>
          </a:p>
        </p:txBody>
      </p:sp>
      <p:sp>
        <p:nvSpPr>
          <p:cNvPr id="3" name="Content Placeholder 2"/>
          <p:cNvSpPr>
            <a:spLocks noGrp="1"/>
          </p:cNvSpPr>
          <p:nvPr>
            <p:ph idx="1"/>
          </p:nvPr>
        </p:nvSpPr>
        <p:spPr>
          <a:xfrm>
            <a:off x="2589213" y="2133600"/>
            <a:ext cx="8915400" cy="3778250"/>
          </a:xfrm>
        </p:spPr>
        <p:txBody>
          <a:bodyPr rtlCol="0">
            <a:normAutofit/>
          </a:bodyPr>
          <a:lstStyle/>
          <a:p>
            <a:pPr marL="0" indent="0" eaLnBrk="1" fontAlgn="auto" hangingPunct="1">
              <a:spcAft>
                <a:spcPts val="0"/>
              </a:spcAft>
              <a:buFont typeface="Arial" panose="020B0604020202020204" pitchFamily="34" charset="0"/>
              <a:buNone/>
              <a:defRPr/>
            </a:pPr>
            <a:r>
              <a:rPr lang="en-US" b="1" dirty="0">
                <a:solidFill>
                  <a:schemeClr val="tx1">
                    <a:lumMod val="75000"/>
                    <a:lumOff val="25000"/>
                  </a:schemeClr>
                </a:solidFill>
              </a:rPr>
              <a:t>V. Conclusions</a:t>
            </a:r>
            <a:r>
              <a:rPr lang="zh-CN" altLang="en-US" b="1" dirty="0">
                <a:solidFill>
                  <a:schemeClr val="tx1">
                    <a:lumMod val="75000"/>
                    <a:lumOff val="25000"/>
                  </a:schemeClr>
                </a:solidFill>
              </a:rPr>
              <a:t>（</a:t>
            </a:r>
            <a:r>
              <a:rPr lang="en-US" b="1" dirty="0">
                <a:solidFill>
                  <a:schemeClr val="tx1">
                    <a:lumMod val="75000"/>
                    <a:lumOff val="25000"/>
                  </a:schemeClr>
                </a:solidFill>
              </a:rPr>
              <a:t>15%</a:t>
            </a:r>
            <a:r>
              <a:rPr lang="zh-CN" altLang="en-US" b="1" dirty="0">
                <a:solidFill>
                  <a:schemeClr val="tx1">
                    <a:lumMod val="75000"/>
                    <a:lumOff val="25000"/>
                  </a:schemeClr>
                </a:solidFill>
              </a:rPr>
              <a:t>）</a:t>
            </a:r>
            <a:endParaRPr lang="en-GB" b="1" dirty="0">
              <a:solidFill>
                <a:schemeClr val="tx1">
                  <a:lumMod val="75000"/>
                  <a:lumOff val="25000"/>
                </a:schemeClr>
              </a:solidFill>
            </a:endParaRPr>
          </a:p>
          <a:p>
            <a:pPr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A concise and precise paragraph to </a:t>
            </a:r>
            <a:r>
              <a:rPr lang="en-US" dirty="0">
                <a:solidFill>
                  <a:srgbClr val="0070C0"/>
                </a:solidFill>
              </a:rPr>
              <a:t>sum up </a:t>
            </a:r>
            <a:r>
              <a:rPr lang="en-US" dirty="0">
                <a:solidFill>
                  <a:schemeClr val="tx1">
                    <a:lumMod val="75000"/>
                    <a:lumOff val="25000"/>
                  </a:schemeClr>
                </a:solidFill>
              </a:rPr>
              <a:t>all the important points of the experiment.</a:t>
            </a:r>
            <a:endParaRPr lang="en-GB" dirty="0">
              <a:solidFill>
                <a:schemeClr val="tx1">
                  <a:lumMod val="75000"/>
                  <a:lumOff val="25000"/>
                </a:schemeClr>
              </a:solidFill>
            </a:endParaRPr>
          </a:p>
          <a:p>
            <a:pPr eaLnBrk="1" fontAlgn="auto" hangingPunct="1">
              <a:spcAft>
                <a:spcPts val="0"/>
              </a:spcAft>
              <a:buFont typeface="Arial" panose="020B0604020202020204" pitchFamily="34" charset="0"/>
              <a:buChar char="•"/>
              <a:defRPr/>
            </a:pPr>
            <a:r>
              <a:rPr lang="en-US" altLang="zh-CN" dirty="0">
                <a:solidFill>
                  <a:schemeClr val="tx1">
                    <a:lumMod val="75000"/>
                    <a:lumOff val="25000"/>
                  </a:schemeClr>
                </a:solidFill>
              </a:rPr>
              <a:t>Summarize</a:t>
            </a:r>
            <a:r>
              <a:rPr lang="zh-CN" altLang="en-US" dirty="0">
                <a:solidFill>
                  <a:schemeClr val="tx1">
                    <a:lumMod val="75000"/>
                    <a:lumOff val="25000"/>
                  </a:schemeClr>
                </a:solidFill>
              </a:rPr>
              <a:t> </a:t>
            </a:r>
            <a:r>
              <a:rPr lang="en-US" altLang="zh-CN" dirty="0">
                <a:solidFill>
                  <a:schemeClr val="tx1">
                    <a:lumMod val="75000"/>
                    <a:lumOff val="25000"/>
                  </a:schemeClr>
                </a:solidFill>
              </a:rPr>
              <a:t>the</a:t>
            </a:r>
            <a:r>
              <a:rPr lang="zh-CN" altLang="en-US" dirty="0">
                <a:solidFill>
                  <a:schemeClr val="tx1">
                    <a:lumMod val="75000"/>
                    <a:lumOff val="25000"/>
                  </a:schemeClr>
                </a:solidFill>
              </a:rPr>
              <a:t> </a:t>
            </a:r>
            <a:r>
              <a:rPr lang="en-US" altLang="zh-CN" dirty="0">
                <a:solidFill>
                  <a:srgbClr val="FF0000"/>
                </a:solidFill>
              </a:rPr>
              <a:t>theory,</a:t>
            </a:r>
            <a:r>
              <a:rPr lang="zh-CN" altLang="en-US" dirty="0">
                <a:solidFill>
                  <a:srgbClr val="FF0000"/>
                </a:solidFill>
              </a:rPr>
              <a:t> </a:t>
            </a:r>
            <a:r>
              <a:rPr lang="en-US" altLang="zh-CN" dirty="0">
                <a:solidFill>
                  <a:srgbClr val="FF0000"/>
                </a:solidFill>
              </a:rPr>
              <a:t>methods,</a:t>
            </a:r>
            <a:r>
              <a:rPr lang="zh-CN" altLang="en-US" dirty="0">
                <a:solidFill>
                  <a:srgbClr val="FF0000"/>
                </a:solidFill>
              </a:rPr>
              <a:t> </a:t>
            </a:r>
            <a:r>
              <a:rPr lang="en-US" altLang="zh-CN" dirty="0">
                <a:solidFill>
                  <a:srgbClr val="FF0000"/>
                </a:solidFill>
              </a:rPr>
              <a:t>key</a:t>
            </a:r>
            <a:r>
              <a:rPr lang="zh-CN" altLang="en-US" dirty="0">
                <a:solidFill>
                  <a:srgbClr val="FF0000"/>
                </a:solidFill>
              </a:rPr>
              <a:t> </a:t>
            </a:r>
            <a:r>
              <a:rPr lang="en-US" altLang="zh-CN" dirty="0">
                <a:solidFill>
                  <a:srgbClr val="FF0000"/>
                </a:solidFill>
              </a:rPr>
              <a:t>results</a:t>
            </a:r>
            <a:r>
              <a:rPr lang="zh-CN" altLang="en-US" dirty="0">
                <a:solidFill>
                  <a:srgbClr val="FF0000"/>
                </a:solidFill>
              </a:rPr>
              <a:t> </a:t>
            </a:r>
            <a:r>
              <a:rPr lang="en-US" altLang="zh-CN" dirty="0">
                <a:solidFill>
                  <a:srgbClr val="FF0000"/>
                </a:solidFill>
              </a:rPr>
              <a:t>and</a:t>
            </a:r>
            <a:r>
              <a:rPr lang="zh-CN" altLang="en-US" dirty="0">
                <a:solidFill>
                  <a:srgbClr val="FF0000"/>
                </a:solidFill>
              </a:rPr>
              <a:t> </a:t>
            </a:r>
            <a:r>
              <a:rPr lang="en-US" altLang="zh-CN" dirty="0">
                <a:solidFill>
                  <a:srgbClr val="FF0000"/>
                </a:solidFill>
              </a:rPr>
              <a:t>findings</a:t>
            </a:r>
            <a:endParaRPr lang="en-GB" dirty="0">
              <a:solidFill>
                <a:srgbClr val="FF0000"/>
              </a:solidFill>
            </a:endParaRPr>
          </a:p>
          <a:p>
            <a:pPr marL="0" indent="0" eaLnBrk="1" fontAlgn="auto" hangingPunct="1">
              <a:spcAft>
                <a:spcPts val="0"/>
              </a:spcAft>
              <a:buFont typeface="Arial" panose="020B0604020202020204" pitchFamily="34" charset="0"/>
              <a:buNone/>
              <a:defRPr/>
            </a:pPr>
            <a:r>
              <a:rPr lang="en-US" b="1" dirty="0">
                <a:solidFill>
                  <a:schemeClr val="tx1">
                    <a:lumMod val="75000"/>
                    <a:lumOff val="25000"/>
                  </a:schemeClr>
                </a:solidFill>
              </a:rPr>
              <a:t>VI. Discussion for this experiment (Optional bonus item)</a:t>
            </a:r>
            <a:endParaRPr lang="en-GB" b="1" dirty="0">
              <a:solidFill>
                <a:schemeClr val="tx1">
                  <a:lumMod val="75000"/>
                  <a:lumOff val="25000"/>
                </a:schemeClr>
              </a:solidFill>
            </a:endParaRPr>
          </a:p>
          <a:p>
            <a:pPr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Some suggestions on how to improve the accuracy of this experiment.</a:t>
            </a:r>
            <a:endParaRPr lang="en-GB" dirty="0">
              <a:solidFill>
                <a:schemeClr val="tx1">
                  <a:lumMod val="75000"/>
                  <a:lumOff val="25000"/>
                </a:schemeClr>
              </a:solidFill>
            </a:endParaRPr>
          </a:p>
          <a:p>
            <a:pPr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Extensions of this experiment.</a:t>
            </a:r>
            <a:endParaRPr lang="en-GB" dirty="0">
              <a:solidFill>
                <a:schemeClr val="tx1">
                  <a:lumMod val="75000"/>
                  <a:lumOff val="25000"/>
                </a:schemeClr>
              </a:solidFill>
            </a:endParaRPr>
          </a:p>
          <a:p>
            <a:pPr eaLnBrk="1" fontAlgn="auto" hangingPunct="1">
              <a:spcAft>
                <a:spcPts val="0"/>
              </a:spcAft>
              <a:buFont typeface="Arial" panose="020B0604020202020204" pitchFamily="34" charset="0"/>
              <a:buChar char="•"/>
              <a:defRPr/>
            </a:pPr>
            <a:endParaRPr lang="en-GB" dirty="0">
              <a:solidFill>
                <a:schemeClr val="tx1">
                  <a:lumMod val="75000"/>
                  <a:lumOff val="25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2592388" y="623888"/>
            <a:ext cx="8912225" cy="1281112"/>
          </a:xfrm>
        </p:spPr>
        <p:txBody>
          <a:bodyPr/>
          <a:lstStyle/>
          <a:p>
            <a:pPr eaLnBrk="1" hangingPunct="1"/>
            <a:r>
              <a:rPr lang="en-US" altLang="en-US"/>
              <a:t>Brief Intro to error analysis</a:t>
            </a:r>
            <a:endParaRPr lang="en-GB" altLang="en-US"/>
          </a:p>
        </p:txBody>
      </p:sp>
      <p:sp>
        <p:nvSpPr>
          <p:cNvPr id="3" name="Content Placeholder 2"/>
          <p:cNvSpPr>
            <a:spLocks noGrp="1"/>
          </p:cNvSpPr>
          <p:nvPr>
            <p:ph idx="1"/>
          </p:nvPr>
        </p:nvSpPr>
        <p:spPr>
          <a:xfrm>
            <a:off x="2454275" y="1689100"/>
            <a:ext cx="8915400" cy="4160838"/>
          </a:xfrm>
        </p:spPr>
        <p:txBody>
          <a:bodyPr rtlCol="0">
            <a:normAutofit/>
          </a:bodyPr>
          <a:lstStyle/>
          <a:p>
            <a:pPr marL="0" indent="0" algn="just" eaLnBrk="1" fontAlgn="auto" hangingPunct="1">
              <a:spcAft>
                <a:spcPts val="0"/>
              </a:spcAft>
              <a:buFont typeface="Arial" panose="020B0604020202020204" pitchFamily="34" charset="0"/>
              <a:buNone/>
              <a:defRPr/>
            </a:pPr>
            <a:r>
              <a:rPr lang="en-GB" sz="2000" u="sng" dirty="0">
                <a:solidFill>
                  <a:schemeClr val="tx1">
                    <a:lumMod val="75000"/>
                    <a:lumOff val="25000"/>
                  </a:schemeClr>
                </a:solidFill>
              </a:rPr>
              <a:t>Introduction</a:t>
            </a:r>
          </a:p>
          <a:p>
            <a:pPr algn="just" eaLnBrk="1" fontAlgn="auto" hangingPunct="1">
              <a:spcAft>
                <a:spcPts val="0"/>
              </a:spcAft>
              <a:buFont typeface="Arial" panose="020B0604020202020204" pitchFamily="34" charset="0"/>
              <a:buChar char="•"/>
              <a:defRPr/>
            </a:pPr>
            <a:r>
              <a:rPr lang="en-GB" sz="2000" dirty="0">
                <a:solidFill>
                  <a:schemeClr val="tx1">
                    <a:lumMod val="75000"/>
                    <a:lumOff val="25000"/>
                  </a:schemeClr>
                </a:solidFill>
              </a:rPr>
              <a:t>Everyone makes mistakes!</a:t>
            </a:r>
          </a:p>
          <a:p>
            <a:pPr algn="just" eaLnBrk="1" fontAlgn="auto" hangingPunct="1">
              <a:spcAft>
                <a:spcPts val="0"/>
              </a:spcAft>
              <a:buFont typeface="Arial" panose="020B0604020202020204" pitchFamily="34" charset="0"/>
              <a:buChar char="•"/>
              <a:defRPr/>
            </a:pPr>
            <a:r>
              <a:rPr lang="en-GB" sz="2000" dirty="0">
                <a:solidFill>
                  <a:schemeClr val="tx1">
                    <a:lumMod val="75000"/>
                    <a:lumOff val="25000"/>
                  </a:schemeClr>
                </a:solidFill>
              </a:rPr>
              <a:t>In doing a physics experiment, even though you have not made any mistake, your results could still be subject to experimental errors. </a:t>
            </a:r>
          </a:p>
          <a:p>
            <a:pPr algn="just" eaLnBrk="1" fontAlgn="auto" hangingPunct="1">
              <a:spcAft>
                <a:spcPts val="0"/>
              </a:spcAft>
              <a:buFont typeface="Arial" panose="020B0604020202020204" pitchFamily="34" charset="0"/>
              <a:buChar char="•"/>
              <a:defRPr/>
            </a:pPr>
            <a:r>
              <a:rPr lang="en-GB" sz="2000" dirty="0">
                <a:solidFill>
                  <a:srgbClr val="FF0000"/>
                </a:solidFill>
              </a:rPr>
              <a:t>Experimental error </a:t>
            </a:r>
            <a:r>
              <a:rPr lang="en-GB" sz="2000" dirty="0">
                <a:solidFill>
                  <a:schemeClr val="tx1">
                    <a:lumMod val="75000"/>
                    <a:lumOff val="25000"/>
                  </a:schemeClr>
                </a:solidFill>
              </a:rPr>
              <a:t>does not mean “mistake”. It actually means </a:t>
            </a:r>
            <a:r>
              <a:rPr lang="en-GB" sz="2000" dirty="0">
                <a:solidFill>
                  <a:srgbClr val="FF0000"/>
                </a:solidFill>
              </a:rPr>
              <a:t>uncertainty</a:t>
            </a:r>
            <a:r>
              <a:rPr lang="en-GB" sz="2000" dirty="0">
                <a:solidFill>
                  <a:schemeClr val="tx1">
                    <a:lumMod val="75000"/>
                    <a:lumOff val="25000"/>
                  </a:schemeClr>
                </a:solidFill>
              </a:rPr>
              <a:t>.</a:t>
            </a:r>
          </a:p>
          <a:p>
            <a:pPr algn="just" eaLnBrk="1" fontAlgn="auto" hangingPunct="1">
              <a:spcAft>
                <a:spcPts val="0"/>
              </a:spcAft>
              <a:buFont typeface="Arial" panose="020B0604020202020204" pitchFamily="34" charset="0"/>
              <a:buChar char="•"/>
              <a:defRPr/>
            </a:pPr>
            <a:r>
              <a:rPr lang="en-GB" sz="2000" dirty="0">
                <a:solidFill>
                  <a:schemeClr val="tx1">
                    <a:lumMod val="75000"/>
                    <a:lumOff val="25000"/>
                  </a:schemeClr>
                </a:solidFill>
              </a:rPr>
              <a:t>To </a:t>
            </a:r>
            <a:r>
              <a:rPr lang="en-GB" sz="2000" dirty="0">
                <a:solidFill>
                  <a:srgbClr val="FF0000"/>
                </a:solidFill>
              </a:rPr>
              <a:t>avoid human uncertainty</a:t>
            </a:r>
            <a:r>
              <a:rPr lang="en-GB" sz="2000" dirty="0">
                <a:solidFill>
                  <a:schemeClr val="tx1">
                    <a:lumMod val="75000"/>
                    <a:lumOff val="25000"/>
                  </a:schemeClr>
                </a:solidFill>
              </a:rPr>
              <a:t>, we usually do an experiment with the help of </a:t>
            </a:r>
            <a:r>
              <a:rPr lang="en-GB" sz="2000" dirty="0">
                <a:solidFill>
                  <a:srgbClr val="FF0000"/>
                </a:solidFill>
              </a:rPr>
              <a:t>suitable equipment</a:t>
            </a:r>
            <a:r>
              <a:rPr lang="en-GB" sz="2000" dirty="0">
                <a:solidFill>
                  <a:schemeClr val="tx1">
                    <a:lumMod val="75000"/>
                    <a:lumOff val="25000"/>
                  </a:schemeClr>
                </a:solidFill>
              </a:rPr>
              <a:t> (e.g. ruler, multi</a:t>
            </a:r>
            <a:r>
              <a:rPr lang="en-US" altLang="zh-CN" sz="2000" dirty="0">
                <a:solidFill>
                  <a:schemeClr val="tx1">
                    <a:lumMod val="75000"/>
                    <a:lumOff val="25000"/>
                  </a:schemeClr>
                </a:solidFill>
              </a:rPr>
              <a:t>-</a:t>
            </a:r>
            <a:r>
              <a:rPr lang="en-GB" sz="2000" dirty="0">
                <a:solidFill>
                  <a:schemeClr val="tx1">
                    <a:lumMod val="75000"/>
                    <a:lumOff val="25000"/>
                  </a:schemeClr>
                </a:solidFill>
              </a:rPr>
              <a:t>meter, power supply, CRO, etc.). These equipment have limitations of capabilities and therefore no measurement is exactly correct. </a:t>
            </a:r>
          </a:p>
          <a:p>
            <a:pPr algn="just" eaLnBrk="1" fontAlgn="auto" hangingPunct="1">
              <a:spcAft>
                <a:spcPts val="0"/>
              </a:spcAft>
              <a:buFont typeface="Arial" panose="020B0604020202020204" pitchFamily="34" charset="0"/>
              <a:buChar char="•"/>
              <a:defRPr/>
            </a:pPr>
            <a:r>
              <a:rPr lang="en-GB" sz="2000" dirty="0">
                <a:solidFill>
                  <a:schemeClr val="accent6">
                    <a:lumMod val="75000"/>
                  </a:schemeClr>
                </a:solidFill>
              </a:rPr>
              <a:t>Experimental error is inevitable</a:t>
            </a:r>
            <a:r>
              <a:rPr lang="zh-CN" altLang="en-US" sz="2000" dirty="0">
                <a:solidFill>
                  <a:schemeClr val="accent6">
                    <a:lumMod val="75000"/>
                  </a:schemeClr>
                </a:solidFill>
              </a:rPr>
              <a:t> </a:t>
            </a:r>
            <a:r>
              <a:rPr lang="en-US" altLang="zh-CN" sz="2000" dirty="0">
                <a:solidFill>
                  <a:schemeClr val="accent6">
                    <a:lumMod val="75000"/>
                  </a:schemeClr>
                </a:solidFill>
              </a:rPr>
              <a:t>(</a:t>
            </a:r>
            <a:r>
              <a:rPr lang="en-GB" sz="2000" dirty="0">
                <a:solidFill>
                  <a:schemeClr val="accent6">
                    <a:lumMod val="75000"/>
                  </a:schemeClr>
                </a:solidFill>
              </a:rPr>
              <a:t>unavoidable</a:t>
            </a:r>
            <a:r>
              <a:rPr lang="en-US" altLang="zh-CN" sz="2000" dirty="0">
                <a:solidFill>
                  <a:schemeClr val="accent6">
                    <a:lumMod val="75000"/>
                  </a:schemeClr>
                </a:solidFill>
              </a:rPr>
              <a:t>)</a:t>
            </a:r>
            <a:r>
              <a:rPr lang="en-GB" sz="2000" dirty="0">
                <a:solidFill>
                  <a:schemeClr val="accent6">
                    <a:lumMod val="75000"/>
                  </a:schemeClr>
                </a:solidFill>
              </a:rPr>
              <a:t>!</a:t>
            </a:r>
          </a:p>
          <a:p>
            <a:pPr eaLnBrk="1" fontAlgn="auto" hangingPunct="1">
              <a:spcAft>
                <a:spcPts val="0"/>
              </a:spcAft>
              <a:buFont typeface="Arial" panose="020B0604020202020204" pitchFamily="34" charset="0"/>
              <a:buChar char="•"/>
              <a:defRPr/>
            </a:pPr>
            <a:endParaRPr lang="en-GB" dirty="0">
              <a:solidFill>
                <a:schemeClr val="accent6">
                  <a:lumMod val="75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6063" y="1443038"/>
            <a:ext cx="469265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6" name="Title 1"/>
          <p:cNvSpPr>
            <a:spLocks noGrp="1"/>
          </p:cNvSpPr>
          <p:nvPr>
            <p:ph type="title"/>
          </p:nvPr>
        </p:nvSpPr>
        <p:spPr>
          <a:xfrm>
            <a:off x="2592388" y="623888"/>
            <a:ext cx="8912225" cy="1281112"/>
          </a:xfrm>
        </p:spPr>
        <p:txBody>
          <a:bodyPr/>
          <a:lstStyle/>
          <a:p>
            <a:pPr eaLnBrk="1" hangingPunct="1"/>
            <a:r>
              <a:rPr lang="en-GB" altLang="en-US"/>
              <a:t>Accuracy and Precision</a:t>
            </a:r>
          </a:p>
        </p:txBody>
      </p:sp>
      <p:sp>
        <p:nvSpPr>
          <p:cNvPr id="62467" name="Content Placeholder 2"/>
          <p:cNvSpPr>
            <a:spLocks noGrp="1"/>
          </p:cNvSpPr>
          <p:nvPr>
            <p:ph idx="1"/>
          </p:nvPr>
        </p:nvSpPr>
        <p:spPr>
          <a:xfrm>
            <a:off x="4713288" y="1577975"/>
            <a:ext cx="7335837" cy="5280025"/>
          </a:xfrm>
        </p:spPr>
        <p:txBody>
          <a:bodyPr/>
          <a:lstStyle/>
          <a:p>
            <a:pPr algn="just" eaLnBrk="1" hangingPunct="1">
              <a:buFont typeface="Arial" panose="020B0604020202020204" pitchFamily="34" charset="0"/>
              <a:buChar char="•"/>
            </a:pPr>
            <a:r>
              <a:rPr lang="en-GB" altLang="en-US" sz="2200" dirty="0"/>
              <a:t>The </a:t>
            </a:r>
            <a:r>
              <a:rPr lang="en-GB" altLang="en-US" sz="2200" dirty="0">
                <a:solidFill>
                  <a:srgbClr val="FF0000"/>
                </a:solidFill>
              </a:rPr>
              <a:t>accuracy</a:t>
            </a:r>
            <a:r>
              <a:rPr lang="en-GB" altLang="en-US" sz="2200" dirty="0"/>
              <a:t> of a measurement tells how close (correct) it comes to the true (accepted) value.</a:t>
            </a:r>
            <a:r>
              <a:rPr lang="zh-CN" altLang="en-US" sz="2200" dirty="0"/>
              <a:t> </a:t>
            </a:r>
            <a:r>
              <a:rPr lang="en-GB" altLang="en-US" sz="2200" dirty="0"/>
              <a:t>True values are not known, especially when doing a  completely new experiment.</a:t>
            </a:r>
          </a:p>
          <a:p>
            <a:pPr algn="just" eaLnBrk="1" hangingPunct="1">
              <a:buFont typeface="Arial" panose="020B0604020202020204" pitchFamily="34" charset="0"/>
              <a:buChar char="•"/>
            </a:pPr>
            <a:r>
              <a:rPr lang="en-GB" altLang="en-US" sz="2200" dirty="0">
                <a:solidFill>
                  <a:srgbClr val="FF0000"/>
                </a:solidFill>
              </a:rPr>
              <a:t>Precision</a:t>
            </a:r>
            <a:r>
              <a:rPr lang="en-GB" altLang="en-US" sz="2200" dirty="0"/>
              <a:t> refers to the agreement among repeated measurements – that is, how close they are in values.</a:t>
            </a:r>
          </a:p>
          <a:p>
            <a:pPr algn="just" eaLnBrk="1" hangingPunct="1">
              <a:buFont typeface="Arial" panose="020B0604020202020204" pitchFamily="34" charset="0"/>
              <a:buChar char="•"/>
            </a:pPr>
            <a:r>
              <a:rPr lang="en-GB" altLang="en-US" sz="2200" dirty="0">
                <a:solidFill>
                  <a:srgbClr val="FF0000"/>
                </a:solidFill>
              </a:rPr>
              <a:t>High precision does not necessarily imply accuracy.</a:t>
            </a:r>
          </a:p>
          <a:p>
            <a:pPr lvl="1" algn="just" eaLnBrk="1" hangingPunct="1">
              <a:buFont typeface="Arial" panose="020B0604020202020204" pitchFamily="34" charset="0"/>
              <a:buChar char="•"/>
            </a:pPr>
            <a:r>
              <a:rPr lang="en-GB" altLang="en-US" sz="2200" dirty="0"/>
              <a:t>Obtaining greater accuracy relies on minimizing </a:t>
            </a:r>
            <a:r>
              <a:rPr lang="en-GB" altLang="en-US" sz="2200" dirty="0">
                <a:solidFill>
                  <a:srgbClr val="FF0000"/>
                </a:solidFill>
              </a:rPr>
              <a:t>systematic errors.</a:t>
            </a:r>
            <a:r>
              <a:rPr lang="en-GB" altLang="en-US" sz="2200" dirty="0"/>
              <a:t> </a:t>
            </a:r>
          </a:p>
          <a:p>
            <a:pPr lvl="1" algn="just" eaLnBrk="1" hangingPunct="1">
              <a:buFont typeface="Arial" panose="020B0604020202020204" pitchFamily="34" charset="0"/>
              <a:buChar char="•"/>
            </a:pPr>
            <a:r>
              <a:rPr lang="en-GB" altLang="en-US" sz="2200" dirty="0"/>
              <a:t>Obtaining greater precision relies on minimizing </a:t>
            </a:r>
            <a:r>
              <a:rPr lang="en-GB" altLang="en-US" sz="2200" dirty="0">
                <a:solidFill>
                  <a:srgbClr val="FF0000"/>
                </a:solidFill>
              </a:rPr>
              <a:t>random errors</a:t>
            </a:r>
            <a:r>
              <a:rPr lang="en-GB" altLang="en-US" sz="2200"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xfrm>
            <a:off x="2592388" y="623888"/>
            <a:ext cx="8912225" cy="1281112"/>
          </a:xfrm>
        </p:spPr>
        <p:txBody>
          <a:bodyPr/>
          <a:lstStyle/>
          <a:p>
            <a:pPr eaLnBrk="1" hangingPunct="1"/>
            <a:r>
              <a:rPr lang="en-GB" altLang="en-US" dirty="0"/>
              <a:t>Significant Figures</a:t>
            </a:r>
          </a:p>
        </p:txBody>
      </p:sp>
      <p:sp>
        <p:nvSpPr>
          <p:cNvPr id="3" name="Content Placeholder 2"/>
          <p:cNvSpPr>
            <a:spLocks noGrp="1"/>
          </p:cNvSpPr>
          <p:nvPr>
            <p:ph idx="1"/>
          </p:nvPr>
        </p:nvSpPr>
        <p:spPr>
          <a:xfrm>
            <a:off x="2044700" y="1460500"/>
            <a:ext cx="9707563" cy="3778250"/>
          </a:xfrm>
        </p:spPr>
        <p:txBody>
          <a:bodyPr rtlCol="0">
            <a:noAutofit/>
          </a:bodyPr>
          <a:lstStyle/>
          <a:p>
            <a:pPr algn="just" eaLnBrk="1" fontAlgn="auto" hangingPunct="1">
              <a:spcAft>
                <a:spcPts val="0"/>
              </a:spcAft>
              <a:buFont typeface="Arial" panose="020B0604020202020204" pitchFamily="34" charset="0"/>
              <a:buChar char="•"/>
              <a:defRPr/>
            </a:pPr>
            <a:r>
              <a:rPr lang="en-GB" sz="2000" dirty="0">
                <a:solidFill>
                  <a:schemeClr val="tx1">
                    <a:lumMod val="75000"/>
                    <a:lumOff val="25000"/>
                  </a:schemeClr>
                </a:solidFill>
              </a:rPr>
              <a:t>The </a:t>
            </a:r>
            <a:r>
              <a:rPr lang="en-GB" sz="2000" dirty="0">
                <a:solidFill>
                  <a:srgbClr val="FF0000"/>
                </a:solidFill>
              </a:rPr>
              <a:t>number of significant figures </a:t>
            </a:r>
            <a:r>
              <a:rPr lang="en-GB" sz="2000" dirty="0">
                <a:solidFill>
                  <a:schemeClr val="tx1">
                    <a:lumMod val="75000"/>
                    <a:lumOff val="25000"/>
                  </a:schemeClr>
                </a:solidFill>
              </a:rPr>
              <a:t>in a reported value is the number of digits for which the experimenter has </a:t>
            </a:r>
            <a:r>
              <a:rPr lang="en-GB" sz="2000" dirty="0">
                <a:solidFill>
                  <a:srgbClr val="FF0000"/>
                </a:solidFill>
              </a:rPr>
              <a:t>confidence</a:t>
            </a:r>
            <a:r>
              <a:rPr lang="en-GB" sz="2000" dirty="0">
                <a:solidFill>
                  <a:schemeClr val="tx1">
                    <a:lumMod val="75000"/>
                    <a:lumOff val="25000"/>
                  </a:schemeClr>
                </a:solidFill>
              </a:rPr>
              <a:t> that they are correct </a:t>
            </a:r>
            <a:r>
              <a:rPr lang="en-GB" sz="2000" dirty="0">
                <a:solidFill>
                  <a:srgbClr val="FF0000"/>
                </a:solidFill>
              </a:rPr>
              <a:t>within experimental errors</a:t>
            </a:r>
            <a:r>
              <a:rPr lang="en-GB" sz="2000" dirty="0">
                <a:solidFill>
                  <a:schemeClr val="tx1">
                    <a:lumMod val="75000"/>
                    <a:lumOff val="25000"/>
                  </a:schemeClr>
                </a:solidFill>
              </a:rPr>
              <a:t>.</a:t>
            </a:r>
          </a:p>
          <a:p>
            <a:pPr algn="just" eaLnBrk="1" fontAlgn="auto" hangingPunct="1">
              <a:spcAft>
                <a:spcPts val="0"/>
              </a:spcAft>
              <a:buFont typeface="Arial" panose="020B0604020202020204" pitchFamily="34" charset="0"/>
              <a:buChar char="•"/>
              <a:defRPr/>
            </a:pPr>
            <a:r>
              <a:rPr lang="en-US" sz="2000" dirty="0">
                <a:solidFill>
                  <a:schemeClr val="tx1">
                    <a:lumMod val="75000"/>
                    <a:lumOff val="25000"/>
                  </a:schemeClr>
                </a:solidFill>
              </a:rPr>
              <a:t>Drop all insignificant figures from reported numbers.</a:t>
            </a:r>
            <a:endParaRPr lang="en-GB" sz="2000" dirty="0">
              <a:solidFill>
                <a:schemeClr val="tx1">
                  <a:lumMod val="75000"/>
                  <a:lumOff val="25000"/>
                </a:schemeClr>
              </a:solidFill>
            </a:endParaRPr>
          </a:p>
          <a:p>
            <a:pPr algn="just" eaLnBrk="1" fontAlgn="auto" hangingPunct="1">
              <a:spcAft>
                <a:spcPts val="0"/>
              </a:spcAft>
              <a:buFont typeface="Arial" panose="020B0604020202020204" pitchFamily="34" charset="0"/>
              <a:buChar char="•"/>
              <a:defRPr/>
            </a:pPr>
            <a:r>
              <a:rPr lang="en-US" sz="2000" dirty="0">
                <a:solidFill>
                  <a:schemeClr val="tx1">
                    <a:lumMod val="75000"/>
                    <a:lumOff val="25000"/>
                  </a:schemeClr>
                </a:solidFill>
              </a:rPr>
              <a:t>Examples:</a:t>
            </a:r>
          </a:p>
          <a:p>
            <a:pPr marL="457200" lvl="1" indent="0" algn="just" eaLnBrk="1" fontAlgn="auto" hangingPunct="1">
              <a:spcAft>
                <a:spcPts val="0"/>
              </a:spcAft>
              <a:buFont typeface="Arial" panose="020B0604020202020204" pitchFamily="34" charset="0"/>
              <a:buNone/>
              <a:defRPr/>
            </a:pPr>
            <a:r>
              <a:rPr lang="en-GB" sz="2000" dirty="0">
                <a:solidFill>
                  <a:schemeClr val="tx1">
                    <a:lumMod val="75000"/>
                    <a:lumOff val="25000"/>
                  </a:schemeClr>
                </a:solidFill>
              </a:rPr>
              <a:t>(a) 3456; (b) 135700; (c) 0.003043; (d) 0.01000; (e) 1050</a:t>
            </a:r>
            <a:r>
              <a:rPr lang="en-GB" sz="2000" b="1" dirty="0">
                <a:solidFill>
                  <a:srgbClr val="FF0000"/>
                </a:solidFill>
              </a:rPr>
              <a:t>.</a:t>
            </a:r>
            <a:r>
              <a:rPr lang="en-GB" sz="2000" dirty="0">
                <a:solidFill>
                  <a:schemeClr val="tx1">
                    <a:lumMod val="75000"/>
                    <a:lumOff val="25000"/>
                  </a:schemeClr>
                </a:solidFill>
              </a:rPr>
              <a:t>; (f) 1.034; (g) 0.0002608.</a:t>
            </a:r>
          </a:p>
          <a:p>
            <a:pPr lvl="1" algn="just" eaLnBrk="1" fontAlgn="auto" hangingPunct="1">
              <a:spcAft>
                <a:spcPts val="0"/>
              </a:spcAft>
              <a:buFont typeface="Arial" panose="020B0604020202020204" pitchFamily="34" charset="0"/>
              <a:buChar char="•"/>
              <a:defRPr/>
            </a:pPr>
            <a:r>
              <a:rPr lang="en-US" altLang="zh-CN" sz="2000" dirty="0">
                <a:solidFill>
                  <a:schemeClr val="tx1">
                    <a:lumMod val="75000"/>
                    <a:lumOff val="25000"/>
                  </a:schemeClr>
                </a:solidFill>
              </a:rPr>
              <a:t>T</a:t>
            </a:r>
            <a:r>
              <a:rPr lang="en-GB" sz="2000" dirty="0">
                <a:solidFill>
                  <a:schemeClr val="tx1">
                    <a:lumMod val="75000"/>
                    <a:lumOff val="25000"/>
                  </a:schemeClr>
                </a:solidFill>
              </a:rPr>
              <a:t>he numbers above have </a:t>
            </a:r>
            <a:r>
              <a:rPr lang="en-US" altLang="zh-CN" sz="2000" dirty="0">
                <a:solidFill>
                  <a:schemeClr val="tx1">
                    <a:lumMod val="75000"/>
                    <a:lumOff val="25000"/>
                  </a:schemeClr>
                </a:solidFill>
              </a:rPr>
              <a:t>____</a:t>
            </a:r>
            <a:r>
              <a:rPr lang="zh-CN" altLang="en-US" sz="2000" dirty="0">
                <a:solidFill>
                  <a:schemeClr val="tx1">
                    <a:lumMod val="75000"/>
                    <a:lumOff val="25000"/>
                  </a:schemeClr>
                </a:solidFill>
              </a:rPr>
              <a:t> </a:t>
            </a:r>
            <a:r>
              <a:rPr lang="en-GB" sz="2000" dirty="0">
                <a:solidFill>
                  <a:schemeClr val="tx1">
                    <a:lumMod val="75000"/>
                    <a:lumOff val="25000"/>
                  </a:schemeClr>
                </a:solidFill>
              </a:rPr>
              <a:t>significant figures</a:t>
            </a:r>
            <a:r>
              <a:rPr lang="en-US" altLang="zh-CN" sz="2000" dirty="0">
                <a:solidFill>
                  <a:schemeClr val="tx1">
                    <a:lumMod val="75000"/>
                    <a:lumOff val="25000"/>
                  </a:schemeClr>
                </a:solidFill>
              </a:rPr>
              <a:t>.</a:t>
            </a:r>
            <a:endParaRPr lang="en-GB" sz="2000" dirty="0">
              <a:solidFill>
                <a:schemeClr val="tx1">
                  <a:lumMod val="75000"/>
                  <a:lumOff val="25000"/>
                </a:schemeClr>
              </a:solidFill>
            </a:endParaRPr>
          </a:p>
          <a:p>
            <a:pPr lvl="1" algn="just" eaLnBrk="1" fontAlgn="auto" hangingPunct="1">
              <a:spcAft>
                <a:spcPts val="0"/>
              </a:spcAft>
              <a:buFont typeface="Arial" panose="020B0604020202020204" pitchFamily="34" charset="0"/>
              <a:buChar char="•"/>
              <a:defRPr/>
            </a:pPr>
            <a:r>
              <a:rPr lang="en-US" sz="2000" dirty="0">
                <a:solidFill>
                  <a:schemeClr val="tx1">
                    <a:lumMod val="75000"/>
                    <a:lumOff val="25000"/>
                  </a:schemeClr>
                </a:solidFill>
              </a:rPr>
              <a:t>Zeros on the left are never significant.</a:t>
            </a:r>
            <a:endParaRPr lang="en-GB" sz="2000" dirty="0">
              <a:solidFill>
                <a:schemeClr val="tx1">
                  <a:lumMod val="75000"/>
                  <a:lumOff val="25000"/>
                </a:schemeClr>
              </a:solidFill>
            </a:endParaRPr>
          </a:p>
          <a:p>
            <a:pPr lvl="1" algn="just" eaLnBrk="1" fontAlgn="auto" hangingPunct="1">
              <a:spcAft>
                <a:spcPts val="0"/>
              </a:spcAft>
              <a:buFont typeface="Arial" panose="020B0604020202020204" pitchFamily="34" charset="0"/>
              <a:buChar char="•"/>
              <a:defRPr/>
            </a:pPr>
            <a:r>
              <a:rPr lang="en-US" sz="2000" dirty="0">
                <a:solidFill>
                  <a:schemeClr val="tx1">
                    <a:lumMod val="75000"/>
                    <a:lumOff val="25000"/>
                  </a:schemeClr>
                </a:solidFill>
              </a:rPr>
              <a:t>00 in (b) is insignificant (</a:t>
            </a:r>
            <a:r>
              <a:rPr lang="en-US" sz="2000" dirty="0">
                <a:solidFill>
                  <a:srgbClr val="FF0000"/>
                </a:solidFill>
              </a:rPr>
              <a:t>no decimal point</a:t>
            </a:r>
            <a:r>
              <a:rPr lang="en-US" sz="2000" dirty="0">
                <a:solidFill>
                  <a:schemeClr val="tx1">
                    <a:lumMod val="75000"/>
                    <a:lumOff val="25000"/>
                  </a:schemeClr>
                </a:solidFill>
              </a:rPr>
              <a:t>).</a:t>
            </a:r>
          </a:p>
          <a:p>
            <a:pPr lvl="1" algn="just" eaLnBrk="1" fontAlgn="auto" hangingPunct="1">
              <a:spcAft>
                <a:spcPts val="0"/>
              </a:spcAft>
              <a:buFont typeface="Arial" panose="020B0604020202020204" pitchFamily="34" charset="0"/>
              <a:buChar char="•"/>
              <a:defRPr/>
            </a:pPr>
            <a:r>
              <a:rPr lang="en-US" sz="2000" dirty="0">
                <a:solidFill>
                  <a:schemeClr val="tx1">
                    <a:lumMod val="75000"/>
                    <a:lumOff val="25000"/>
                  </a:schemeClr>
                </a:solidFill>
              </a:rPr>
              <a:t>Last 0 in (e) is significant (decimal point).</a:t>
            </a:r>
          </a:p>
          <a:p>
            <a:pPr lvl="1" algn="just" eaLnBrk="1" fontAlgn="auto" hangingPunct="1">
              <a:spcAft>
                <a:spcPts val="0"/>
              </a:spcAft>
              <a:buFont typeface="Arial" panose="020B0604020202020204" pitchFamily="34" charset="0"/>
              <a:buChar char="•"/>
              <a:defRPr/>
            </a:pPr>
            <a:r>
              <a:rPr lang="en-US" sz="2000" dirty="0">
                <a:solidFill>
                  <a:schemeClr val="tx1">
                    <a:lumMod val="75000"/>
                    <a:lumOff val="25000"/>
                  </a:schemeClr>
                </a:solidFill>
              </a:rPr>
              <a:t>in (d), 00 on the left is insignificant; but 000 on the right is significant.</a:t>
            </a:r>
          </a:p>
          <a:p>
            <a:pPr lvl="1" algn="just" eaLnBrk="1" fontAlgn="auto" hangingPunct="1">
              <a:spcAft>
                <a:spcPts val="0"/>
              </a:spcAft>
              <a:buFont typeface="Arial" panose="020B0604020202020204" pitchFamily="34" charset="0"/>
              <a:buChar char="•"/>
              <a:defRPr/>
            </a:pPr>
            <a:r>
              <a:rPr lang="en-US" sz="2000" dirty="0">
                <a:solidFill>
                  <a:schemeClr val="tx1">
                    <a:lumMod val="75000"/>
                    <a:lumOff val="25000"/>
                  </a:schemeClr>
                </a:solidFill>
              </a:rPr>
              <a:t>Report (c) in scientific notation as 3.043x10</a:t>
            </a:r>
            <a:r>
              <a:rPr lang="en-US" sz="2000" baseline="30000" dirty="0">
                <a:solidFill>
                  <a:schemeClr val="tx1">
                    <a:lumMod val="75000"/>
                    <a:lumOff val="25000"/>
                  </a:schemeClr>
                </a:solidFill>
              </a:rPr>
              <a:t>-3 </a:t>
            </a:r>
            <a:r>
              <a:rPr lang="en-US" sz="2000" dirty="0">
                <a:solidFill>
                  <a:schemeClr val="tx1">
                    <a:lumMod val="75000"/>
                    <a:lumOff val="25000"/>
                  </a:schemeClr>
                </a:solidFill>
              </a:rPr>
              <a:t>(g) as 2.608x10</a:t>
            </a:r>
            <a:r>
              <a:rPr lang="en-US" sz="2000" baseline="30000" dirty="0">
                <a:solidFill>
                  <a:schemeClr val="tx1">
                    <a:lumMod val="75000"/>
                    <a:lumOff val="25000"/>
                  </a:schemeClr>
                </a:solidFill>
              </a:rPr>
              <a:t>-4</a:t>
            </a:r>
            <a:r>
              <a:rPr lang="en-US" sz="2000" dirty="0">
                <a:solidFill>
                  <a:schemeClr val="tx1">
                    <a:lumMod val="75000"/>
                    <a:lumOff val="25000"/>
                  </a:schemeClr>
                </a:solidFill>
              </a:rPr>
              <a:t> instead.</a:t>
            </a:r>
          </a:p>
          <a:p>
            <a:pPr algn="just" eaLnBrk="1" fontAlgn="auto" hangingPunct="1">
              <a:spcAft>
                <a:spcPts val="0"/>
              </a:spcAft>
              <a:buFont typeface="Arial" panose="020B0604020202020204" pitchFamily="34" charset="0"/>
              <a:buChar char="•"/>
              <a:defRPr/>
            </a:pPr>
            <a:endParaRPr lang="en-GB" dirty="0">
              <a:solidFill>
                <a:schemeClr val="tx1">
                  <a:lumMod val="75000"/>
                  <a:lumOff val="25000"/>
                </a:schemeClr>
              </a:solidFill>
            </a:endParaRPr>
          </a:p>
        </p:txBody>
      </p:sp>
      <p:sp>
        <p:nvSpPr>
          <p:cNvPr id="2" name="TextBox 1"/>
          <p:cNvSpPr txBox="1">
            <a:spLocks noChangeArrowheads="1"/>
          </p:cNvSpPr>
          <p:nvPr/>
        </p:nvSpPr>
        <p:spPr bwMode="auto">
          <a:xfrm>
            <a:off x="6105525" y="4006850"/>
            <a:ext cx="523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charset="2"/>
              <a:buChar char=""/>
              <a:defRPr>
                <a:solidFill>
                  <a:srgbClr val="404040"/>
                </a:solidFill>
                <a:latin typeface="Century Gothic" charset="0"/>
              </a:defRPr>
            </a:lvl1pPr>
            <a:lvl2pPr marL="742950" indent="-285750">
              <a:spcBef>
                <a:spcPts val="1000"/>
              </a:spcBef>
              <a:buClr>
                <a:schemeClr val="accent1"/>
              </a:buClr>
              <a:buFont typeface="Wingdings 3" charset="2"/>
              <a:buChar char=""/>
              <a:defRPr sz="1600">
                <a:solidFill>
                  <a:srgbClr val="404040"/>
                </a:solidFill>
                <a:latin typeface="Century Gothic" charset="0"/>
              </a:defRPr>
            </a:lvl2pPr>
            <a:lvl3pPr marL="1143000" indent="-228600">
              <a:spcBef>
                <a:spcPts val="1000"/>
              </a:spcBef>
              <a:buClr>
                <a:schemeClr val="accent1"/>
              </a:buClr>
              <a:buFont typeface="Wingdings 3" charset="2"/>
              <a:buChar char=""/>
              <a:defRPr sz="1400">
                <a:solidFill>
                  <a:srgbClr val="404040"/>
                </a:solidFill>
                <a:latin typeface="Century Gothic" charset="0"/>
              </a:defRPr>
            </a:lvl3pPr>
            <a:lvl4pPr marL="1600200" indent="-228600">
              <a:spcBef>
                <a:spcPts val="1000"/>
              </a:spcBef>
              <a:buClr>
                <a:schemeClr val="accent1"/>
              </a:buClr>
              <a:buFont typeface="Wingdings 3" charset="2"/>
              <a:buChar char=""/>
              <a:defRPr sz="1200">
                <a:solidFill>
                  <a:srgbClr val="404040"/>
                </a:solidFill>
                <a:latin typeface="Century Gothic" charset="0"/>
              </a:defRPr>
            </a:lvl4pPr>
            <a:lvl5pPr marL="2057400" indent="-228600">
              <a:spcBef>
                <a:spcPts val="1000"/>
              </a:spcBef>
              <a:buClr>
                <a:schemeClr val="accent1"/>
              </a:buClr>
              <a:buFont typeface="Wingdings 3" charset="2"/>
              <a:buChar char=""/>
              <a:defRPr sz="1200">
                <a:solidFill>
                  <a:srgbClr val="404040"/>
                </a:solidFill>
                <a:latin typeface="Century Gothic" charset="0"/>
              </a:defRPr>
            </a:lvl5pPr>
            <a:lvl6pPr marL="25146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6pPr>
            <a:lvl7pPr marL="29718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7pPr>
            <a:lvl8pPr marL="34290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8pPr>
            <a:lvl9pPr marL="38862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9pPr>
          </a:lstStyle>
          <a:p>
            <a:pPr algn="ctr">
              <a:spcBef>
                <a:spcPct val="0"/>
              </a:spcBef>
              <a:buClrTx/>
              <a:buFontTx/>
              <a:buNone/>
            </a:pPr>
            <a:r>
              <a:rPr lang="en-US" altLang="zh-CN" sz="2800" b="1">
                <a:solidFill>
                  <a:srgbClr val="FF0000"/>
                </a:solidFill>
                <a:latin typeface="Rockwell" charset="0"/>
              </a:rPr>
              <a:t>4</a:t>
            </a:r>
            <a:endParaRPr lang="en-US" altLang="en-US" b="1">
              <a:solidFill>
                <a:srgbClr val="FF0000"/>
              </a:solidFill>
              <a:latin typeface="Rockwel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xfrm>
            <a:off x="2592388" y="623888"/>
            <a:ext cx="8912225" cy="1281112"/>
          </a:xfrm>
        </p:spPr>
        <p:txBody>
          <a:bodyPr/>
          <a:lstStyle/>
          <a:p>
            <a:pPr eaLnBrk="1" hangingPunct="1"/>
            <a:r>
              <a:rPr lang="en-GB" altLang="en-US" dirty="0"/>
              <a:t>Significant Figures</a:t>
            </a:r>
          </a:p>
        </p:txBody>
      </p:sp>
      <p:pic>
        <p:nvPicPr>
          <p:cNvPr id="4" name="图片 3">
            <a:extLst>
              <a:ext uri="{FF2B5EF4-FFF2-40B4-BE49-F238E27FC236}">
                <a16:creationId xmlns:a16="http://schemas.microsoft.com/office/drawing/2014/main" xmlns="" id="{84F09E25-B7A3-4D39-9F79-A845927094D3}"/>
              </a:ext>
            </a:extLst>
          </p:cNvPr>
          <p:cNvPicPr>
            <a:picLocks noChangeAspect="1"/>
          </p:cNvPicPr>
          <p:nvPr/>
        </p:nvPicPr>
        <p:blipFill rotWithShape="1">
          <a:blip r:embed="rId2"/>
          <a:srcRect t="13270"/>
          <a:stretch/>
        </p:blipFill>
        <p:spPr>
          <a:xfrm>
            <a:off x="3676458" y="1580671"/>
            <a:ext cx="5017234" cy="5086111"/>
          </a:xfrm>
          <a:prstGeom prst="rect">
            <a:avLst/>
          </a:prstGeom>
        </p:spPr>
      </p:pic>
    </p:spTree>
    <p:extLst>
      <p:ext uri="{BB962C8B-B14F-4D97-AF65-F5344CB8AC3E}">
        <p14:creationId xmlns:p14="http://schemas.microsoft.com/office/powerpoint/2010/main" val="2882167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2592388" y="623888"/>
            <a:ext cx="8912225" cy="1281112"/>
          </a:xfrm>
        </p:spPr>
        <p:txBody>
          <a:bodyPr/>
          <a:lstStyle/>
          <a:p>
            <a:pPr eaLnBrk="1" hangingPunct="1"/>
            <a:r>
              <a:rPr lang="en-US" altLang="en-US"/>
              <a:t>Course outline </a:t>
            </a:r>
            <a:endParaRPr lang="en-GB" altLang="en-US"/>
          </a:p>
        </p:txBody>
      </p:sp>
      <p:sp>
        <p:nvSpPr>
          <p:cNvPr id="22530" name="Content Placeholder 2"/>
          <p:cNvSpPr>
            <a:spLocks noGrp="1"/>
          </p:cNvSpPr>
          <p:nvPr>
            <p:ph idx="1"/>
          </p:nvPr>
        </p:nvSpPr>
        <p:spPr>
          <a:xfrm>
            <a:off x="2422526" y="1556816"/>
            <a:ext cx="9082087" cy="4348162"/>
          </a:xfrm>
        </p:spPr>
        <p:txBody>
          <a:bodyPr/>
          <a:lstStyle/>
          <a:p>
            <a:pPr algn="just" eaLnBrk="1" hangingPunct="1">
              <a:buFont typeface="Arial" panose="020B0604020202020204" pitchFamily="34" charset="0"/>
              <a:buChar char="•"/>
            </a:pPr>
            <a:r>
              <a:rPr lang="en-US" altLang="zh-CN" sz="2200" dirty="0"/>
              <a:t>Hands-on</a:t>
            </a:r>
            <a:r>
              <a:rPr lang="zh-CN" altLang="en-US" sz="2200" dirty="0"/>
              <a:t> </a:t>
            </a:r>
            <a:r>
              <a:rPr lang="en-US" altLang="zh-CN" sz="2200" dirty="0"/>
              <a:t>Practices</a:t>
            </a:r>
            <a:r>
              <a:rPr lang="zh-CN" altLang="en-US" sz="2200" dirty="0"/>
              <a:t> </a:t>
            </a:r>
            <a:r>
              <a:rPr lang="en-US" altLang="zh-CN" sz="2200" dirty="0"/>
              <a:t>of</a:t>
            </a:r>
            <a:r>
              <a:rPr lang="zh-CN" altLang="en-US" sz="2200" dirty="0"/>
              <a:t> </a:t>
            </a:r>
            <a:r>
              <a:rPr lang="en-US" altLang="zh-CN" sz="2200" dirty="0"/>
              <a:t>experiments</a:t>
            </a:r>
            <a:r>
              <a:rPr lang="zh-CN" altLang="en-US" sz="2200" dirty="0"/>
              <a:t> </a:t>
            </a:r>
            <a:r>
              <a:rPr lang="en-US" altLang="zh-CN" sz="2200" dirty="0"/>
              <a:t>(PHY</a:t>
            </a:r>
            <a:r>
              <a:rPr lang="zh-CN" altLang="en-US" sz="2200" dirty="0"/>
              <a:t> </a:t>
            </a:r>
            <a:r>
              <a:rPr lang="en-US" altLang="zh-CN" sz="2200" dirty="0"/>
              <a:t>1001</a:t>
            </a:r>
            <a:r>
              <a:rPr lang="zh-CN" altLang="en-US" sz="2200" dirty="0"/>
              <a:t> </a:t>
            </a:r>
            <a:r>
              <a:rPr lang="en-US" altLang="zh-CN" sz="2200" dirty="0"/>
              <a:t>Mechanics)</a:t>
            </a:r>
          </a:p>
          <a:p>
            <a:pPr lvl="1" algn="just" eaLnBrk="1" hangingPunct="1">
              <a:buFont typeface="Arial" panose="020B0604020202020204" pitchFamily="34" charset="0"/>
              <a:buChar char="•"/>
            </a:pPr>
            <a:r>
              <a:rPr lang="en-US" altLang="zh-CN" sz="2200" dirty="0"/>
              <a:t>Centripetal</a:t>
            </a:r>
            <a:r>
              <a:rPr lang="zh-CN" altLang="en-US" sz="2200" dirty="0"/>
              <a:t> </a:t>
            </a:r>
            <a:r>
              <a:rPr lang="en-US" altLang="zh-CN" sz="2200" dirty="0"/>
              <a:t>and</a:t>
            </a:r>
            <a:r>
              <a:rPr lang="zh-CN" altLang="en-US" sz="2200" dirty="0"/>
              <a:t> </a:t>
            </a:r>
            <a:r>
              <a:rPr lang="en-US" altLang="zh-CN" sz="2200" dirty="0"/>
              <a:t>Gravitational</a:t>
            </a:r>
            <a:r>
              <a:rPr lang="zh-CN" altLang="en-US" sz="2200" dirty="0"/>
              <a:t> </a:t>
            </a:r>
            <a:r>
              <a:rPr lang="en-US" altLang="zh-CN" sz="2200" dirty="0"/>
              <a:t>Forces</a:t>
            </a:r>
          </a:p>
          <a:p>
            <a:pPr lvl="1" algn="just" eaLnBrk="1" hangingPunct="1">
              <a:buFont typeface="Arial" panose="020B0604020202020204" pitchFamily="34" charset="0"/>
              <a:buChar char="•"/>
            </a:pPr>
            <a:r>
              <a:rPr lang="en-US" altLang="zh-CN" sz="2200" dirty="0"/>
              <a:t>Conservation</a:t>
            </a:r>
            <a:r>
              <a:rPr lang="zh-CN" altLang="en-US" sz="2200" dirty="0"/>
              <a:t> </a:t>
            </a:r>
            <a:r>
              <a:rPr lang="en-US" altLang="zh-CN" sz="2200" dirty="0"/>
              <a:t>Laws:</a:t>
            </a:r>
            <a:r>
              <a:rPr lang="zh-CN" altLang="en-US" sz="2200" dirty="0"/>
              <a:t> </a:t>
            </a:r>
            <a:r>
              <a:rPr lang="en-US" altLang="zh-CN" sz="2200" dirty="0"/>
              <a:t>momentum,</a:t>
            </a:r>
            <a:r>
              <a:rPr lang="zh-CN" altLang="en-US" sz="2200" dirty="0"/>
              <a:t> </a:t>
            </a:r>
            <a:r>
              <a:rPr lang="en-US" altLang="zh-CN" sz="2200" dirty="0"/>
              <a:t>angular</a:t>
            </a:r>
            <a:r>
              <a:rPr lang="zh-CN" altLang="en-US" sz="2200" dirty="0"/>
              <a:t> </a:t>
            </a:r>
            <a:r>
              <a:rPr lang="en-US" altLang="zh-CN" sz="2200" dirty="0"/>
              <a:t>momentum,</a:t>
            </a:r>
            <a:r>
              <a:rPr lang="zh-CN" altLang="en-US" sz="2200" dirty="0"/>
              <a:t> </a:t>
            </a:r>
            <a:r>
              <a:rPr lang="en-US" altLang="zh-CN" sz="2200" dirty="0"/>
              <a:t>and</a:t>
            </a:r>
            <a:r>
              <a:rPr lang="zh-CN" altLang="en-US" sz="2200" dirty="0"/>
              <a:t> </a:t>
            </a:r>
            <a:r>
              <a:rPr lang="en-US" altLang="zh-CN" sz="2200" dirty="0"/>
              <a:t>energy</a:t>
            </a:r>
          </a:p>
          <a:p>
            <a:pPr lvl="1" algn="just" eaLnBrk="1" hangingPunct="1">
              <a:buFont typeface="Arial" panose="020B0604020202020204" pitchFamily="34" charset="0"/>
              <a:buChar char="•"/>
            </a:pPr>
            <a:r>
              <a:rPr lang="en-US" altLang="zh-CN" sz="2200" dirty="0"/>
              <a:t>Periodic</a:t>
            </a:r>
            <a:r>
              <a:rPr lang="zh-CN" altLang="en-US" sz="2200" dirty="0"/>
              <a:t> </a:t>
            </a:r>
            <a:r>
              <a:rPr lang="en-US" altLang="zh-CN" sz="2200" dirty="0"/>
              <a:t>motions:</a:t>
            </a:r>
            <a:r>
              <a:rPr lang="zh-CN" altLang="en-US" sz="2200" dirty="0"/>
              <a:t> </a:t>
            </a:r>
            <a:r>
              <a:rPr lang="en-US" altLang="zh-CN" sz="2200" dirty="0"/>
              <a:t>pendulum,</a:t>
            </a:r>
            <a:r>
              <a:rPr lang="zh-CN" altLang="en-US" sz="2200" dirty="0"/>
              <a:t> </a:t>
            </a:r>
            <a:r>
              <a:rPr lang="en-US" altLang="zh-CN" sz="2200" dirty="0"/>
              <a:t>damped</a:t>
            </a:r>
            <a:r>
              <a:rPr lang="zh-CN" altLang="en-US" sz="2200" dirty="0"/>
              <a:t> </a:t>
            </a:r>
            <a:r>
              <a:rPr lang="en-US" altLang="zh-CN" sz="2200" dirty="0"/>
              <a:t>harmonic</a:t>
            </a:r>
            <a:r>
              <a:rPr lang="zh-CN" altLang="en-US" sz="2200" dirty="0"/>
              <a:t> </a:t>
            </a:r>
            <a:r>
              <a:rPr lang="en-US" altLang="zh-CN" sz="2200" dirty="0"/>
              <a:t>oscillator,</a:t>
            </a:r>
            <a:r>
              <a:rPr lang="zh-CN" altLang="en-US" sz="2200" dirty="0"/>
              <a:t> </a:t>
            </a:r>
            <a:r>
              <a:rPr lang="en-US" altLang="zh-CN" sz="2200" dirty="0"/>
              <a:t>and</a:t>
            </a:r>
            <a:r>
              <a:rPr lang="zh-CN" altLang="en-US" sz="2200" dirty="0"/>
              <a:t> </a:t>
            </a:r>
            <a:r>
              <a:rPr lang="en-US" altLang="zh-CN" sz="2200" dirty="0"/>
              <a:t>resonator</a:t>
            </a:r>
          </a:p>
          <a:p>
            <a:pPr algn="just" eaLnBrk="1" hangingPunct="1">
              <a:buFont typeface="Arial" panose="020B0604020202020204" pitchFamily="34" charset="0"/>
              <a:buChar char="•"/>
            </a:pPr>
            <a:r>
              <a:rPr lang="en-US" altLang="zh-CN" sz="2200" dirty="0"/>
              <a:t>Scientific</a:t>
            </a:r>
            <a:r>
              <a:rPr lang="zh-CN" altLang="en-US" sz="2200" dirty="0"/>
              <a:t> </a:t>
            </a:r>
            <a:r>
              <a:rPr lang="en-US" altLang="zh-CN" sz="2200" dirty="0"/>
              <a:t>Report</a:t>
            </a:r>
            <a:r>
              <a:rPr lang="zh-CN" altLang="en-US" sz="2200" dirty="0"/>
              <a:t> </a:t>
            </a:r>
            <a:r>
              <a:rPr lang="en-US" altLang="zh-CN" sz="2200" dirty="0"/>
              <a:t>Writing</a:t>
            </a:r>
          </a:p>
          <a:p>
            <a:pPr lvl="1" algn="just" eaLnBrk="1" hangingPunct="1">
              <a:buFont typeface="Arial" panose="020B0604020202020204" pitchFamily="34" charset="0"/>
              <a:buChar char="•"/>
            </a:pPr>
            <a:r>
              <a:rPr lang="en-US" altLang="zh-CN" sz="2200" dirty="0"/>
              <a:t>Introduction:</a:t>
            </a:r>
            <a:r>
              <a:rPr lang="zh-CN" altLang="en-US" sz="2200" dirty="0"/>
              <a:t> </a:t>
            </a:r>
            <a:r>
              <a:rPr lang="en-US" altLang="zh-CN" sz="2200" b="1" dirty="0">
                <a:solidFill>
                  <a:srgbClr val="FF0000"/>
                </a:solidFill>
              </a:rPr>
              <a:t>Why</a:t>
            </a:r>
            <a:r>
              <a:rPr lang="zh-CN" altLang="en-US" sz="2200" dirty="0"/>
              <a:t> </a:t>
            </a:r>
            <a:r>
              <a:rPr lang="en-US" altLang="zh-CN" sz="2200" dirty="0"/>
              <a:t>you</a:t>
            </a:r>
            <a:r>
              <a:rPr lang="zh-CN" altLang="en-US" sz="2200" dirty="0"/>
              <a:t> </a:t>
            </a:r>
            <a:r>
              <a:rPr lang="en-US" altLang="zh-CN" sz="2200" dirty="0"/>
              <a:t>are</a:t>
            </a:r>
            <a:r>
              <a:rPr lang="zh-CN" altLang="en-US" sz="2200" dirty="0"/>
              <a:t> </a:t>
            </a:r>
            <a:r>
              <a:rPr lang="en-US" altLang="zh-CN" sz="2200" dirty="0"/>
              <a:t>doing</a:t>
            </a:r>
            <a:r>
              <a:rPr lang="zh-CN" altLang="en-US" sz="2200" dirty="0"/>
              <a:t> </a:t>
            </a:r>
            <a:r>
              <a:rPr lang="en-US" altLang="zh-CN" sz="2200" dirty="0"/>
              <a:t>this</a:t>
            </a:r>
            <a:r>
              <a:rPr lang="zh-CN" altLang="en-US" sz="2200" dirty="0"/>
              <a:t> </a:t>
            </a:r>
            <a:r>
              <a:rPr lang="en-US" altLang="zh-CN" sz="2200" dirty="0" err="1"/>
              <a:t>exp</a:t>
            </a:r>
            <a:r>
              <a:rPr lang="en-US" altLang="zh-CN" sz="2200" dirty="0"/>
              <a:t>?</a:t>
            </a:r>
          </a:p>
          <a:p>
            <a:pPr lvl="1" algn="just" eaLnBrk="1" hangingPunct="1">
              <a:buFont typeface="Arial" panose="020B0604020202020204" pitchFamily="34" charset="0"/>
              <a:buChar char="•"/>
            </a:pPr>
            <a:r>
              <a:rPr lang="en-US" altLang="zh-CN" sz="2200" dirty="0"/>
              <a:t>Methods</a:t>
            </a:r>
            <a:r>
              <a:rPr lang="zh-CN" altLang="en-US" sz="2200" dirty="0"/>
              <a:t> </a:t>
            </a:r>
            <a:r>
              <a:rPr lang="en-US" altLang="zh-CN" sz="2200" dirty="0"/>
              <a:t>of</a:t>
            </a:r>
            <a:r>
              <a:rPr lang="zh-CN" altLang="en-US" sz="2200" dirty="0"/>
              <a:t> </a:t>
            </a:r>
            <a:r>
              <a:rPr lang="en-US" altLang="zh-CN" sz="2200" dirty="0"/>
              <a:t>measurement:</a:t>
            </a:r>
            <a:r>
              <a:rPr lang="zh-CN" altLang="en-US" sz="2200" dirty="0"/>
              <a:t> </a:t>
            </a:r>
            <a:r>
              <a:rPr lang="en-US" altLang="zh-CN" sz="2200" b="1" dirty="0">
                <a:solidFill>
                  <a:srgbClr val="FF0000"/>
                </a:solidFill>
              </a:rPr>
              <a:t>How</a:t>
            </a:r>
            <a:r>
              <a:rPr lang="en-US" altLang="zh-CN" sz="2200" dirty="0"/>
              <a:t>?</a:t>
            </a:r>
          </a:p>
          <a:p>
            <a:pPr lvl="1" algn="just" eaLnBrk="1" hangingPunct="1">
              <a:buFont typeface="Arial" panose="020B0604020202020204" pitchFamily="34" charset="0"/>
              <a:buChar char="•"/>
            </a:pPr>
            <a:r>
              <a:rPr lang="en-US" altLang="zh-CN" sz="2200" dirty="0"/>
              <a:t>Results</a:t>
            </a:r>
            <a:r>
              <a:rPr lang="zh-CN" altLang="en-US" sz="2200" dirty="0"/>
              <a:t> </a:t>
            </a:r>
            <a:r>
              <a:rPr lang="en-US" altLang="zh-CN" sz="2200" dirty="0"/>
              <a:t>and</a:t>
            </a:r>
            <a:r>
              <a:rPr lang="zh-CN" altLang="en-US" sz="2200" dirty="0"/>
              <a:t> </a:t>
            </a:r>
            <a:r>
              <a:rPr lang="en-US" altLang="zh-CN" sz="2200" dirty="0"/>
              <a:t>Discussions:</a:t>
            </a:r>
            <a:r>
              <a:rPr lang="zh-CN" altLang="en-US" sz="2200" dirty="0"/>
              <a:t> </a:t>
            </a:r>
            <a:r>
              <a:rPr lang="en-US" altLang="zh-CN" sz="2200" b="1" dirty="0">
                <a:solidFill>
                  <a:srgbClr val="FF0000"/>
                </a:solidFill>
              </a:rPr>
              <a:t>what</a:t>
            </a:r>
            <a:r>
              <a:rPr lang="zh-CN" altLang="en-US" sz="2200" dirty="0"/>
              <a:t> </a:t>
            </a:r>
            <a:r>
              <a:rPr lang="en-US" altLang="zh-CN" sz="2200" dirty="0"/>
              <a:t>do</a:t>
            </a:r>
            <a:r>
              <a:rPr lang="zh-CN" altLang="en-US" sz="2200" dirty="0"/>
              <a:t> </a:t>
            </a:r>
            <a:r>
              <a:rPr lang="en-US" altLang="zh-CN" sz="2200" dirty="0"/>
              <a:t>you</a:t>
            </a:r>
            <a:r>
              <a:rPr lang="zh-CN" altLang="en-US" sz="2200" dirty="0"/>
              <a:t> </a:t>
            </a:r>
            <a:r>
              <a:rPr lang="en-US" altLang="zh-CN" sz="2200" dirty="0"/>
              <a:t>find?</a:t>
            </a:r>
            <a:r>
              <a:rPr lang="zh-CN" altLang="en-US" sz="2200" dirty="0"/>
              <a:t> </a:t>
            </a:r>
            <a:r>
              <a:rPr lang="en-US" altLang="zh-CN" sz="2200" dirty="0"/>
              <a:t>Handling</a:t>
            </a:r>
            <a:r>
              <a:rPr lang="zh-CN" altLang="en-US" sz="2200" dirty="0"/>
              <a:t> </a:t>
            </a:r>
            <a:r>
              <a:rPr lang="en-US" altLang="zh-CN" sz="2200" dirty="0"/>
              <a:t>and</a:t>
            </a:r>
            <a:r>
              <a:rPr lang="zh-CN" altLang="en-US" sz="2200" dirty="0"/>
              <a:t> </a:t>
            </a:r>
            <a:r>
              <a:rPr lang="en-US" altLang="zh-CN" sz="2200" dirty="0"/>
              <a:t>analyzing</a:t>
            </a:r>
            <a:r>
              <a:rPr lang="zh-CN" altLang="en-US" sz="2200" dirty="0"/>
              <a:t> </a:t>
            </a:r>
            <a:r>
              <a:rPr lang="en-US" altLang="zh-CN" sz="2200" dirty="0"/>
              <a:t>scientific</a:t>
            </a:r>
            <a:r>
              <a:rPr lang="zh-CN" altLang="en-US" sz="2200" dirty="0"/>
              <a:t> </a:t>
            </a:r>
            <a:r>
              <a:rPr lang="en-US" altLang="zh-CN" sz="2200" dirty="0"/>
              <a:t>data</a:t>
            </a:r>
            <a:r>
              <a:rPr lang="zh-CN" altLang="en-US" sz="2200" dirty="0"/>
              <a:t> </a:t>
            </a:r>
            <a:r>
              <a:rPr lang="en-US" altLang="zh-CN" sz="2200" dirty="0"/>
              <a:t>and</a:t>
            </a:r>
            <a:r>
              <a:rPr lang="zh-CN" altLang="en-US" sz="2200" dirty="0"/>
              <a:t> </a:t>
            </a:r>
            <a:r>
              <a:rPr lang="en-US" altLang="zh-CN" sz="2200" dirty="0"/>
              <a:t>their</a:t>
            </a:r>
            <a:r>
              <a:rPr lang="zh-CN" altLang="en-US" sz="2200" dirty="0"/>
              <a:t> </a:t>
            </a:r>
            <a:r>
              <a:rPr lang="en-US" altLang="zh-CN" sz="2200" dirty="0"/>
              <a:t>inaccuracies</a:t>
            </a:r>
            <a:endParaRPr lang="en-GB" altLang="en-US" sz="2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a:xfrm>
            <a:off x="2592388" y="623888"/>
            <a:ext cx="8912225" cy="1281112"/>
          </a:xfrm>
        </p:spPr>
        <p:txBody>
          <a:bodyPr/>
          <a:lstStyle/>
          <a:p>
            <a:pPr eaLnBrk="1" hangingPunct="1"/>
            <a:r>
              <a:rPr lang="en-US" altLang="en-US"/>
              <a:t>Nature of Experimental errors</a:t>
            </a:r>
            <a:endParaRPr lang="en-GB" altLang="en-US"/>
          </a:p>
        </p:txBody>
      </p:sp>
      <p:sp>
        <p:nvSpPr>
          <p:cNvPr id="3" name="Content Placeholder 2"/>
          <p:cNvSpPr>
            <a:spLocks noGrp="1"/>
          </p:cNvSpPr>
          <p:nvPr>
            <p:ph idx="1"/>
          </p:nvPr>
        </p:nvSpPr>
        <p:spPr>
          <a:xfrm>
            <a:off x="2589213" y="2073275"/>
            <a:ext cx="8915400" cy="3778250"/>
          </a:xfrm>
        </p:spPr>
        <p:txBody>
          <a:bodyPr rtlCol="0">
            <a:normAutofit/>
          </a:bodyPr>
          <a:lstStyle/>
          <a:p>
            <a:pPr marL="0" indent="0" algn="just" eaLnBrk="1" fontAlgn="auto" hangingPunct="1">
              <a:spcAft>
                <a:spcPts val="0"/>
              </a:spcAft>
              <a:buFont typeface="Arial" panose="020B0604020202020204" pitchFamily="34" charset="0"/>
              <a:buNone/>
              <a:defRPr/>
            </a:pPr>
            <a:r>
              <a:rPr lang="en-GB" sz="2200" dirty="0">
                <a:solidFill>
                  <a:schemeClr val="tx1">
                    <a:lumMod val="75000"/>
                    <a:lumOff val="25000"/>
                  </a:schemeClr>
                </a:solidFill>
              </a:rPr>
              <a:t>Experimental errors generally can be classified as being of two types: </a:t>
            </a:r>
          </a:p>
          <a:p>
            <a:pPr algn="just" eaLnBrk="1" fontAlgn="auto" hangingPunct="1">
              <a:spcAft>
                <a:spcPts val="0"/>
              </a:spcAft>
              <a:buFont typeface="Arial" panose="020B0604020202020204" pitchFamily="34" charset="0"/>
              <a:buChar char="•"/>
              <a:defRPr/>
            </a:pPr>
            <a:r>
              <a:rPr lang="en-GB" sz="2200" dirty="0">
                <a:solidFill>
                  <a:schemeClr val="tx1">
                    <a:lumMod val="75000"/>
                    <a:lumOff val="25000"/>
                  </a:schemeClr>
                </a:solidFill>
              </a:rPr>
              <a:t>(1)</a:t>
            </a:r>
            <a:r>
              <a:rPr lang="zh-CN" altLang="en-US" sz="2200" dirty="0">
                <a:solidFill>
                  <a:schemeClr val="tx1">
                    <a:lumMod val="75000"/>
                    <a:lumOff val="25000"/>
                  </a:schemeClr>
                </a:solidFill>
              </a:rPr>
              <a:t> </a:t>
            </a:r>
            <a:r>
              <a:rPr lang="en-US" altLang="zh-CN" sz="2200" dirty="0">
                <a:solidFill>
                  <a:srgbClr val="FF0000"/>
                </a:solidFill>
              </a:rPr>
              <a:t>Sys</a:t>
            </a:r>
            <a:r>
              <a:rPr lang="en-GB" sz="2200" dirty="0" err="1">
                <a:solidFill>
                  <a:srgbClr val="FF0000"/>
                </a:solidFill>
              </a:rPr>
              <a:t>tematic</a:t>
            </a:r>
            <a:r>
              <a:rPr lang="en-GB" sz="2200" dirty="0">
                <a:solidFill>
                  <a:schemeClr val="tx1">
                    <a:lumMod val="75000"/>
                    <a:lumOff val="25000"/>
                  </a:schemeClr>
                </a:solidFill>
              </a:rPr>
              <a:t>, which increase or decrease all measurements of a quantity </a:t>
            </a:r>
            <a:r>
              <a:rPr lang="en-GB" sz="2200" dirty="0">
                <a:solidFill>
                  <a:srgbClr val="FF0000"/>
                </a:solidFill>
              </a:rPr>
              <a:t>in the same sense </a:t>
            </a:r>
            <a:r>
              <a:rPr lang="en-GB" sz="2200" dirty="0">
                <a:solidFill>
                  <a:schemeClr val="tx1">
                    <a:lumMod val="75000"/>
                    <a:lumOff val="25000"/>
                  </a:schemeClr>
                </a:solidFill>
              </a:rPr>
              <a:t>(either all measurements will tend to be too large or tend to be too small when compared to its true value); </a:t>
            </a:r>
          </a:p>
          <a:p>
            <a:pPr algn="just" eaLnBrk="1" fontAlgn="auto" hangingPunct="1">
              <a:spcAft>
                <a:spcPts val="0"/>
              </a:spcAft>
              <a:buFont typeface="Arial" panose="020B0604020202020204" pitchFamily="34" charset="0"/>
              <a:buChar char="•"/>
              <a:defRPr/>
            </a:pPr>
            <a:r>
              <a:rPr lang="en-GB" sz="2200" dirty="0">
                <a:solidFill>
                  <a:schemeClr val="tx1">
                    <a:lumMod val="75000"/>
                    <a:lumOff val="25000"/>
                  </a:schemeClr>
                </a:solidFill>
              </a:rPr>
              <a:t>(2) </a:t>
            </a:r>
            <a:r>
              <a:rPr lang="en-US" altLang="zh-CN" sz="2200" dirty="0">
                <a:solidFill>
                  <a:srgbClr val="FF0000"/>
                </a:solidFill>
              </a:rPr>
              <a:t>R</a:t>
            </a:r>
            <a:r>
              <a:rPr lang="en-GB" sz="2200" dirty="0" err="1">
                <a:solidFill>
                  <a:srgbClr val="FF0000"/>
                </a:solidFill>
              </a:rPr>
              <a:t>andom</a:t>
            </a:r>
            <a:r>
              <a:rPr lang="en-GB" sz="2200" dirty="0">
                <a:solidFill>
                  <a:schemeClr val="tx1">
                    <a:lumMod val="75000"/>
                    <a:lumOff val="25000"/>
                  </a:schemeClr>
                </a:solidFill>
              </a:rPr>
              <a:t>, sometimes larger, sometimes smaller; occurs in an </a:t>
            </a:r>
            <a:r>
              <a:rPr lang="en-GB" sz="2200" dirty="0">
                <a:solidFill>
                  <a:srgbClr val="FF0000"/>
                </a:solidFill>
              </a:rPr>
              <a:t>unpredictable way</a:t>
            </a:r>
            <a:r>
              <a:rPr lang="en-GB" sz="2200" dirty="0">
                <a:solidFill>
                  <a:schemeClr val="tx1">
                    <a:lumMod val="75000"/>
                    <a:lumOff val="25000"/>
                  </a:schemeClr>
                </a:solidFill>
              </a:rPr>
              <a:t>. Random errors, can be caused by limited precision of instrumental readings</a:t>
            </a:r>
            <a:r>
              <a:rPr lang="en-US" sz="2200" dirty="0">
                <a:solidFill>
                  <a:schemeClr val="tx1">
                    <a:lumMod val="75000"/>
                    <a:lumOff val="25000"/>
                  </a:schemeClr>
                </a:solidFill>
              </a:rPr>
              <a:t>.</a:t>
            </a:r>
            <a:endParaRPr lang="en-GB" sz="2200" dirty="0">
              <a:solidFill>
                <a:schemeClr val="tx1">
                  <a:lumMod val="75000"/>
                  <a:lumOff val="25000"/>
                </a:schemeClr>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a:xfrm>
            <a:off x="2592388" y="623888"/>
            <a:ext cx="8912225" cy="1281112"/>
          </a:xfrm>
        </p:spPr>
        <p:txBody>
          <a:bodyPr/>
          <a:lstStyle/>
          <a:p>
            <a:pPr eaLnBrk="1" hangingPunct="1"/>
            <a:r>
              <a:rPr lang="en-US" altLang="en-US"/>
              <a:t>Nature of Experimental errors</a:t>
            </a:r>
            <a:endParaRPr lang="en-GB" altLang="en-US"/>
          </a:p>
        </p:txBody>
      </p:sp>
      <p:sp>
        <p:nvSpPr>
          <p:cNvPr id="3" name="Content Placeholder 2"/>
          <p:cNvSpPr>
            <a:spLocks noGrp="1"/>
          </p:cNvSpPr>
          <p:nvPr>
            <p:ph idx="1"/>
          </p:nvPr>
        </p:nvSpPr>
        <p:spPr>
          <a:xfrm>
            <a:off x="1376363" y="1414463"/>
            <a:ext cx="10463212" cy="4365625"/>
          </a:xfrm>
        </p:spPr>
        <p:txBody>
          <a:bodyPr rtlCol="0">
            <a:noAutofit/>
          </a:bodyPr>
          <a:lstStyle/>
          <a:p>
            <a:pPr marL="0" indent="0" algn="just" eaLnBrk="1" fontAlgn="auto" hangingPunct="1">
              <a:spcAft>
                <a:spcPts val="0"/>
              </a:spcAft>
              <a:buFont typeface="Arial" panose="020B0604020202020204" pitchFamily="34" charset="0"/>
              <a:buNone/>
              <a:defRPr/>
            </a:pPr>
            <a:r>
              <a:rPr lang="en-GB" sz="2200" u="sng" dirty="0">
                <a:solidFill>
                  <a:schemeClr val="tx1">
                    <a:lumMod val="75000"/>
                    <a:lumOff val="25000"/>
                  </a:schemeClr>
                </a:solidFill>
              </a:rPr>
              <a:t>Sources of experimental errors</a:t>
            </a:r>
          </a:p>
          <a:p>
            <a:pPr marL="457200" lvl="1" indent="0" algn="just" eaLnBrk="1" fontAlgn="auto" hangingPunct="1">
              <a:spcAft>
                <a:spcPts val="0"/>
              </a:spcAft>
              <a:buFont typeface="Arial" panose="020B0604020202020204" pitchFamily="34" charset="0"/>
              <a:buNone/>
              <a:defRPr/>
            </a:pPr>
            <a:r>
              <a:rPr lang="en-GB" sz="2200" dirty="0">
                <a:solidFill>
                  <a:schemeClr val="tx1">
                    <a:lumMod val="75000"/>
                    <a:lumOff val="25000"/>
                  </a:schemeClr>
                </a:solidFill>
              </a:rPr>
              <a:t>1.	</a:t>
            </a:r>
            <a:r>
              <a:rPr lang="en-GB" sz="2200" dirty="0">
                <a:solidFill>
                  <a:srgbClr val="FF0000"/>
                </a:solidFill>
              </a:rPr>
              <a:t>Real mistake</a:t>
            </a:r>
            <a:r>
              <a:rPr lang="en-GB" sz="2200" dirty="0">
                <a:solidFill>
                  <a:schemeClr val="tx1">
                    <a:lumMod val="75000"/>
                    <a:lumOff val="25000"/>
                  </a:schemeClr>
                </a:solidFill>
              </a:rPr>
              <a:t>: It may be due to malfunction of the equipment, wrong design of the experimental setup, careless operation of equipment, wrong procedure,…etc. </a:t>
            </a:r>
          </a:p>
          <a:p>
            <a:pPr marL="914400" lvl="2" indent="0" algn="just" eaLnBrk="1" fontAlgn="auto" hangingPunct="1">
              <a:spcAft>
                <a:spcPts val="0"/>
              </a:spcAft>
              <a:buFont typeface="Arial" panose="020B0604020202020204" pitchFamily="34" charset="0"/>
              <a:buNone/>
              <a:defRPr/>
            </a:pPr>
            <a:r>
              <a:rPr lang="en-GB" sz="2200" dirty="0">
                <a:solidFill>
                  <a:schemeClr val="tx1">
                    <a:lumMod val="75000"/>
                    <a:lumOff val="25000"/>
                  </a:schemeClr>
                </a:solidFill>
              </a:rPr>
              <a:t>We should avoid real mistake by careful planning of the experiment and proper operation of the equipment.</a:t>
            </a:r>
          </a:p>
          <a:p>
            <a:pPr marL="457200" lvl="1" indent="0" algn="just" eaLnBrk="1" fontAlgn="auto" hangingPunct="1">
              <a:spcAft>
                <a:spcPts val="0"/>
              </a:spcAft>
              <a:buFont typeface="Arial" panose="020B0604020202020204" pitchFamily="34" charset="0"/>
              <a:buNone/>
              <a:defRPr/>
            </a:pPr>
            <a:r>
              <a:rPr lang="en-GB" sz="2200" dirty="0">
                <a:solidFill>
                  <a:schemeClr val="tx1">
                    <a:lumMod val="75000"/>
                    <a:lumOff val="25000"/>
                  </a:schemeClr>
                </a:solidFill>
              </a:rPr>
              <a:t>2.	</a:t>
            </a:r>
            <a:r>
              <a:rPr lang="en-GB" sz="2200" dirty="0">
                <a:solidFill>
                  <a:srgbClr val="FF0000"/>
                </a:solidFill>
              </a:rPr>
              <a:t>Instrumental error</a:t>
            </a:r>
            <a:r>
              <a:rPr lang="en-GB" sz="2200" dirty="0">
                <a:solidFill>
                  <a:schemeClr val="tx1">
                    <a:lumMod val="75000"/>
                    <a:lumOff val="25000"/>
                  </a:schemeClr>
                </a:solidFill>
              </a:rPr>
              <a:t>: It comes from the limitations (precision, reliability and reproducibility) of equipment and tools used in the experiment.  </a:t>
            </a:r>
          </a:p>
          <a:p>
            <a:pPr marL="457200" lvl="1" indent="0" algn="just" eaLnBrk="1" fontAlgn="auto" hangingPunct="1">
              <a:spcAft>
                <a:spcPts val="0"/>
              </a:spcAft>
              <a:buFont typeface="Arial" panose="020B0604020202020204" pitchFamily="34" charset="0"/>
              <a:buNone/>
              <a:defRPr/>
            </a:pPr>
            <a:r>
              <a:rPr lang="en-GB" sz="2200" dirty="0">
                <a:solidFill>
                  <a:schemeClr val="tx1">
                    <a:lumMod val="75000"/>
                    <a:lumOff val="25000"/>
                  </a:schemeClr>
                </a:solidFill>
              </a:rPr>
              <a:t>(a) Analog equipment: </a:t>
            </a:r>
          </a:p>
          <a:p>
            <a:pPr marL="914400" lvl="2" indent="0" algn="just" eaLnBrk="1" fontAlgn="auto" hangingPunct="1">
              <a:spcAft>
                <a:spcPts val="0"/>
              </a:spcAft>
              <a:buFont typeface="Arial" panose="020B0604020202020204" pitchFamily="34" charset="0"/>
              <a:buNone/>
              <a:defRPr/>
            </a:pPr>
            <a:r>
              <a:rPr lang="en-GB" sz="2200" dirty="0">
                <a:solidFill>
                  <a:schemeClr val="tx1">
                    <a:lumMod val="75000"/>
                    <a:lumOff val="25000"/>
                  </a:schemeClr>
                </a:solidFill>
              </a:rPr>
              <a:t>Depending on how careful you take the reading, the precision of the result can be anywhere from </a:t>
            </a:r>
            <a:r>
              <a:rPr lang="en-GB" sz="2200" dirty="0">
                <a:solidFill>
                  <a:srgbClr val="FF0000"/>
                </a:solidFill>
              </a:rPr>
              <a:t>one-half to one-fifth of the smallest division (resolution) of the scale used is taken customarily as the estimate of the precision</a:t>
            </a:r>
            <a:r>
              <a:rPr lang="en-GB" sz="2200" dirty="0">
                <a:solidFill>
                  <a:schemeClr val="tx1">
                    <a:lumMod val="75000"/>
                    <a:lumOff val="25000"/>
                  </a:schemeClr>
                </a:solidFill>
              </a:rPr>
              <a:t>. </a:t>
            </a:r>
          </a:p>
          <a:p>
            <a:pPr algn="just" eaLnBrk="1" fontAlgn="auto" hangingPunct="1">
              <a:spcAft>
                <a:spcPts val="0"/>
              </a:spcAft>
              <a:buFont typeface="Arial" panose="020B0604020202020204" pitchFamily="34" charset="0"/>
              <a:buChar char="•"/>
              <a:defRPr/>
            </a:pPr>
            <a:endParaRPr lang="en-GB" sz="2200" dirty="0">
              <a:solidFill>
                <a:schemeClr val="tx1">
                  <a:lumMod val="75000"/>
                  <a:lumOff val="25000"/>
                </a:schemeClr>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Nature of Experimental errors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473465" y="1817007"/>
                <a:ext cx="8915400" cy="4433322"/>
              </a:xfrm>
            </p:spPr>
            <p:txBody>
              <a:bodyPr/>
              <a:lstStyle/>
              <a:p>
                <a:pPr algn="just"/>
                <a:r>
                  <a:rPr lang="en-US" altLang="zh-CN" sz="2000" dirty="0"/>
                  <a:t>e.g.</a:t>
                </a:r>
                <a:r>
                  <a:rPr lang="zh-CN" altLang="en-US" sz="2000" dirty="0"/>
                  <a:t> </a:t>
                </a:r>
                <a:r>
                  <a:rPr lang="en-US" altLang="zh-CN" sz="2000" dirty="0"/>
                  <a:t>1</a:t>
                </a:r>
                <a:r>
                  <a:rPr lang="zh-CN" altLang="en-US" sz="2000" dirty="0"/>
                  <a:t> </a:t>
                </a:r>
                <a:r>
                  <a:rPr lang="en-US" altLang="zh-CN" sz="2000" dirty="0"/>
                  <a:t>For</a:t>
                </a:r>
                <a:r>
                  <a:rPr lang="zh-CN" altLang="en-US" sz="2000" dirty="0"/>
                  <a:t> </a:t>
                </a:r>
                <a:r>
                  <a:rPr lang="en-US" altLang="zh-CN" sz="2000" dirty="0"/>
                  <a:t>the</a:t>
                </a:r>
                <a:r>
                  <a:rPr lang="zh-CN" altLang="en-US" sz="2000" dirty="0"/>
                  <a:t> </a:t>
                </a:r>
                <a:r>
                  <a:rPr lang="en-US" altLang="zh-CN" sz="2000" dirty="0"/>
                  <a:t>analog</a:t>
                </a:r>
                <a:r>
                  <a:rPr lang="zh-CN" altLang="en-US" sz="2000" dirty="0"/>
                  <a:t> </a:t>
                </a:r>
                <a:r>
                  <a:rPr lang="en-US" altLang="zh-CN" sz="2000" dirty="0"/>
                  <a:t>scale</a:t>
                </a:r>
                <a:r>
                  <a:rPr lang="zh-CN" altLang="en-US" sz="2000" dirty="0"/>
                  <a:t> </a:t>
                </a:r>
                <a:r>
                  <a:rPr lang="en-US" altLang="zh-CN" sz="2000" dirty="0"/>
                  <a:t>shown</a:t>
                </a:r>
                <a:r>
                  <a:rPr lang="zh-CN" altLang="en-US" sz="2000" dirty="0"/>
                  <a:t> </a:t>
                </a:r>
                <a:r>
                  <a:rPr lang="en-US" altLang="zh-CN" sz="2000" dirty="0"/>
                  <a:t>below,</a:t>
                </a:r>
                <a:r>
                  <a:rPr lang="zh-CN" altLang="en-US" sz="2000" dirty="0"/>
                  <a:t> </a:t>
                </a:r>
                <a:r>
                  <a:rPr lang="en-US" altLang="zh-CN" sz="2000" dirty="0"/>
                  <a:t>the</a:t>
                </a:r>
                <a:r>
                  <a:rPr lang="zh-CN" altLang="en-US" sz="2000" dirty="0"/>
                  <a:t> </a:t>
                </a:r>
                <a:r>
                  <a:rPr lang="en-US" altLang="zh-CN" sz="2000" dirty="0"/>
                  <a:t>reading</a:t>
                </a:r>
                <a:r>
                  <a:rPr lang="zh-CN" altLang="en-US" sz="2000" dirty="0"/>
                  <a:t> </a:t>
                </a:r>
                <a:r>
                  <a:rPr lang="en-US" altLang="zh-CN" sz="2000" dirty="0"/>
                  <a:t>is</a:t>
                </a:r>
                <a:r>
                  <a:rPr lang="zh-CN" altLang="en-US" sz="2000" dirty="0"/>
                  <a:t> </a:t>
                </a:r>
                <a:r>
                  <a:rPr lang="en-US" altLang="zh-CN" sz="2000" dirty="0"/>
                  <a:t>recorded</a:t>
                </a:r>
                <a:r>
                  <a:rPr lang="zh-CN" altLang="en-US" sz="2000" dirty="0"/>
                  <a:t> </a:t>
                </a:r>
                <a:r>
                  <a:rPr lang="en-US" altLang="zh-CN" sz="2000" dirty="0"/>
                  <a:t>as</a:t>
                </a:r>
                <a:r>
                  <a:rPr lang="zh-CN" altLang="en-US" sz="2000" dirty="0"/>
                  <a:t> </a:t>
                </a:r>
                <a14:m>
                  <m:oMath xmlns:m="http://schemas.openxmlformats.org/officeDocument/2006/math">
                    <m:r>
                      <a:rPr lang="en-US" altLang="zh-CN" sz="2000" b="0" i="1" smtClean="0">
                        <a:latin typeface="Cambria Math" charset="0"/>
                        <a:ea typeface="Century Gothic" charset="0"/>
                        <a:cs typeface="Century Gothic" charset="0"/>
                      </a:rPr>
                      <m:t>2.14±0.05</m:t>
                    </m:r>
                    <m:r>
                      <a:rPr lang="zh-CN" altLang="en-US" sz="2000" b="0" i="1" smtClean="0">
                        <a:latin typeface="Cambria Math" charset="0"/>
                        <a:ea typeface="Cambria Math" charset="0"/>
                        <a:cs typeface="Cambria Math" charset="0"/>
                      </a:rPr>
                      <m:t> </m:t>
                    </m:r>
                  </m:oMath>
                </a14:m>
                <a:r>
                  <a:rPr lang="en-US" altLang="zh-CN" sz="2000" dirty="0"/>
                  <a:t>cm.</a:t>
                </a:r>
              </a:p>
              <a:p>
                <a:pPr algn="just"/>
                <a:endParaRPr lang="en-US" sz="2000" dirty="0"/>
              </a:p>
              <a:p>
                <a:pPr algn="just"/>
                <a:endParaRPr lang="en-US" sz="2000" dirty="0"/>
              </a:p>
              <a:p>
                <a:pPr algn="just"/>
                <a:endParaRPr lang="en-US" sz="2000" dirty="0"/>
              </a:p>
              <a:p>
                <a:pPr algn="just"/>
                <a:r>
                  <a:rPr lang="en-US" altLang="zh-CN" sz="2000" dirty="0"/>
                  <a:t>e.g.</a:t>
                </a:r>
                <a:r>
                  <a:rPr lang="zh-CN" altLang="en-US" sz="2000" dirty="0"/>
                  <a:t> </a:t>
                </a:r>
                <a:r>
                  <a:rPr lang="en-US" altLang="zh-CN" sz="2000" dirty="0"/>
                  <a:t>2</a:t>
                </a:r>
                <a:r>
                  <a:rPr lang="zh-CN" altLang="en-US" sz="2000" dirty="0"/>
                  <a:t>  </a:t>
                </a:r>
                <a:r>
                  <a:rPr lang="en-US" altLang="zh-CN" sz="2000" dirty="0"/>
                  <a:t>A</a:t>
                </a:r>
                <a:r>
                  <a:rPr lang="zh-CN" altLang="en-US" sz="2000" dirty="0"/>
                  <a:t> </a:t>
                </a:r>
                <a:r>
                  <a:rPr lang="en-US" altLang="zh-CN" sz="2000" dirty="0"/>
                  <a:t>meter</a:t>
                </a:r>
                <a:r>
                  <a:rPr lang="zh-CN" altLang="en-US" sz="2000" dirty="0"/>
                  <a:t> </a:t>
                </a:r>
                <a:r>
                  <a:rPr lang="en-US" altLang="zh-CN" sz="2000" dirty="0"/>
                  <a:t>sticker</a:t>
                </a:r>
                <a:r>
                  <a:rPr lang="zh-CN" altLang="en-US" sz="2000" dirty="0"/>
                  <a:t> </a:t>
                </a:r>
                <a:r>
                  <a:rPr lang="en-US" altLang="zh-CN" sz="2000" dirty="0"/>
                  <a:t>or</a:t>
                </a:r>
                <a:r>
                  <a:rPr lang="zh-CN" altLang="en-US" sz="2000" dirty="0"/>
                  <a:t> </a:t>
                </a:r>
                <a:r>
                  <a:rPr lang="en-US" altLang="zh-CN" sz="2000" dirty="0"/>
                  <a:t>measuring</a:t>
                </a:r>
                <a:r>
                  <a:rPr lang="zh-CN" altLang="en-US" sz="2000" dirty="0"/>
                  <a:t> </a:t>
                </a:r>
                <a:r>
                  <a:rPr lang="en-US" altLang="zh-CN" sz="2000" dirty="0"/>
                  <a:t>tape</a:t>
                </a:r>
                <a:r>
                  <a:rPr lang="zh-CN" altLang="en-US" sz="2000" dirty="0"/>
                  <a:t> </a:t>
                </a:r>
                <a:r>
                  <a:rPr lang="en-US" altLang="zh-CN" sz="2000" dirty="0"/>
                  <a:t>is</a:t>
                </a:r>
                <a:r>
                  <a:rPr lang="zh-CN" altLang="en-US" sz="2000" dirty="0"/>
                  <a:t> </a:t>
                </a:r>
                <a:r>
                  <a:rPr lang="en-US" altLang="zh-CN" sz="2000" dirty="0"/>
                  <a:t>generally</a:t>
                </a:r>
                <a:r>
                  <a:rPr lang="zh-CN" altLang="en-US" sz="2000" dirty="0"/>
                  <a:t> </a:t>
                </a:r>
                <a:r>
                  <a:rPr lang="en-US" altLang="zh-CN" sz="2000" dirty="0"/>
                  <a:t>accurate</a:t>
                </a:r>
                <a:r>
                  <a:rPr lang="zh-CN" altLang="en-US" sz="2000" dirty="0"/>
                  <a:t> </a:t>
                </a:r>
                <a:r>
                  <a:rPr lang="en-US" altLang="zh-CN" sz="2000" dirty="0"/>
                  <a:t>to</a:t>
                </a:r>
                <a:r>
                  <a:rPr lang="zh-CN" altLang="en-US" sz="2000" dirty="0"/>
                  <a:t> </a:t>
                </a:r>
                <a:r>
                  <a:rPr lang="en-US" altLang="zh-CN" sz="2000" dirty="0"/>
                  <a:t>0.5</a:t>
                </a:r>
                <a:r>
                  <a:rPr lang="zh-CN" altLang="en-US" sz="2000" dirty="0"/>
                  <a:t> </a:t>
                </a:r>
                <a:r>
                  <a:rPr lang="en-US" altLang="zh-CN" sz="2000" dirty="0"/>
                  <a:t>mm</a:t>
                </a:r>
                <a:r>
                  <a:rPr lang="zh-CN" altLang="en-US" sz="2000" dirty="0"/>
                  <a:t> </a:t>
                </a:r>
                <a:r>
                  <a:rPr lang="en-US" altLang="zh-CN" sz="2000" dirty="0"/>
                  <a:t>(half</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smallest</a:t>
                </a:r>
                <a:r>
                  <a:rPr lang="zh-CN" altLang="en-US" sz="2000" dirty="0"/>
                  <a:t> </a:t>
                </a:r>
                <a:r>
                  <a:rPr lang="en-US" altLang="zh-CN" sz="2000" dirty="0"/>
                  <a:t>graduations/divisions)</a:t>
                </a:r>
              </a:p>
              <a:p>
                <a:pPr algn="just"/>
                <a:r>
                  <a:rPr lang="en-US" altLang="zh-CN" sz="2000" dirty="0"/>
                  <a:t>If</a:t>
                </a:r>
                <a:r>
                  <a:rPr lang="zh-CN" altLang="en-US" sz="2000" dirty="0"/>
                  <a:t> </a:t>
                </a:r>
                <a:r>
                  <a:rPr lang="en-US" altLang="zh-CN" sz="2000" dirty="0"/>
                  <a:t>the</a:t>
                </a:r>
                <a:r>
                  <a:rPr lang="zh-CN" altLang="en-US" sz="2000" dirty="0"/>
                  <a:t> </a:t>
                </a:r>
                <a:r>
                  <a:rPr lang="en-US" altLang="zh-CN" sz="2000" dirty="0"/>
                  <a:t>precision</a:t>
                </a:r>
                <a:r>
                  <a:rPr lang="zh-CN" altLang="en-US" sz="2000" dirty="0"/>
                  <a:t> </a:t>
                </a:r>
                <a:r>
                  <a:rPr lang="en-US" altLang="zh-CN" sz="2000" dirty="0"/>
                  <a:t>is</a:t>
                </a:r>
                <a:r>
                  <a:rPr lang="zh-CN" altLang="en-US" sz="2000" dirty="0"/>
                  <a:t> </a:t>
                </a:r>
                <a:r>
                  <a:rPr lang="en-US" altLang="zh-CN" sz="2000" dirty="0"/>
                  <a:t>not</a:t>
                </a:r>
                <a:r>
                  <a:rPr lang="zh-CN" altLang="en-US" sz="2000" dirty="0"/>
                  <a:t> </a:t>
                </a:r>
                <a:r>
                  <a:rPr lang="en-US" altLang="zh-CN" sz="2000" dirty="0"/>
                  <a:t>explicitly</a:t>
                </a:r>
                <a:r>
                  <a:rPr lang="zh-CN" altLang="en-US" sz="2000" dirty="0"/>
                  <a:t> </a:t>
                </a:r>
                <a:r>
                  <a:rPr lang="en-US" altLang="zh-CN" sz="2000" dirty="0"/>
                  <a:t>given,</a:t>
                </a:r>
                <a:r>
                  <a:rPr lang="zh-CN" altLang="en-US" sz="2000" dirty="0"/>
                  <a:t> </a:t>
                </a:r>
                <a:r>
                  <a:rPr lang="en-US" altLang="zh-CN" sz="2000" dirty="0"/>
                  <a:t>it</a:t>
                </a:r>
                <a:r>
                  <a:rPr lang="zh-CN" altLang="en-US" sz="2000" dirty="0"/>
                  <a:t> </a:t>
                </a:r>
                <a:r>
                  <a:rPr lang="en-US" altLang="zh-CN" sz="2000" dirty="0"/>
                  <a:t>is</a:t>
                </a:r>
                <a:r>
                  <a:rPr lang="zh-CN" altLang="en-US" sz="2000" dirty="0"/>
                  <a:t> </a:t>
                </a:r>
                <a:r>
                  <a:rPr lang="en-US" altLang="zh-CN" sz="2000" dirty="0"/>
                  <a:t>assumed</a:t>
                </a:r>
                <a:r>
                  <a:rPr lang="zh-CN" altLang="en-US" sz="2000" dirty="0"/>
                  <a:t> </a:t>
                </a:r>
                <a:r>
                  <a:rPr lang="en-US" altLang="zh-CN" sz="2000" dirty="0"/>
                  <a:t>that</a:t>
                </a:r>
                <a:r>
                  <a:rPr lang="zh-CN" altLang="en-US" sz="2000" dirty="0"/>
                  <a:t> </a:t>
                </a:r>
                <a:r>
                  <a:rPr lang="en-US" altLang="zh-CN" sz="2000" dirty="0"/>
                  <a:t>the</a:t>
                </a:r>
                <a:r>
                  <a:rPr lang="zh-CN" altLang="en-US" sz="2000" dirty="0"/>
                  <a:t> </a:t>
                </a:r>
                <a:r>
                  <a:rPr lang="en-US" altLang="zh-CN" sz="2000" dirty="0"/>
                  <a:t>error</a:t>
                </a:r>
                <a:r>
                  <a:rPr lang="zh-CN" altLang="en-US" sz="2000" dirty="0"/>
                  <a:t> </a:t>
                </a:r>
                <a:r>
                  <a:rPr lang="en-US" altLang="zh-CN" sz="2000" dirty="0"/>
                  <a:t>in</a:t>
                </a:r>
                <a:r>
                  <a:rPr lang="zh-CN" altLang="en-US" sz="2000" dirty="0"/>
                  <a:t> </a:t>
                </a:r>
                <a:r>
                  <a:rPr lang="en-US" altLang="zh-CN" sz="2000" dirty="0"/>
                  <a:t>the</a:t>
                </a:r>
                <a:r>
                  <a:rPr lang="zh-CN" altLang="en-US" sz="2000" dirty="0"/>
                  <a:t> </a:t>
                </a:r>
                <a:r>
                  <a:rPr lang="en-US" altLang="zh-CN" sz="2000" dirty="0"/>
                  <a:t>last</a:t>
                </a:r>
                <a:r>
                  <a:rPr lang="zh-CN" altLang="en-US" sz="2000" dirty="0"/>
                  <a:t> </a:t>
                </a:r>
                <a:r>
                  <a:rPr lang="en-US" altLang="zh-CN" sz="2000" dirty="0"/>
                  <a:t>digit</a:t>
                </a:r>
                <a:r>
                  <a:rPr lang="zh-CN" altLang="en-US" sz="2000" dirty="0"/>
                  <a:t> </a:t>
                </a:r>
                <a:r>
                  <a:rPr lang="en-US" altLang="zh-CN" sz="2000" dirty="0"/>
                  <a:t>is</a:t>
                </a:r>
                <a:r>
                  <a:rPr lang="zh-CN" altLang="en-US" sz="2000" dirty="0"/>
                  <a:t> </a:t>
                </a:r>
                <a14:m>
                  <m:oMath xmlns:m="http://schemas.openxmlformats.org/officeDocument/2006/math">
                    <m:r>
                      <a:rPr lang="en-US" altLang="zh-CN" sz="2000" i="1" smtClean="0">
                        <a:latin typeface="Cambria Math" charset="0"/>
                        <a:ea typeface="Cambria Math" charset="0"/>
                        <a:cs typeface="Cambria Math" charset="0"/>
                      </a:rPr>
                      <m:t>±</m:t>
                    </m:r>
                  </m:oMath>
                </a14:m>
                <a:r>
                  <a:rPr lang="en-US" altLang="zh-CN" sz="2000" dirty="0"/>
                  <a:t>0.5.</a:t>
                </a:r>
                <a:r>
                  <a:rPr lang="zh-CN" altLang="en-US" sz="2000" dirty="0"/>
                  <a:t> </a:t>
                </a:r>
                <a:endParaRPr lang="en-US" altLang="zh-CN" sz="2000" dirty="0"/>
              </a:p>
              <a:p>
                <a:pPr lvl="1" algn="just"/>
                <a:r>
                  <a:rPr lang="en-US" altLang="zh-CN" sz="2000" dirty="0"/>
                  <a:t>e.g.</a:t>
                </a:r>
                <a:r>
                  <a:rPr lang="zh-CN" altLang="en-US" sz="2000" dirty="0"/>
                  <a:t> </a:t>
                </a:r>
                <a:r>
                  <a:rPr lang="en-US" altLang="zh-CN" sz="2000" dirty="0"/>
                  <a:t>1.3</a:t>
                </a:r>
                <a:r>
                  <a:rPr lang="zh-CN" altLang="en-US" sz="2000" dirty="0"/>
                  <a:t> </a:t>
                </a:r>
                <a:r>
                  <a:rPr lang="en-US" altLang="zh-CN" sz="2000" dirty="0"/>
                  <a:t>means</a:t>
                </a:r>
                <a:r>
                  <a:rPr lang="zh-CN" altLang="en-US" sz="2000" dirty="0"/>
                  <a:t> </a:t>
                </a:r>
                <a:r>
                  <a:rPr lang="en-US" altLang="zh-CN" sz="2000" dirty="0"/>
                  <a:t>1.3</a:t>
                </a:r>
                <a:r>
                  <a:rPr lang="zh-CN" altLang="en-US" sz="2000" dirty="0"/>
                  <a:t> </a:t>
                </a:r>
                <a14:m>
                  <m:oMath xmlns:m="http://schemas.openxmlformats.org/officeDocument/2006/math">
                    <m:r>
                      <a:rPr lang="en-US" altLang="zh-CN" sz="2000" i="1">
                        <a:latin typeface="Cambria Math" charset="0"/>
                        <a:ea typeface="Cambria Math" charset="0"/>
                        <a:cs typeface="Cambria Math" charset="0"/>
                      </a:rPr>
                      <m:t>±</m:t>
                    </m:r>
                  </m:oMath>
                </a14:m>
                <a:r>
                  <a:rPr lang="zh-CN" altLang="en-US" sz="2000" dirty="0"/>
                  <a:t> </a:t>
                </a:r>
                <a:r>
                  <a:rPr lang="en-US" altLang="zh-CN" sz="2000" dirty="0"/>
                  <a:t>0.5;</a:t>
                </a:r>
                <a:r>
                  <a:rPr lang="zh-CN" altLang="en-US" sz="2000" dirty="0"/>
                  <a:t> </a:t>
                </a:r>
                <a:r>
                  <a:rPr lang="en-US" altLang="zh-CN" sz="2000" dirty="0"/>
                  <a:t>1.30</a:t>
                </a:r>
                <a:r>
                  <a:rPr lang="zh-CN" altLang="en-US" sz="2000" dirty="0"/>
                  <a:t> </a:t>
                </a:r>
                <a14:m>
                  <m:oMath xmlns:m="http://schemas.openxmlformats.org/officeDocument/2006/math">
                    <m:r>
                      <a:rPr lang="en-US" altLang="zh-CN" sz="2000" i="1">
                        <a:latin typeface="Cambria Math" charset="0"/>
                        <a:ea typeface="Cambria Math" charset="0"/>
                        <a:cs typeface="Cambria Math" charset="0"/>
                      </a:rPr>
                      <m:t>±</m:t>
                    </m:r>
                  </m:oMath>
                </a14:m>
                <a:r>
                  <a:rPr lang="zh-CN" altLang="en-US" sz="2000" dirty="0"/>
                  <a:t> </a:t>
                </a:r>
                <a:r>
                  <a:rPr lang="en-US" altLang="zh-CN" sz="2000" dirty="0"/>
                  <a:t>0.05</a:t>
                </a:r>
              </a:p>
              <a:p>
                <a:pPr lvl="1" algn="just"/>
                <a:r>
                  <a:rPr lang="en-US" altLang="zh-CN" sz="2000" dirty="0">
                    <a:solidFill>
                      <a:srgbClr val="FF0000"/>
                    </a:solidFill>
                  </a:rPr>
                  <a:t>This</a:t>
                </a:r>
                <a:r>
                  <a:rPr lang="zh-CN" altLang="en-US" sz="2000" dirty="0">
                    <a:solidFill>
                      <a:srgbClr val="FF0000"/>
                    </a:solidFill>
                  </a:rPr>
                  <a:t> </a:t>
                </a:r>
                <a:r>
                  <a:rPr lang="en-US" altLang="zh-CN" sz="2000" dirty="0">
                    <a:solidFill>
                      <a:srgbClr val="FF0000"/>
                    </a:solidFill>
                  </a:rPr>
                  <a:t>practice</a:t>
                </a:r>
                <a:r>
                  <a:rPr lang="zh-CN" altLang="en-US" sz="2000" dirty="0">
                    <a:solidFill>
                      <a:srgbClr val="FF0000"/>
                    </a:solidFill>
                  </a:rPr>
                  <a:t> </a:t>
                </a:r>
                <a:r>
                  <a:rPr lang="en-US" altLang="zh-CN" sz="2000" dirty="0">
                    <a:solidFill>
                      <a:srgbClr val="FF0000"/>
                    </a:solidFill>
                  </a:rPr>
                  <a:t>is</a:t>
                </a:r>
                <a:r>
                  <a:rPr lang="zh-CN" altLang="en-US" sz="2000" dirty="0">
                    <a:solidFill>
                      <a:srgbClr val="FF0000"/>
                    </a:solidFill>
                  </a:rPr>
                  <a:t> </a:t>
                </a:r>
                <a:r>
                  <a:rPr lang="en-US" altLang="zh-CN" sz="2000" dirty="0">
                    <a:solidFill>
                      <a:srgbClr val="FF0000"/>
                    </a:solidFill>
                  </a:rPr>
                  <a:t>discouraged!</a:t>
                </a:r>
              </a:p>
              <a:p>
                <a:pPr algn="just"/>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473465" y="1817007"/>
                <a:ext cx="8915400" cy="4433322"/>
              </a:xfrm>
              <a:blipFill rotWithShape="0">
                <a:blip r:embed="rId3"/>
                <a:stretch>
                  <a:fillRect l="-684" t="-1788" r="-684" b="-275"/>
                </a:stretch>
              </a:blipFill>
            </p:spPr>
            <p:txBody>
              <a:bodyPr/>
              <a:lstStyle/>
              <a:p>
                <a:r>
                  <a:rPr lang="en-US">
                    <a:noFill/>
                  </a:rPr>
                  <a:t> </a:t>
                </a:r>
                <a:endParaRPr lang="en-US">
                  <a:noFill/>
                </a:endParaRP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50626" y="2562116"/>
            <a:ext cx="3976688"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xfrm>
            <a:off x="2592388" y="623888"/>
            <a:ext cx="8912225" cy="1281112"/>
          </a:xfrm>
        </p:spPr>
        <p:txBody>
          <a:bodyPr/>
          <a:lstStyle/>
          <a:p>
            <a:pPr eaLnBrk="1" hangingPunct="1"/>
            <a:r>
              <a:rPr lang="en-US" altLang="en-US"/>
              <a:t>Nature of Experimental errors</a:t>
            </a:r>
            <a:endParaRPr lang="en-GB" altLang="en-US"/>
          </a:p>
        </p:txBody>
      </p:sp>
      <p:sp>
        <p:nvSpPr>
          <p:cNvPr id="3" name="Content Placeholder 2"/>
          <p:cNvSpPr>
            <a:spLocks noGrp="1"/>
          </p:cNvSpPr>
          <p:nvPr>
            <p:ph idx="1"/>
          </p:nvPr>
        </p:nvSpPr>
        <p:spPr>
          <a:xfrm>
            <a:off x="1395413" y="1471613"/>
            <a:ext cx="10353675" cy="4235450"/>
          </a:xfrm>
        </p:spPr>
        <p:txBody>
          <a:bodyPr rtlCol="0">
            <a:noAutofit/>
          </a:bodyPr>
          <a:lstStyle/>
          <a:p>
            <a:pPr marL="0" indent="0" algn="just" eaLnBrk="1" fontAlgn="auto" hangingPunct="1">
              <a:spcAft>
                <a:spcPts val="0"/>
              </a:spcAft>
              <a:buFont typeface="Arial" panose="020B0604020202020204" pitchFamily="34" charset="0"/>
              <a:buNone/>
              <a:defRPr/>
            </a:pPr>
            <a:r>
              <a:rPr lang="en-GB" sz="2000" dirty="0">
                <a:solidFill>
                  <a:schemeClr val="tx1">
                    <a:lumMod val="75000"/>
                    <a:lumOff val="25000"/>
                  </a:schemeClr>
                </a:solidFill>
              </a:rPr>
              <a:t>(b) Digital equipment:	</a:t>
            </a:r>
          </a:p>
          <a:p>
            <a:pPr algn="just" eaLnBrk="1" fontAlgn="auto" hangingPunct="1">
              <a:spcAft>
                <a:spcPts val="0"/>
              </a:spcAft>
              <a:buFont typeface="Arial" panose="020B0604020202020204" pitchFamily="34" charset="0"/>
              <a:buChar char="•"/>
              <a:defRPr/>
            </a:pPr>
            <a:r>
              <a:rPr lang="en-GB" sz="2000" dirty="0">
                <a:solidFill>
                  <a:schemeClr val="tx1">
                    <a:lumMod val="75000"/>
                    <a:lumOff val="25000"/>
                  </a:schemeClr>
                </a:solidFill>
              </a:rPr>
              <a:t>Equipment usually comes with a manual in which its </a:t>
            </a:r>
            <a:r>
              <a:rPr lang="en-GB" sz="2000" dirty="0">
                <a:solidFill>
                  <a:srgbClr val="FF0000"/>
                </a:solidFill>
              </a:rPr>
              <a:t>capability and precision are listed in the “specifications”. </a:t>
            </a:r>
          </a:p>
          <a:p>
            <a:pPr algn="just" eaLnBrk="1" fontAlgn="auto" hangingPunct="1">
              <a:spcAft>
                <a:spcPts val="0"/>
              </a:spcAft>
              <a:buFont typeface="Arial" panose="020B0604020202020204" pitchFamily="34" charset="0"/>
              <a:buChar char="•"/>
              <a:defRPr/>
            </a:pPr>
            <a:r>
              <a:rPr lang="en-GB" sz="2000" dirty="0">
                <a:solidFill>
                  <a:schemeClr val="tx1">
                    <a:lumMod val="75000"/>
                    <a:lumOff val="25000"/>
                  </a:schemeClr>
                </a:solidFill>
              </a:rPr>
              <a:t>Take a digital multi</a:t>
            </a:r>
            <a:r>
              <a:rPr lang="en-US" altLang="zh-CN" sz="2000" dirty="0">
                <a:solidFill>
                  <a:schemeClr val="tx1">
                    <a:lumMod val="75000"/>
                    <a:lumOff val="25000"/>
                  </a:schemeClr>
                </a:solidFill>
              </a:rPr>
              <a:t>-</a:t>
            </a:r>
            <a:r>
              <a:rPr lang="en-GB" sz="2000" dirty="0">
                <a:solidFill>
                  <a:schemeClr val="tx1">
                    <a:lumMod val="75000"/>
                    <a:lumOff val="25000"/>
                  </a:schemeClr>
                </a:solidFill>
              </a:rPr>
              <a:t>meter as an example. According to its manual, the error of a DC voltage reading is  “% of reading + 1 digit)”. </a:t>
            </a:r>
          </a:p>
          <a:p>
            <a:pPr algn="just" eaLnBrk="1" fontAlgn="auto" hangingPunct="1">
              <a:spcAft>
                <a:spcPts val="0"/>
              </a:spcAft>
              <a:buFont typeface="Arial" panose="020B0604020202020204" pitchFamily="34" charset="0"/>
              <a:buChar char="•"/>
              <a:defRPr/>
            </a:pPr>
            <a:r>
              <a:rPr lang="en-GB" sz="2000" dirty="0">
                <a:solidFill>
                  <a:schemeClr val="tx1">
                    <a:lumMod val="75000"/>
                    <a:lumOff val="25000"/>
                  </a:schemeClr>
                </a:solidFill>
              </a:rPr>
              <a:t>This includes two types of errors (to be explained in 4 and 5 below):</a:t>
            </a:r>
          </a:p>
          <a:p>
            <a:pPr marL="457200" lvl="1" indent="0" algn="just" eaLnBrk="1" fontAlgn="auto" hangingPunct="1">
              <a:spcAft>
                <a:spcPts val="0"/>
              </a:spcAft>
              <a:buFont typeface="Arial" panose="020B0604020202020204" pitchFamily="34" charset="0"/>
              <a:buNone/>
              <a:defRPr/>
            </a:pPr>
            <a:r>
              <a:rPr lang="en-GB" sz="2000" dirty="0">
                <a:solidFill>
                  <a:schemeClr val="tx1">
                    <a:lumMod val="75000"/>
                    <a:lumOff val="25000"/>
                  </a:schemeClr>
                </a:solidFill>
              </a:rPr>
              <a:t>(</a:t>
            </a:r>
            <a:r>
              <a:rPr lang="en-GB" sz="2000" dirty="0" err="1">
                <a:solidFill>
                  <a:schemeClr val="tx1">
                    <a:lumMod val="75000"/>
                    <a:lumOff val="25000"/>
                  </a:schemeClr>
                </a:solidFill>
              </a:rPr>
              <a:t>i</a:t>
            </a:r>
            <a:r>
              <a:rPr lang="en-GB" sz="2000" dirty="0">
                <a:solidFill>
                  <a:schemeClr val="tx1">
                    <a:lumMod val="75000"/>
                    <a:lumOff val="25000"/>
                  </a:schemeClr>
                </a:solidFill>
              </a:rPr>
              <a:t>) Systematic error:  “ % of reading”</a:t>
            </a:r>
          </a:p>
          <a:p>
            <a:pPr marL="457200" lvl="1" indent="0" algn="just" eaLnBrk="1" fontAlgn="auto" hangingPunct="1">
              <a:spcAft>
                <a:spcPts val="0"/>
              </a:spcAft>
              <a:buFont typeface="Arial" panose="020B0604020202020204" pitchFamily="34" charset="0"/>
              <a:buNone/>
              <a:defRPr/>
            </a:pPr>
            <a:r>
              <a:rPr lang="en-GB" sz="2000" dirty="0">
                <a:solidFill>
                  <a:schemeClr val="tx1">
                    <a:lumMod val="75000"/>
                    <a:lumOff val="25000"/>
                  </a:schemeClr>
                </a:solidFill>
              </a:rPr>
              <a:t>	The manufacturer did a generic calibration to guarantee such a precision or accuracy. </a:t>
            </a:r>
          </a:p>
          <a:p>
            <a:pPr marL="457200" lvl="1" indent="0" algn="just" eaLnBrk="1" fontAlgn="auto" hangingPunct="1">
              <a:spcAft>
                <a:spcPts val="0"/>
              </a:spcAft>
              <a:buFont typeface="Arial" panose="020B0604020202020204" pitchFamily="34" charset="0"/>
              <a:buNone/>
              <a:defRPr/>
            </a:pPr>
            <a:r>
              <a:rPr lang="en-GB" sz="2000" dirty="0">
                <a:solidFill>
                  <a:schemeClr val="tx1">
                    <a:lumMod val="75000"/>
                    <a:lumOff val="25000"/>
                  </a:schemeClr>
                </a:solidFill>
              </a:rPr>
              <a:t>(ii) Random error:  “+ 1 digit”</a:t>
            </a:r>
          </a:p>
          <a:p>
            <a:pPr marL="457200" lvl="1" indent="0" algn="just" eaLnBrk="1" fontAlgn="auto" hangingPunct="1">
              <a:spcAft>
                <a:spcPts val="0"/>
              </a:spcAft>
              <a:buFont typeface="Arial" panose="020B0604020202020204" pitchFamily="34" charset="0"/>
              <a:buNone/>
              <a:defRPr/>
            </a:pPr>
            <a:r>
              <a:rPr lang="en-GB" sz="2000" dirty="0">
                <a:solidFill>
                  <a:schemeClr val="tx1">
                    <a:lumMod val="75000"/>
                    <a:lumOff val="25000"/>
                  </a:schemeClr>
                </a:solidFill>
              </a:rPr>
              <a:t>	It is due to internal fluctuations of electronics</a:t>
            </a:r>
          </a:p>
          <a:p>
            <a:pPr marL="457200" lvl="1" indent="0" algn="just" eaLnBrk="1" fontAlgn="auto" hangingPunct="1">
              <a:spcAft>
                <a:spcPts val="0"/>
              </a:spcAft>
              <a:buFont typeface="Arial" panose="020B0604020202020204" pitchFamily="34" charset="0"/>
              <a:buNone/>
              <a:defRPr/>
            </a:pPr>
            <a:r>
              <a:rPr lang="en-GB" sz="2000" dirty="0">
                <a:solidFill>
                  <a:schemeClr val="tx1">
                    <a:lumMod val="75000"/>
                    <a:lumOff val="25000"/>
                  </a:schemeClr>
                </a:solidFill>
              </a:rPr>
              <a:t>	“1 digit” actually means one least significant digit or the last digit of the display.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a:xfrm>
            <a:off x="2592388" y="623888"/>
            <a:ext cx="8912225" cy="1281112"/>
          </a:xfrm>
        </p:spPr>
        <p:txBody>
          <a:bodyPr/>
          <a:lstStyle/>
          <a:p>
            <a:pPr eaLnBrk="1" hangingPunct="1"/>
            <a:r>
              <a:rPr lang="en-US" altLang="en-US"/>
              <a:t>Nature of Experimental errors</a:t>
            </a:r>
            <a:endParaRPr lang="en-GB" altLang="en-US"/>
          </a:p>
        </p:txBody>
      </p:sp>
      <p:sp>
        <p:nvSpPr>
          <p:cNvPr id="3" name="Content Placeholder 2"/>
          <p:cNvSpPr>
            <a:spLocks noGrp="1"/>
          </p:cNvSpPr>
          <p:nvPr>
            <p:ph idx="1"/>
          </p:nvPr>
        </p:nvSpPr>
        <p:spPr>
          <a:xfrm>
            <a:off x="1443038" y="1574800"/>
            <a:ext cx="10264775" cy="4938713"/>
          </a:xfrm>
        </p:spPr>
        <p:txBody>
          <a:bodyPr rtlCol="0">
            <a:normAutofit/>
          </a:bodyPr>
          <a:lstStyle/>
          <a:p>
            <a:pPr marL="457200" lvl="1" indent="0" algn="just" eaLnBrk="1" fontAlgn="auto" hangingPunct="1">
              <a:spcAft>
                <a:spcPts val="0"/>
              </a:spcAft>
              <a:buFont typeface="Arial" panose="020B0604020202020204" pitchFamily="34" charset="0"/>
              <a:buNone/>
              <a:defRPr/>
            </a:pPr>
            <a:r>
              <a:rPr lang="en-GB" sz="2000" dirty="0">
                <a:solidFill>
                  <a:schemeClr val="tx1">
                    <a:lumMod val="75000"/>
                    <a:lumOff val="25000"/>
                  </a:schemeClr>
                </a:solidFill>
              </a:rPr>
              <a:t>e.g. For a specification of For instance, “± 0.1% of reading + 1 digit”</a:t>
            </a:r>
          </a:p>
          <a:p>
            <a:pPr marL="457200" lvl="1" indent="0" algn="just" eaLnBrk="1" fontAlgn="auto" hangingPunct="1">
              <a:spcAft>
                <a:spcPts val="0"/>
              </a:spcAft>
              <a:buFont typeface="Arial" panose="020B0604020202020204" pitchFamily="34" charset="0"/>
              <a:buNone/>
              <a:defRPr/>
            </a:pPr>
            <a:r>
              <a:rPr lang="en-GB" sz="2000" dirty="0">
                <a:solidFill>
                  <a:schemeClr val="tx1">
                    <a:lumMod val="75000"/>
                    <a:lumOff val="25000"/>
                  </a:schemeClr>
                </a:solidFill>
              </a:rPr>
              <a:t>If the reading on the display is “18.5”, then “5” is the least significant digit and the error of data is (18.5</a:t>
            </a:r>
            <a:r>
              <a:rPr lang="en-GB" sz="2000" dirty="0">
                <a:solidFill>
                  <a:schemeClr val="tx1">
                    <a:lumMod val="75000"/>
                    <a:lumOff val="25000"/>
                  </a:schemeClr>
                </a:solidFill>
                <a:latin typeface="Symbol" panose="05050102010706020507" pitchFamily="18" charset="2"/>
              </a:rPr>
              <a:t></a:t>
            </a:r>
            <a:r>
              <a:rPr lang="en-GB" sz="2000" dirty="0">
                <a:solidFill>
                  <a:schemeClr val="tx1">
                    <a:lumMod val="75000"/>
                    <a:lumOff val="25000"/>
                  </a:schemeClr>
                </a:solidFill>
              </a:rPr>
              <a:t>0.1%) + 0.1 </a:t>
            </a:r>
            <a:r>
              <a:rPr lang="en-GB" sz="2000" dirty="0">
                <a:solidFill>
                  <a:schemeClr val="tx1">
                    <a:lumMod val="75000"/>
                    <a:lumOff val="25000"/>
                  </a:schemeClr>
                </a:solidFill>
                <a:latin typeface="Symbol" panose="05050102010706020507" pitchFamily="18" charset="2"/>
              </a:rPr>
              <a:t></a:t>
            </a:r>
            <a:r>
              <a:rPr lang="en-GB" sz="2000" dirty="0">
                <a:solidFill>
                  <a:schemeClr val="tx1">
                    <a:lumMod val="75000"/>
                    <a:lumOff val="25000"/>
                  </a:schemeClr>
                </a:solidFill>
              </a:rPr>
              <a:t> 0.1. The former makes negligible contribution.</a:t>
            </a:r>
          </a:p>
          <a:p>
            <a:pPr lvl="1" algn="just" eaLnBrk="1" fontAlgn="auto" hangingPunct="1">
              <a:spcAft>
                <a:spcPts val="0"/>
              </a:spcAft>
              <a:buFont typeface="Arial" panose="020B0604020202020204" pitchFamily="34" charset="0"/>
              <a:buChar char="•"/>
              <a:defRPr/>
            </a:pPr>
            <a:r>
              <a:rPr lang="en-GB" sz="2000" dirty="0">
                <a:solidFill>
                  <a:schemeClr val="tx1">
                    <a:lumMod val="75000"/>
                    <a:lumOff val="25000"/>
                  </a:schemeClr>
                </a:solidFill>
              </a:rPr>
              <a:t>If the reading on the display is 118.5 then its error is (118.5</a:t>
            </a:r>
            <a:r>
              <a:rPr lang="en-GB" sz="2000" dirty="0">
                <a:solidFill>
                  <a:schemeClr val="tx1">
                    <a:lumMod val="75000"/>
                    <a:lumOff val="25000"/>
                  </a:schemeClr>
                </a:solidFill>
                <a:latin typeface="Symbol" panose="05050102010706020507" pitchFamily="18" charset="2"/>
              </a:rPr>
              <a:t></a:t>
            </a:r>
            <a:r>
              <a:rPr lang="en-GB" sz="2000" dirty="0">
                <a:solidFill>
                  <a:schemeClr val="tx1">
                    <a:lumMod val="75000"/>
                    <a:lumOff val="25000"/>
                  </a:schemeClr>
                </a:solidFill>
              </a:rPr>
              <a:t>0.1%) + 0.1 </a:t>
            </a:r>
            <a:r>
              <a:rPr lang="en-GB" sz="2000" dirty="0">
                <a:solidFill>
                  <a:schemeClr val="tx1">
                    <a:lumMod val="75000"/>
                    <a:lumOff val="25000"/>
                  </a:schemeClr>
                </a:solidFill>
                <a:latin typeface="Symbol" panose="05050102010706020507" pitchFamily="18" charset="2"/>
              </a:rPr>
              <a:t></a:t>
            </a:r>
            <a:r>
              <a:rPr lang="en-GB" sz="2000" dirty="0">
                <a:solidFill>
                  <a:schemeClr val="tx1">
                    <a:lumMod val="75000"/>
                    <a:lumOff val="25000"/>
                  </a:schemeClr>
                </a:solidFill>
              </a:rPr>
              <a:t> 0.2.  The former now makes a difference.</a:t>
            </a:r>
          </a:p>
          <a:p>
            <a:pPr lvl="1" algn="just" eaLnBrk="1" fontAlgn="auto" hangingPunct="1">
              <a:spcAft>
                <a:spcPts val="0"/>
              </a:spcAft>
              <a:buFont typeface="Arial" panose="020B0604020202020204" pitchFamily="34" charset="0"/>
              <a:buChar char="•"/>
              <a:defRPr/>
            </a:pPr>
            <a:r>
              <a:rPr lang="en-GB" sz="2000" dirty="0">
                <a:solidFill>
                  <a:schemeClr val="tx1">
                    <a:lumMod val="75000"/>
                    <a:lumOff val="25000"/>
                  </a:schemeClr>
                </a:solidFill>
              </a:rPr>
              <a:t>For another model, the uncertainty for voltage is given as “± 0.5% of reading + 2 digits)”. If the reading is 45.7 mV, then the error is  (0.2+0.2)mV=0.4 mV.</a:t>
            </a:r>
          </a:p>
          <a:p>
            <a:pPr algn="just" eaLnBrk="1" fontAlgn="auto" hangingPunct="1">
              <a:spcAft>
                <a:spcPts val="0"/>
              </a:spcAft>
              <a:buFont typeface="Arial" panose="020B0604020202020204" pitchFamily="34" charset="0"/>
              <a:buChar char="•"/>
              <a:defRPr/>
            </a:pPr>
            <a:r>
              <a:rPr lang="en-GB" sz="2000" dirty="0">
                <a:solidFill>
                  <a:schemeClr val="tx1">
                    <a:lumMod val="75000"/>
                    <a:lumOff val="25000"/>
                  </a:schemeClr>
                </a:solidFill>
              </a:rPr>
              <a:t>The instrument errors are intrinsic</a:t>
            </a:r>
          </a:p>
          <a:p>
            <a:pPr algn="just" eaLnBrk="1" fontAlgn="auto" hangingPunct="1">
              <a:spcAft>
                <a:spcPts val="0"/>
              </a:spcAft>
              <a:buFont typeface="Arial" panose="020B0604020202020204" pitchFamily="34" charset="0"/>
              <a:buChar char="•"/>
              <a:defRPr/>
            </a:pPr>
            <a:r>
              <a:rPr lang="en-GB" sz="2000" dirty="0">
                <a:solidFill>
                  <a:schemeClr val="tx1">
                    <a:lumMod val="75000"/>
                    <a:lumOff val="25000"/>
                  </a:schemeClr>
                </a:solidFill>
              </a:rPr>
              <a:t>You measurements can not be more precise than the instrument errors</a:t>
            </a:r>
          </a:p>
          <a:p>
            <a:pPr algn="just" eaLnBrk="1" fontAlgn="auto" hangingPunct="1">
              <a:spcAft>
                <a:spcPts val="0"/>
              </a:spcAft>
              <a:buFont typeface="Arial" panose="020B0604020202020204" pitchFamily="34" charset="0"/>
              <a:buChar char="•"/>
              <a:defRPr/>
            </a:pPr>
            <a:r>
              <a:rPr lang="en-GB" sz="2000" dirty="0">
                <a:solidFill>
                  <a:schemeClr val="tx1">
                    <a:lumMod val="75000"/>
                    <a:lumOff val="25000"/>
                  </a:schemeClr>
                </a:solidFill>
              </a:rPr>
              <a:t>There is a trade off between </a:t>
            </a:r>
            <a:r>
              <a:rPr lang="en-GB" sz="2000" dirty="0">
                <a:solidFill>
                  <a:srgbClr val="FF0000"/>
                </a:solidFill>
              </a:rPr>
              <a:t>precision</a:t>
            </a:r>
            <a:r>
              <a:rPr lang="en-GB" sz="2000" dirty="0">
                <a:solidFill>
                  <a:schemeClr val="tx1">
                    <a:lumMod val="75000"/>
                    <a:lumOff val="25000"/>
                  </a:schemeClr>
                </a:solidFill>
              </a:rPr>
              <a:t> of and </a:t>
            </a:r>
            <a:r>
              <a:rPr lang="en-GB" sz="2000" dirty="0">
                <a:solidFill>
                  <a:srgbClr val="FF0000"/>
                </a:solidFill>
              </a:rPr>
              <a:t>time spent </a:t>
            </a:r>
            <a:r>
              <a:rPr lang="en-GB" sz="2000" dirty="0">
                <a:solidFill>
                  <a:schemeClr val="tx1">
                    <a:lumMod val="75000"/>
                    <a:lumOff val="25000"/>
                  </a:schemeClr>
                </a:solidFill>
              </a:rPr>
              <a:t>doing the experiment</a:t>
            </a:r>
          </a:p>
          <a:p>
            <a:pPr algn="just" eaLnBrk="1" fontAlgn="auto" hangingPunct="1">
              <a:spcAft>
                <a:spcPts val="0"/>
              </a:spcAft>
              <a:buFont typeface="Arial" panose="020B0604020202020204" pitchFamily="34" charset="0"/>
              <a:buChar char="•"/>
              <a:defRPr/>
            </a:pPr>
            <a:r>
              <a:rPr lang="en-GB" sz="2000" dirty="0">
                <a:solidFill>
                  <a:schemeClr val="tx1">
                    <a:lumMod val="75000"/>
                    <a:lumOff val="25000"/>
                  </a:schemeClr>
                </a:solidFill>
              </a:rPr>
              <a:t>Whenever possible, </a:t>
            </a:r>
            <a:r>
              <a:rPr lang="en-GB" sz="2000" dirty="0">
                <a:solidFill>
                  <a:srgbClr val="FF0000"/>
                </a:solidFill>
              </a:rPr>
              <a:t>use the most sensitive scale of equipment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a:xfrm>
            <a:off x="2592388" y="623888"/>
            <a:ext cx="8912225" cy="1281112"/>
          </a:xfrm>
        </p:spPr>
        <p:txBody>
          <a:bodyPr/>
          <a:lstStyle/>
          <a:p>
            <a:pPr eaLnBrk="1" hangingPunct="1"/>
            <a:r>
              <a:rPr lang="en-US" altLang="en-US"/>
              <a:t>Nature of Experimental errors</a:t>
            </a:r>
            <a:endParaRPr lang="en-GB" altLang="en-US"/>
          </a:p>
        </p:txBody>
      </p:sp>
      <p:sp>
        <p:nvSpPr>
          <p:cNvPr id="3" name="Content Placeholder 2"/>
          <p:cNvSpPr>
            <a:spLocks noGrp="1"/>
          </p:cNvSpPr>
          <p:nvPr>
            <p:ph idx="1"/>
          </p:nvPr>
        </p:nvSpPr>
        <p:spPr>
          <a:xfrm>
            <a:off x="1781175" y="1495425"/>
            <a:ext cx="9521825" cy="4618038"/>
          </a:xfrm>
        </p:spPr>
        <p:txBody>
          <a:bodyPr rtlCol="0">
            <a:normAutofit fontScale="92500"/>
          </a:bodyPr>
          <a:lstStyle/>
          <a:p>
            <a:pPr marL="0" indent="0" algn="just" eaLnBrk="1" fontAlgn="auto" hangingPunct="1">
              <a:spcAft>
                <a:spcPts val="0"/>
              </a:spcAft>
              <a:buFont typeface="Arial" panose="020B0604020202020204" pitchFamily="34" charset="0"/>
              <a:buNone/>
              <a:defRPr/>
            </a:pPr>
            <a:r>
              <a:rPr lang="en-GB" sz="2200" dirty="0">
                <a:solidFill>
                  <a:schemeClr val="tx1">
                    <a:lumMod val="75000"/>
                    <a:lumOff val="25000"/>
                  </a:schemeClr>
                </a:solidFill>
              </a:rPr>
              <a:t>3.  Human error: It may come from the uncertainty in </a:t>
            </a:r>
            <a:r>
              <a:rPr lang="en-GB" sz="2200" dirty="0">
                <a:solidFill>
                  <a:srgbClr val="FF0000"/>
                </a:solidFill>
              </a:rPr>
              <a:t>visual judgment </a:t>
            </a:r>
            <a:r>
              <a:rPr lang="en-GB" sz="2200" dirty="0">
                <a:solidFill>
                  <a:schemeClr val="tx1">
                    <a:lumMod val="75000"/>
                    <a:lumOff val="25000"/>
                  </a:schemeClr>
                </a:solidFill>
              </a:rPr>
              <a:t>and </a:t>
            </a:r>
            <a:r>
              <a:rPr lang="en-GB" sz="2200" dirty="0">
                <a:solidFill>
                  <a:srgbClr val="FF0000"/>
                </a:solidFill>
              </a:rPr>
              <a:t>human response </a:t>
            </a:r>
            <a:r>
              <a:rPr lang="en-GB" sz="2200" dirty="0">
                <a:solidFill>
                  <a:schemeClr val="tx1">
                    <a:lumMod val="75000"/>
                    <a:lumOff val="25000"/>
                  </a:schemeClr>
                </a:solidFill>
              </a:rPr>
              <a:t>if we need to do so in the measurements. </a:t>
            </a:r>
          </a:p>
          <a:p>
            <a:pPr algn="just" eaLnBrk="1" fontAlgn="auto" hangingPunct="1">
              <a:spcAft>
                <a:spcPts val="0"/>
              </a:spcAft>
              <a:buFont typeface="Arial" panose="020B0604020202020204" pitchFamily="34" charset="0"/>
              <a:buChar char="•"/>
              <a:defRPr/>
            </a:pPr>
            <a:r>
              <a:rPr lang="en-GB" sz="2200" dirty="0">
                <a:solidFill>
                  <a:schemeClr val="tx1">
                    <a:lumMod val="75000"/>
                    <a:lumOff val="25000"/>
                  </a:schemeClr>
                </a:solidFill>
              </a:rPr>
              <a:t>e.g. 1: In a free fall experiment, we use a measuring tape to measure the height (d) from which a ball is dropped. The tape has a precision of 0.5 mm. However, the experimental error will be larger than 0.5 mm, because in the measurement process, we need to judge where the end points are. Furthermore, if we use a stopwatch to measure the falling time (t), our reaction time will significantly increase the error.</a:t>
            </a:r>
          </a:p>
          <a:p>
            <a:pPr algn="just" eaLnBrk="1" fontAlgn="auto" hangingPunct="1">
              <a:spcAft>
                <a:spcPts val="0"/>
              </a:spcAft>
              <a:buFont typeface="Arial" panose="020B0604020202020204" pitchFamily="34" charset="0"/>
              <a:buChar char="•"/>
              <a:defRPr/>
            </a:pPr>
            <a:r>
              <a:rPr lang="en-GB" sz="2200" dirty="0">
                <a:solidFill>
                  <a:schemeClr val="tx1">
                    <a:lumMod val="75000"/>
                    <a:lumOff val="25000"/>
                  </a:schemeClr>
                </a:solidFill>
              </a:rPr>
              <a:t>e.g. 2: In a geometric optics experiment, it is difficult to judge the position of an image precisely.</a:t>
            </a:r>
          </a:p>
          <a:p>
            <a:pPr algn="just" eaLnBrk="1" fontAlgn="auto" hangingPunct="1">
              <a:spcAft>
                <a:spcPts val="0"/>
              </a:spcAft>
              <a:buFont typeface="Arial" panose="020B0604020202020204" pitchFamily="34" charset="0"/>
              <a:buChar char="•"/>
              <a:defRPr/>
            </a:pPr>
            <a:r>
              <a:rPr lang="en-GB" sz="2200" dirty="0">
                <a:solidFill>
                  <a:schemeClr val="tx1">
                    <a:lumMod val="75000"/>
                    <a:lumOff val="25000"/>
                  </a:schemeClr>
                </a:solidFill>
              </a:rPr>
              <a:t>To avoid human uncertainty, always try to design an experiment using only digital equipment for measurements. </a:t>
            </a:r>
          </a:p>
          <a:p>
            <a:pPr algn="just" eaLnBrk="1" fontAlgn="auto" hangingPunct="1">
              <a:spcAft>
                <a:spcPts val="0"/>
              </a:spcAft>
              <a:buFont typeface="Arial" panose="020B0604020202020204" pitchFamily="34" charset="0"/>
              <a:buChar char="•"/>
              <a:defRPr/>
            </a:pPr>
            <a:r>
              <a:rPr lang="en-GB" sz="2200" dirty="0">
                <a:solidFill>
                  <a:schemeClr val="tx1">
                    <a:lumMod val="75000"/>
                    <a:lumOff val="25000"/>
                  </a:schemeClr>
                </a:solidFill>
              </a:rPr>
              <a:t>Human uncertainty can result in </a:t>
            </a:r>
            <a:r>
              <a:rPr lang="en-GB" sz="2200" dirty="0">
                <a:solidFill>
                  <a:srgbClr val="FF0000"/>
                </a:solidFill>
              </a:rPr>
              <a:t>both systematic error and random error</a:t>
            </a:r>
            <a:r>
              <a:rPr lang="en-GB" sz="2200" dirty="0">
                <a:solidFill>
                  <a:schemeClr val="tx1">
                    <a:lumMod val="75000"/>
                    <a:lumOff val="25000"/>
                  </a:schemeClr>
                </a:solidFill>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2592388" y="623888"/>
            <a:ext cx="8912225" cy="1281112"/>
          </a:xfrm>
        </p:spPr>
        <p:txBody>
          <a:bodyPr/>
          <a:lstStyle/>
          <a:p>
            <a:pPr eaLnBrk="1" hangingPunct="1"/>
            <a:r>
              <a:rPr lang="en-GB" altLang="en-US"/>
              <a:t>Nature of Experimental errors</a:t>
            </a:r>
          </a:p>
        </p:txBody>
      </p:sp>
      <p:sp>
        <p:nvSpPr>
          <p:cNvPr id="3" name="Content Placeholder 2"/>
          <p:cNvSpPr>
            <a:spLocks noGrp="1"/>
          </p:cNvSpPr>
          <p:nvPr>
            <p:ph idx="1"/>
          </p:nvPr>
        </p:nvSpPr>
        <p:spPr>
          <a:xfrm>
            <a:off x="1162050" y="1631950"/>
            <a:ext cx="4525963" cy="3195638"/>
          </a:xfrm>
        </p:spPr>
        <p:txBody>
          <a:bodyPr rtlCol="0">
            <a:noAutofit/>
          </a:bodyPr>
          <a:lstStyle/>
          <a:p>
            <a:pPr marL="0" indent="0" algn="just" eaLnBrk="1" fontAlgn="auto" hangingPunct="1">
              <a:spcAft>
                <a:spcPts val="0"/>
              </a:spcAft>
              <a:buFont typeface="Arial" panose="020B0604020202020204" pitchFamily="34" charset="0"/>
              <a:buNone/>
              <a:defRPr/>
            </a:pPr>
            <a:r>
              <a:rPr lang="en-GB" sz="2000" dirty="0">
                <a:solidFill>
                  <a:schemeClr val="tx1">
                    <a:lumMod val="75000"/>
                    <a:lumOff val="25000"/>
                  </a:schemeClr>
                </a:solidFill>
              </a:rPr>
              <a:t>4.  Systematic error: It may come from </a:t>
            </a:r>
          </a:p>
          <a:p>
            <a:pPr lvl="1" algn="just" eaLnBrk="1" fontAlgn="auto" hangingPunct="1">
              <a:spcAft>
                <a:spcPts val="0"/>
              </a:spcAft>
              <a:buFont typeface="Arial" panose="020B0604020202020204" pitchFamily="34" charset="0"/>
              <a:buChar char="•"/>
              <a:defRPr/>
            </a:pPr>
            <a:r>
              <a:rPr lang="en-GB" sz="2000" dirty="0">
                <a:solidFill>
                  <a:schemeClr val="tx1">
                    <a:lumMod val="75000"/>
                    <a:lumOff val="25000"/>
                  </a:schemeClr>
                </a:solidFill>
              </a:rPr>
              <a:t>persistent biased human observations;</a:t>
            </a:r>
          </a:p>
          <a:p>
            <a:pPr lvl="1" algn="just" eaLnBrk="1" fontAlgn="auto" hangingPunct="1">
              <a:spcAft>
                <a:spcPts val="0"/>
              </a:spcAft>
              <a:buFont typeface="Arial" panose="020B0604020202020204" pitchFamily="34" charset="0"/>
              <a:buChar char="•"/>
              <a:defRPr/>
            </a:pPr>
            <a:r>
              <a:rPr lang="en-GB" sz="2000" dirty="0">
                <a:solidFill>
                  <a:schemeClr val="tx1">
                    <a:lumMod val="75000"/>
                    <a:lumOff val="25000"/>
                  </a:schemeClr>
                </a:solidFill>
              </a:rPr>
              <a:t>uncalibrated equipment;</a:t>
            </a:r>
          </a:p>
          <a:p>
            <a:pPr lvl="1" algn="just" eaLnBrk="1" fontAlgn="auto" hangingPunct="1">
              <a:spcAft>
                <a:spcPts val="0"/>
              </a:spcAft>
              <a:buFont typeface="Arial" panose="020B0604020202020204" pitchFamily="34" charset="0"/>
              <a:buChar char="•"/>
              <a:defRPr/>
            </a:pPr>
            <a:r>
              <a:rPr lang="en-GB" sz="2000" dirty="0">
                <a:solidFill>
                  <a:schemeClr val="tx1">
                    <a:lumMod val="75000"/>
                    <a:lumOff val="25000"/>
                  </a:schemeClr>
                </a:solidFill>
              </a:rPr>
              <a:t>faulty technique (e.g. misalignment in an optics experiment);</a:t>
            </a:r>
          </a:p>
          <a:p>
            <a:pPr lvl="1" algn="just" eaLnBrk="1" fontAlgn="auto" hangingPunct="1">
              <a:spcAft>
                <a:spcPts val="0"/>
              </a:spcAft>
              <a:buFont typeface="Arial" panose="020B0604020202020204" pitchFamily="34" charset="0"/>
              <a:buChar char="•"/>
              <a:defRPr/>
            </a:pPr>
            <a:r>
              <a:rPr lang="en-GB" sz="2000" dirty="0">
                <a:solidFill>
                  <a:schemeClr val="tx1">
                    <a:lumMod val="75000"/>
                    <a:lumOff val="25000"/>
                  </a:schemeClr>
                </a:solidFill>
              </a:rPr>
              <a:t>drifting of lab environment; </a:t>
            </a:r>
          </a:p>
          <a:p>
            <a:pPr lvl="1" algn="just" eaLnBrk="1" fontAlgn="auto" hangingPunct="1">
              <a:spcAft>
                <a:spcPts val="0"/>
              </a:spcAft>
              <a:buFont typeface="Arial" panose="020B0604020202020204" pitchFamily="34" charset="0"/>
              <a:buChar char="•"/>
              <a:defRPr/>
            </a:pPr>
            <a:r>
              <a:rPr lang="en-GB" sz="2000" dirty="0">
                <a:solidFill>
                  <a:schemeClr val="tx1">
                    <a:lumMod val="75000"/>
                    <a:lumOff val="25000"/>
                  </a:schemeClr>
                </a:solidFill>
              </a:rPr>
              <a:t>simplification in analysis; </a:t>
            </a:r>
          </a:p>
          <a:p>
            <a:pPr lvl="1" algn="just" eaLnBrk="1" fontAlgn="auto" hangingPunct="1">
              <a:spcAft>
                <a:spcPts val="0"/>
              </a:spcAft>
              <a:buFont typeface="Arial" panose="020B0604020202020204" pitchFamily="34" charset="0"/>
              <a:buChar char="•"/>
              <a:defRPr/>
            </a:pPr>
            <a:r>
              <a:rPr lang="en-GB" sz="2000" dirty="0">
                <a:solidFill>
                  <a:schemeClr val="tx1">
                    <a:lumMod val="75000"/>
                    <a:lumOff val="25000"/>
                  </a:schemeClr>
                </a:solidFill>
              </a:rPr>
              <a:t>others ….</a:t>
            </a:r>
          </a:p>
        </p:txBody>
      </p:sp>
      <p:sp>
        <p:nvSpPr>
          <p:cNvPr id="2" name="Rectangle 1"/>
          <p:cNvSpPr/>
          <p:nvPr/>
        </p:nvSpPr>
        <p:spPr>
          <a:xfrm>
            <a:off x="5880100" y="2071688"/>
            <a:ext cx="5921375" cy="341630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marL="285750" indent="-285750" algn="just" eaLnBrk="1" fontAlgn="auto" hangingPunct="1">
              <a:spcAft>
                <a:spcPts val="0"/>
              </a:spcAft>
              <a:buFont typeface="Arial" panose="020B0604020202020204" pitchFamily="34" charset="0"/>
              <a:buChar char="•"/>
              <a:defRPr/>
            </a:pPr>
            <a:r>
              <a:rPr lang="en-GB" dirty="0">
                <a:solidFill>
                  <a:schemeClr val="tx1">
                    <a:lumMod val="75000"/>
                    <a:lumOff val="25000"/>
                  </a:schemeClr>
                </a:solidFill>
              </a:rPr>
              <a:t>e.g. 1: In doing a free fall experiment, your stopwatch may run constantly faster. Then your falling time data have a systematic error. In the analysis, if we neglect the air friction, then your falling time data are systematically larger. </a:t>
            </a:r>
          </a:p>
          <a:p>
            <a:pPr marL="285750" indent="-285750" algn="just" eaLnBrk="1" fontAlgn="auto" hangingPunct="1">
              <a:spcAft>
                <a:spcPts val="0"/>
              </a:spcAft>
              <a:buFont typeface="Arial" panose="020B0604020202020204" pitchFamily="34" charset="0"/>
              <a:buChar char="•"/>
              <a:defRPr/>
            </a:pPr>
            <a:r>
              <a:rPr lang="en-GB" dirty="0">
                <a:solidFill>
                  <a:schemeClr val="tx1">
                    <a:lumMod val="75000"/>
                    <a:lumOff val="25000"/>
                  </a:schemeClr>
                </a:solidFill>
              </a:rPr>
              <a:t>e.g. 2: If a sensor does not read zero even when there is no inputs, then all measured values will have a constant </a:t>
            </a:r>
            <a:r>
              <a:rPr lang="en-GB" u="sng" dirty="0">
                <a:solidFill>
                  <a:schemeClr val="tx1">
                    <a:lumMod val="75000"/>
                    <a:lumOff val="25000"/>
                  </a:schemeClr>
                </a:solidFill>
              </a:rPr>
              <a:t>offset</a:t>
            </a:r>
            <a:r>
              <a:rPr lang="en-GB" dirty="0">
                <a:solidFill>
                  <a:schemeClr val="tx1">
                    <a:lumMod val="75000"/>
                    <a:lumOff val="25000"/>
                  </a:schemeClr>
                </a:solidFill>
              </a:rPr>
              <a:t>.</a:t>
            </a:r>
          </a:p>
          <a:p>
            <a:pPr marL="285750" indent="-285750" algn="just" eaLnBrk="1" fontAlgn="auto" hangingPunct="1">
              <a:spcAft>
                <a:spcPts val="0"/>
              </a:spcAft>
              <a:buFont typeface="Arial" panose="020B0604020202020204" pitchFamily="34" charset="0"/>
              <a:buChar char="•"/>
              <a:defRPr/>
            </a:pPr>
            <a:r>
              <a:rPr lang="en-GB" dirty="0">
                <a:solidFill>
                  <a:schemeClr val="tx1">
                    <a:lumMod val="75000"/>
                    <a:lumOff val="25000"/>
                  </a:schemeClr>
                </a:solidFill>
              </a:rPr>
              <a:t>It is difficult to detect systematic error, but you can eliminate most of them by proper calibration of the equipment. At least you should check their consistency.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2592388" y="623888"/>
            <a:ext cx="8912225" cy="1281112"/>
          </a:xfrm>
        </p:spPr>
        <p:txBody>
          <a:bodyPr/>
          <a:lstStyle/>
          <a:p>
            <a:pPr eaLnBrk="1" hangingPunct="1"/>
            <a:r>
              <a:rPr lang="en-GB" altLang="en-US"/>
              <a:t>Nature of Experimental errors</a:t>
            </a:r>
          </a:p>
        </p:txBody>
      </p:sp>
      <p:sp>
        <p:nvSpPr>
          <p:cNvPr id="3" name="Content Placeholder 2"/>
          <p:cNvSpPr>
            <a:spLocks noGrp="1"/>
          </p:cNvSpPr>
          <p:nvPr>
            <p:ph idx="1"/>
          </p:nvPr>
        </p:nvSpPr>
        <p:spPr>
          <a:xfrm>
            <a:off x="2217738" y="1655763"/>
            <a:ext cx="8915400" cy="3778250"/>
          </a:xfrm>
        </p:spPr>
        <p:txBody>
          <a:bodyPr rtlCol="0">
            <a:noAutofit/>
          </a:bodyPr>
          <a:lstStyle/>
          <a:p>
            <a:pPr marL="0" indent="0" algn="just" eaLnBrk="1" fontAlgn="auto" hangingPunct="1">
              <a:spcAft>
                <a:spcPts val="0"/>
              </a:spcAft>
              <a:buFont typeface="Arial" panose="020B0604020202020204" pitchFamily="34" charset="0"/>
              <a:buNone/>
              <a:defRPr/>
            </a:pPr>
            <a:r>
              <a:rPr lang="en-GB" sz="2200" dirty="0">
                <a:solidFill>
                  <a:schemeClr val="tx1">
                    <a:lumMod val="75000"/>
                    <a:lumOff val="25000"/>
                  </a:schemeClr>
                </a:solidFill>
              </a:rPr>
              <a:t>5. Random error or statistical error: It comes from</a:t>
            </a:r>
          </a:p>
          <a:p>
            <a:pPr lvl="1" algn="just" eaLnBrk="1" fontAlgn="auto" hangingPunct="1">
              <a:spcAft>
                <a:spcPts val="0"/>
              </a:spcAft>
              <a:buFont typeface="Arial" panose="020B0604020202020204" pitchFamily="34" charset="0"/>
              <a:buChar char="•"/>
              <a:defRPr/>
            </a:pPr>
            <a:r>
              <a:rPr lang="en-GB" sz="2200" dirty="0">
                <a:solidFill>
                  <a:schemeClr val="tx1">
                    <a:lumMod val="75000"/>
                    <a:lumOff val="25000"/>
                  </a:schemeClr>
                </a:solidFill>
              </a:rPr>
              <a:t>random fluctuation of equipment reading due to finite precision; </a:t>
            </a:r>
          </a:p>
          <a:p>
            <a:pPr lvl="1" algn="just" eaLnBrk="1" fontAlgn="auto" hangingPunct="1">
              <a:spcAft>
                <a:spcPts val="0"/>
              </a:spcAft>
              <a:buFont typeface="Arial" panose="020B0604020202020204" pitchFamily="34" charset="0"/>
              <a:buChar char="•"/>
              <a:defRPr/>
            </a:pPr>
            <a:r>
              <a:rPr lang="en-GB" sz="2200" dirty="0">
                <a:solidFill>
                  <a:schemeClr val="tx1">
                    <a:lumMod val="75000"/>
                    <a:lumOff val="25000"/>
                  </a:schemeClr>
                </a:solidFill>
              </a:rPr>
              <a:t>random drifting of environment (electric power voltage, room temperature, air pressure, etc.); and</a:t>
            </a:r>
          </a:p>
          <a:p>
            <a:pPr lvl="1" algn="just" eaLnBrk="1" fontAlgn="auto" hangingPunct="1">
              <a:spcAft>
                <a:spcPts val="0"/>
              </a:spcAft>
              <a:buFont typeface="Arial" panose="020B0604020202020204" pitchFamily="34" charset="0"/>
              <a:buChar char="•"/>
              <a:defRPr/>
            </a:pPr>
            <a:r>
              <a:rPr lang="en-GB" sz="2200" dirty="0">
                <a:solidFill>
                  <a:schemeClr val="tx1">
                    <a:lumMod val="75000"/>
                    <a:lumOff val="25000"/>
                  </a:schemeClr>
                </a:solidFill>
              </a:rPr>
              <a:t>random fluctuation in human judgment or reaction.</a:t>
            </a:r>
          </a:p>
          <a:p>
            <a:pPr lvl="1" algn="just" eaLnBrk="1" fontAlgn="auto" hangingPunct="1">
              <a:spcAft>
                <a:spcPts val="0"/>
              </a:spcAft>
              <a:buFont typeface="Arial" panose="020B0604020202020204" pitchFamily="34" charset="0"/>
              <a:buChar char="•"/>
              <a:defRPr/>
            </a:pPr>
            <a:r>
              <a:rPr lang="en-GB" sz="2200" dirty="0">
                <a:solidFill>
                  <a:schemeClr val="tx1">
                    <a:lumMod val="75000"/>
                    <a:lumOff val="25000"/>
                  </a:schemeClr>
                </a:solidFill>
              </a:rPr>
              <a:t>Random fluctuation may also be due to stochastic nature of the physical process involved in the experiment (e.g., counting of radiation due to radioactive decay). </a:t>
            </a:r>
          </a:p>
          <a:p>
            <a:pPr algn="just" eaLnBrk="1" fontAlgn="auto" hangingPunct="1">
              <a:spcAft>
                <a:spcPts val="0"/>
              </a:spcAft>
              <a:buFont typeface="Arial" panose="020B0604020202020204" pitchFamily="34" charset="0"/>
              <a:buChar char="•"/>
              <a:defRPr/>
            </a:pPr>
            <a:r>
              <a:rPr lang="en-GB" sz="2200" dirty="0">
                <a:solidFill>
                  <a:schemeClr val="tx1"/>
                </a:solidFill>
              </a:rPr>
              <a:t>Random errors can be reduced by </a:t>
            </a:r>
            <a:r>
              <a:rPr lang="en-GB" sz="2200" dirty="0">
                <a:solidFill>
                  <a:srgbClr val="FF0000"/>
                </a:solidFill>
              </a:rPr>
              <a:t>repeated measurements</a:t>
            </a:r>
            <a:r>
              <a:rPr lang="en-GB" sz="2200" dirty="0">
                <a:solidFill>
                  <a:schemeClr val="tx1">
                    <a:lumMod val="75000"/>
                    <a:lumOff val="25000"/>
                  </a:schemeClr>
                </a:solidFill>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a:xfrm>
            <a:off x="2592388" y="623888"/>
            <a:ext cx="8912225" cy="1281112"/>
          </a:xfrm>
        </p:spPr>
        <p:txBody>
          <a:bodyPr/>
          <a:lstStyle/>
          <a:p>
            <a:pPr eaLnBrk="1" hangingPunct="1"/>
            <a:r>
              <a:rPr lang="en-GB" altLang="en-US"/>
              <a:t>Nature of Experimental errors</a:t>
            </a:r>
          </a:p>
        </p:txBody>
      </p:sp>
      <p:sp>
        <p:nvSpPr>
          <p:cNvPr id="3" name="Content Placeholder 2"/>
          <p:cNvSpPr>
            <a:spLocks noGrp="1"/>
          </p:cNvSpPr>
          <p:nvPr>
            <p:ph idx="1"/>
          </p:nvPr>
        </p:nvSpPr>
        <p:spPr>
          <a:xfrm>
            <a:off x="1962150" y="1601788"/>
            <a:ext cx="9542463" cy="4606925"/>
          </a:xfrm>
        </p:spPr>
        <p:txBody>
          <a:bodyPr rtlCol="0">
            <a:normAutofit/>
          </a:bodyPr>
          <a:lstStyle/>
          <a:p>
            <a:pPr marL="0" indent="0" algn="just" eaLnBrk="1" fontAlgn="auto" hangingPunct="1">
              <a:spcAft>
                <a:spcPts val="0"/>
              </a:spcAft>
              <a:buFont typeface="Arial" panose="020B0604020202020204" pitchFamily="34" charset="0"/>
              <a:buNone/>
              <a:defRPr/>
            </a:pPr>
            <a:r>
              <a:rPr lang="en-GB" sz="2200" dirty="0">
                <a:solidFill>
                  <a:schemeClr val="tx1">
                    <a:lumMod val="75000"/>
                    <a:lumOff val="25000"/>
                  </a:schemeClr>
                </a:solidFill>
              </a:rPr>
              <a:t>Summary:</a:t>
            </a:r>
          </a:p>
          <a:p>
            <a:pPr algn="just" eaLnBrk="1" fontAlgn="auto" hangingPunct="1">
              <a:spcAft>
                <a:spcPts val="0"/>
              </a:spcAft>
              <a:buFont typeface="Arial" panose="020B0604020202020204" pitchFamily="34" charset="0"/>
              <a:buChar char="•"/>
              <a:defRPr/>
            </a:pPr>
            <a:r>
              <a:rPr lang="en-GB" sz="2200" dirty="0">
                <a:solidFill>
                  <a:schemeClr val="tx1">
                    <a:lumMod val="75000"/>
                    <a:lumOff val="25000"/>
                  </a:schemeClr>
                </a:solidFill>
              </a:rPr>
              <a:t>Equipment should be calibrated and checked (at least zero-checked).</a:t>
            </a:r>
          </a:p>
          <a:p>
            <a:pPr algn="just" eaLnBrk="1" fontAlgn="auto" hangingPunct="1">
              <a:spcAft>
                <a:spcPts val="0"/>
              </a:spcAft>
              <a:buFont typeface="Arial" panose="020B0604020202020204" pitchFamily="34" charset="0"/>
              <a:buChar char="•"/>
              <a:defRPr/>
            </a:pPr>
            <a:r>
              <a:rPr lang="en-GB" sz="2200" dirty="0">
                <a:solidFill>
                  <a:schemeClr val="tx1">
                    <a:lumMod val="75000"/>
                    <a:lumOff val="25000"/>
                  </a:schemeClr>
                </a:solidFill>
              </a:rPr>
              <a:t>Avoid human error and systematic error.</a:t>
            </a:r>
          </a:p>
          <a:p>
            <a:pPr algn="just" eaLnBrk="1" fontAlgn="auto" hangingPunct="1">
              <a:spcAft>
                <a:spcPts val="0"/>
              </a:spcAft>
              <a:buFont typeface="Arial" panose="020B0604020202020204" pitchFamily="34" charset="0"/>
              <a:buChar char="•"/>
              <a:defRPr/>
            </a:pPr>
            <a:r>
              <a:rPr lang="en-GB" sz="2200" dirty="0">
                <a:solidFill>
                  <a:schemeClr val="tx1">
                    <a:lumMod val="75000"/>
                    <a:lumOff val="25000"/>
                  </a:schemeClr>
                </a:solidFill>
              </a:rPr>
              <a:t>Your measurement error (the experimental error of measurement) is usually due to instrument error. If human judgment is involved, then the measurement error is mainly due to human uncertainty (usually human error &gt; instrument error.) Always use the larger error as the overall measurement error.</a:t>
            </a:r>
          </a:p>
          <a:p>
            <a:pPr algn="just" eaLnBrk="1" fontAlgn="auto" hangingPunct="1">
              <a:spcAft>
                <a:spcPts val="0"/>
              </a:spcAft>
              <a:buFont typeface="Arial" panose="020B0604020202020204" pitchFamily="34" charset="0"/>
              <a:buChar char="•"/>
              <a:defRPr/>
            </a:pPr>
            <a:r>
              <a:rPr lang="en-GB" sz="2200" dirty="0">
                <a:solidFill>
                  <a:schemeClr val="tx1">
                    <a:lumMod val="75000"/>
                    <a:lumOff val="25000"/>
                  </a:schemeClr>
                </a:solidFill>
              </a:rPr>
              <a:t>Random error can be determined and minimized by repeated measurements</a:t>
            </a:r>
          </a:p>
          <a:p>
            <a:pPr algn="just" eaLnBrk="1" fontAlgn="auto" hangingPunct="1">
              <a:spcAft>
                <a:spcPts val="0"/>
              </a:spcAft>
              <a:buFont typeface="Arial" panose="020B0604020202020204" pitchFamily="34" charset="0"/>
              <a:buChar char="•"/>
              <a:defRPr/>
            </a:pPr>
            <a:endParaRPr lang="en-GB" dirty="0">
              <a:solidFill>
                <a:schemeClr val="tx1">
                  <a:lumMod val="75000"/>
                  <a:lumOff val="25000"/>
                </a:schemeClr>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a:xfrm>
            <a:off x="2592388" y="623888"/>
            <a:ext cx="8912225" cy="1281112"/>
          </a:xfrm>
        </p:spPr>
        <p:txBody>
          <a:bodyPr/>
          <a:lstStyle/>
          <a:p>
            <a:pPr eaLnBrk="1" hangingPunct="1"/>
            <a:r>
              <a:rPr lang="en-US" altLang="zh-CN">
                <a:solidFill>
                  <a:srgbClr val="FF0000"/>
                </a:solidFill>
              </a:rPr>
              <a:t>R</a:t>
            </a:r>
            <a:r>
              <a:rPr lang="en-US" altLang="en-US">
                <a:solidFill>
                  <a:srgbClr val="FF0000"/>
                </a:solidFill>
              </a:rPr>
              <a:t>andom </a:t>
            </a:r>
            <a:r>
              <a:rPr lang="en-US" altLang="zh-CN">
                <a:solidFill>
                  <a:srgbClr val="FF0000"/>
                </a:solidFill>
              </a:rPr>
              <a:t>E</a:t>
            </a:r>
            <a:r>
              <a:rPr lang="en-US" altLang="en-US">
                <a:solidFill>
                  <a:srgbClr val="FF0000"/>
                </a:solidFill>
              </a:rPr>
              <a:t>rrors</a:t>
            </a:r>
            <a:endParaRPr lang="en-GB" altLang="en-US">
              <a:solidFill>
                <a:srgbClr val="FF0000"/>
              </a:solidFill>
            </a:endParaRPr>
          </a:p>
        </p:txBody>
      </p:sp>
      <p:sp>
        <p:nvSpPr>
          <p:cNvPr id="3" name="Content Placeholder 2"/>
          <p:cNvSpPr>
            <a:spLocks noGrp="1"/>
          </p:cNvSpPr>
          <p:nvPr>
            <p:ph idx="1"/>
          </p:nvPr>
        </p:nvSpPr>
        <p:spPr>
          <a:xfrm>
            <a:off x="1158875" y="1308100"/>
            <a:ext cx="10569575" cy="4008438"/>
          </a:xfrm>
        </p:spPr>
        <p:txBody>
          <a:bodyPr rtlCol="0">
            <a:noAutofit/>
          </a:bodyPr>
          <a:lstStyle/>
          <a:p>
            <a:pPr marL="0" indent="0" algn="just" eaLnBrk="1" fontAlgn="auto" hangingPunct="1">
              <a:spcAft>
                <a:spcPts val="0"/>
              </a:spcAft>
              <a:buFont typeface="Arial" panose="020B0604020202020204" pitchFamily="34" charset="0"/>
              <a:buNone/>
              <a:defRPr/>
            </a:pPr>
            <a:r>
              <a:rPr lang="en-GB" sz="2000" dirty="0">
                <a:solidFill>
                  <a:schemeClr val="tx1">
                    <a:lumMod val="75000"/>
                    <a:lumOff val="25000"/>
                  </a:schemeClr>
                </a:solidFill>
              </a:rPr>
              <a:t>Repeated measurements and distribution of data </a:t>
            </a:r>
          </a:p>
          <a:p>
            <a:pPr algn="just" eaLnBrk="1" fontAlgn="auto" hangingPunct="1">
              <a:spcAft>
                <a:spcPts val="0"/>
              </a:spcAft>
              <a:buFont typeface="Arial" panose="020B0604020202020204" pitchFamily="34" charset="0"/>
              <a:buChar char="•"/>
              <a:defRPr/>
            </a:pPr>
            <a:r>
              <a:rPr lang="en-GB" sz="2000" dirty="0">
                <a:solidFill>
                  <a:schemeClr val="tx1">
                    <a:lumMod val="75000"/>
                    <a:lumOff val="25000"/>
                  </a:schemeClr>
                </a:solidFill>
              </a:rPr>
              <a:t>Suppose you are doing an experiment to measure a physical quantity x. (e.g. in a free fall experiment, you measure the falling time t for a fixed height.) When repeating the measurement, very likely, you get a slightly different result in each repetition.</a:t>
            </a:r>
          </a:p>
          <a:p>
            <a:pPr algn="just" eaLnBrk="1" fontAlgn="auto" hangingPunct="1">
              <a:spcAft>
                <a:spcPts val="0"/>
              </a:spcAft>
              <a:buFont typeface="Arial" panose="020B0604020202020204" pitchFamily="34" charset="0"/>
              <a:buChar char="•"/>
              <a:defRPr/>
            </a:pPr>
            <a:r>
              <a:rPr lang="en-GB" sz="2000" dirty="0">
                <a:solidFill>
                  <a:schemeClr val="tx1">
                    <a:lumMod val="75000"/>
                    <a:lumOff val="25000"/>
                  </a:schemeClr>
                </a:solidFill>
              </a:rPr>
              <a:t>Suppose you repeat n times and obtained data: The </a:t>
            </a:r>
            <a:r>
              <a:rPr lang="en-GB" sz="2000" dirty="0">
                <a:solidFill>
                  <a:srgbClr val="FF0000"/>
                </a:solidFill>
              </a:rPr>
              <a:t>average value</a:t>
            </a:r>
            <a:r>
              <a:rPr lang="en-GB" sz="2000" dirty="0">
                <a:solidFill>
                  <a:schemeClr val="tx1">
                    <a:lumMod val="75000"/>
                    <a:lumOff val="25000"/>
                  </a:schemeClr>
                </a:solidFill>
              </a:rPr>
              <a:t> is almost always the best quantity to be used to describe the “true value”. The data can be described in a histogram of frequency distribution: To plot the histogram, the horizontal scale (for x) is divided into small intervals of equal size (called bins in Excel). The vertical scale is for the (normalized) number of observations with x falling inside each bin. </a:t>
            </a:r>
          </a:p>
        </p:txBody>
      </p:sp>
      <p:pic>
        <p:nvPicPr>
          <p:cNvPr id="78851"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56150" y="4748213"/>
            <a:ext cx="3373438" cy="210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TextBox 6"/>
          <p:cNvSpPr txBox="1">
            <a:spLocks noChangeArrowheads="1"/>
          </p:cNvSpPr>
          <p:nvPr/>
        </p:nvSpPr>
        <p:spPr bwMode="auto">
          <a:xfrm>
            <a:off x="1643063" y="5349875"/>
            <a:ext cx="3216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charset="2"/>
              <a:buChar char=""/>
              <a:defRPr>
                <a:solidFill>
                  <a:srgbClr val="404040"/>
                </a:solidFill>
                <a:latin typeface="Century Gothic" charset="0"/>
              </a:defRPr>
            </a:lvl1pPr>
            <a:lvl2pPr marL="742950" indent="-285750">
              <a:spcBef>
                <a:spcPts val="1000"/>
              </a:spcBef>
              <a:buClr>
                <a:schemeClr val="accent1"/>
              </a:buClr>
              <a:buFont typeface="Wingdings 3" charset="2"/>
              <a:buChar char=""/>
              <a:defRPr sz="1600">
                <a:solidFill>
                  <a:srgbClr val="404040"/>
                </a:solidFill>
                <a:latin typeface="Century Gothic" charset="0"/>
              </a:defRPr>
            </a:lvl2pPr>
            <a:lvl3pPr marL="1143000" indent="-228600">
              <a:spcBef>
                <a:spcPts val="1000"/>
              </a:spcBef>
              <a:buClr>
                <a:schemeClr val="accent1"/>
              </a:buClr>
              <a:buFont typeface="Wingdings 3" charset="2"/>
              <a:buChar char=""/>
              <a:defRPr sz="1400">
                <a:solidFill>
                  <a:srgbClr val="404040"/>
                </a:solidFill>
                <a:latin typeface="Century Gothic" charset="0"/>
              </a:defRPr>
            </a:lvl3pPr>
            <a:lvl4pPr marL="1600200" indent="-228600">
              <a:spcBef>
                <a:spcPts val="1000"/>
              </a:spcBef>
              <a:buClr>
                <a:schemeClr val="accent1"/>
              </a:buClr>
              <a:buFont typeface="Wingdings 3" charset="2"/>
              <a:buChar char=""/>
              <a:defRPr sz="1200">
                <a:solidFill>
                  <a:srgbClr val="404040"/>
                </a:solidFill>
                <a:latin typeface="Century Gothic" charset="0"/>
              </a:defRPr>
            </a:lvl4pPr>
            <a:lvl5pPr marL="2057400" indent="-228600">
              <a:spcBef>
                <a:spcPts val="1000"/>
              </a:spcBef>
              <a:buClr>
                <a:schemeClr val="accent1"/>
              </a:buClr>
              <a:buFont typeface="Wingdings 3" charset="2"/>
              <a:buChar char=""/>
              <a:defRPr sz="1200">
                <a:solidFill>
                  <a:srgbClr val="404040"/>
                </a:solidFill>
                <a:latin typeface="Century Gothic" charset="0"/>
              </a:defRPr>
            </a:lvl5pPr>
            <a:lvl6pPr marL="25146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6pPr>
            <a:lvl7pPr marL="29718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7pPr>
            <a:lvl8pPr marL="34290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8pPr>
            <a:lvl9pPr marL="38862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9pPr>
          </a:lstStyle>
          <a:p>
            <a:pPr eaLnBrk="1" hangingPunct="1">
              <a:spcBef>
                <a:spcPct val="0"/>
              </a:spcBef>
              <a:buClrTx/>
              <a:buFontTx/>
              <a:buNone/>
            </a:pPr>
            <a:r>
              <a:rPr lang="en-US" altLang="en-US">
                <a:solidFill>
                  <a:schemeClr val="tx1"/>
                </a:solidFill>
                <a:latin typeface="Rockwell" charset="0"/>
              </a:rPr>
              <a:t>Frequency distribution of x</a:t>
            </a:r>
            <a:endParaRPr lang="en-GB" altLang="en-US">
              <a:solidFill>
                <a:schemeClr val="tx1"/>
              </a:solidFill>
              <a:latin typeface="Rockwell" charset="0"/>
            </a:endParaRPr>
          </a:p>
        </p:txBody>
      </p:sp>
      <p:sp>
        <p:nvSpPr>
          <p:cNvPr id="78853" name="TextBox 6"/>
          <p:cNvSpPr txBox="1">
            <a:spLocks noChangeArrowheads="1"/>
          </p:cNvSpPr>
          <p:nvPr/>
        </p:nvSpPr>
        <p:spPr bwMode="auto">
          <a:xfrm>
            <a:off x="8129588" y="6488113"/>
            <a:ext cx="12652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charset="2"/>
              <a:buChar char=""/>
              <a:defRPr>
                <a:solidFill>
                  <a:srgbClr val="404040"/>
                </a:solidFill>
                <a:latin typeface="Century Gothic" charset="0"/>
              </a:defRPr>
            </a:lvl1pPr>
            <a:lvl2pPr marL="742950" indent="-285750">
              <a:spcBef>
                <a:spcPts val="1000"/>
              </a:spcBef>
              <a:buClr>
                <a:schemeClr val="accent1"/>
              </a:buClr>
              <a:buFont typeface="Wingdings 3" charset="2"/>
              <a:buChar char=""/>
              <a:defRPr sz="1600">
                <a:solidFill>
                  <a:srgbClr val="404040"/>
                </a:solidFill>
                <a:latin typeface="Century Gothic" charset="0"/>
              </a:defRPr>
            </a:lvl2pPr>
            <a:lvl3pPr marL="1143000" indent="-228600">
              <a:spcBef>
                <a:spcPts val="1000"/>
              </a:spcBef>
              <a:buClr>
                <a:schemeClr val="accent1"/>
              </a:buClr>
              <a:buFont typeface="Wingdings 3" charset="2"/>
              <a:buChar char=""/>
              <a:defRPr sz="1400">
                <a:solidFill>
                  <a:srgbClr val="404040"/>
                </a:solidFill>
                <a:latin typeface="Century Gothic" charset="0"/>
              </a:defRPr>
            </a:lvl3pPr>
            <a:lvl4pPr marL="1600200" indent="-228600">
              <a:spcBef>
                <a:spcPts val="1000"/>
              </a:spcBef>
              <a:buClr>
                <a:schemeClr val="accent1"/>
              </a:buClr>
              <a:buFont typeface="Wingdings 3" charset="2"/>
              <a:buChar char=""/>
              <a:defRPr sz="1200">
                <a:solidFill>
                  <a:srgbClr val="404040"/>
                </a:solidFill>
                <a:latin typeface="Century Gothic" charset="0"/>
              </a:defRPr>
            </a:lvl4pPr>
            <a:lvl5pPr marL="2057400" indent="-228600">
              <a:spcBef>
                <a:spcPts val="1000"/>
              </a:spcBef>
              <a:buClr>
                <a:schemeClr val="accent1"/>
              </a:buClr>
              <a:buFont typeface="Wingdings 3" charset="2"/>
              <a:buChar char=""/>
              <a:defRPr sz="1200">
                <a:solidFill>
                  <a:srgbClr val="404040"/>
                </a:solidFill>
                <a:latin typeface="Century Gothic" charset="0"/>
              </a:defRPr>
            </a:lvl5pPr>
            <a:lvl6pPr marL="25146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6pPr>
            <a:lvl7pPr marL="29718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7pPr>
            <a:lvl8pPr marL="34290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8pPr>
            <a:lvl9pPr marL="38862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9pPr>
          </a:lstStyle>
          <a:p>
            <a:pPr eaLnBrk="1" hangingPunct="1">
              <a:spcBef>
                <a:spcPct val="0"/>
              </a:spcBef>
              <a:buClrTx/>
              <a:buFontTx/>
              <a:buNone/>
            </a:pPr>
            <a:r>
              <a:rPr lang="en-US" altLang="zh-CN">
                <a:solidFill>
                  <a:schemeClr val="tx1"/>
                </a:solidFill>
                <a:latin typeface="Rockwell" charset="0"/>
              </a:rPr>
              <a:t>Value</a:t>
            </a:r>
            <a:r>
              <a:rPr lang="zh-CN" altLang="en-US">
                <a:solidFill>
                  <a:schemeClr val="tx1"/>
                </a:solidFill>
                <a:latin typeface="Rockwell" charset="0"/>
              </a:rPr>
              <a:t> </a:t>
            </a:r>
            <a:r>
              <a:rPr lang="en-US" altLang="zh-CN">
                <a:solidFill>
                  <a:schemeClr val="tx1"/>
                </a:solidFill>
                <a:latin typeface="Rockwell" charset="0"/>
              </a:rPr>
              <a:t>of</a:t>
            </a:r>
            <a:r>
              <a:rPr lang="zh-CN" altLang="en-US">
                <a:solidFill>
                  <a:schemeClr val="tx1"/>
                </a:solidFill>
                <a:latin typeface="Rockwell" charset="0"/>
              </a:rPr>
              <a:t> </a:t>
            </a:r>
            <a:r>
              <a:rPr lang="en-US" altLang="en-US">
                <a:solidFill>
                  <a:schemeClr val="tx1"/>
                </a:solidFill>
                <a:latin typeface="Rockwell" charset="0"/>
              </a:rPr>
              <a:t>x</a:t>
            </a:r>
            <a:endParaRPr lang="en-GB" altLang="en-US">
              <a:solidFill>
                <a:schemeClr val="tx1"/>
              </a:solidFill>
              <a:latin typeface="Rockwel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2592388" y="623888"/>
            <a:ext cx="8912225" cy="1281112"/>
          </a:xfrm>
        </p:spPr>
        <p:txBody>
          <a:bodyPr/>
          <a:lstStyle/>
          <a:p>
            <a:pPr eaLnBrk="1" hangingPunct="1"/>
            <a:r>
              <a:rPr lang="en-US" altLang="en-US"/>
              <a:t>Course outline </a:t>
            </a:r>
            <a:endParaRPr lang="en-GB" altLang="en-US"/>
          </a:p>
        </p:txBody>
      </p:sp>
      <p:sp>
        <p:nvSpPr>
          <p:cNvPr id="3" name="Content Placeholder 2"/>
          <p:cNvSpPr>
            <a:spLocks noGrp="1"/>
          </p:cNvSpPr>
          <p:nvPr>
            <p:ph idx="1"/>
          </p:nvPr>
        </p:nvSpPr>
        <p:spPr>
          <a:xfrm>
            <a:off x="2589213" y="1838325"/>
            <a:ext cx="8915400" cy="3776663"/>
          </a:xfrm>
        </p:spPr>
        <p:txBody>
          <a:bodyPr rtlCol="0">
            <a:normAutofit/>
          </a:bodyPr>
          <a:lstStyle/>
          <a:p>
            <a:pPr eaLnBrk="1" fontAlgn="auto" hangingPunct="1">
              <a:spcAft>
                <a:spcPts val="0"/>
              </a:spcAft>
              <a:defRPr/>
            </a:pPr>
            <a:r>
              <a:rPr lang="en-US" altLang="zh-TW" sz="2200" dirty="0">
                <a:solidFill>
                  <a:schemeClr val="tx1">
                    <a:lumMod val="75000"/>
                    <a:lumOff val="25000"/>
                  </a:schemeClr>
                </a:solidFill>
                <a:ea typeface="Century Gothic" charset="0"/>
                <a:cs typeface="Century Gothic" charset="0"/>
              </a:rPr>
              <a:t>Course activities </a:t>
            </a:r>
          </a:p>
          <a:p>
            <a:pPr lvl="1" eaLnBrk="1" fontAlgn="auto" hangingPunct="1">
              <a:spcAft>
                <a:spcPts val="0"/>
              </a:spcAft>
              <a:buFont typeface="Arial" panose="020B0604020202020204" pitchFamily="34" charset="0"/>
              <a:buChar char="•"/>
              <a:defRPr/>
            </a:pPr>
            <a:r>
              <a:rPr lang="en-US" altLang="zh-CN" sz="2000" dirty="0">
                <a:solidFill>
                  <a:schemeClr val="tx1">
                    <a:lumMod val="75000"/>
                    <a:lumOff val="25000"/>
                  </a:schemeClr>
                </a:solidFill>
                <a:ea typeface="Century Gothic" charset="0"/>
                <a:cs typeface="Century Gothic" charset="0"/>
              </a:rPr>
              <a:t>Read</a:t>
            </a:r>
            <a:r>
              <a:rPr lang="zh-CN" altLang="en-US" sz="2000" dirty="0">
                <a:solidFill>
                  <a:schemeClr val="tx1">
                    <a:lumMod val="75000"/>
                    <a:lumOff val="25000"/>
                  </a:schemeClr>
                </a:solidFill>
                <a:ea typeface="Century Gothic" charset="0"/>
                <a:cs typeface="Century Gothic" charset="0"/>
              </a:rPr>
              <a:t> </a:t>
            </a:r>
            <a:r>
              <a:rPr lang="en-US" altLang="zh-CN" sz="2000" dirty="0">
                <a:solidFill>
                  <a:schemeClr val="tx1">
                    <a:lumMod val="75000"/>
                    <a:lumOff val="25000"/>
                  </a:schemeClr>
                </a:solidFill>
                <a:ea typeface="Century Gothic" charset="0"/>
                <a:cs typeface="Century Gothic" charset="0"/>
              </a:rPr>
              <a:t>the</a:t>
            </a:r>
            <a:r>
              <a:rPr lang="zh-CN" altLang="en-US" sz="2000" dirty="0">
                <a:solidFill>
                  <a:schemeClr val="tx1">
                    <a:lumMod val="75000"/>
                    <a:lumOff val="25000"/>
                  </a:schemeClr>
                </a:solidFill>
                <a:ea typeface="Century Gothic" charset="0"/>
                <a:cs typeface="Century Gothic" charset="0"/>
              </a:rPr>
              <a:t> </a:t>
            </a:r>
            <a:r>
              <a:rPr lang="en-US" altLang="zh-CN" sz="2000" dirty="0">
                <a:solidFill>
                  <a:schemeClr val="tx1">
                    <a:lumMod val="75000"/>
                    <a:lumOff val="25000"/>
                  </a:schemeClr>
                </a:solidFill>
                <a:ea typeface="Century Gothic" charset="0"/>
                <a:cs typeface="Century Gothic" charset="0"/>
              </a:rPr>
              <a:t>lab</a:t>
            </a:r>
            <a:r>
              <a:rPr lang="zh-CN" altLang="en-US" sz="2000" dirty="0">
                <a:solidFill>
                  <a:schemeClr val="tx1">
                    <a:lumMod val="75000"/>
                    <a:lumOff val="25000"/>
                  </a:schemeClr>
                </a:solidFill>
                <a:ea typeface="Century Gothic" charset="0"/>
                <a:cs typeface="Century Gothic" charset="0"/>
              </a:rPr>
              <a:t> </a:t>
            </a:r>
            <a:r>
              <a:rPr lang="en-US" altLang="zh-CN" sz="2000" dirty="0">
                <a:solidFill>
                  <a:schemeClr val="tx1">
                    <a:lumMod val="75000"/>
                    <a:lumOff val="25000"/>
                  </a:schemeClr>
                </a:solidFill>
                <a:ea typeface="Century Gothic" charset="0"/>
                <a:cs typeface="Century Gothic" charset="0"/>
              </a:rPr>
              <a:t>manual,</a:t>
            </a:r>
            <a:r>
              <a:rPr lang="zh-CN" altLang="en-US" sz="2000" dirty="0">
                <a:solidFill>
                  <a:schemeClr val="tx1">
                    <a:lumMod val="75000"/>
                    <a:lumOff val="25000"/>
                  </a:schemeClr>
                </a:solidFill>
                <a:ea typeface="Century Gothic" charset="0"/>
                <a:cs typeface="Century Gothic" charset="0"/>
              </a:rPr>
              <a:t> </a:t>
            </a:r>
            <a:r>
              <a:rPr lang="en-US" altLang="zh-CN" sz="2000" dirty="0">
                <a:solidFill>
                  <a:schemeClr val="tx1">
                    <a:lumMod val="75000"/>
                    <a:lumOff val="25000"/>
                  </a:schemeClr>
                </a:solidFill>
                <a:ea typeface="Century Gothic" charset="0"/>
                <a:cs typeface="Century Gothic" charset="0"/>
              </a:rPr>
              <a:t>understand</a:t>
            </a:r>
            <a:r>
              <a:rPr lang="zh-CN" altLang="en-US" sz="2000" dirty="0">
                <a:solidFill>
                  <a:schemeClr val="tx1">
                    <a:lumMod val="75000"/>
                    <a:lumOff val="25000"/>
                  </a:schemeClr>
                </a:solidFill>
                <a:ea typeface="Century Gothic" charset="0"/>
                <a:cs typeface="Century Gothic" charset="0"/>
              </a:rPr>
              <a:t> </a:t>
            </a:r>
            <a:r>
              <a:rPr lang="en-US" altLang="zh-CN" sz="2000" dirty="0">
                <a:solidFill>
                  <a:schemeClr val="tx1">
                    <a:lumMod val="75000"/>
                    <a:lumOff val="25000"/>
                  </a:schemeClr>
                </a:solidFill>
                <a:ea typeface="Century Gothic" charset="0"/>
                <a:cs typeface="Century Gothic" charset="0"/>
              </a:rPr>
              <a:t>what</a:t>
            </a:r>
            <a:r>
              <a:rPr lang="zh-CN" altLang="en-US" sz="2000" dirty="0">
                <a:solidFill>
                  <a:schemeClr val="tx1">
                    <a:lumMod val="75000"/>
                    <a:lumOff val="25000"/>
                  </a:schemeClr>
                </a:solidFill>
                <a:ea typeface="Century Gothic" charset="0"/>
                <a:cs typeface="Century Gothic" charset="0"/>
              </a:rPr>
              <a:t> </a:t>
            </a:r>
            <a:r>
              <a:rPr lang="en-US" altLang="zh-CN" sz="2000" dirty="0">
                <a:solidFill>
                  <a:schemeClr val="tx1">
                    <a:lumMod val="75000"/>
                    <a:lumOff val="25000"/>
                  </a:schemeClr>
                </a:solidFill>
                <a:ea typeface="Century Gothic" charset="0"/>
                <a:cs typeface="Century Gothic" charset="0"/>
              </a:rPr>
              <a:t>you</a:t>
            </a:r>
            <a:r>
              <a:rPr lang="zh-CN" altLang="en-US" sz="2000" dirty="0">
                <a:solidFill>
                  <a:schemeClr val="tx1">
                    <a:lumMod val="75000"/>
                    <a:lumOff val="25000"/>
                  </a:schemeClr>
                </a:solidFill>
                <a:ea typeface="Century Gothic" charset="0"/>
                <a:cs typeface="Century Gothic" charset="0"/>
              </a:rPr>
              <a:t> </a:t>
            </a:r>
            <a:r>
              <a:rPr lang="en-US" altLang="zh-CN" sz="2000" dirty="0">
                <a:solidFill>
                  <a:schemeClr val="tx1">
                    <a:lumMod val="75000"/>
                    <a:lumOff val="25000"/>
                  </a:schemeClr>
                </a:solidFill>
                <a:ea typeface="Century Gothic" charset="0"/>
                <a:cs typeface="Century Gothic" charset="0"/>
              </a:rPr>
              <a:t>are</a:t>
            </a:r>
            <a:r>
              <a:rPr lang="zh-CN" altLang="en-US" sz="2000" dirty="0">
                <a:solidFill>
                  <a:schemeClr val="tx1">
                    <a:lumMod val="75000"/>
                    <a:lumOff val="25000"/>
                  </a:schemeClr>
                </a:solidFill>
                <a:ea typeface="Century Gothic" charset="0"/>
                <a:cs typeface="Century Gothic" charset="0"/>
              </a:rPr>
              <a:t> </a:t>
            </a:r>
            <a:r>
              <a:rPr lang="en-US" altLang="zh-CN" sz="2000" dirty="0">
                <a:solidFill>
                  <a:schemeClr val="tx1">
                    <a:lumMod val="75000"/>
                    <a:lumOff val="25000"/>
                  </a:schemeClr>
                </a:solidFill>
                <a:ea typeface="Century Gothic" charset="0"/>
                <a:cs typeface="Century Gothic" charset="0"/>
              </a:rPr>
              <a:t>going</a:t>
            </a:r>
            <a:r>
              <a:rPr lang="zh-CN" altLang="en-US" sz="2000" dirty="0">
                <a:solidFill>
                  <a:schemeClr val="tx1">
                    <a:lumMod val="75000"/>
                    <a:lumOff val="25000"/>
                  </a:schemeClr>
                </a:solidFill>
                <a:ea typeface="Century Gothic" charset="0"/>
                <a:cs typeface="Century Gothic" charset="0"/>
              </a:rPr>
              <a:t> </a:t>
            </a:r>
            <a:r>
              <a:rPr lang="en-US" altLang="zh-CN" sz="2000" dirty="0">
                <a:solidFill>
                  <a:schemeClr val="tx1">
                    <a:lumMod val="75000"/>
                    <a:lumOff val="25000"/>
                  </a:schemeClr>
                </a:solidFill>
                <a:ea typeface="Century Gothic" charset="0"/>
                <a:cs typeface="Century Gothic" charset="0"/>
              </a:rPr>
              <a:t>to</a:t>
            </a:r>
            <a:r>
              <a:rPr lang="zh-CN" altLang="en-US" sz="2000" dirty="0">
                <a:solidFill>
                  <a:schemeClr val="tx1">
                    <a:lumMod val="75000"/>
                    <a:lumOff val="25000"/>
                  </a:schemeClr>
                </a:solidFill>
                <a:ea typeface="Century Gothic" charset="0"/>
                <a:cs typeface="Century Gothic" charset="0"/>
              </a:rPr>
              <a:t> </a:t>
            </a:r>
            <a:r>
              <a:rPr lang="en-US" altLang="zh-CN" sz="2000" dirty="0">
                <a:solidFill>
                  <a:schemeClr val="tx1">
                    <a:lumMod val="75000"/>
                    <a:lumOff val="25000"/>
                  </a:schemeClr>
                </a:solidFill>
                <a:ea typeface="Century Gothic" charset="0"/>
                <a:cs typeface="Century Gothic" charset="0"/>
              </a:rPr>
              <a:t>do.</a:t>
            </a:r>
          </a:p>
          <a:p>
            <a:pPr lvl="1" eaLnBrk="1" fontAlgn="auto" hangingPunct="1">
              <a:spcAft>
                <a:spcPts val="0"/>
              </a:spcAft>
              <a:buFont typeface="Arial" panose="020B0604020202020204" pitchFamily="34" charset="0"/>
              <a:buChar char="•"/>
              <a:defRPr/>
            </a:pPr>
            <a:r>
              <a:rPr lang="en-US" altLang="zh-CN" sz="2000" dirty="0">
                <a:solidFill>
                  <a:schemeClr val="tx1">
                    <a:lumMod val="75000"/>
                    <a:lumOff val="25000"/>
                  </a:schemeClr>
                </a:solidFill>
                <a:ea typeface="Century Gothic" charset="0"/>
                <a:cs typeface="Century Gothic" charset="0"/>
              </a:rPr>
              <a:t>Once</a:t>
            </a:r>
            <a:r>
              <a:rPr lang="zh-CN" altLang="en-US" sz="2000" dirty="0">
                <a:solidFill>
                  <a:schemeClr val="tx1">
                    <a:lumMod val="75000"/>
                    <a:lumOff val="25000"/>
                  </a:schemeClr>
                </a:solidFill>
                <a:ea typeface="Century Gothic" charset="0"/>
                <a:cs typeface="Century Gothic" charset="0"/>
              </a:rPr>
              <a:t> </a:t>
            </a:r>
            <a:r>
              <a:rPr lang="en-US" altLang="zh-CN" sz="2000" dirty="0">
                <a:solidFill>
                  <a:schemeClr val="tx1">
                    <a:lumMod val="75000"/>
                    <a:lumOff val="25000"/>
                  </a:schemeClr>
                </a:solidFill>
                <a:ea typeface="Century Gothic" charset="0"/>
                <a:cs typeface="Century Gothic" charset="0"/>
              </a:rPr>
              <a:t>you</a:t>
            </a:r>
            <a:r>
              <a:rPr lang="zh-CN" altLang="en-US" sz="2000" dirty="0">
                <a:solidFill>
                  <a:schemeClr val="tx1">
                    <a:lumMod val="75000"/>
                    <a:lumOff val="25000"/>
                  </a:schemeClr>
                </a:solidFill>
                <a:ea typeface="Century Gothic" charset="0"/>
                <a:cs typeface="Century Gothic" charset="0"/>
              </a:rPr>
              <a:t> </a:t>
            </a:r>
            <a:r>
              <a:rPr lang="en-US" altLang="zh-CN" sz="2000" dirty="0">
                <a:solidFill>
                  <a:schemeClr val="tx1">
                    <a:lumMod val="75000"/>
                    <a:lumOff val="25000"/>
                  </a:schemeClr>
                </a:solidFill>
                <a:ea typeface="Century Gothic" charset="0"/>
                <a:cs typeface="Century Gothic" charset="0"/>
              </a:rPr>
              <a:t>are</a:t>
            </a:r>
            <a:r>
              <a:rPr lang="zh-CN" altLang="en-US" sz="2000" dirty="0">
                <a:solidFill>
                  <a:schemeClr val="tx1">
                    <a:lumMod val="75000"/>
                    <a:lumOff val="25000"/>
                  </a:schemeClr>
                </a:solidFill>
                <a:ea typeface="Century Gothic" charset="0"/>
                <a:cs typeface="Century Gothic" charset="0"/>
              </a:rPr>
              <a:t> </a:t>
            </a:r>
            <a:r>
              <a:rPr lang="en-US" altLang="zh-CN" sz="2000" dirty="0">
                <a:solidFill>
                  <a:schemeClr val="tx1">
                    <a:lumMod val="75000"/>
                    <a:lumOff val="25000"/>
                  </a:schemeClr>
                </a:solidFill>
                <a:ea typeface="Century Gothic" charset="0"/>
                <a:cs typeface="Century Gothic" charset="0"/>
              </a:rPr>
              <a:t>in</a:t>
            </a:r>
            <a:r>
              <a:rPr lang="zh-CN" altLang="en-US" sz="2000" dirty="0">
                <a:solidFill>
                  <a:schemeClr val="tx1">
                    <a:lumMod val="75000"/>
                    <a:lumOff val="25000"/>
                  </a:schemeClr>
                </a:solidFill>
                <a:ea typeface="Century Gothic" charset="0"/>
                <a:cs typeface="Century Gothic" charset="0"/>
              </a:rPr>
              <a:t> </a:t>
            </a:r>
            <a:r>
              <a:rPr lang="en-US" altLang="zh-CN" sz="2000" dirty="0">
                <a:solidFill>
                  <a:schemeClr val="tx1">
                    <a:lumMod val="75000"/>
                    <a:lumOff val="25000"/>
                  </a:schemeClr>
                </a:solidFill>
                <a:ea typeface="Century Gothic" charset="0"/>
                <a:cs typeface="Century Gothic" charset="0"/>
              </a:rPr>
              <a:t>the</a:t>
            </a:r>
            <a:r>
              <a:rPr lang="zh-CN" altLang="en-US" sz="2000" dirty="0">
                <a:solidFill>
                  <a:schemeClr val="tx1">
                    <a:lumMod val="75000"/>
                    <a:lumOff val="25000"/>
                  </a:schemeClr>
                </a:solidFill>
                <a:ea typeface="Century Gothic" charset="0"/>
                <a:cs typeface="Century Gothic" charset="0"/>
              </a:rPr>
              <a:t> </a:t>
            </a:r>
            <a:r>
              <a:rPr lang="en-US" altLang="zh-CN" sz="2000" dirty="0">
                <a:solidFill>
                  <a:schemeClr val="tx1">
                    <a:lumMod val="75000"/>
                    <a:lumOff val="25000"/>
                  </a:schemeClr>
                </a:solidFill>
                <a:ea typeface="Century Gothic" charset="0"/>
                <a:cs typeface="Century Gothic" charset="0"/>
              </a:rPr>
              <a:t>lab,</a:t>
            </a:r>
            <a:r>
              <a:rPr lang="zh-CN" altLang="en-US" sz="2000" dirty="0">
                <a:solidFill>
                  <a:schemeClr val="tx1">
                    <a:lumMod val="75000"/>
                    <a:lumOff val="25000"/>
                  </a:schemeClr>
                </a:solidFill>
                <a:ea typeface="Century Gothic" charset="0"/>
                <a:cs typeface="Century Gothic" charset="0"/>
              </a:rPr>
              <a:t> </a:t>
            </a:r>
            <a:r>
              <a:rPr lang="en-US" altLang="zh-CN" sz="2000" dirty="0">
                <a:solidFill>
                  <a:srgbClr val="FF0000"/>
                </a:solidFill>
                <a:ea typeface="Century Gothic" charset="0"/>
                <a:cs typeface="Century Gothic" charset="0"/>
              </a:rPr>
              <a:t>you</a:t>
            </a:r>
            <a:r>
              <a:rPr lang="zh-CN" altLang="en-US" sz="2000" dirty="0">
                <a:solidFill>
                  <a:srgbClr val="FF0000"/>
                </a:solidFill>
                <a:ea typeface="Century Gothic" charset="0"/>
                <a:cs typeface="Century Gothic" charset="0"/>
              </a:rPr>
              <a:t> </a:t>
            </a:r>
            <a:r>
              <a:rPr lang="en-US" altLang="zh-CN" sz="2000" dirty="0">
                <a:solidFill>
                  <a:srgbClr val="FF0000"/>
                </a:solidFill>
                <a:ea typeface="Century Gothic" charset="0"/>
                <a:cs typeface="Century Gothic" charset="0"/>
              </a:rPr>
              <a:t>are</a:t>
            </a:r>
            <a:r>
              <a:rPr lang="zh-CN" altLang="en-US" sz="2000" dirty="0">
                <a:solidFill>
                  <a:srgbClr val="FF0000"/>
                </a:solidFill>
                <a:ea typeface="Century Gothic" charset="0"/>
                <a:cs typeface="Century Gothic" charset="0"/>
              </a:rPr>
              <a:t> </a:t>
            </a:r>
            <a:r>
              <a:rPr lang="en-US" altLang="zh-CN" sz="2000" dirty="0">
                <a:solidFill>
                  <a:srgbClr val="FF0000"/>
                </a:solidFill>
                <a:ea typeface="Century Gothic" charset="0"/>
                <a:cs typeface="Century Gothic" charset="0"/>
              </a:rPr>
              <a:t>on</a:t>
            </a:r>
            <a:r>
              <a:rPr lang="zh-CN" altLang="en-US" sz="2000" dirty="0">
                <a:solidFill>
                  <a:srgbClr val="FF0000"/>
                </a:solidFill>
                <a:ea typeface="Century Gothic" charset="0"/>
                <a:cs typeface="Century Gothic" charset="0"/>
              </a:rPr>
              <a:t> </a:t>
            </a:r>
            <a:r>
              <a:rPr lang="en-US" altLang="zh-CN" sz="2000" dirty="0">
                <a:solidFill>
                  <a:srgbClr val="FF0000"/>
                </a:solidFill>
                <a:ea typeface="Century Gothic" charset="0"/>
                <a:cs typeface="Century Gothic" charset="0"/>
              </a:rPr>
              <a:t>your</a:t>
            </a:r>
            <a:r>
              <a:rPr lang="zh-CN" altLang="en-US" sz="2000" dirty="0">
                <a:solidFill>
                  <a:srgbClr val="FF0000"/>
                </a:solidFill>
                <a:ea typeface="Century Gothic" charset="0"/>
                <a:cs typeface="Century Gothic" charset="0"/>
              </a:rPr>
              <a:t> </a:t>
            </a:r>
            <a:r>
              <a:rPr lang="en-US" altLang="zh-CN" sz="2000" dirty="0">
                <a:solidFill>
                  <a:srgbClr val="FF0000"/>
                </a:solidFill>
                <a:ea typeface="Century Gothic" charset="0"/>
                <a:cs typeface="Century Gothic" charset="0"/>
              </a:rPr>
              <a:t>own</a:t>
            </a:r>
            <a:r>
              <a:rPr lang="en-US" altLang="zh-CN" sz="2000" dirty="0">
                <a:solidFill>
                  <a:schemeClr val="tx1">
                    <a:lumMod val="75000"/>
                    <a:lumOff val="25000"/>
                  </a:schemeClr>
                </a:solidFill>
                <a:ea typeface="Century Gothic" charset="0"/>
                <a:cs typeface="Century Gothic" charset="0"/>
              </a:rPr>
              <a:t>.</a:t>
            </a:r>
            <a:r>
              <a:rPr lang="zh-CN" altLang="en-US" sz="2000" dirty="0">
                <a:solidFill>
                  <a:schemeClr val="tx1">
                    <a:lumMod val="75000"/>
                    <a:lumOff val="25000"/>
                  </a:schemeClr>
                </a:solidFill>
                <a:ea typeface="Century Gothic" charset="0"/>
                <a:cs typeface="Century Gothic" charset="0"/>
              </a:rPr>
              <a:t> </a:t>
            </a:r>
            <a:endParaRPr lang="en-US" altLang="zh-CN" sz="2000" dirty="0">
              <a:solidFill>
                <a:schemeClr val="tx1">
                  <a:lumMod val="75000"/>
                  <a:lumOff val="25000"/>
                </a:schemeClr>
              </a:solidFill>
              <a:ea typeface="Century Gothic" charset="0"/>
              <a:cs typeface="Century Gothic" charset="0"/>
            </a:endParaRPr>
          </a:p>
          <a:p>
            <a:pPr lvl="1" eaLnBrk="1" fontAlgn="auto" hangingPunct="1">
              <a:spcAft>
                <a:spcPts val="0"/>
              </a:spcAft>
              <a:buFont typeface="Arial" panose="020B0604020202020204" pitchFamily="34" charset="0"/>
              <a:buChar char="•"/>
              <a:defRPr/>
            </a:pPr>
            <a:r>
              <a:rPr lang="en-US" altLang="zh-CN" sz="2000" dirty="0">
                <a:solidFill>
                  <a:schemeClr val="tx1">
                    <a:lumMod val="75000"/>
                    <a:lumOff val="25000"/>
                  </a:schemeClr>
                </a:solidFill>
                <a:ea typeface="Century Gothic" charset="0"/>
                <a:cs typeface="Century Gothic" charset="0"/>
              </a:rPr>
              <a:t>Formal</a:t>
            </a:r>
            <a:r>
              <a:rPr lang="zh-CN" altLang="en-US" sz="2000" dirty="0">
                <a:solidFill>
                  <a:schemeClr val="tx1">
                    <a:lumMod val="75000"/>
                    <a:lumOff val="25000"/>
                  </a:schemeClr>
                </a:solidFill>
                <a:ea typeface="Century Gothic" charset="0"/>
                <a:cs typeface="Century Gothic" charset="0"/>
              </a:rPr>
              <a:t> </a:t>
            </a:r>
            <a:r>
              <a:rPr lang="en-US" altLang="zh-CN" sz="2000" dirty="0">
                <a:solidFill>
                  <a:schemeClr val="tx1">
                    <a:lumMod val="75000"/>
                    <a:lumOff val="25000"/>
                  </a:schemeClr>
                </a:solidFill>
                <a:ea typeface="Century Gothic" charset="0"/>
                <a:cs typeface="Century Gothic" charset="0"/>
              </a:rPr>
              <a:t>and</a:t>
            </a:r>
            <a:r>
              <a:rPr lang="zh-CN" altLang="en-US" sz="2000" dirty="0">
                <a:solidFill>
                  <a:schemeClr val="tx1">
                    <a:lumMod val="75000"/>
                    <a:lumOff val="25000"/>
                  </a:schemeClr>
                </a:solidFill>
                <a:ea typeface="Century Gothic" charset="0"/>
                <a:cs typeface="Century Gothic" charset="0"/>
              </a:rPr>
              <a:t> </a:t>
            </a:r>
            <a:r>
              <a:rPr lang="en-US" altLang="zh-CN" sz="2000" dirty="0">
                <a:solidFill>
                  <a:schemeClr val="tx1">
                    <a:lumMod val="75000"/>
                    <a:lumOff val="25000"/>
                  </a:schemeClr>
                </a:solidFill>
                <a:ea typeface="Century Gothic" charset="0"/>
                <a:cs typeface="Century Gothic" charset="0"/>
              </a:rPr>
              <a:t>Informal</a:t>
            </a:r>
            <a:r>
              <a:rPr lang="zh-CN" altLang="en-US" sz="2000" dirty="0">
                <a:solidFill>
                  <a:schemeClr val="tx1">
                    <a:lumMod val="75000"/>
                    <a:lumOff val="25000"/>
                  </a:schemeClr>
                </a:solidFill>
                <a:ea typeface="Century Gothic" charset="0"/>
                <a:cs typeface="Century Gothic" charset="0"/>
              </a:rPr>
              <a:t> </a:t>
            </a:r>
            <a:r>
              <a:rPr lang="en-US" altLang="zh-CN" sz="2000" dirty="0">
                <a:solidFill>
                  <a:schemeClr val="tx1">
                    <a:lumMod val="75000"/>
                    <a:lumOff val="25000"/>
                  </a:schemeClr>
                </a:solidFill>
                <a:ea typeface="Century Gothic" charset="0"/>
                <a:cs typeface="Century Gothic" charset="0"/>
              </a:rPr>
              <a:t>(or</a:t>
            </a:r>
            <a:r>
              <a:rPr lang="zh-CN" altLang="en-US" sz="2000" dirty="0">
                <a:solidFill>
                  <a:schemeClr val="tx1">
                    <a:lumMod val="75000"/>
                    <a:lumOff val="25000"/>
                  </a:schemeClr>
                </a:solidFill>
                <a:ea typeface="Century Gothic" charset="0"/>
                <a:cs typeface="Century Gothic" charset="0"/>
              </a:rPr>
              <a:t> </a:t>
            </a:r>
            <a:r>
              <a:rPr lang="en-US" altLang="zh-CN" sz="2000" dirty="0">
                <a:solidFill>
                  <a:schemeClr val="tx1">
                    <a:lumMod val="75000"/>
                    <a:lumOff val="25000"/>
                  </a:schemeClr>
                </a:solidFill>
                <a:ea typeface="Century Gothic" charset="0"/>
                <a:cs typeface="Century Gothic" charset="0"/>
              </a:rPr>
              <a:t>short)</a:t>
            </a:r>
            <a:r>
              <a:rPr lang="zh-CN" altLang="en-US" sz="2000" dirty="0">
                <a:solidFill>
                  <a:schemeClr val="tx1">
                    <a:lumMod val="75000"/>
                    <a:lumOff val="25000"/>
                  </a:schemeClr>
                </a:solidFill>
                <a:ea typeface="Century Gothic" charset="0"/>
                <a:cs typeface="Century Gothic" charset="0"/>
              </a:rPr>
              <a:t> </a:t>
            </a:r>
            <a:r>
              <a:rPr lang="en-US" altLang="zh-CN" sz="2000" dirty="0">
                <a:solidFill>
                  <a:schemeClr val="tx1">
                    <a:lumMod val="75000"/>
                    <a:lumOff val="25000"/>
                  </a:schemeClr>
                </a:solidFill>
                <a:ea typeface="Century Gothic" charset="0"/>
                <a:cs typeface="Century Gothic" charset="0"/>
              </a:rPr>
              <a:t>Reports</a:t>
            </a:r>
            <a:r>
              <a:rPr lang="zh-CN" altLang="en-US" sz="2000" dirty="0">
                <a:solidFill>
                  <a:schemeClr val="tx1">
                    <a:lumMod val="75000"/>
                    <a:lumOff val="25000"/>
                  </a:schemeClr>
                </a:solidFill>
                <a:ea typeface="Century Gothic" charset="0"/>
                <a:cs typeface="Century Gothic" charset="0"/>
              </a:rPr>
              <a:t> </a:t>
            </a:r>
            <a:r>
              <a:rPr lang="en-US" altLang="zh-CN" sz="2000" dirty="0">
                <a:solidFill>
                  <a:schemeClr val="tx1">
                    <a:lumMod val="75000"/>
                    <a:lumOff val="25000"/>
                  </a:schemeClr>
                </a:solidFill>
                <a:ea typeface="Century Gothic" charset="0"/>
                <a:cs typeface="Century Gothic" charset="0"/>
              </a:rPr>
              <a:t>are</a:t>
            </a:r>
            <a:r>
              <a:rPr lang="zh-CN" altLang="en-US" sz="2000" dirty="0">
                <a:solidFill>
                  <a:schemeClr val="tx1">
                    <a:lumMod val="75000"/>
                    <a:lumOff val="25000"/>
                  </a:schemeClr>
                </a:solidFill>
                <a:ea typeface="Century Gothic" charset="0"/>
                <a:cs typeface="Century Gothic" charset="0"/>
              </a:rPr>
              <a:t> </a:t>
            </a:r>
            <a:r>
              <a:rPr lang="en-US" altLang="zh-CN" sz="2000" dirty="0">
                <a:solidFill>
                  <a:schemeClr val="tx1">
                    <a:lumMod val="75000"/>
                    <a:lumOff val="25000"/>
                  </a:schemeClr>
                </a:solidFill>
                <a:ea typeface="Century Gothic" charset="0"/>
                <a:cs typeface="Century Gothic" charset="0"/>
              </a:rPr>
              <a:t>required</a:t>
            </a:r>
            <a:r>
              <a:rPr lang="zh-CN" altLang="en-US" sz="2000" dirty="0">
                <a:solidFill>
                  <a:schemeClr val="tx1">
                    <a:lumMod val="75000"/>
                    <a:lumOff val="25000"/>
                  </a:schemeClr>
                </a:solidFill>
                <a:ea typeface="Century Gothic" charset="0"/>
                <a:cs typeface="Century Gothic" charset="0"/>
              </a:rPr>
              <a:t> </a:t>
            </a:r>
            <a:r>
              <a:rPr lang="en-US" altLang="zh-CN" sz="2000" dirty="0">
                <a:solidFill>
                  <a:schemeClr val="tx1">
                    <a:lumMod val="75000"/>
                    <a:lumOff val="25000"/>
                  </a:schemeClr>
                </a:solidFill>
                <a:ea typeface="Century Gothic" charset="0"/>
                <a:cs typeface="Century Gothic" charset="0"/>
              </a:rPr>
              <a:t>for</a:t>
            </a:r>
            <a:r>
              <a:rPr lang="zh-CN" altLang="en-US" sz="2000" dirty="0">
                <a:solidFill>
                  <a:schemeClr val="tx1">
                    <a:lumMod val="75000"/>
                    <a:lumOff val="25000"/>
                  </a:schemeClr>
                </a:solidFill>
                <a:ea typeface="Century Gothic" charset="0"/>
                <a:cs typeface="Century Gothic" charset="0"/>
              </a:rPr>
              <a:t> </a:t>
            </a:r>
            <a:r>
              <a:rPr lang="en-US" altLang="zh-CN" sz="2000" dirty="0">
                <a:solidFill>
                  <a:schemeClr val="tx1">
                    <a:lumMod val="75000"/>
                    <a:lumOff val="25000"/>
                  </a:schemeClr>
                </a:solidFill>
                <a:ea typeface="Century Gothic" charset="0"/>
                <a:cs typeface="Century Gothic" charset="0"/>
              </a:rPr>
              <a:t>different</a:t>
            </a:r>
            <a:r>
              <a:rPr lang="zh-CN" altLang="en-US" sz="2000" dirty="0">
                <a:solidFill>
                  <a:schemeClr val="tx1">
                    <a:lumMod val="75000"/>
                    <a:lumOff val="25000"/>
                  </a:schemeClr>
                </a:solidFill>
                <a:ea typeface="Century Gothic" charset="0"/>
                <a:cs typeface="Century Gothic" charset="0"/>
              </a:rPr>
              <a:t> </a:t>
            </a:r>
            <a:r>
              <a:rPr lang="en-US" altLang="zh-CN" sz="2000" dirty="0">
                <a:solidFill>
                  <a:schemeClr val="tx1">
                    <a:lumMod val="75000"/>
                    <a:lumOff val="25000"/>
                  </a:schemeClr>
                </a:solidFill>
                <a:ea typeface="Century Gothic" charset="0"/>
                <a:cs typeface="Century Gothic" charset="0"/>
              </a:rPr>
              <a:t>Exp.</a:t>
            </a:r>
            <a:r>
              <a:rPr lang="zh-CN" altLang="en-US" sz="2000" dirty="0">
                <a:solidFill>
                  <a:schemeClr val="tx1">
                    <a:lumMod val="75000"/>
                    <a:lumOff val="25000"/>
                  </a:schemeClr>
                </a:solidFill>
                <a:ea typeface="Century Gothic" charset="0"/>
                <a:cs typeface="Century Gothic" charset="0"/>
              </a:rPr>
              <a:t> </a:t>
            </a:r>
            <a:endParaRPr lang="en-US" altLang="zh-TW" sz="2000" dirty="0">
              <a:solidFill>
                <a:schemeClr val="tx1">
                  <a:lumMod val="75000"/>
                  <a:lumOff val="25000"/>
                </a:schemeClr>
              </a:solidFill>
              <a:ea typeface="Century Gothic" charset="0"/>
              <a:cs typeface="Century Gothic" charset="0"/>
            </a:endParaRPr>
          </a:p>
          <a:p>
            <a:pPr eaLnBrk="1" fontAlgn="auto" hangingPunct="1">
              <a:spcAft>
                <a:spcPts val="0"/>
              </a:spcAft>
              <a:defRPr/>
            </a:pPr>
            <a:r>
              <a:rPr lang="en-US" altLang="zh-TW" sz="2200" dirty="0">
                <a:solidFill>
                  <a:schemeClr val="tx1">
                    <a:lumMod val="75000"/>
                    <a:lumOff val="25000"/>
                  </a:schemeClr>
                </a:solidFill>
                <a:ea typeface="Century Gothic" charset="0"/>
                <a:cs typeface="Century Gothic" charset="0"/>
              </a:rPr>
              <a:t> </a:t>
            </a:r>
            <a:r>
              <a:rPr lang="en-US" altLang="zh-CN" sz="2200" dirty="0">
                <a:solidFill>
                  <a:schemeClr val="tx1">
                    <a:lumMod val="75000"/>
                    <a:lumOff val="25000"/>
                  </a:schemeClr>
                </a:solidFill>
                <a:ea typeface="Century Gothic" charset="0"/>
                <a:cs typeface="Century Gothic" charset="0"/>
              </a:rPr>
              <a:t>E</a:t>
            </a:r>
            <a:r>
              <a:rPr lang="en-US" altLang="zh-TW" sz="2200" dirty="0">
                <a:solidFill>
                  <a:schemeClr val="tx1">
                    <a:lumMod val="75000"/>
                    <a:lumOff val="25000"/>
                  </a:schemeClr>
                </a:solidFill>
                <a:ea typeface="Century Gothic" charset="0"/>
                <a:cs typeface="Century Gothic" charset="0"/>
              </a:rPr>
              <a:t>stimat</a:t>
            </a:r>
            <a:r>
              <a:rPr lang="en-US" altLang="zh-CN" sz="2200" dirty="0">
                <a:solidFill>
                  <a:schemeClr val="tx1">
                    <a:lumMod val="75000"/>
                    <a:lumOff val="25000"/>
                  </a:schemeClr>
                </a:solidFill>
                <a:ea typeface="Century Gothic" charset="0"/>
                <a:cs typeface="Century Gothic" charset="0"/>
              </a:rPr>
              <a:t>ion</a:t>
            </a:r>
            <a:r>
              <a:rPr lang="en-US" altLang="zh-TW" sz="2200" dirty="0">
                <a:solidFill>
                  <a:schemeClr val="tx1">
                    <a:lumMod val="75000"/>
                    <a:lumOff val="25000"/>
                  </a:schemeClr>
                </a:solidFill>
                <a:ea typeface="Century Gothic" charset="0"/>
                <a:cs typeface="Century Gothic" charset="0"/>
              </a:rPr>
              <a:t> of time</a:t>
            </a:r>
            <a:r>
              <a:rPr lang="zh-CN" altLang="en-US" sz="2200" dirty="0">
                <a:solidFill>
                  <a:schemeClr val="tx1">
                    <a:lumMod val="75000"/>
                    <a:lumOff val="25000"/>
                  </a:schemeClr>
                </a:solidFill>
                <a:ea typeface="Century Gothic" charset="0"/>
                <a:cs typeface="Century Gothic" charset="0"/>
              </a:rPr>
              <a:t> </a:t>
            </a:r>
            <a:r>
              <a:rPr lang="en-US" altLang="zh-CN" sz="2200" dirty="0">
                <a:solidFill>
                  <a:schemeClr val="tx1">
                    <a:lumMod val="75000"/>
                    <a:lumOff val="25000"/>
                  </a:schemeClr>
                </a:solidFill>
                <a:ea typeface="Century Gothic" charset="0"/>
                <a:cs typeface="Century Gothic" charset="0"/>
              </a:rPr>
              <a:t>needed</a:t>
            </a:r>
            <a:endParaRPr lang="en-GB" altLang="zh-TW" sz="2200" dirty="0">
              <a:solidFill>
                <a:schemeClr val="tx1">
                  <a:lumMod val="75000"/>
                  <a:lumOff val="25000"/>
                </a:schemeClr>
              </a:solidFill>
              <a:ea typeface="Century Gothic" charset="0"/>
              <a:cs typeface="Century Gothic" charset="0"/>
            </a:endParaRPr>
          </a:p>
          <a:p>
            <a:pPr eaLnBrk="1" fontAlgn="auto" hangingPunct="1">
              <a:spcAft>
                <a:spcPts val="0"/>
              </a:spcAft>
              <a:buFont typeface="Arial" panose="020B0604020202020204" pitchFamily="34" charset="0"/>
              <a:buNone/>
              <a:defRPr/>
            </a:pPr>
            <a:endParaRPr lang="en-GB" altLang="en-US" dirty="0">
              <a:solidFill>
                <a:schemeClr val="tx1">
                  <a:lumMod val="75000"/>
                  <a:lumOff val="25000"/>
                </a:schemeClr>
              </a:solidFill>
              <a:effectLst>
                <a:outerShdw blurRad="38100" dist="38100" dir="2700000" algn="tl">
                  <a:srgbClr val="2A5B7F"/>
                </a:outerShdw>
              </a:effectLst>
              <a:ea typeface="PMingLiU" charset="-120"/>
              <a:cs typeface="Times New Roman" panose="0202060305040502030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527861510"/>
              </p:ext>
            </p:extLst>
          </p:nvPr>
        </p:nvGraphicFramePr>
        <p:xfrm>
          <a:off x="3043238" y="4371975"/>
          <a:ext cx="5417211" cy="1483101"/>
        </p:xfrm>
        <a:graphic>
          <a:graphicData uri="http://schemas.openxmlformats.org/drawingml/2006/table">
            <a:tbl>
              <a:tblPr firstRow="1" firstCol="1" lastRow="1" lastCol="1" bandRow="1" bandCol="1">
                <a:tableStyleId>{69012ECD-51FC-41F1-AA8D-1B2483CD663E}</a:tableStyleId>
              </a:tblPr>
              <a:tblGrid>
                <a:gridCol w="3550973">
                  <a:extLst>
                    <a:ext uri="{9D8B030D-6E8A-4147-A177-3AD203B41FA5}">
                      <a16:colId xmlns:a16="http://schemas.microsoft.com/office/drawing/2014/main" xmlns="" val="20000"/>
                    </a:ext>
                  </a:extLst>
                </a:gridCol>
                <a:gridCol w="1866238">
                  <a:extLst>
                    <a:ext uri="{9D8B030D-6E8A-4147-A177-3AD203B41FA5}">
                      <a16:colId xmlns:a16="http://schemas.microsoft.com/office/drawing/2014/main" xmlns="" val="20001"/>
                    </a:ext>
                  </a:extLst>
                </a:gridCol>
              </a:tblGrid>
              <a:tr h="548729">
                <a:tc>
                  <a:txBody>
                    <a:bodyPr/>
                    <a:lstStyle/>
                    <a:p>
                      <a:pPr algn="just">
                        <a:spcAft>
                          <a:spcPts val="0"/>
                        </a:spcAft>
                      </a:pPr>
                      <a:r>
                        <a:rPr lang="en-US" sz="1800" dirty="0">
                          <a:effectLst/>
                        </a:rPr>
                        <a:t>Activity</a:t>
                      </a:r>
                      <a:endParaRPr lang="en-GB" sz="1800" b="0" dirty="0">
                        <a:effectLst/>
                        <a:latin typeface="Times New Roman" panose="02020603050405020304" charset="0"/>
                        <a:ea typeface="PMingLiU" charset="-120"/>
                      </a:endParaRPr>
                    </a:p>
                  </a:txBody>
                  <a:tcPr marL="68580" marR="68580" marT="0" marB="0"/>
                </a:tc>
                <a:tc>
                  <a:txBody>
                    <a:bodyPr/>
                    <a:lstStyle/>
                    <a:p>
                      <a:pPr algn="just">
                        <a:spcAft>
                          <a:spcPts val="0"/>
                        </a:spcAft>
                      </a:pPr>
                      <a:r>
                        <a:rPr lang="en-US" sz="1800" dirty="0">
                          <a:effectLst/>
                        </a:rPr>
                        <a:t>Hours/Lab</a:t>
                      </a:r>
                      <a:endParaRPr lang="en-GB" sz="1800" b="0" dirty="0">
                        <a:effectLst/>
                        <a:latin typeface="Century Gothic" charset="0"/>
                        <a:ea typeface="Century Gothic" charset="0"/>
                        <a:cs typeface="Century Gothic" charset="0"/>
                      </a:endParaRPr>
                    </a:p>
                  </a:txBody>
                  <a:tcPr marL="68580" marR="68580" marT="0" marB="0"/>
                </a:tc>
                <a:extLst>
                  <a:ext uri="{0D108BD9-81ED-4DB2-BD59-A6C34878D82A}">
                    <a16:rowId xmlns:a16="http://schemas.microsoft.com/office/drawing/2014/main" xmlns="" val="10000"/>
                  </a:ext>
                </a:extLst>
              </a:tr>
              <a:tr h="310803">
                <a:tc>
                  <a:txBody>
                    <a:bodyPr/>
                    <a:lstStyle/>
                    <a:p>
                      <a:pPr algn="just">
                        <a:spcAft>
                          <a:spcPts val="0"/>
                        </a:spcAft>
                      </a:pPr>
                      <a:r>
                        <a:rPr lang="en-US" sz="1800" dirty="0">
                          <a:effectLst/>
                        </a:rPr>
                        <a:t>Prelab reading of lab manual</a:t>
                      </a:r>
                      <a:endParaRPr lang="en-GB" sz="1800" dirty="0">
                        <a:effectLst/>
                        <a:latin typeface="Times New Roman" panose="02020603050405020304" charset="0"/>
                        <a:ea typeface="PMingLiU" charset="-120"/>
                      </a:endParaRPr>
                    </a:p>
                  </a:txBody>
                  <a:tcPr marL="68580" marR="68580" marT="0" marB="0"/>
                </a:tc>
                <a:tc>
                  <a:txBody>
                    <a:bodyPr/>
                    <a:lstStyle/>
                    <a:p>
                      <a:pPr algn="just">
                        <a:spcAft>
                          <a:spcPts val="0"/>
                        </a:spcAft>
                      </a:pPr>
                      <a:r>
                        <a:rPr lang="en-US" sz="1800" dirty="0">
                          <a:effectLst/>
                        </a:rPr>
                        <a:t>1 hour/lab</a:t>
                      </a:r>
                      <a:endParaRPr lang="en-GB" sz="1800" b="0" dirty="0">
                        <a:effectLst/>
                        <a:latin typeface="Century Gothic" charset="0"/>
                        <a:ea typeface="Century Gothic" charset="0"/>
                        <a:cs typeface="Century Gothic" charset="0"/>
                      </a:endParaRPr>
                    </a:p>
                  </a:txBody>
                  <a:tcPr marL="68580" marR="68580" marT="0" marB="0"/>
                </a:tc>
                <a:extLst>
                  <a:ext uri="{0D108BD9-81ED-4DB2-BD59-A6C34878D82A}">
                    <a16:rowId xmlns:a16="http://schemas.microsoft.com/office/drawing/2014/main" xmlns="" val="10001"/>
                  </a:ext>
                </a:extLst>
              </a:tr>
              <a:tr h="312766">
                <a:tc>
                  <a:txBody>
                    <a:bodyPr/>
                    <a:lstStyle/>
                    <a:p>
                      <a:pPr algn="just">
                        <a:spcAft>
                          <a:spcPts val="0"/>
                        </a:spcAft>
                      </a:pPr>
                      <a:r>
                        <a:rPr lang="en-US" sz="1800" dirty="0">
                          <a:effectLst/>
                        </a:rPr>
                        <a:t>Lab practice</a:t>
                      </a:r>
                      <a:endParaRPr lang="en-GB" sz="1800" dirty="0">
                        <a:effectLst/>
                        <a:latin typeface="Times New Roman" panose="02020603050405020304" charset="0"/>
                        <a:ea typeface="PMingLiU" charset="-120"/>
                      </a:endParaRPr>
                    </a:p>
                  </a:txBody>
                  <a:tcPr marL="68580" marR="68580" marT="0" marB="0"/>
                </a:tc>
                <a:tc>
                  <a:txBody>
                    <a:bodyPr/>
                    <a:lstStyle/>
                    <a:p>
                      <a:pPr algn="just">
                        <a:spcAft>
                          <a:spcPts val="0"/>
                        </a:spcAft>
                      </a:pPr>
                      <a:r>
                        <a:rPr lang="en-US" sz="1800" dirty="0">
                          <a:effectLst/>
                        </a:rPr>
                        <a:t>3 hour/</a:t>
                      </a:r>
                      <a:r>
                        <a:rPr lang="en-US" altLang="zh-CN" sz="1800" dirty="0">
                          <a:effectLst/>
                        </a:rPr>
                        <a:t>lab</a:t>
                      </a:r>
                      <a:endParaRPr lang="en-GB" sz="1800" b="0" dirty="0">
                        <a:effectLst/>
                        <a:latin typeface="Century Gothic" charset="0"/>
                        <a:ea typeface="Century Gothic" charset="0"/>
                        <a:cs typeface="Century Gothic" charset="0"/>
                      </a:endParaRPr>
                    </a:p>
                  </a:txBody>
                  <a:tcPr marL="68580" marR="68580" marT="0" marB="0"/>
                </a:tc>
                <a:extLst>
                  <a:ext uri="{0D108BD9-81ED-4DB2-BD59-A6C34878D82A}">
                    <a16:rowId xmlns:a16="http://schemas.microsoft.com/office/drawing/2014/main" xmlns="" val="10002"/>
                  </a:ext>
                </a:extLst>
              </a:tr>
              <a:tr h="310803">
                <a:tc>
                  <a:txBody>
                    <a:bodyPr/>
                    <a:lstStyle/>
                    <a:p>
                      <a:pPr algn="just">
                        <a:spcAft>
                          <a:spcPts val="0"/>
                        </a:spcAft>
                      </a:pPr>
                      <a:r>
                        <a:rPr lang="en-US" sz="1800" dirty="0">
                          <a:effectLst/>
                        </a:rPr>
                        <a:t>Lab report writing </a:t>
                      </a:r>
                      <a:r>
                        <a:rPr lang="en-US" altLang="zh-CN" sz="1800" dirty="0">
                          <a:effectLst/>
                        </a:rPr>
                        <a:t>(average)</a:t>
                      </a:r>
                      <a:endParaRPr lang="en-GB" sz="1800" dirty="0">
                        <a:effectLst/>
                        <a:latin typeface="Times New Roman" panose="02020603050405020304" charset="0"/>
                        <a:ea typeface="PMingLiU" charset="-120"/>
                      </a:endParaRPr>
                    </a:p>
                  </a:txBody>
                  <a:tcPr marL="68580" marR="68580" marT="0" marB="0"/>
                </a:tc>
                <a:tc>
                  <a:txBody>
                    <a:bodyPr/>
                    <a:lstStyle/>
                    <a:p>
                      <a:pPr algn="just">
                        <a:spcAft>
                          <a:spcPts val="0"/>
                        </a:spcAft>
                      </a:pPr>
                      <a:r>
                        <a:rPr lang="en-US" altLang="zh-CN" sz="1800" dirty="0">
                          <a:effectLst/>
                        </a:rPr>
                        <a:t>1</a:t>
                      </a:r>
                      <a:r>
                        <a:rPr lang="zh-CN" altLang="en-US" sz="1800" dirty="0">
                          <a:effectLst/>
                        </a:rPr>
                        <a:t> </a:t>
                      </a:r>
                      <a:r>
                        <a:rPr lang="en-US" sz="1800" dirty="0">
                          <a:effectLst/>
                        </a:rPr>
                        <a:t>hour/</a:t>
                      </a:r>
                      <a:r>
                        <a:rPr lang="en-US" altLang="zh-CN" sz="1800" dirty="0">
                          <a:effectLst/>
                        </a:rPr>
                        <a:t>lab</a:t>
                      </a:r>
                      <a:endParaRPr lang="en-GB" sz="1800" b="0" dirty="0">
                        <a:effectLst/>
                        <a:latin typeface="Century Gothic" charset="0"/>
                        <a:ea typeface="Century Gothic" charset="0"/>
                        <a:cs typeface="Century Gothic" charset="0"/>
                      </a:endParaRPr>
                    </a:p>
                  </a:txBody>
                  <a:tcPr marL="68580" marR="68580" marT="0" marB="0"/>
                </a:tc>
                <a:extLst>
                  <a:ext uri="{0D108BD9-81ED-4DB2-BD59-A6C34878D82A}">
                    <a16:rowId xmlns:a16="http://schemas.microsoft.com/office/drawing/2014/main" xmlns="" val="10003"/>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2592388" y="623888"/>
            <a:ext cx="8912225" cy="1281112"/>
          </a:xfrm>
        </p:spPr>
        <p:txBody>
          <a:bodyPr/>
          <a:lstStyle/>
          <a:p>
            <a:pPr eaLnBrk="1" hangingPunct="1"/>
            <a:r>
              <a:rPr lang="en-US" altLang="en-US"/>
              <a:t>Data Distribution</a:t>
            </a:r>
            <a:endParaRPr lang="en-GB" altLang="en-US"/>
          </a:p>
        </p:txBody>
      </p:sp>
      <p:sp>
        <p:nvSpPr>
          <p:cNvPr id="79874" name="Content Placeholder 2"/>
          <p:cNvSpPr>
            <a:spLocks noGrp="1"/>
          </p:cNvSpPr>
          <p:nvPr>
            <p:ph idx="1"/>
          </p:nvPr>
        </p:nvSpPr>
        <p:spPr>
          <a:xfrm>
            <a:off x="2233613" y="1638300"/>
            <a:ext cx="8915400" cy="3778250"/>
          </a:xfrm>
        </p:spPr>
        <p:txBody>
          <a:bodyPr/>
          <a:lstStyle/>
          <a:p>
            <a:pPr marL="0" indent="0" algn="just" eaLnBrk="1" hangingPunct="1">
              <a:buFont typeface="Wingdings 3" charset="2"/>
              <a:buNone/>
            </a:pPr>
            <a:r>
              <a:rPr lang="en-GB" altLang="en-US" sz="2200">
                <a:ea typeface="Century Gothic" charset="0"/>
                <a:cs typeface="Century Gothic" charset="0"/>
              </a:rPr>
              <a:t>A smooth plot can be obtained only for </a:t>
            </a:r>
            <a:r>
              <a:rPr lang="en-GB" altLang="en-US" sz="2200" b="1" i="1">
                <a:ea typeface="Century Gothic" charset="0"/>
                <a:cs typeface="Century Gothic" charset="0"/>
              </a:rPr>
              <a:t>n</a:t>
            </a:r>
            <a:r>
              <a:rPr lang="en-GB" altLang="en-US" sz="2200" b="1" i="1">
                <a:ea typeface="Century Gothic" charset="0"/>
                <a:cs typeface="Century Gothic" charset="0"/>
                <a:sym typeface="Symbol" panose="05050102010706020507" pitchFamily="18" charset="2"/>
              </a:rPr>
              <a:t></a:t>
            </a:r>
            <a:r>
              <a:rPr lang="zh-CN" altLang="en-US" sz="2200" b="1" i="1">
                <a:ea typeface="Century Gothic" charset="0"/>
                <a:cs typeface="Century Gothic" charset="0"/>
                <a:sym typeface="Symbol" panose="05050102010706020507" pitchFamily="18" charset="2"/>
              </a:rPr>
              <a:t> </a:t>
            </a:r>
            <a:r>
              <a:rPr lang="en-GB" altLang="en-US" sz="2200" b="1" i="1">
                <a:ea typeface="Century Gothic" charset="0"/>
                <a:cs typeface="Century Gothic" charset="0"/>
                <a:sym typeface="Symbol" panose="05050102010706020507" pitchFamily="18" charset="2"/>
              </a:rPr>
              <a:t></a:t>
            </a:r>
            <a:r>
              <a:rPr lang="en-GB" altLang="en-US" sz="2200">
                <a:ea typeface="Century Gothic" charset="0"/>
                <a:cs typeface="Century Gothic" charset="0"/>
              </a:rPr>
              <a:t>. Very often we can use a normal distribution (also called </a:t>
            </a:r>
            <a:r>
              <a:rPr lang="en-GB" altLang="en-US" sz="2200">
                <a:solidFill>
                  <a:srgbClr val="FF0000"/>
                </a:solidFill>
                <a:ea typeface="Century Gothic" charset="0"/>
                <a:cs typeface="Century Gothic" charset="0"/>
              </a:rPr>
              <a:t>Gaussian distribution</a:t>
            </a:r>
            <a:r>
              <a:rPr lang="en-GB" altLang="en-US" sz="2200">
                <a:ea typeface="Century Gothic" charset="0"/>
                <a:cs typeface="Century Gothic" charset="0"/>
              </a:rPr>
              <a:t>) to fit the histogram (the smooth curve shown in the previous  figure):</a:t>
            </a:r>
          </a:p>
          <a:p>
            <a:pPr marL="0" indent="0" algn="just" eaLnBrk="1" hangingPunct="1">
              <a:buFont typeface="Wingdings 3" charset="2"/>
              <a:buNone/>
            </a:pPr>
            <a:endParaRPr lang="en-US" altLang="en-US"/>
          </a:p>
          <a:p>
            <a:pPr marL="0" indent="0" algn="just" eaLnBrk="1" hangingPunct="1">
              <a:buFont typeface="Wingdings 3" charset="2"/>
              <a:buNone/>
            </a:pPr>
            <a:endParaRPr lang="en-US" altLang="en-US"/>
          </a:p>
          <a:p>
            <a:pPr marL="0" indent="0" algn="just" eaLnBrk="1" hangingPunct="1">
              <a:buFont typeface="Wingdings 3" charset="2"/>
              <a:buNone/>
            </a:pPr>
            <a:endParaRPr lang="en-US" altLang="en-US"/>
          </a:p>
          <a:p>
            <a:pPr marL="0" indent="0" algn="just" eaLnBrk="1" hangingPunct="1">
              <a:buFont typeface="Wingdings 3" charset="2"/>
              <a:buNone/>
            </a:pPr>
            <a:endParaRPr lang="en-US" altLang="en-US"/>
          </a:p>
          <a:p>
            <a:pPr marL="0" indent="0" algn="just" eaLnBrk="1" hangingPunct="1">
              <a:buFont typeface="Wingdings 3" charset="2"/>
              <a:buNone/>
            </a:pPr>
            <a:r>
              <a:rPr lang="en-US" altLang="en-US" sz="2200"/>
              <a:t>where</a:t>
            </a:r>
          </a:p>
        </p:txBody>
      </p:sp>
      <p:pic>
        <p:nvPicPr>
          <p:cNvPr id="6" name="Picture 5"/>
          <p:cNvPicPr>
            <a:picLocks noChangeAspect="1"/>
          </p:cNvPicPr>
          <p:nvPr/>
        </p:nvPicPr>
        <p:blipFill>
          <a:blip r:embed="rId3"/>
          <a:stretch>
            <a:fillRect/>
          </a:stretch>
        </p:blipFill>
        <p:spPr>
          <a:xfrm>
            <a:off x="4135438" y="3257550"/>
            <a:ext cx="5111750" cy="1393825"/>
          </a:xfrm>
          <a:prstGeom prst="rect">
            <a:avLst/>
          </a:prstGeom>
          <a:solidFill>
            <a:schemeClr val="accent3"/>
          </a:solidFill>
        </p:spPr>
      </p:pic>
      <p:pic>
        <p:nvPicPr>
          <p:cNvPr id="7" name="Picture 6"/>
          <p:cNvPicPr>
            <a:picLocks noChangeAspect="1"/>
          </p:cNvPicPr>
          <p:nvPr/>
        </p:nvPicPr>
        <p:blipFill>
          <a:blip r:embed="rId4"/>
          <a:stretch>
            <a:fillRect/>
          </a:stretch>
        </p:blipFill>
        <p:spPr>
          <a:xfrm>
            <a:off x="4994275" y="5386388"/>
            <a:ext cx="2219325" cy="825500"/>
          </a:xfrm>
          <a:prstGeom prst="rect">
            <a:avLst/>
          </a:prstGeom>
          <a:solidFill>
            <a:schemeClr val="accent3"/>
          </a:solid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a:xfrm>
            <a:off x="2592388" y="623888"/>
            <a:ext cx="8912225" cy="1281112"/>
          </a:xfrm>
        </p:spPr>
        <p:txBody>
          <a:bodyPr/>
          <a:lstStyle/>
          <a:p>
            <a:pPr eaLnBrk="1" hangingPunct="1"/>
            <a:r>
              <a:rPr lang="en-US" altLang="en-US"/>
              <a:t>Mean and standard deviation</a:t>
            </a:r>
            <a:endParaRPr lang="en-GB" altLang="en-US"/>
          </a:p>
        </p:txBody>
      </p:sp>
      <p:sp>
        <p:nvSpPr>
          <p:cNvPr id="75778" name="Content Placeholder 2"/>
          <p:cNvSpPr>
            <a:spLocks noGrp="1"/>
          </p:cNvSpPr>
          <p:nvPr>
            <p:ph idx="1"/>
          </p:nvPr>
        </p:nvSpPr>
        <p:spPr>
          <a:xfrm>
            <a:off x="1357252" y="1789906"/>
            <a:ext cx="10523538" cy="4522788"/>
          </a:xfrm>
        </p:spPr>
        <p:txBody>
          <a:bodyPr/>
          <a:lstStyle/>
          <a:p>
            <a:pPr marL="0" indent="0" eaLnBrk="1" hangingPunct="1">
              <a:buFont typeface="Wingdings 3" charset="2"/>
              <a:buNone/>
              <a:defRPr/>
            </a:pPr>
            <a:r>
              <a:rPr lang="en-GB" altLang="en-US" sz="2400" dirty="0"/>
              <a:t>According to Sampling Theory, the mean</a:t>
            </a:r>
            <a:br>
              <a:rPr lang="en-GB" altLang="en-US" sz="2400" dirty="0"/>
            </a:br>
            <a:r>
              <a:rPr lang="en-GB" altLang="en-US" sz="2400" dirty="0"/>
              <a:t/>
            </a:r>
            <a:br>
              <a:rPr lang="en-GB" altLang="en-US" sz="2400" dirty="0"/>
            </a:br>
            <a:r>
              <a:rPr lang="en-GB" altLang="en-US" sz="2400" dirty="0"/>
              <a:t>is the best estimate of your measurement of x, and </a:t>
            </a:r>
            <a:br>
              <a:rPr lang="en-GB" altLang="en-US" sz="2400" dirty="0"/>
            </a:br>
            <a:r>
              <a:rPr lang="en-GB" altLang="en-US" sz="2400" dirty="0"/>
              <a:t/>
            </a:r>
            <a:br>
              <a:rPr lang="en-GB" altLang="en-US" sz="2400" dirty="0"/>
            </a:br>
            <a:r>
              <a:rPr lang="en-GB" altLang="en-US" sz="2400" dirty="0"/>
              <a:t/>
            </a:r>
            <a:br>
              <a:rPr lang="en-GB" altLang="en-US" sz="2400" dirty="0"/>
            </a:br>
            <a:endParaRPr lang="en-GB" altLang="en-US" sz="2400" dirty="0"/>
          </a:p>
          <a:p>
            <a:pPr marL="0" indent="0" eaLnBrk="1" hangingPunct="1">
              <a:buFont typeface="Wingdings 3" charset="2"/>
              <a:buNone/>
              <a:defRPr/>
            </a:pPr>
            <a:r>
              <a:rPr lang="en-GB" altLang="en-US" sz="2400" dirty="0"/>
              <a:t/>
            </a:r>
            <a:br>
              <a:rPr lang="en-GB" altLang="en-US" sz="2400" dirty="0"/>
            </a:br>
            <a:r>
              <a:rPr lang="en-GB" altLang="en-US" sz="2400" dirty="0"/>
              <a:t>is the best estimate of the </a:t>
            </a:r>
            <a:r>
              <a:rPr lang="en-GB" altLang="en-US" sz="2400" dirty="0">
                <a:solidFill>
                  <a:srgbClr val="FF0000"/>
                </a:solidFill>
              </a:rPr>
              <a:t>standard deviation </a:t>
            </a:r>
            <a:r>
              <a:rPr lang="en-GB" altLang="en-US" sz="2400" dirty="0"/>
              <a:t>(also called the true standard deviation) </a:t>
            </a:r>
          </a:p>
          <a:p>
            <a:pPr marL="0" indent="0" eaLnBrk="1" hangingPunct="1">
              <a:buNone/>
              <a:defRPr/>
            </a:pPr>
            <a:r>
              <a:rPr lang="en-GB" altLang="zh-CN" sz="2400" dirty="0"/>
              <a:t>T</a:t>
            </a:r>
            <a:r>
              <a:rPr lang="en-US" altLang="zh-CN" sz="2400" dirty="0"/>
              <a:t>o</a:t>
            </a:r>
            <a:r>
              <a:rPr lang="zh-CN" altLang="en-US" sz="2400" dirty="0"/>
              <a:t> </a:t>
            </a:r>
            <a:r>
              <a:rPr lang="en-GB" sz="2400" dirty="0"/>
              <a:t>quantify the amount of variation or </a:t>
            </a:r>
            <a:r>
              <a:rPr lang="en-GB" sz="2400" dirty="0">
                <a:hlinkClick r:id="rId3" tooltip="Statistical dispersion"/>
              </a:rPr>
              <a:t>dispersion</a:t>
            </a:r>
            <a:r>
              <a:rPr lang="en-GB" sz="2400" dirty="0"/>
              <a:t> of a set of data values</a:t>
            </a:r>
            <a:endParaRPr lang="en-GB" altLang="en-US" sz="2400" dirty="0"/>
          </a:p>
          <a:p>
            <a:pPr algn="just" eaLnBrk="1" hangingPunct="1">
              <a:buFont typeface="Arial" panose="020B0604020202020204" pitchFamily="34" charset="0"/>
              <a:buChar char="•"/>
              <a:defRPr/>
            </a:pPr>
            <a:endParaRPr lang="en-GB" altLang="en-US" dirty="0"/>
          </a:p>
        </p:txBody>
      </p:sp>
      <p:pic>
        <p:nvPicPr>
          <p:cNvPr id="4" name="Picture 3"/>
          <p:cNvPicPr>
            <a:picLocks noChangeAspect="1"/>
          </p:cNvPicPr>
          <p:nvPr/>
        </p:nvPicPr>
        <p:blipFill>
          <a:blip r:embed="rId4"/>
          <a:stretch>
            <a:fillRect/>
          </a:stretch>
        </p:blipFill>
        <p:spPr>
          <a:xfrm>
            <a:off x="7710368" y="1476772"/>
            <a:ext cx="1914525" cy="958850"/>
          </a:xfrm>
          <a:prstGeom prst="rect">
            <a:avLst/>
          </a:prstGeom>
          <a:solidFill>
            <a:schemeClr val="accent3"/>
          </a:solidFill>
        </p:spPr>
      </p:pic>
      <p:pic>
        <p:nvPicPr>
          <p:cNvPr id="5" name="Picture 4"/>
          <p:cNvPicPr>
            <a:picLocks noChangeAspect="1"/>
          </p:cNvPicPr>
          <p:nvPr/>
        </p:nvPicPr>
        <p:blipFill>
          <a:blip r:embed="rId5"/>
          <a:stretch>
            <a:fillRect/>
          </a:stretch>
        </p:blipFill>
        <p:spPr>
          <a:xfrm>
            <a:off x="4595089" y="2989394"/>
            <a:ext cx="3497262" cy="1400175"/>
          </a:xfrm>
          <a:prstGeom prst="rect">
            <a:avLst/>
          </a:prstGeom>
          <a:solidFill>
            <a:schemeClr val="accent3"/>
          </a:solid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762750" y="2060575"/>
            <a:ext cx="5429250" cy="3629025"/>
          </a:xfrm>
          <a:prstGeom prst="rect">
            <a:avLst/>
          </a:prstGeom>
          <a:solidFill>
            <a:schemeClr val="accent3"/>
          </a:solidFill>
        </p:spPr>
      </p:pic>
      <p:sp>
        <p:nvSpPr>
          <p:cNvPr id="2" name="Title 1"/>
          <p:cNvSpPr>
            <a:spLocks noGrp="1"/>
          </p:cNvSpPr>
          <p:nvPr>
            <p:ph type="title"/>
          </p:nvPr>
        </p:nvSpPr>
        <p:spPr>
          <a:xfrm>
            <a:off x="2592388" y="623888"/>
            <a:ext cx="8912225" cy="995362"/>
          </a:xfrm>
        </p:spPr>
        <p:txBody>
          <a:bodyPr rtlCol="0">
            <a:normAutofit fontScale="90000"/>
          </a:bodyPr>
          <a:lstStyle/>
          <a:p>
            <a:pPr eaLnBrk="1" fontAlgn="auto" hangingPunct="1">
              <a:spcAft>
                <a:spcPts val="0"/>
              </a:spcAft>
              <a:tabLst>
                <a:tab pos="533400" algn="l"/>
              </a:tabLst>
              <a:defRPr/>
            </a:pPr>
            <a:r>
              <a:rPr lang="en-US" sz="4800" dirty="0">
                <a:solidFill>
                  <a:schemeClr val="tx1">
                    <a:lumMod val="85000"/>
                    <a:lumOff val="15000"/>
                  </a:schemeClr>
                </a:solidFill>
              </a:rPr>
              <a:t>Mean and standard deviation</a:t>
            </a:r>
            <a:endParaRPr lang="en-US" altLang="zh-TW" sz="4800" dirty="0">
              <a:solidFill>
                <a:schemeClr val="tx1">
                  <a:lumMod val="85000"/>
                  <a:lumOff val="15000"/>
                </a:schemeClr>
              </a:solidFill>
              <a:latin typeface="Arial" panose="020B0604020202020204" pitchFamily="34" charset="0"/>
            </a:endParaRPr>
          </a:p>
        </p:txBody>
      </p:sp>
      <p:sp>
        <p:nvSpPr>
          <p:cNvPr id="81925" name="Rectangle 11"/>
          <p:cNvSpPr>
            <a:spLocks noChangeArrowheads="1"/>
          </p:cNvSpPr>
          <p:nvPr/>
        </p:nvSpPr>
        <p:spPr bwMode="auto">
          <a:xfrm>
            <a:off x="1418431" y="2162175"/>
            <a:ext cx="49244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charset="2"/>
              <a:buChar char=""/>
              <a:tabLst>
                <a:tab pos="533400" algn="l"/>
              </a:tabLst>
              <a:defRPr>
                <a:solidFill>
                  <a:srgbClr val="404040"/>
                </a:solidFill>
                <a:latin typeface="Century Gothic" charset="0"/>
              </a:defRPr>
            </a:lvl1pPr>
            <a:lvl2pPr marL="742950" indent="-285750">
              <a:spcBef>
                <a:spcPts val="1000"/>
              </a:spcBef>
              <a:buClr>
                <a:schemeClr val="accent1"/>
              </a:buClr>
              <a:buFont typeface="Wingdings 3" charset="2"/>
              <a:buChar char=""/>
              <a:tabLst>
                <a:tab pos="533400" algn="l"/>
              </a:tabLst>
              <a:defRPr sz="1600">
                <a:solidFill>
                  <a:srgbClr val="404040"/>
                </a:solidFill>
                <a:latin typeface="Century Gothic" charset="0"/>
              </a:defRPr>
            </a:lvl2pPr>
            <a:lvl3pPr marL="1143000" indent="-228600">
              <a:spcBef>
                <a:spcPts val="1000"/>
              </a:spcBef>
              <a:buClr>
                <a:schemeClr val="accent1"/>
              </a:buClr>
              <a:buFont typeface="Wingdings 3" charset="2"/>
              <a:buChar char=""/>
              <a:tabLst>
                <a:tab pos="533400" algn="l"/>
              </a:tabLst>
              <a:defRPr sz="1400">
                <a:solidFill>
                  <a:srgbClr val="404040"/>
                </a:solidFill>
                <a:latin typeface="Century Gothic" charset="0"/>
              </a:defRPr>
            </a:lvl3pPr>
            <a:lvl4pPr marL="1600200" indent="-228600">
              <a:spcBef>
                <a:spcPts val="1000"/>
              </a:spcBef>
              <a:buClr>
                <a:schemeClr val="accent1"/>
              </a:buClr>
              <a:buFont typeface="Wingdings 3" charset="2"/>
              <a:buChar char=""/>
              <a:tabLst>
                <a:tab pos="533400" algn="l"/>
              </a:tabLst>
              <a:defRPr sz="1200">
                <a:solidFill>
                  <a:srgbClr val="404040"/>
                </a:solidFill>
                <a:latin typeface="Century Gothic" charset="0"/>
              </a:defRPr>
            </a:lvl4pPr>
            <a:lvl5pPr marL="2057400" indent="-228600">
              <a:spcBef>
                <a:spcPts val="1000"/>
              </a:spcBef>
              <a:buClr>
                <a:schemeClr val="accent1"/>
              </a:buClr>
              <a:buFont typeface="Wingdings 3" charset="2"/>
              <a:buChar char=""/>
              <a:tabLst>
                <a:tab pos="533400" algn="l"/>
              </a:tabLst>
              <a:defRPr sz="1200">
                <a:solidFill>
                  <a:srgbClr val="404040"/>
                </a:solidFill>
                <a:latin typeface="Century Gothic" charset="0"/>
              </a:defRPr>
            </a:lvl5pPr>
            <a:lvl6pPr marL="2514600" indent="-228600" defTabSz="457200" eaLnBrk="0" fontAlgn="base" hangingPunct="0">
              <a:spcBef>
                <a:spcPts val="1000"/>
              </a:spcBef>
              <a:spcAft>
                <a:spcPct val="0"/>
              </a:spcAft>
              <a:buClr>
                <a:schemeClr val="accent1"/>
              </a:buClr>
              <a:buFont typeface="Wingdings 3" charset="2"/>
              <a:buChar char=""/>
              <a:tabLst>
                <a:tab pos="533400" algn="l"/>
              </a:tabLst>
              <a:defRPr sz="1200">
                <a:solidFill>
                  <a:srgbClr val="404040"/>
                </a:solidFill>
                <a:latin typeface="Century Gothic" charset="0"/>
              </a:defRPr>
            </a:lvl6pPr>
            <a:lvl7pPr marL="2971800" indent="-228600" defTabSz="457200" eaLnBrk="0" fontAlgn="base" hangingPunct="0">
              <a:spcBef>
                <a:spcPts val="1000"/>
              </a:spcBef>
              <a:spcAft>
                <a:spcPct val="0"/>
              </a:spcAft>
              <a:buClr>
                <a:schemeClr val="accent1"/>
              </a:buClr>
              <a:buFont typeface="Wingdings 3" charset="2"/>
              <a:buChar char=""/>
              <a:tabLst>
                <a:tab pos="533400" algn="l"/>
              </a:tabLst>
              <a:defRPr sz="1200">
                <a:solidFill>
                  <a:srgbClr val="404040"/>
                </a:solidFill>
                <a:latin typeface="Century Gothic" charset="0"/>
              </a:defRPr>
            </a:lvl7pPr>
            <a:lvl8pPr marL="3429000" indent="-228600" defTabSz="457200" eaLnBrk="0" fontAlgn="base" hangingPunct="0">
              <a:spcBef>
                <a:spcPts val="1000"/>
              </a:spcBef>
              <a:spcAft>
                <a:spcPct val="0"/>
              </a:spcAft>
              <a:buClr>
                <a:schemeClr val="accent1"/>
              </a:buClr>
              <a:buFont typeface="Wingdings 3" charset="2"/>
              <a:buChar char=""/>
              <a:tabLst>
                <a:tab pos="533400" algn="l"/>
              </a:tabLst>
              <a:defRPr sz="1200">
                <a:solidFill>
                  <a:srgbClr val="404040"/>
                </a:solidFill>
                <a:latin typeface="Century Gothic" charset="0"/>
              </a:defRPr>
            </a:lvl8pPr>
            <a:lvl9pPr marL="3886200" indent="-228600" defTabSz="457200" eaLnBrk="0" fontAlgn="base" hangingPunct="0">
              <a:spcBef>
                <a:spcPts val="1000"/>
              </a:spcBef>
              <a:spcAft>
                <a:spcPct val="0"/>
              </a:spcAft>
              <a:buClr>
                <a:schemeClr val="accent1"/>
              </a:buClr>
              <a:buFont typeface="Wingdings 3" charset="2"/>
              <a:buChar char=""/>
              <a:tabLst>
                <a:tab pos="533400" algn="l"/>
              </a:tabLst>
              <a:defRPr sz="1200">
                <a:solidFill>
                  <a:srgbClr val="404040"/>
                </a:solidFill>
                <a:latin typeface="Century Gothic" charset="0"/>
              </a:defRPr>
            </a:lvl9pPr>
          </a:lstStyle>
          <a:p>
            <a:pPr algn="just">
              <a:spcBef>
                <a:spcPct val="0"/>
              </a:spcBef>
              <a:buClrTx/>
              <a:buFontTx/>
              <a:buNone/>
            </a:pPr>
            <a:r>
              <a:rPr lang="en-US" altLang="zh-TW" sz="2000" dirty="0">
                <a:solidFill>
                  <a:schemeClr val="tx1"/>
                </a:solidFill>
                <a:ea typeface="Century Gothic" charset="0"/>
                <a:cs typeface="Century Gothic" charset="0"/>
              </a:rPr>
              <a:t>The area under the normal distribution curve in region                                      is  </a:t>
            </a:r>
            <a:r>
              <a:rPr lang="en-US" altLang="zh-TW" sz="2000" dirty="0">
                <a:solidFill>
                  <a:srgbClr val="FF0000"/>
                </a:solidFill>
                <a:ea typeface="Century Gothic" charset="0"/>
                <a:cs typeface="Century Gothic" charset="0"/>
              </a:rPr>
              <a:t>0.68</a:t>
            </a:r>
            <a:r>
              <a:rPr lang="en-US" altLang="zh-TW" sz="2000" dirty="0">
                <a:solidFill>
                  <a:schemeClr val="tx1"/>
                </a:solidFill>
                <a:ea typeface="Century Gothic" charset="0"/>
                <a:cs typeface="Century Gothic" charset="0"/>
              </a:rPr>
              <a:t>. </a:t>
            </a:r>
          </a:p>
          <a:p>
            <a:pPr algn="just">
              <a:spcBef>
                <a:spcPct val="0"/>
              </a:spcBef>
              <a:buClrTx/>
              <a:buFontTx/>
              <a:buNone/>
            </a:pPr>
            <a:r>
              <a:rPr lang="en-GB" altLang="zh-TW" sz="2000" dirty="0">
                <a:solidFill>
                  <a:schemeClr val="tx1"/>
                </a:solidFill>
                <a:ea typeface="Century Gothic" charset="0"/>
                <a:cs typeface="Century Gothic" charset="0"/>
              </a:rPr>
              <a:t/>
            </a:r>
            <a:br>
              <a:rPr lang="en-GB" altLang="zh-TW" sz="2000" dirty="0">
                <a:solidFill>
                  <a:schemeClr val="tx1"/>
                </a:solidFill>
                <a:ea typeface="Century Gothic" charset="0"/>
                <a:cs typeface="Century Gothic" charset="0"/>
              </a:rPr>
            </a:br>
            <a:r>
              <a:rPr lang="en-US" altLang="zh-TW" sz="2000" dirty="0">
                <a:solidFill>
                  <a:schemeClr val="tx1"/>
                </a:solidFill>
                <a:ea typeface="Century Gothic" charset="0"/>
                <a:cs typeface="Century Gothic" charset="0"/>
              </a:rPr>
              <a:t>Th</a:t>
            </a:r>
            <a:r>
              <a:rPr lang="en-US" altLang="zh-HK" sz="2000" dirty="0">
                <a:solidFill>
                  <a:schemeClr val="tx1"/>
                </a:solidFill>
                <a:ea typeface="Century Gothic" charset="0"/>
                <a:cs typeface="Century Gothic" charset="0"/>
              </a:rPr>
              <a:t>is</a:t>
            </a:r>
            <a:r>
              <a:rPr lang="en-US" altLang="zh-TW" sz="2000" dirty="0">
                <a:solidFill>
                  <a:schemeClr val="tx1"/>
                </a:solidFill>
                <a:ea typeface="Century Gothic" charset="0"/>
                <a:cs typeface="Century Gothic" charset="0"/>
              </a:rPr>
              <a:t> means </a:t>
            </a:r>
            <a:r>
              <a:rPr lang="en-US" altLang="zh-HK" sz="2000" dirty="0">
                <a:solidFill>
                  <a:schemeClr val="tx1"/>
                </a:solidFill>
                <a:ea typeface="Century Gothic" charset="0"/>
                <a:cs typeface="Century Gothic" charset="0"/>
              </a:rPr>
              <a:t>that </a:t>
            </a:r>
            <a:r>
              <a:rPr lang="en-US" altLang="zh-TW" sz="2000" dirty="0">
                <a:solidFill>
                  <a:schemeClr val="tx1"/>
                </a:solidFill>
                <a:ea typeface="Century Gothic" charset="0"/>
                <a:cs typeface="Century Gothic" charset="0"/>
              </a:rPr>
              <a:t>if you repeat the measurement one more time, you have </a:t>
            </a:r>
            <a:r>
              <a:rPr lang="en-US" altLang="zh-TW" sz="2000" dirty="0">
                <a:solidFill>
                  <a:srgbClr val="FF0000"/>
                </a:solidFill>
                <a:ea typeface="Century Gothic" charset="0"/>
                <a:cs typeface="Century Gothic" charset="0"/>
              </a:rPr>
              <a:t>68%</a:t>
            </a:r>
            <a:r>
              <a:rPr lang="en-US" altLang="zh-TW" sz="2000" dirty="0">
                <a:solidFill>
                  <a:schemeClr val="tx1"/>
                </a:solidFill>
                <a:ea typeface="Century Gothic" charset="0"/>
                <a:cs typeface="Century Gothic" charset="0"/>
              </a:rPr>
              <a:t> chance of getting a new value of </a:t>
            </a:r>
            <a:r>
              <a:rPr lang="en-US" altLang="zh-TW" sz="2000" i="1" dirty="0">
                <a:solidFill>
                  <a:schemeClr val="tx1"/>
                </a:solidFill>
                <a:ea typeface="Century Gothic" charset="0"/>
                <a:cs typeface="Century Gothic" charset="0"/>
              </a:rPr>
              <a:t>x</a:t>
            </a:r>
            <a:r>
              <a:rPr lang="en-US" altLang="zh-TW" sz="2000" dirty="0">
                <a:solidFill>
                  <a:schemeClr val="tx1"/>
                </a:solidFill>
                <a:ea typeface="Century Gothic" charset="0"/>
                <a:cs typeface="Century Gothic" charset="0"/>
              </a:rPr>
              <a:t> falling within the interval </a:t>
            </a:r>
          </a:p>
        </p:txBody>
      </p:sp>
      <p:pic>
        <p:nvPicPr>
          <p:cNvPr id="17" name="Picture 16"/>
          <p:cNvPicPr>
            <a:picLocks noChangeAspect="1"/>
          </p:cNvPicPr>
          <p:nvPr/>
        </p:nvPicPr>
        <p:blipFill>
          <a:blip r:embed="rId3"/>
          <a:stretch>
            <a:fillRect/>
          </a:stretch>
        </p:blipFill>
        <p:spPr>
          <a:xfrm>
            <a:off x="3532188" y="2565400"/>
            <a:ext cx="2222500" cy="334963"/>
          </a:xfrm>
          <a:prstGeom prst="rect">
            <a:avLst/>
          </a:prstGeom>
          <a:solidFill>
            <a:schemeClr val="accent3"/>
          </a:solidFill>
        </p:spPr>
      </p:pic>
      <p:pic>
        <p:nvPicPr>
          <p:cNvPr id="18" name="Picture 17"/>
          <p:cNvPicPr>
            <a:picLocks noChangeAspect="1"/>
          </p:cNvPicPr>
          <p:nvPr/>
        </p:nvPicPr>
        <p:blipFill>
          <a:blip r:embed="rId4"/>
          <a:stretch>
            <a:fillRect/>
          </a:stretch>
        </p:blipFill>
        <p:spPr>
          <a:xfrm>
            <a:off x="3228975" y="4861848"/>
            <a:ext cx="949325" cy="411162"/>
          </a:xfrm>
          <a:prstGeom prst="rect">
            <a:avLst/>
          </a:prstGeom>
          <a:solidFill>
            <a:schemeClr val="accent3"/>
          </a:solidFill>
        </p:spPr>
      </p:pic>
      <p:grpSp>
        <p:nvGrpSpPr>
          <p:cNvPr id="23" name="Group 22"/>
          <p:cNvGrpSpPr/>
          <p:nvPr/>
        </p:nvGrpSpPr>
        <p:grpSpPr>
          <a:xfrm>
            <a:off x="8927306" y="2732881"/>
            <a:ext cx="1550591" cy="2315369"/>
            <a:chOff x="8927306" y="2732881"/>
            <a:chExt cx="1550591" cy="2315369"/>
          </a:xfrm>
        </p:grpSpPr>
        <p:cxnSp>
          <p:nvCxnSpPr>
            <p:cNvPr id="4" name="Straight Connector 3"/>
            <p:cNvCxnSpPr/>
            <p:nvPr/>
          </p:nvCxnSpPr>
          <p:spPr>
            <a:xfrm flipH="1">
              <a:off x="9169400" y="2732881"/>
              <a:ext cx="787400" cy="378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8927306" y="3022600"/>
              <a:ext cx="1194594" cy="546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8927306" y="3267075"/>
              <a:ext cx="1372395" cy="654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8927306" y="3568700"/>
              <a:ext cx="1512095" cy="749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927307" y="3934618"/>
              <a:ext cx="1512094" cy="808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965803" y="4257675"/>
              <a:ext cx="1473598" cy="771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9644857" y="4641057"/>
              <a:ext cx="833040" cy="407193"/>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Rectangle 24"/>
          <p:cNvSpPr/>
          <p:nvPr/>
        </p:nvSpPr>
        <p:spPr>
          <a:xfrm>
            <a:off x="9087620" y="5856069"/>
            <a:ext cx="1191466" cy="646331"/>
          </a:xfrm>
          <a:prstGeom prst="rect">
            <a:avLst/>
          </a:prstGeom>
          <a:noFill/>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altLang="zh-TW" sz="3600" dirty="0">
                <a:ln w="0"/>
                <a:solidFill>
                  <a:srgbClr val="7030A0"/>
                </a:solidFill>
                <a:effectLst>
                  <a:outerShdw blurRad="38100" dist="25400" dir="5400000" algn="ctr" rotWithShape="0">
                    <a:srgbClr val="6E747A">
                      <a:alpha val="43000"/>
                    </a:srgbClr>
                  </a:outerShdw>
                </a:effectLst>
                <a:ea typeface="Century Gothic" charset="0"/>
                <a:cs typeface="Century Gothic" charset="0"/>
              </a:rPr>
              <a:t>0.68</a:t>
            </a:r>
            <a:endParaRPr lang="en-US" sz="3600" dirty="0">
              <a:ln w="0"/>
              <a:solidFill>
                <a:srgbClr val="7030A0"/>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Standard</a:t>
            </a:r>
            <a:r>
              <a:rPr lang="zh-CN" altLang="en-US" dirty="0"/>
              <a:t> </a:t>
            </a:r>
            <a:r>
              <a:rPr lang="en-US" altLang="zh-CN" dirty="0"/>
              <a:t>Error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450316" y="1612739"/>
                <a:ext cx="8915400" cy="3777622"/>
              </a:xfrm>
            </p:spPr>
            <p:txBody>
              <a:bodyPr/>
              <a:lstStyle/>
              <a:p>
                <a:pPr algn="just"/>
                <a:r>
                  <a:rPr lang="en-US" altLang="zh-CN" sz="2000" dirty="0"/>
                  <a:t>The</a:t>
                </a:r>
                <a:r>
                  <a:rPr lang="zh-CN" altLang="en-US" sz="2000" dirty="0"/>
                  <a:t> </a:t>
                </a:r>
                <a:r>
                  <a:rPr lang="en-US" altLang="zh-CN" sz="2000" dirty="0"/>
                  <a:t>precision</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mean</a:t>
                </a:r>
                <a:r>
                  <a:rPr lang="zh-CN" altLang="en-US" sz="2000" dirty="0"/>
                  <a:t> </a:t>
                </a:r>
                <a:r>
                  <a:rPr lang="en-US" altLang="zh-CN" sz="2000" dirty="0"/>
                  <a:t>is</a:t>
                </a:r>
                <a:r>
                  <a:rPr lang="zh-CN" altLang="en-US" sz="2000" dirty="0"/>
                  <a:t> </a:t>
                </a:r>
                <a:r>
                  <a:rPr lang="en-US" altLang="zh-CN" sz="2000" dirty="0"/>
                  <a:t>indicated</a:t>
                </a:r>
                <a:r>
                  <a:rPr lang="zh-CN" altLang="en-US" sz="2000" dirty="0"/>
                  <a:t> </a:t>
                </a:r>
                <a:r>
                  <a:rPr lang="en-US" altLang="zh-CN" sz="2000" dirty="0"/>
                  <a:t>by</a:t>
                </a:r>
                <a:r>
                  <a:rPr lang="zh-CN" altLang="en-US" sz="2000" dirty="0"/>
                  <a:t> </a:t>
                </a:r>
                <a:r>
                  <a:rPr lang="en-US" altLang="zh-CN" sz="2000" dirty="0"/>
                  <a:t>the</a:t>
                </a:r>
                <a:r>
                  <a:rPr lang="zh-CN" altLang="en-US" sz="2000" dirty="0"/>
                  <a:t> </a:t>
                </a:r>
                <a:r>
                  <a:rPr lang="en-US" altLang="zh-CN" sz="2000" dirty="0"/>
                  <a:t>standard</a:t>
                </a:r>
                <a:r>
                  <a:rPr lang="zh-CN" altLang="en-US" sz="2000" dirty="0"/>
                  <a:t> </a:t>
                </a:r>
                <a:r>
                  <a:rPr lang="en-US" altLang="zh-CN" sz="2000" dirty="0"/>
                  <a:t>error</a:t>
                </a:r>
                <a:r>
                  <a:rPr lang="zh-CN" altLang="en-US" sz="2000" dirty="0"/>
                  <a:t> </a:t>
                </a:r>
                <a:r>
                  <a:rPr lang="en-US" altLang="zh-CN" sz="2000" dirty="0"/>
                  <a:t>(also</a:t>
                </a:r>
                <a:r>
                  <a:rPr lang="zh-CN" altLang="en-US" sz="2000" dirty="0"/>
                  <a:t> </a:t>
                </a:r>
                <a:r>
                  <a:rPr lang="en-US" altLang="zh-CN" sz="2000" dirty="0"/>
                  <a:t>called</a:t>
                </a:r>
                <a:r>
                  <a:rPr lang="zh-CN" altLang="en-US" sz="2000" dirty="0"/>
                  <a:t> </a:t>
                </a:r>
                <a:r>
                  <a:rPr lang="en-US" altLang="zh-CN" sz="2000" dirty="0"/>
                  <a:t>the</a:t>
                </a:r>
                <a:r>
                  <a:rPr lang="zh-CN" altLang="en-US" sz="2000" dirty="0"/>
                  <a:t> </a:t>
                </a:r>
                <a:r>
                  <a:rPr lang="en-US" altLang="zh-CN" sz="2000" dirty="0"/>
                  <a:t>standard</a:t>
                </a:r>
                <a:r>
                  <a:rPr lang="zh-CN" altLang="en-US" sz="2000" dirty="0"/>
                  <a:t> </a:t>
                </a:r>
                <a:r>
                  <a:rPr lang="en-US" altLang="zh-CN" sz="2000" dirty="0"/>
                  <a:t>deviation</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mean)</a:t>
                </a:r>
              </a:p>
              <a:p>
                <a:pPr algn="just"/>
                <a:r>
                  <a:rPr lang="en-US" altLang="zh-CN" sz="2000" dirty="0"/>
                  <a:t>Once</a:t>
                </a:r>
                <a:r>
                  <a:rPr lang="zh-CN" altLang="en-US" sz="2000" dirty="0"/>
                  <a:t> </a:t>
                </a:r>
                <a:r>
                  <a:rPr lang="en-US" altLang="zh-CN" sz="2000" dirty="0"/>
                  <a:t>the</a:t>
                </a:r>
                <a:r>
                  <a:rPr lang="zh-CN" altLang="en-US" sz="2000" dirty="0"/>
                  <a:t> </a:t>
                </a:r>
                <a:r>
                  <a:rPr lang="en-US" altLang="zh-CN" sz="2000" dirty="0"/>
                  <a:t>standard</a:t>
                </a:r>
                <a:r>
                  <a:rPr lang="zh-CN" altLang="en-US" sz="2000" dirty="0"/>
                  <a:t> </a:t>
                </a:r>
                <a:r>
                  <a:rPr lang="en-US" altLang="zh-CN" sz="2000" dirty="0"/>
                  <a:t>deviation</a:t>
                </a:r>
                <a:r>
                  <a:rPr lang="zh-CN" altLang="en-US" sz="2000" dirty="0"/>
                  <a:t> </a:t>
                </a:r>
                <a:r>
                  <a:rPr lang="en-US" altLang="zh-CN" sz="2000" dirty="0"/>
                  <a:t>has</a:t>
                </a:r>
                <a:r>
                  <a:rPr lang="zh-CN" altLang="en-US" sz="2000" dirty="0"/>
                  <a:t> </a:t>
                </a:r>
                <a:r>
                  <a:rPr lang="en-US" altLang="zh-CN" sz="2000" dirty="0"/>
                  <a:t>been</a:t>
                </a:r>
                <a:r>
                  <a:rPr lang="zh-CN" altLang="en-US" sz="2000" dirty="0"/>
                  <a:t> </a:t>
                </a:r>
                <a:r>
                  <a:rPr lang="en-US" altLang="zh-CN" sz="2000" dirty="0"/>
                  <a:t>calculated</a:t>
                </a:r>
                <a:r>
                  <a:rPr lang="zh-CN" altLang="en-US" sz="2000" dirty="0"/>
                  <a:t> </a:t>
                </a:r>
                <a:r>
                  <a:rPr lang="en-US" altLang="zh-CN" sz="2000" dirty="0"/>
                  <a:t>for</a:t>
                </a:r>
                <a:r>
                  <a:rPr lang="zh-CN" altLang="en-US" sz="2000" b="1" i="1" dirty="0"/>
                  <a:t> </a:t>
                </a:r>
                <a:r>
                  <a:rPr lang="en-US" altLang="zh-CN" sz="2000" b="1" i="1" dirty="0"/>
                  <a:t>n</a:t>
                </a:r>
                <a:r>
                  <a:rPr lang="zh-CN" altLang="en-US" sz="2000" b="1" i="1" dirty="0"/>
                  <a:t> </a:t>
                </a:r>
                <a:r>
                  <a:rPr lang="en-US" altLang="zh-CN" sz="2000" dirty="0"/>
                  <a:t>measurements,</a:t>
                </a:r>
                <a:r>
                  <a:rPr lang="zh-CN" altLang="en-US" sz="2000" dirty="0"/>
                  <a:t> </a:t>
                </a:r>
                <a:r>
                  <a:rPr lang="en-US" altLang="zh-CN" sz="2000" dirty="0"/>
                  <a:t>it</a:t>
                </a:r>
                <a:r>
                  <a:rPr lang="zh-CN" altLang="en-US" sz="2000" dirty="0"/>
                  <a:t> </a:t>
                </a:r>
                <a:r>
                  <a:rPr lang="en-US" altLang="zh-CN" sz="2000" dirty="0"/>
                  <a:t>is</a:t>
                </a:r>
                <a:r>
                  <a:rPr lang="zh-CN" altLang="en-US" sz="2000" dirty="0"/>
                  <a:t> </a:t>
                </a:r>
                <a:r>
                  <a:rPr lang="en-US" altLang="zh-CN" sz="2000" dirty="0"/>
                  <a:t>very</a:t>
                </a:r>
                <a:r>
                  <a:rPr lang="zh-CN" altLang="en-US" sz="2000" dirty="0"/>
                  <a:t> </a:t>
                </a:r>
                <a:r>
                  <a:rPr lang="en-US" altLang="zh-CN" sz="2000" dirty="0"/>
                  <a:t>easy</a:t>
                </a:r>
                <a:r>
                  <a:rPr lang="zh-CN" altLang="en-US" sz="2000" dirty="0"/>
                  <a:t> </a:t>
                </a:r>
                <a:r>
                  <a:rPr lang="en-US" altLang="zh-CN" sz="2000" dirty="0"/>
                  <a:t>to</a:t>
                </a:r>
                <a:r>
                  <a:rPr lang="zh-CN" altLang="en-US" sz="2000" dirty="0"/>
                  <a:t> </a:t>
                </a:r>
                <a:r>
                  <a:rPr lang="en-US" altLang="zh-CN" sz="2000" dirty="0"/>
                  <a:t>calculate</a:t>
                </a:r>
                <a:r>
                  <a:rPr lang="zh-CN" altLang="en-US" sz="2000" dirty="0"/>
                  <a:t> </a:t>
                </a:r>
                <a:r>
                  <a:rPr lang="en-US" altLang="zh-CN" sz="2000" dirty="0"/>
                  <a:t>the</a:t>
                </a:r>
                <a:r>
                  <a:rPr lang="zh-CN" altLang="en-US" sz="2000" dirty="0"/>
                  <a:t> </a:t>
                </a:r>
                <a:r>
                  <a:rPr lang="en-US" altLang="zh-CN" sz="2000" dirty="0"/>
                  <a:t>standard</a:t>
                </a:r>
                <a:r>
                  <a:rPr lang="zh-CN" altLang="en-US" sz="2000" dirty="0"/>
                  <a:t> </a:t>
                </a:r>
                <a:r>
                  <a:rPr lang="en-US" altLang="zh-CN" sz="2000" dirty="0"/>
                  <a:t>error</a:t>
                </a:r>
                <a:r>
                  <a:rPr lang="zh-CN" altLang="en-US" sz="2000" dirty="0"/>
                  <a:t> </a:t>
                </a:r>
                <a14:m>
                  <m:oMath xmlns:m="http://schemas.openxmlformats.org/officeDocument/2006/math">
                    <m:r>
                      <a:rPr lang="zh-CN" altLang="en-US" sz="2000" i="1" smtClean="0">
                        <a:latin typeface="Cambria Math" charset="0"/>
                        <a:ea typeface="Cambria Math" charset="0"/>
                        <a:cs typeface="Cambria Math" charset="0"/>
                      </a:rPr>
                      <m:t>𝛿</m:t>
                    </m:r>
                  </m:oMath>
                </a14:m>
                <a:r>
                  <a:rPr lang="zh-CN" altLang="en-US" sz="2000" dirty="0"/>
                  <a:t> </a:t>
                </a:r>
                <a:r>
                  <a:rPr lang="en-US" altLang="zh-CN" sz="2000" dirty="0"/>
                  <a:t>using</a:t>
                </a:r>
                <a:r>
                  <a:rPr lang="zh-CN" altLang="en-US" sz="2000" dirty="0"/>
                  <a:t> </a:t>
                </a:r>
                <a:endParaRPr lang="en-US" altLang="zh-CN" sz="2000" dirty="0"/>
              </a:p>
              <a:p>
                <a:pPr marL="0" indent="0" algn="ctr">
                  <a:buNone/>
                </a:pPr>
                <a14:m>
                  <m:oMathPara xmlns:m="http://schemas.openxmlformats.org/officeDocument/2006/math">
                    <m:oMathParaPr>
                      <m:jc m:val="centerGroup"/>
                    </m:oMathParaPr>
                    <m:oMath xmlns:m="http://schemas.openxmlformats.org/officeDocument/2006/math">
                      <m:r>
                        <a:rPr lang="en-US" sz="2400" b="1" i="1" smtClean="0">
                          <a:latin typeface="Cambria Math" charset="0"/>
                          <a:ea typeface="Cambria Math" charset="0"/>
                          <a:cs typeface="Cambria Math" charset="0"/>
                        </a:rPr>
                        <m:t>𝜹</m:t>
                      </m:r>
                      <m:r>
                        <a:rPr lang="en-US" altLang="zh-CN" sz="2400" b="1" i="1" smtClean="0">
                          <a:latin typeface="Cambria Math" charset="0"/>
                          <a:ea typeface="Cambria Math" charset="0"/>
                          <a:cs typeface="Cambria Math" charset="0"/>
                        </a:rPr>
                        <m:t>=</m:t>
                      </m:r>
                      <m:f>
                        <m:fPr>
                          <m:ctrlPr>
                            <a:rPr lang="mr-IN" altLang="zh-CN" sz="2400" b="1" i="1" smtClean="0">
                              <a:latin typeface="Cambria Math" charset="0"/>
                              <a:ea typeface="Cambria Math" charset="0"/>
                              <a:cs typeface="Cambria Math" charset="0"/>
                            </a:rPr>
                          </m:ctrlPr>
                        </m:fPr>
                        <m:num>
                          <m:r>
                            <a:rPr lang="mr-IN" altLang="zh-CN" sz="2400" b="1" i="1" smtClean="0">
                              <a:latin typeface="Cambria Math" charset="0"/>
                              <a:ea typeface="Cambria Math" charset="0"/>
                              <a:cs typeface="Cambria Math" charset="0"/>
                            </a:rPr>
                            <m:t>𝝈</m:t>
                          </m:r>
                        </m:num>
                        <m:den>
                          <m:rad>
                            <m:radPr>
                              <m:degHide m:val="on"/>
                              <m:ctrlPr>
                                <a:rPr lang="mr-IN" altLang="zh-CN" sz="2400" b="1" i="1" smtClean="0">
                                  <a:latin typeface="Cambria Math" charset="0"/>
                                  <a:ea typeface="Cambria Math" charset="0"/>
                                  <a:cs typeface="Cambria Math" charset="0"/>
                                </a:rPr>
                              </m:ctrlPr>
                            </m:radPr>
                            <m:deg/>
                            <m:e>
                              <m:r>
                                <a:rPr lang="en-US" altLang="zh-CN" sz="2400" b="1" i="1" smtClean="0">
                                  <a:latin typeface="Cambria Math" charset="0"/>
                                  <a:ea typeface="Cambria Math" charset="0"/>
                                  <a:cs typeface="Cambria Math" charset="0"/>
                                </a:rPr>
                                <m:t>𝒏</m:t>
                              </m:r>
                            </m:e>
                          </m:rad>
                        </m:den>
                      </m:f>
                    </m:oMath>
                  </m:oMathPara>
                </a14:m>
                <a:endParaRPr lang="en-US" sz="2000" b="1" dirty="0"/>
              </a:p>
              <a:p>
                <a:pPr algn="just"/>
                <a:r>
                  <a:rPr lang="en-US" altLang="zh-CN" sz="2000" dirty="0"/>
                  <a:t>If</a:t>
                </a:r>
                <a:r>
                  <a:rPr lang="zh-CN" altLang="en-US" sz="2000" dirty="0"/>
                  <a:t> </a:t>
                </a:r>
                <a:r>
                  <a:rPr lang="en-US" altLang="zh-CN" sz="2000" dirty="0"/>
                  <a:t>one</a:t>
                </a:r>
                <a:r>
                  <a:rPr lang="zh-CN" altLang="en-US" sz="2000" dirty="0"/>
                  <a:t> </a:t>
                </a:r>
                <a:r>
                  <a:rPr lang="en-US" altLang="zh-CN" sz="2000" dirty="0"/>
                  <a:t>repeat</a:t>
                </a:r>
                <a:r>
                  <a:rPr lang="zh-CN" altLang="en-US" sz="2000" dirty="0"/>
                  <a:t> </a:t>
                </a:r>
                <a:r>
                  <a:rPr lang="en-US" altLang="zh-CN" sz="2000" dirty="0"/>
                  <a:t>the</a:t>
                </a:r>
                <a:r>
                  <a:rPr lang="zh-CN" altLang="en-US" sz="2000" dirty="0"/>
                  <a:t> </a:t>
                </a:r>
                <a:r>
                  <a:rPr lang="en-US" altLang="zh-CN" sz="2000" dirty="0"/>
                  <a:t>entire</a:t>
                </a:r>
                <a:r>
                  <a:rPr lang="zh-CN" altLang="en-US" sz="2000" dirty="0"/>
                  <a:t> </a:t>
                </a:r>
                <a:r>
                  <a:rPr lang="en-US" altLang="zh-CN" sz="2000" dirty="0"/>
                  <a:t>series</a:t>
                </a:r>
                <a:r>
                  <a:rPr lang="zh-CN" altLang="en-US" sz="2000" dirty="0"/>
                  <a:t> </a:t>
                </a:r>
                <a:r>
                  <a:rPr lang="en-US" altLang="zh-CN" sz="2000" dirty="0"/>
                  <a:t>of</a:t>
                </a:r>
                <a:r>
                  <a:rPr lang="zh-CN" altLang="en-US" sz="2000" dirty="0"/>
                  <a:t> </a:t>
                </a:r>
                <a:r>
                  <a:rPr lang="en-US" altLang="zh-CN" sz="2000" dirty="0"/>
                  <a:t>n</a:t>
                </a:r>
                <a:r>
                  <a:rPr lang="zh-CN" altLang="en-US" sz="2000" dirty="0"/>
                  <a:t> </a:t>
                </a:r>
                <a:r>
                  <a:rPr lang="en-US" altLang="zh-CN" sz="2000" dirty="0"/>
                  <a:t>measurements</a:t>
                </a:r>
                <a:r>
                  <a:rPr lang="zh-CN" altLang="en-US" sz="2000" dirty="0"/>
                  <a:t> </a:t>
                </a:r>
                <a:r>
                  <a:rPr lang="en-US" altLang="zh-CN" sz="2000" dirty="0"/>
                  <a:t>and</a:t>
                </a:r>
                <a:r>
                  <a:rPr lang="zh-CN" altLang="en-US" sz="2000" dirty="0"/>
                  <a:t> </a:t>
                </a:r>
                <a:r>
                  <a:rPr lang="en-US" altLang="zh-CN" sz="2000" dirty="0"/>
                  <a:t>get</a:t>
                </a:r>
                <a:r>
                  <a:rPr lang="zh-CN" altLang="en-US" sz="2000" dirty="0"/>
                  <a:t> </a:t>
                </a:r>
                <a:r>
                  <a:rPr lang="en-US" altLang="zh-CN" sz="2000" dirty="0"/>
                  <a:t>a</a:t>
                </a:r>
                <a:r>
                  <a:rPr lang="zh-CN" altLang="en-US" sz="2000" dirty="0"/>
                  <a:t> </a:t>
                </a:r>
                <a:r>
                  <a:rPr lang="en-US" altLang="zh-CN" sz="2000" dirty="0"/>
                  <a:t>second</a:t>
                </a:r>
                <a:r>
                  <a:rPr lang="zh-CN" altLang="en-US" sz="2000" dirty="0"/>
                  <a:t> </a:t>
                </a:r>
                <a:r>
                  <a:rPr lang="en-US" altLang="zh-CN" sz="2000" dirty="0"/>
                  <a:t>mean,</a:t>
                </a:r>
                <a:r>
                  <a:rPr lang="zh-CN" altLang="en-US" sz="2000" dirty="0"/>
                  <a:t> </a:t>
                </a:r>
                <a:r>
                  <a:rPr lang="en-US" altLang="zh-CN" sz="2000" dirty="0"/>
                  <a:t>how</a:t>
                </a:r>
                <a:r>
                  <a:rPr lang="zh-CN" altLang="en-US" sz="2000" dirty="0"/>
                  <a:t> </a:t>
                </a:r>
                <a:r>
                  <a:rPr lang="en-US" altLang="zh-CN" sz="2000" dirty="0"/>
                  <a:t>close</a:t>
                </a:r>
                <a:r>
                  <a:rPr lang="zh-CN" altLang="en-US" sz="2000" dirty="0"/>
                  <a:t> </a:t>
                </a:r>
                <a:r>
                  <a:rPr lang="en-US" altLang="zh-CN" sz="2000" dirty="0"/>
                  <a:t>can</a:t>
                </a:r>
                <a:r>
                  <a:rPr lang="zh-CN" altLang="en-US" sz="2000" dirty="0"/>
                  <a:t> </a:t>
                </a:r>
                <a:r>
                  <a:rPr lang="en-US" altLang="zh-CN" sz="2000" dirty="0"/>
                  <a:t>one</a:t>
                </a:r>
                <a:r>
                  <a:rPr lang="zh-CN" altLang="en-US" sz="2000" dirty="0"/>
                  <a:t> </a:t>
                </a:r>
                <a:r>
                  <a:rPr lang="en-US" altLang="zh-CN" sz="2000" dirty="0"/>
                  <a:t>expect</a:t>
                </a:r>
                <a:r>
                  <a:rPr lang="zh-CN" altLang="en-US" sz="2000" dirty="0"/>
                  <a:t> </a:t>
                </a:r>
                <a:r>
                  <a:rPr lang="en-US" altLang="zh-CN" sz="2000" dirty="0"/>
                  <a:t>it</a:t>
                </a:r>
                <a:r>
                  <a:rPr lang="zh-CN" altLang="en-US" sz="2000" dirty="0"/>
                  <a:t> </a:t>
                </a:r>
                <a:r>
                  <a:rPr lang="en-US" altLang="zh-CN" sz="2000" dirty="0"/>
                  <a:t>to</a:t>
                </a:r>
                <a:r>
                  <a:rPr lang="zh-CN" altLang="en-US" sz="2000" dirty="0"/>
                  <a:t> </a:t>
                </a:r>
                <a:r>
                  <a:rPr lang="en-US" altLang="zh-CN" sz="2000" dirty="0"/>
                  <a:t>come</a:t>
                </a:r>
                <a:r>
                  <a:rPr lang="zh-CN" altLang="en-US" sz="2000" dirty="0"/>
                  <a:t> </a:t>
                </a:r>
                <a:r>
                  <a:rPr lang="en-US" altLang="zh-CN" sz="2000" dirty="0"/>
                  <a:t>to</a:t>
                </a:r>
                <a:r>
                  <a:rPr lang="zh-CN" altLang="en-US" sz="2000" dirty="0"/>
                  <a:t> </a:t>
                </a:r>
                <a:r>
                  <a:rPr lang="en-US" altLang="zh-CN" sz="2000" dirty="0"/>
                  <a:t>the</a:t>
                </a:r>
                <a:r>
                  <a:rPr lang="zh-CN" altLang="en-US" sz="2000" dirty="0"/>
                  <a:t> </a:t>
                </a:r>
                <a:r>
                  <a:rPr lang="en-US" altLang="zh-CN" sz="2000" dirty="0"/>
                  <a:t>first</a:t>
                </a:r>
                <a:r>
                  <a:rPr lang="zh-CN" altLang="en-US" sz="2000" dirty="0"/>
                  <a:t> </a:t>
                </a:r>
                <a:r>
                  <a:rPr lang="en-US" altLang="zh-CN" sz="2000" dirty="0"/>
                  <a:t>mean?</a:t>
                </a:r>
                <a:r>
                  <a:rPr lang="zh-CN" altLang="en-US" sz="2000" dirty="0"/>
                  <a:t>  </a:t>
                </a:r>
                <a:endParaRPr lang="en-US" altLang="zh-CN" sz="2000" dirty="0"/>
              </a:p>
              <a:p>
                <a:pPr algn="just"/>
                <a:r>
                  <a:rPr lang="en-US" altLang="zh-CN" sz="2000" dirty="0"/>
                  <a:t>There</a:t>
                </a:r>
                <a:r>
                  <a:rPr lang="zh-CN" altLang="en-US" sz="2000" dirty="0"/>
                  <a:t> </a:t>
                </a:r>
                <a:r>
                  <a:rPr lang="en-US" altLang="zh-CN" sz="2000" dirty="0"/>
                  <a:t>is</a:t>
                </a:r>
                <a:r>
                  <a:rPr lang="zh-CN" altLang="en-US" sz="2000" dirty="0"/>
                  <a:t> </a:t>
                </a:r>
                <a:r>
                  <a:rPr lang="en-US" altLang="zh-CN" sz="2000" b="1" dirty="0"/>
                  <a:t>68%</a:t>
                </a:r>
                <a:r>
                  <a:rPr lang="zh-CN" altLang="en-US" sz="2000" b="1" dirty="0"/>
                  <a:t> </a:t>
                </a:r>
                <a:r>
                  <a:rPr lang="en-US" altLang="zh-CN" sz="2000" dirty="0"/>
                  <a:t>chance</a:t>
                </a:r>
                <a:r>
                  <a:rPr lang="zh-CN" altLang="en-US" sz="2000" dirty="0"/>
                  <a:t> </a:t>
                </a:r>
                <a:r>
                  <a:rPr lang="en-US" altLang="zh-CN" sz="2000" dirty="0"/>
                  <a:t>that</a:t>
                </a:r>
                <a:r>
                  <a:rPr lang="zh-CN" altLang="en-US" sz="2000" dirty="0"/>
                  <a:t> </a:t>
                </a:r>
                <a:r>
                  <a:rPr lang="en-US" altLang="zh-CN" sz="2000" dirty="0"/>
                  <a:t>the</a:t>
                </a:r>
                <a:r>
                  <a:rPr lang="zh-CN" altLang="en-US" sz="2000" dirty="0"/>
                  <a:t> </a:t>
                </a:r>
                <a:r>
                  <a:rPr lang="en-US" altLang="zh-CN" sz="2000" dirty="0"/>
                  <a:t>second</a:t>
                </a:r>
                <a:r>
                  <a:rPr lang="zh-CN" altLang="en-US" sz="2000" dirty="0"/>
                  <a:t> </a:t>
                </a:r>
                <a:r>
                  <a:rPr lang="en-US" altLang="zh-CN" sz="2000" dirty="0"/>
                  <a:t>mean</a:t>
                </a:r>
                <a:r>
                  <a:rPr lang="zh-CN" altLang="en-US" sz="2000" dirty="0"/>
                  <a:t> </a:t>
                </a:r>
                <a:r>
                  <a:rPr lang="en-US" altLang="zh-CN" sz="2000" dirty="0"/>
                  <a:t>should</a:t>
                </a:r>
                <a:r>
                  <a:rPr lang="zh-CN" altLang="en-US" sz="2000" dirty="0"/>
                  <a:t> </a:t>
                </a:r>
                <a:r>
                  <a:rPr lang="en-US" altLang="zh-CN" sz="2000" dirty="0"/>
                  <a:t>fall</a:t>
                </a:r>
                <a:r>
                  <a:rPr lang="zh-CN" altLang="en-US" sz="2000" dirty="0"/>
                  <a:t> </a:t>
                </a:r>
                <a:r>
                  <a:rPr lang="en-US" altLang="zh-CN" sz="2000" dirty="0"/>
                  <a:t>within</a:t>
                </a:r>
                <a:r>
                  <a:rPr lang="zh-CN" altLang="en-US" sz="2000" dirty="0"/>
                  <a:t> </a:t>
                </a:r>
                <a14:m>
                  <m:oMath xmlns:m="http://schemas.openxmlformats.org/officeDocument/2006/math">
                    <m:r>
                      <a:rPr lang="en-US" altLang="zh-CN" sz="2000" b="1" i="1" smtClean="0">
                        <a:latin typeface="Cambria Math" charset="0"/>
                        <a:ea typeface="Cambria Math" charset="0"/>
                        <a:cs typeface="Cambria Math" charset="0"/>
                      </a:rPr>
                      <m:t>±</m:t>
                    </m:r>
                    <m:r>
                      <a:rPr lang="en-US" altLang="zh-CN" sz="2000" b="1" i="1" smtClean="0">
                        <a:latin typeface="Cambria Math" charset="0"/>
                        <a:ea typeface="Cambria Math" charset="0"/>
                        <a:cs typeface="Cambria Math" charset="0"/>
                      </a:rPr>
                      <m:t>𝜹</m:t>
                    </m:r>
                  </m:oMath>
                </a14:m>
                <a:r>
                  <a:rPr lang="zh-CN" altLang="en-US" sz="2000" dirty="0"/>
                  <a:t> </a:t>
                </a:r>
                <a:r>
                  <a:rPr lang="en-US" altLang="zh-CN" sz="2000" dirty="0"/>
                  <a:t>from</a:t>
                </a:r>
                <a:r>
                  <a:rPr lang="zh-CN" altLang="en-US" sz="2000" dirty="0"/>
                  <a:t> </a:t>
                </a:r>
                <a:r>
                  <a:rPr lang="en-US" altLang="zh-CN" sz="2000" dirty="0"/>
                  <a:t>the</a:t>
                </a:r>
                <a:r>
                  <a:rPr lang="zh-CN" altLang="en-US" sz="2000" dirty="0"/>
                  <a:t> </a:t>
                </a:r>
                <a:r>
                  <a:rPr lang="en-US" altLang="zh-CN" sz="2000" dirty="0"/>
                  <a:t>first</a:t>
                </a:r>
                <a:r>
                  <a:rPr lang="zh-CN" altLang="en-US" sz="2000" dirty="0"/>
                  <a:t> </a:t>
                </a:r>
                <a:r>
                  <a:rPr lang="en-US" altLang="zh-CN" sz="2000" dirty="0"/>
                  <a:t>mean.</a:t>
                </a:r>
                <a:r>
                  <a:rPr lang="zh-CN" altLang="en-US" sz="2000" dirty="0"/>
                  <a:t> </a:t>
                </a:r>
                <a:endParaRPr lang="en-US" altLang="zh-CN" sz="2000" dirty="0"/>
              </a:p>
              <a:p>
                <a:pPr algn="just"/>
                <a:r>
                  <a:rPr lang="en-US" altLang="zh-CN" sz="2000" dirty="0"/>
                  <a:t>Note</a:t>
                </a:r>
                <a:r>
                  <a:rPr lang="zh-CN" altLang="en-US" sz="2000" dirty="0"/>
                  <a:t> </a:t>
                </a:r>
                <a:r>
                  <a:rPr lang="en-US" altLang="zh-CN" sz="2000" dirty="0"/>
                  <a:t>that</a:t>
                </a:r>
                <a:r>
                  <a:rPr lang="zh-CN" altLang="en-US" sz="2000" dirty="0"/>
                  <a:t> </a:t>
                </a:r>
                <a:r>
                  <a:rPr lang="en-US" altLang="zh-CN" sz="2000" dirty="0"/>
                  <a:t>more</a:t>
                </a:r>
                <a:r>
                  <a:rPr lang="zh-CN" altLang="en-US" sz="2000" dirty="0"/>
                  <a:t> </a:t>
                </a:r>
                <a:r>
                  <a:rPr lang="en-US" altLang="zh-CN" sz="2000" dirty="0"/>
                  <a:t>measurement</a:t>
                </a:r>
                <a:r>
                  <a:rPr lang="zh-CN" altLang="en-US" sz="2000" dirty="0"/>
                  <a:t> </a:t>
                </a:r>
                <a:r>
                  <a:rPr lang="en-US" altLang="zh-CN" sz="2000" dirty="0"/>
                  <a:t>will</a:t>
                </a:r>
                <a:r>
                  <a:rPr lang="zh-CN" altLang="en-US" sz="2000" dirty="0"/>
                  <a:t> </a:t>
                </a:r>
                <a:r>
                  <a:rPr lang="en-US" altLang="zh-CN" sz="2000" dirty="0"/>
                  <a:t>not</a:t>
                </a:r>
                <a:r>
                  <a:rPr lang="zh-CN" altLang="en-US" sz="2000" dirty="0"/>
                  <a:t> </a:t>
                </a:r>
                <a:r>
                  <a:rPr lang="en-US" altLang="zh-CN" sz="2000" dirty="0"/>
                  <a:t>change</a:t>
                </a:r>
                <a:r>
                  <a:rPr lang="zh-CN" altLang="en-US" sz="2000" dirty="0"/>
                  <a:t> </a:t>
                </a:r>
                <a:r>
                  <a:rPr lang="en-US" altLang="zh-CN" sz="2000" dirty="0"/>
                  <a:t>the</a:t>
                </a:r>
                <a:r>
                  <a:rPr lang="zh-CN" altLang="en-US" sz="2000" dirty="0"/>
                  <a:t> </a:t>
                </a:r>
                <a:r>
                  <a:rPr lang="en-US" altLang="zh-CN" sz="2000" dirty="0"/>
                  <a:t>standard</a:t>
                </a:r>
                <a:r>
                  <a:rPr lang="zh-CN" altLang="en-US" sz="2000" dirty="0"/>
                  <a:t> </a:t>
                </a:r>
                <a:r>
                  <a:rPr lang="en-US" altLang="zh-CN" sz="2000" dirty="0"/>
                  <a:t>deviation.</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450316" y="1612739"/>
                <a:ext cx="8915400" cy="3777622"/>
              </a:xfrm>
              <a:blipFill rotWithShape="0">
                <a:blip r:embed="rId3"/>
                <a:stretch>
                  <a:fillRect l="-684" t="-969" r="-684" b="-18094"/>
                </a:stretch>
              </a:blipFill>
            </p:spPr>
            <p:txBody>
              <a:bodyPr/>
              <a:lstStyle/>
              <a:p>
                <a:r>
                  <a:rPr lang="en-US">
                    <a:noFill/>
                  </a:rPr>
                  <a:t> </a:t>
                </a:r>
                <a:endParaRPr lang="en-US">
                  <a:noFill/>
                </a:endParaRPr>
              </a:p>
            </p:txBody>
          </p:sp>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2592388" y="623888"/>
            <a:ext cx="8912225" cy="1281112"/>
          </a:xfrm>
        </p:spPr>
        <p:txBody>
          <a:bodyPr/>
          <a:lstStyle/>
          <a:p>
            <a:pPr eaLnBrk="1" hangingPunct="1"/>
            <a:r>
              <a:rPr lang="en-US" altLang="en-US"/>
              <a:t>Standard and Probable error</a:t>
            </a:r>
            <a:endParaRPr lang="en-GB" altLang="en-US"/>
          </a:p>
        </p:txBody>
      </p:sp>
      <p:sp>
        <p:nvSpPr>
          <p:cNvPr id="83970" name="Content Placeholder 2"/>
          <p:cNvSpPr>
            <a:spLocks noGrp="1"/>
          </p:cNvSpPr>
          <p:nvPr>
            <p:ph idx="1"/>
          </p:nvPr>
        </p:nvSpPr>
        <p:spPr>
          <a:xfrm>
            <a:off x="2369294" y="1590244"/>
            <a:ext cx="8672954" cy="4260449"/>
          </a:xfrm>
        </p:spPr>
        <p:txBody>
          <a:bodyPr/>
          <a:lstStyle/>
          <a:p>
            <a:pPr marL="0" indent="0" algn="just" eaLnBrk="1" hangingPunct="1">
              <a:buNone/>
            </a:pPr>
            <a:r>
              <a:rPr lang="en-GB" altLang="en-US" sz="2000" dirty="0"/>
              <a:t>Meaning of standard error: </a:t>
            </a:r>
          </a:p>
          <a:p>
            <a:pPr algn="just" eaLnBrk="1" hangingPunct="1">
              <a:buFont typeface="Arial" panose="020B0604020202020204" pitchFamily="34" charset="0"/>
              <a:buChar char="•"/>
            </a:pPr>
            <a:r>
              <a:rPr lang="en-GB" altLang="en-US" sz="2000" dirty="0"/>
              <a:t>Assume that the data set can be described by normal distribution. Then when you repeat the measurements and obtain another data set, you have 68% chance to get a new value of</a:t>
            </a:r>
            <a:r>
              <a:rPr lang="en-GB" altLang="en-US" sz="2000" dirty="0">
                <a:latin typeface="Symbol" panose="05050102010706020507" pitchFamily="18" charset="2"/>
              </a:rPr>
              <a:t>      </a:t>
            </a:r>
            <a:r>
              <a:rPr lang="en-GB" altLang="en-US" sz="2000" dirty="0"/>
              <a:t>falling within the interval:                    </a:t>
            </a:r>
            <a:endParaRPr lang="en-GB" altLang="en-US" sz="200" dirty="0"/>
          </a:p>
          <a:p>
            <a:pPr algn="just" eaLnBrk="1" hangingPunct="1">
              <a:buFont typeface="Arial" panose="020B0604020202020204" pitchFamily="34" charset="0"/>
              <a:buChar char="•"/>
            </a:pPr>
            <a:r>
              <a:rPr lang="en-GB" altLang="en-US" sz="2000" dirty="0"/>
              <a:t>Note: Some people prefer using “probable error” </a:t>
            </a:r>
            <a:r>
              <a:rPr lang="en-GB" altLang="en-US" sz="2000" dirty="0">
                <a:latin typeface="Symbol" panose="05050102010706020507" pitchFamily="18" charset="2"/>
              </a:rPr>
              <a:t></a:t>
            </a:r>
            <a:r>
              <a:rPr lang="en-GB" altLang="en-US" sz="2000" dirty="0" err="1"/>
              <a:t>x</a:t>
            </a:r>
            <a:r>
              <a:rPr lang="en-GB" altLang="en-US" sz="2000" baseline="-25000" dirty="0" err="1"/>
              <a:t>p</a:t>
            </a:r>
            <a:r>
              <a:rPr lang="en-GB" altLang="en-US" sz="2000" dirty="0"/>
              <a:t>, which is defined by </a:t>
            </a:r>
          </a:p>
          <a:p>
            <a:pPr marL="0" indent="0" algn="ctr" eaLnBrk="1" hangingPunct="1">
              <a:buNone/>
            </a:pPr>
            <a:r>
              <a:rPr lang="en-GB" altLang="en-US" sz="2000" dirty="0">
                <a:latin typeface="Symbol" panose="05050102010706020507" pitchFamily="18" charset="2"/>
              </a:rPr>
              <a:t></a:t>
            </a:r>
            <a:r>
              <a:rPr lang="en-GB" altLang="en-US" sz="2000" dirty="0" err="1"/>
              <a:t>x</a:t>
            </a:r>
            <a:r>
              <a:rPr lang="en-GB" altLang="en-US" sz="2000" baseline="-25000" dirty="0" err="1"/>
              <a:t>p</a:t>
            </a:r>
            <a:r>
              <a:rPr lang="en-GB" altLang="en-US" sz="2000" dirty="0"/>
              <a:t> </a:t>
            </a:r>
            <a:r>
              <a:rPr lang="en-GB" altLang="en-US" sz="2000" dirty="0">
                <a:latin typeface="Symbol" panose="05050102010706020507" pitchFamily="18" charset="2"/>
              </a:rPr>
              <a:t> 0</a:t>
            </a:r>
            <a:r>
              <a:rPr lang="en-GB" altLang="en-US" sz="2000" dirty="0"/>
              <a:t>.67</a:t>
            </a:r>
            <a:r>
              <a:rPr lang="en-GB" altLang="en-US" sz="2000" dirty="0">
                <a:latin typeface="Symbol" panose="05050102010706020507" pitchFamily="18" charset="2"/>
              </a:rPr>
              <a:t></a:t>
            </a:r>
            <a:r>
              <a:rPr lang="en-GB" altLang="en-US" sz="2000" dirty="0"/>
              <a:t>x.</a:t>
            </a:r>
          </a:p>
          <a:p>
            <a:pPr algn="just" eaLnBrk="1" hangingPunct="1">
              <a:buFont typeface="Arial" panose="020B0604020202020204" pitchFamily="34" charset="0"/>
              <a:buChar char="•"/>
            </a:pPr>
            <a:r>
              <a:rPr lang="en-GB" altLang="en-US" sz="2000" dirty="0"/>
              <a:t> So that</a:t>
            </a:r>
            <a:r>
              <a:rPr lang="zh-CN" altLang="en-US" sz="2000" dirty="0"/>
              <a:t> </a:t>
            </a:r>
            <a:r>
              <a:rPr lang="en-GB" altLang="en-US" sz="2000" dirty="0"/>
              <a:t>when you repeat the measurements, you have ~50% chance to get a new value of</a:t>
            </a:r>
            <a:r>
              <a:rPr lang="zh-CN" altLang="en-US" sz="2000" dirty="0"/>
              <a:t> </a:t>
            </a:r>
            <a:r>
              <a:rPr lang="en-GB" altLang="en-US" sz="2000" dirty="0"/>
              <a:t>falling within the interval:</a:t>
            </a:r>
          </a:p>
        </p:txBody>
      </p:sp>
      <p:pic>
        <p:nvPicPr>
          <p:cNvPr id="5" name="Picture 4"/>
          <p:cNvPicPr>
            <a:picLocks noChangeAspect="1"/>
          </p:cNvPicPr>
          <p:nvPr/>
        </p:nvPicPr>
        <p:blipFill>
          <a:blip r:embed="rId2"/>
          <a:stretch>
            <a:fillRect/>
          </a:stretch>
        </p:blipFill>
        <p:spPr>
          <a:xfrm>
            <a:off x="9687518" y="4879764"/>
            <a:ext cx="1057275" cy="512763"/>
          </a:xfrm>
          <a:prstGeom prst="rect">
            <a:avLst/>
          </a:prstGeom>
          <a:solidFill>
            <a:schemeClr val="accent3"/>
          </a:solidFill>
        </p:spPr>
      </p:pic>
      <p:pic>
        <p:nvPicPr>
          <p:cNvPr id="8397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33714" y="3000734"/>
            <a:ext cx="100488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3"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03734" y="2667452"/>
            <a:ext cx="3111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a:xfrm>
            <a:off x="2592388" y="623888"/>
            <a:ext cx="8912225" cy="1281112"/>
          </a:xfrm>
        </p:spPr>
        <p:txBody>
          <a:bodyPr/>
          <a:lstStyle/>
          <a:p>
            <a:pPr eaLnBrk="1" hangingPunct="1"/>
            <a:r>
              <a:rPr lang="en-US" altLang="en-US"/>
              <a:t>Single measurement</a:t>
            </a:r>
            <a:endParaRPr lang="en-GB" altLang="en-US"/>
          </a:p>
        </p:txBody>
      </p:sp>
      <p:sp>
        <p:nvSpPr>
          <p:cNvPr id="3" name="Content Placeholder 2"/>
          <p:cNvSpPr>
            <a:spLocks noGrp="1"/>
          </p:cNvSpPr>
          <p:nvPr>
            <p:ph idx="1"/>
          </p:nvPr>
        </p:nvSpPr>
        <p:spPr>
          <a:xfrm>
            <a:off x="1975755" y="1531495"/>
            <a:ext cx="8915400" cy="3778250"/>
          </a:xfrm>
        </p:spPr>
        <p:txBody>
          <a:bodyPr rtlCol="0">
            <a:noAutofit/>
          </a:bodyPr>
          <a:lstStyle/>
          <a:p>
            <a:pPr eaLnBrk="1" fontAlgn="auto" hangingPunct="1">
              <a:spcAft>
                <a:spcPts val="0"/>
              </a:spcAft>
              <a:buFont typeface="Arial" panose="020B0604020202020204" pitchFamily="34" charset="0"/>
              <a:buChar char="•"/>
              <a:defRPr/>
            </a:pPr>
            <a:r>
              <a:rPr lang="en-US" sz="2000" dirty="0">
                <a:solidFill>
                  <a:schemeClr val="tx1">
                    <a:lumMod val="75000"/>
                    <a:lumOff val="25000"/>
                  </a:schemeClr>
                </a:solidFill>
              </a:rPr>
              <a:t>What if n=1, that is you measured x only once.  Average      is just x</a:t>
            </a:r>
            <a:r>
              <a:rPr lang="en-US" sz="2000" baseline="-25000" dirty="0">
                <a:solidFill>
                  <a:schemeClr val="tx1">
                    <a:lumMod val="75000"/>
                    <a:lumOff val="25000"/>
                  </a:schemeClr>
                </a:solidFill>
              </a:rPr>
              <a:t>1</a:t>
            </a:r>
            <a:r>
              <a:rPr lang="en-US" sz="2000" dirty="0">
                <a:solidFill>
                  <a:schemeClr val="tx1">
                    <a:lumMod val="75000"/>
                    <a:lumOff val="25000"/>
                  </a:schemeClr>
                </a:solidFill>
              </a:rPr>
              <a:t>.</a:t>
            </a:r>
          </a:p>
          <a:p>
            <a:pPr eaLnBrk="1" fontAlgn="auto" hangingPunct="1">
              <a:spcAft>
                <a:spcPts val="0"/>
              </a:spcAft>
              <a:buFont typeface="Arial" panose="020B0604020202020204" pitchFamily="34" charset="0"/>
              <a:buChar char="•"/>
              <a:defRPr/>
            </a:pPr>
            <a:endParaRPr lang="en-US" sz="2000" dirty="0">
              <a:solidFill>
                <a:schemeClr val="tx1">
                  <a:lumMod val="75000"/>
                  <a:lumOff val="25000"/>
                </a:schemeClr>
              </a:solidFill>
            </a:endParaRPr>
          </a:p>
          <a:p>
            <a:pPr eaLnBrk="1" fontAlgn="auto" hangingPunct="1">
              <a:spcAft>
                <a:spcPts val="0"/>
              </a:spcAft>
              <a:buFont typeface="Arial" panose="020B0604020202020204" pitchFamily="34" charset="0"/>
              <a:buChar char="•"/>
              <a:defRPr/>
            </a:pPr>
            <a:r>
              <a:rPr lang="en-US" sz="2000" dirty="0">
                <a:solidFill>
                  <a:schemeClr val="tx1">
                    <a:lumMod val="75000"/>
                    <a:lumOff val="25000"/>
                  </a:schemeClr>
                </a:solidFill>
              </a:rPr>
              <a:t>What is its error? </a:t>
            </a:r>
          </a:p>
          <a:p>
            <a:pPr eaLnBrk="1" fontAlgn="auto" hangingPunct="1">
              <a:spcAft>
                <a:spcPts val="0"/>
              </a:spcAft>
              <a:buFont typeface="Arial" panose="020B0604020202020204" pitchFamily="34" charset="0"/>
              <a:buChar char="•"/>
              <a:defRPr/>
            </a:pPr>
            <a:r>
              <a:rPr lang="en-US" sz="2000" dirty="0">
                <a:solidFill>
                  <a:schemeClr val="tx1">
                    <a:lumMod val="75000"/>
                    <a:lumOff val="25000"/>
                  </a:schemeClr>
                </a:solidFill>
              </a:rPr>
              <a:t>One can’t calculate the error by statistical methods, but there is still equipment error.</a:t>
            </a:r>
          </a:p>
          <a:p>
            <a:pPr eaLnBrk="1" fontAlgn="auto" hangingPunct="1">
              <a:spcAft>
                <a:spcPts val="0"/>
              </a:spcAft>
              <a:buFont typeface="Arial" panose="020B0604020202020204" pitchFamily="34" charset="0"/>
              <a:buChar char="•"/>
              <a:defRPr/>
            </a:pPr>
            <a:r>
              <a:rPr lang="en-GB" sz="2000" dirty="0">
                <a:solidFill>
                  <a:schemeClr val="tx1">
                    <a:lumMod val="75000"/>
                    <a:lumOff val="25000"/>
                  </a:schemeClr>
                </a:solidFill>
              </a:rPr>
              <a:t>The </a:t>
            </a:r>
            <a:r>
              <a:rPr lang="en-GB" sz="2000" dirty="0">
                <a:solidFill>
                  <a:srgbClr val="FF0000"/>
                </a:solidFill>
              </a:rPr>
              <a:t>finest scale division </a:t>
            </a:r>
            <a:r>
              <a:rPr lang="en-GB" sz="2000" dirty="0">
                <a:solidFill>
                  <a:schemeClr val="tx1">
                    <a:lumMod val="75000"/>
                    <a:lumOff val="25000"/>
                  </a:schemeClr>
                </a:solidFill>
              </a:rPr>
              <a:t>always provides a </a:t>
            </a:r>
            <a:r>
              <a:rPr lang="en-GB" sz="2000" dirty="0">
                <a:solidFill>
                  <a:srgbClr val="FF0000"/>
                </a:solidFill>
              </a:rPr>
              <a:t>fundamental lower limit </a:t>
            </a:r>
            <a:r>
              <a:rPr lang="en-GB" sz="2000" dirty="0">
                <a:solidFill>
                  <a:schemeClr val="tx1">
                    <a:lumMod val="75000"/>
                    <a:lumOff val="25000"/>
                  </a:schemeClr>
                </a:solidFill>
              </a:rPr>
              <a:t>to the uncertainty.</a:t>
            </a:r>
          </a:p>
          <a:p>
            <a:pPr eaLnBrk="1" fontAlgn="auto" hangingPunct="1">
              <a:spcAft>
                <a:spcPts val="0"/>
              </a:spcAft>
              <a:buFont typeface="Arial" panose="020B0604020202020204" pitchFamily="34" charset="0"/>
              <a:buChar char="•"/>
              <a:defRPr/>
            </a:pPr>
            <a:r>
              <a:rPr lang="en-GB" sz="2000" dirty="0">
                <a:solidFill>
                  <a:schemeClr val="tx1">
                    <a:lumMod val="75000"/>
                    <a:lumOff val="25000"/>
                  </a:schemeClr>
                </a:solidFill>
              </a:rPr>
              <a:t>No amount of repetition of a meter stick reading will give a precision of a micron!</a:t>
            </a:r>
            <a:endParaRPr lang="en-US" sz="2000" dirty="0">
              <a:solidFill>
                <a:schemeClr val="tx1">
                  <a:lumMod val="75000"/>
                  <a:lumOff val="25000"/>
                </a:schemeClr>
              </a:solidFill>
            </a:endParaRPr>
          </a:p>
          <a:p>
            <a:pPr eaLnBrk="1" fontAlgn="auto" hangingPunct="1">
              <a:spcAft>
                <a:spcPts val="0"/>
              </a:spcAft>
              <a:buFont typeface="Arial" panose="020B0604020202020204" pitchFamily="34" charset="0"/>
              <a:buChar char="•"/>
              <a:defRPr/>
            </a:pPr>
            <a:r>
              <a:rPr lang="en-US" sz="2000" dirty="0">
                <a:solidFill>
                  <a:schemeClr val="tx1">
                    <a:lumMod val="75000"/>
                    <a:lumOff val="25000"/>
                  </a:schemeClr>
                </a:solidFill>
              </a:rPr>
              <a:t>Report  your data as                 , where         is now the estimated equipment error.</a:t>
            </a:r>
          </a:p>
        </p:txBody>
      </p:sp>
      <p:pic>
        <p:nvPicPr>
          <p:cNvPr id="8499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2813" y="1905000"/>
            <a:ext cx="24987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340268" y="1541462"/>
            <a:ext cx="306387"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38544" y="5009597"/>
            <a:ext cx="100647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8"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94800" y="5009135"/>
            <a:ext cx="4635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a:xfrm>
            <a:off x="2592388" y="623888"/>
            <a:ext cx="8912225" cy="1281112"/>
          </a:xfrm>
        </p:spPr>
        <p:txBody>
          <a:bodyPr/>
          <a:lstStyle/>
          <a:p>
            <a:pPr eaLnBrk="1" hangingPunct="1"/>
            <a:r>
              <a:rPr lang="en-US" altLang="en-US"/>
              <a:t>Presentation of data</a:t>
            </a:r>
            <a:endParaRPr lang="en-GB" altLang="en-US"/>
          </a:p>
        </p:txBody>
      </p:sp>
      <p:sp>
        <p:nvSpPr>
          <p:cNvPr id="86018" name="Content Placeholder 2"/>
          <p:cNvSpPr>
            <a:spLocks noGrp="1"/>
          </p:cNvSpPr>
          <p:nvPr>
            <p:ph idx="1"/>
          </p:nvPr>
        </p:nvSpPr>
        <p:spPr>
          <a:xfrm>
            <a:off x="2056777" y="1786358"/>
            <a:ext cx="9447836" cy="4382947"/>
          </a:xfrm>
        </p:spPr>
        <p:txBody>
          <a:bodyPr/>
          <a:lstStyle/>
          <a:p>
            <a:pPr eaLnBrk="1" hangingPunct="1">
              <a:buFont typeface="Arial" panose="020B0604020202020204" pitchFamily="34" charset="0"/>
              <a:buChar char="•"/>
            </a:pPr>
            <a:r>
              <a:rPr lang="en-GB" altLang="en-US" sz="2000" dirty="0"/>
              <a:t>(5) How to present data and error? Present your result as:                    </a:t>
            </a:r>
          </a:p>
          <a:p>
            <a:pPr eaLnBrk="1" hangingPunct="1">
              <a:buFont typeface="Arial" panose="020B0604020202020204" pitchFamily="34" charset="0"/>
              <a:buChar char="•"/>
            </a:pPr>
            <a:r>
              <a:rPr lang="en-GB" altLang="en-US" sz="2000" dirty="0"/>
              <a:t>If the error is dominated by instrumental or systematic errors, or you repeat the measurement only for a few times, then there is no point to calculate the random error.  In this case, just use the instrumental error or best-guessed systematic error for the data.</a:t>
            </a:r>
          </a:p>
          <a:p>
            <a:pPr eaLnBrk="1" hangingPunct="1">
              <a:buFont typeface="Arial" panose="020B0604020202020204" pitchFamily="34" charset="0"/>
              <a:buChar char="•"/>
            </a:pPr>
            <a:r>
              <a:rPr lang="en-GB" altLang="en-US" sz="2000" dirty="0"/>
              <a:t>1. The error          should be quoted to one (or at most two) significant figure(s) only. </a:t>
            </a:r>
          </a:p>
          <a:p>
            <a:pPr eaLnBrk="1" hangingPunct="1">
              <a:buFont typeface="Arial" panose="020B0604020202020204" pitchFamily="34" charset="0"/>
              <a:buChar char="•"/>
            </a:pPr>
            <a:r>
              <a:rPr lang="en-GB" altLang="en-US" sz="2000" dirty="0"/>
              <a:t>2. The datum should have significant figures consistent with its error.  </a:t>
            </a:r>
            <a:r>
              <a:rPr lang="en-GB" altLang="en-US" sz="2000" u="sng" dirty="0">
                <a:solidFill>
                  <a:srgbClr val="FF0000"/>
                </a:solidFill>
              </a:rPr>
              <a:t>Do not present every digits output by your calculator or computer</a:t>
            </a:r>
            <a:r>
              <a:rPr lang="en-GB" altLang="en-US" sz="2000" dirty="0">
                <a:solidFill>
                  <a:srgbClr val="FF0000"/>
                </a:solidFill>
              </a:rPr>
              <a:t>!</a:t>
            </a:r>
          </a:p>
        </p:txBody>
      </p:sp>
      <p:pic>
        <p:nvPicPr>
          <p:cNvPr id="4" name="Picture 3"/>
          <p:cNvPicPr>
            <a:picLocks noChangeAspect="1"/>
          </p:cNvPicPr>
          <p:nvPr/>
        </p:nvPicPr>
        <p:blipFill>
          <a:blip r:embed="rId2"/>
          <a:stretch>
            <a:fillRect/>
          </a:stretch>
        </p:blipFill>
        <p:spPr>
          <a:xfrm>
            <a:off x="9588520" y="1786358"/>
            <a:ext cx="1006475" cy="404813"/>
          </a:xfrm>
          <a:prstGeom prst="rect">
            <a:avLst/>
          </a:prstGeom>
          <a:solidFill>
            <a:schemeClr val="accent3"/>
          </a:solidFill>
        </p:spPr>
      </p:pic>
      <p:pic>
        <p:nvPicPr>
          <p:cNvPr id="8602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0189" y="3575731"/>
            <a:ext cx="4635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a:xfrm>
            <a:off x="2592388" y="623888"/>
            <a:ext cx="8912225" cy="1281112"/>
          </a:xfrm>
        </p:spPr>
        <p:txBody>
          <a:bodyPr/>
          <a:lstStyle/>
          <a:p>
            <a:pPr eaLnBrk="1" hangingPunct="1"/>
            <a:r>
              <a:rPr lang="en-GB" altLang="en-US"/>
              <a:t>Presentation of data</a:t>
            </a:r>
          </a:p>
        </p:txBody>
      </p:sp>
      <p:sp>
        <p:nvSpPr>
          <p:cNvPr id="87042" name="Content Placeholder 2"/>
          <p:cNvSpPr>
            <a:spLocks noGrp="1"/>
          </p:cNvSpPr>
          <p:nvPr>
            <p:ph idx="1"/>
          </p:nvPr>
        </p:nvSpPr>
        <p:spPr>
          <a:xfrm>
            <a:off x="1790558" y="1768697"/>
            <a:ext cx="8915400" cy="3778250"/>
          </a:xfrm>
        </p:spPr>
        <p:txBody>
          <a:bodyPr/>
          <a:lstStyle/>
          <a:p>
            <a:pPr eaLnBrk="1" hangingPunct="1">
              <a:buFont typeface="Arial" panose="020B0604020202020204" pitchFamily="34" charset="0"/>
              <a:buChar char="•"/>
            </a:pPr>
            <a:r>
              <a:rPr lang="en-GB" altLang="en-US" sz="2000" dirty="0"/>
              <a:t>e.g.1: Suppose the Excel program give you   </a:t>
            </a:r>
            <a:r>
              <a:rPr lang="en-GB" altLang="en-US" sz="2000" dirty="0">
                <a:latin typeface="Symbol" panose="05050102010706020507" pitchFamily="18" charset="2"/>
              </a:rPr>
              <a:t>     </a:t>
            </a:r>
            <a:r>
              <a:rPr lang="en-GB" altLang="en-US" sz="2000" dirty="0"/>
              <a:t>= 1.23344672 and          = 0.04556533, you should present your result as 1.23</a:t>
            </a:r>
            <a:r>
              <a:rPr lang="en-GB" altLang="en-US" sz="2000" dirty="0">
                <a:latin typeface="Symbol" panose="05050102010706020507" pitchFamily="18" charset="2"/>
              </a:rPr>
              <a:t></a:t>
            </a:r>
            <a:r>
              <a:rPr lang="en-GB" altLang="en-US" sz="2000" dirty="0"/>
              <a:t>0.05 (or 1.233</a:t>
            </a:r>
            <a:r>
              <a:rPr lang="en-GB" altLang="en-US" sz="2000" dirty="0">
                <a:latin typeface="Symbol" panose="05050102010706020507" pitchFamily="18" charset="2"/>
              </a:rPr>
              <a:t></a:t>
            </a:r>
            <a:r>
              <a:rPr lang="en-GB" altLang="en-US" sz="2000" dirty="0"/>
              <a:t>0.046). </a:t>
            </a:r>
          </a:p>
          <a:p>
            <a:pPr eaLnBrk="1" hangingPunct="1">
              <a:buFont typeface="Arial" panose="020B0604020202020204" pitchFamily="34" charset="0"/>
              <a:buChar char="•"/>
            </a:pPr>
            <a:r>
              <a:rPr lang="en-GB" altLang="en-US" sz="2000" dirty="0"/>
              <a:t>e.g.2: The CODATA (The Committee on Data for Science and Technology) recommended value of elementary charge: </a:t>
            </a:r>
          </a:p>
          <a:p>
            <a:pPr marL="0" indent="0" eaLnBrk="1" hangingPunct="1">
              <a:buNone/>
            </a:pPr>
            <a:r>
              <a:rPr lang="en-GB" altLang="en-US" sz="2000" dirty="0"/>
              <a:t/>
            </a:r>
            <a:br>
              <a:rPr lang="en-GB" altLang="en-US" sz="2000" dirty="0"/>
            </a:br>
            <a:r>
              <a:rPr lang="en-GB" altLang="en-US" sz="2000" dirty="0"/>
              <a:t/>
            </a:r>
            <a:br>
              <a:rPr lang="en-GB" altLang="en-US" sz="2000" dirty="0"/>
            </a:br>
            <a:r>
              <a:rPr lang="en-GB" altLang="en-US" sz="2000" dirty="0"/>
              <a:t>or in concise form, </a:t>
            </a:r>
            <a:br>
              <a:rPr lang="en-GB" altLang="en-US" sz="2000" dirty="0"/>
            </a:br>
            <a:r>
              <a:rPr lang="en-GB" altLang="en-US" sz="2000" dirty="0"/>
              <a:t>(http://</a:t>
            </a:r>
            <a:r>
              <a:rPr lang="en-GB" altLang="en-US" sz="2000" dirty="0" err="1"/>
              <a:t>physics.nist.gov</a:t>
            </a:r>
            <a:r>
              <a:rPr lang="en-GB" altLang="en-US" sz="2000" dirty="0"/>
              <a:t>/</a:t>
            </a:r>
            <a:r>
              <a:rPr lang="en-GB" altLang="en-US" sz="2000" dirty="0" err="1"/>
              <a:t>cuu</a:t>
            </a:r>
            <a:r>
              <a:rPr lang="en-GB" altLang="en-US" sz="2000" dirty="0"/>
              <a:t>/Constants/</a:t>
            </a:r>
            <a:r>
              <a:rPr lang="en-GB" altLang="en-US" sz="2000" dirty="0" err="1"/>
              <a:t>index.html</a:t>
            </a:r>
            <a:r>
              <a:rPr lang="en-GB" altLang="en-US" sz="2000" dirty="0"/>
              <a:t>)</a:t>
            </a:r>
          </a:p>
          <a:p>
            <a:pPr eaLnBrk="1" hangingPunct="1">
              <a:buFont typeface="Arial" panose="020B0604020202020204" pitchFamily="34" charset="0"/>
              <a:buChar char="•"/>
            </a:pPr>
            <a:r>
              <a:rPr lang="en-GB" altLang="en-US" sz="2000" dirty="0"/>
              <a:t>You can also use the percentage error           </a:t>
            </a:r>
            <a:br>
              <a:rPr lang="en-GB" altLang="en-US" sz="2000" dirty="0"/>
            </a:br>
            <a:r>
              <a:rPr lang="en-GB" altLang="en-US" sz="2000" dirty="0"/>
              <a:t>but be careful when using this format.</a:t>
            </a:r>
          </a:p>
          <a:p>
            <a:pPr eaLnBrk="1" hangingPunct="1">
              <a:buFont typeface="Arial" panose="020B0604020202020204" pitchFamily="34" charset="0"/>
              <a:buChar char="•"/>
            </a:pPr>
            <a:r>
              <a:rPr lang="en-GB" altLang="en-US" sz="2000" dirty="0"/>
              <a:t>Note: always present data in scientific format.</a:t>
            </a:r>
          </a:p>
        </p:txBody>
      </p:sp>
      <p:sp>
        <p:nvSpPr>
          <p:cNvPr id="5530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defRPr>
                <a:solidFill>
                  <a:schemeClr val="tx1"/>
                </a:solidFill>
                <a:latin typeface="Rockwell" charset="0"/>
              </a:defRPr>
            </a:lvl1pPr>
            <a:lvl2pPr marL="742950" indent="-285750">
              <a:defRPr>
                <a:solidFill>
                  <a:schemeClr val="tx1"/>
                </a:solidFill>
                <a:latin typeface="Rockwell" charset="0"/>
              </a:defRPr>
            </a:lvl2pPr>
            <a:lvl3pPr marL="1143000" indent="-228600">
              <a:defRPr>
                <a:solidFill>
                  <a:schemeClr val="tx1"/>
                </a:solidFill>
                <a:latin typeface="Rockwell" charset="0"/>
              </a:defRPr>
            </a:lvl3pPr>
            <a:lvl4pPr marL="1600200" indent="-228600">
              <a:defRPr>
                <a:solidFill>
                  <a:schemeClr val="tx1"/>
                </a:solidFill>
                <a:latin typeface="Rockwell" charset="0"/>
              </a:defRPr>
            </a:lvl4pPr>
            <a:lvl5pPr marL="2057400" indent="-228600">
              <a:defRPr>
                <a:solidFill>
                  <a:schemeClr val="tx1"/>
                </a:solidFill>
                <a:latin typeface="Rockwell" charset="0"/>
              </a:defRPr>
            </a:lvl5pPr>
            <a:lvl6pPr marL="2514600" indent="-228600" defTabSz="457200" fontAlgn="base">
              <a:spcBef>
                <a:spcPct val="0"/>
              </a:spcBef>
              <a:spcAft>
                <a:spcPct val="0"/>
              </a:spcAft>
              <a:defRPr>
                <a:solidFill>
                  <a:schemeClr val="tx1"/>
                </a:solidFill>
                <a:latin typeface="Rockwell" charset="0"/>
              </a:defRPr>
            </a:lvl6pPr>
            <a:lvl7pPr marL="2971800" indent="-228600" defTabSz="457200" fontAlgn="base">
              <a:spcBef>
                <a:spcPct val="0"/>
              </a:spcBef>
              <a:spcAft>
                <a:spcPct val="0"/>
              </a:spcAft>
              <a:defRPr>
                <a:solidFill>
                  <a:schemeClr val="tx1"/>
                </a:solidFill>
                <a:latin typeface="Rockwell" charset="0"/>
              </a:defRPr>
            </a:lvl7pPr>
            <a:lvl8pPr marL="3429000" indent="-228600" defTabSz="457200" fontAlgn="base">
              <a:spcBef>
                <a:spcPct val="0"/>
              </a:spcBef>
              <a:spcAft>
                <a:spcPct val="0"/>
              </a:spcAft>
              <a:defRPr>
                <a:solidFill>
                  <a:schemeClr val="tx1"/>
                </a:solidFill>
                <a:latin typeface="Rockwell" charset="0"/>
              </a:defRPr>
            </a:lvl8pPr>
            <a:lvl9pPr marL="3886200" indent="-228600" defTabSz="457200" fontAlgn="base">
              <a:spcBef>
                <a:spcPct val="0"/>
              </a:spcBef>
              <a:spcAft>
                <a:spcPct val="0"/>
              </a:spcAft>
              <a:defRPr>
                <a:solidFill>
                  <a:schemeClr val="tx1"/>
                </a:solidFill>
                <a:latin typeface="Rockwell" charset="0"/>
              </a:defRPr>
            </a:lvl9pPr>
          </a:lstStyle>
          <a:p>
            <a:pPr eaLnBrk="1" hangingPunct="1">
              <a:defRPr/>
            </a:pPr>
            <a:endParaRPr lang="en-GB" altLang="en-US"/>
          </a:p>
        </p:txBody>
      </p:sp>
      <p:pic>
        <p:nvPicPr>
          <p:cNvPr id="12" name="Picture 11"/>
          <p:cNvPicPr>
            <a:picLocks noChangeAspect="1"/>
          </p:cNvPicPr>
          <p:nvPr/>
        </p:nvPicPr>
        <p:blipFill>
          <a:blip r:embed="rId2"/>
          <a:stretch>
            <a:fillRect/>
          </a:stretch>
        </p:blipFill>
        <p:spPr>
          <a:xfrm>
            <a:off x="7058238" y="4941718"/>
            <a:ext cx="4586288" cy="382587"/>
          </a:xfrm>
          <a:prstGeom prst="rect">
            <a:avLst/>
          </a:prstGeom>
          <a:solidFill>
            <a:schemeClr val="accent3"/>
          </a:solidFill>
        </p:spPr>
      </p:pic>
      <p:pic>
        <p:nvPicPr>
          <p:cNvPr id="13" name="Picture 12"/>
          <p:cNvPicPr>
            <a:picLocks noChangeAspect="1"/>
          </p:cNvPicPr>
          <p:nvPr/>
        </p:nvPicPr>
        <p:blipFill>
          <a:blip r:embed="rId3"/>
          <a:stretch>
            <a:fillRect/>
          </a:stretch>
        </p:blipFill>
        <p:spPr>
          <a:xfrm>
            <a:off x="4310546" y="4134966"/>
            <a:ext cx="3038475" cy="382588"/>
          </a:xfrm>
          <a:prstGeom prst="rect">
            <a:avLst/>
          </a:prstGeom>
          <a:solidFill>
            <a:schemeClr val="accent3"/>
          </a:solidFill>
        </p:spPr>
      </p:pic>
      <p:pic>
        <p:nvPicPr>
          <p:cNvPr id="14" name="Picture 13"/>
          <p:cNvPicPr>
            <a:picLocks noChangeAspect="1"/>
          </p:cNvPicPr>
          <p:nvPr/>
        </p:nvPicPr>
        <p:blipFill>
          <a:blip r:embed="rId4"/>
          <a:stretch>
            <a:fillRect/>
          </a:stretch>
        </p:blipFill>
        <p:spPr>
          <a:xfrm>
            <a:off x="3553309" y="3578628"/>
            <a:ext cx="4552950" cy="409575"/>
          </a:xfrm>
          <a:prstGeom prst="rect">
            <a:avLst/>
          </a:prstGeom>
          <a:solidFill>
            <a:schemeClr val="accent3"/>
          </a:solidFill>
        </p:spPr>
      </p:pic>
      <p:pic>
        <p:nvPicPr>
          <p:cNvPr id="15" name="Picture 14"/>
          <p:cNvPicPr>
            <a:picLocks noChangeAspect="1"/>
          </p:cNvPicPr>
          <p:nvPr/>
        </p:nvPicPr>
        <p:blipFill>
          <a:blip r:embed="rId5"/>
          <a:stretch>
            <a:fillRect/>
          </a:stretch>
        </p:blipFill>
        <p:spPr>
          <a:xfrm>
            <a:off x="7591115" y="1746251"/>
            <a:ext cx="303213" cy="357187"/>
          </a:xfrm>
          <a:prstGeom prst="rect">
            <a:avLst/>
          </a:prstGeom>
          <a:solidFill>
            <a:schemeClr val="accent3"/>
          </a:solidFill>
        </p:spPr>
      </p:pic>
      <p:pic>
        <p:nvPicPr>
          <p:cNvPr id="16" name="Picture 15"/>
          <p:cNvPicPr>
            <a:picLocks noChangeAspect="1"/>
          </p:cNvPicPr>
          <p:nvPr/>
        </p:nvPicPr>
        <p:blipFill>
          <a:blip r:embed="rId6"/>
          <a:stretch>
            <a:fillRect/>
          </a:stretch>
        </p:blipFill>
        <p:spPr>
          <a:xfrm>
            <a:off x="10227662" y="1768697"/>
            <a:ext cx="466725" cy="390525"/>
          </a:xfrm>
          <a:prstGeom prst="rect">
            <a:avLst/>
          </a:prstGeom>
          <a:solidFill>
            <a:schemeClr val="accent3"/>
          </a:solid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a:xfrm>
            <a:off x="2592388" y="623888"/>
            <a:ext cx="8912225" cy="1281112"/>
          </a:xfrm>
        </p:spPr>
        <p:txBody>
          <a:bodyPr/>
          <a:lstStyle/>
          <a:p>
            <a:pPr eaLnBrk="1" hangingPunct="1"/>
            <a:r>
              <a:rPr lang="en-US" altLang="en-US"/>
              <a:t>Comparing Results</a:t>
            </a:r>
            <a:endParaRPr lang="en-GB" altLang="en-US"/>
          </a:p>
        </p:txBody>
      </p:sp>
      <p:sp>
        <p:nvSpPr>
          <p:cNvPr id="3" name="Content Placeholder 2"/>
          <p:cNvSpPr>
            <a:spLocks noGrp="1"/>
          </p:cNvSpPr>
          <p:nvPr>
            <p:ph idx="1"/>
          </p:nvPr>
        </p:nvSpPr>
        <p:spPr>
          <a:xfrm>
            <a:off x="1898650" y="1250066"/>
            <a:ext cx="9605963" cy="5185458"/>
          </a:xfrm>
        </p:spPr>
        <p:txBody>
          <a:bodyPr rtlCol="0">
            <a:noAutofit/>
          </a:bodyPr>
          <a:lstStyle/>
          <a:p>
            <a:pPr eaLnBrk="1" fontAlgn="auto" hangingPunct="1">
              <a:spcAft>
                <a:spcPts val="0"/>
              </a:spcAft>
              <a:buFont typeface="Arial" panose="020B0604020202020204" pitchFamily="34" charset="0"/>
              <a:buChar char="•"/>
              <a:defRPr/>
            </a:pPr>
            <a:r>
              <a:rPr lang="en-GB" sz="2000" dirty="0">
                <a:solidFill>
                  <a:schemeClr val="tx1">
                    <a:lumMod val="75000"/>
                    <a:lumOff val="25000"/>
                  </a:schemeClr>
                </a:solidFill>
              </a:rPr>
              <a:t>(6) Is your experiment satisfactory?</a:t>
            </a:r>
          </a:p>
          <a:p>
            <a:pPr eaLnBrk="1" fontAlgn="auto" hangingPunct="1">
              <a:spcAft>
                <a:spcPts val="0"/>
              </a:spcAft>
              <a:buFont typeface="Arial" panose="020B0604020202020204" pitchFamily="34" charset="0"/>
              <a:buChar char="•"/>
              <a:defRPr/>
            </a:pPr>
            <a:r>
              <a:rPr lang="en-GB" sz="2000" dirty="0">
                <a:solidFill>
                  <a:schemeClr val="tx1">
                    <a:lumMod val="75000"/>
                    <a:lumOff val="25000"/>
                  </a:schemeClr>
                </a:solidFill>
              </a:rPr>
              <a:t>Discrepancy:  Beside presenting your results with the estimated error, if a theory (a law) exists to predict an expected value </a:t>
            </a:r>
            <a:r>
              <a:rPr lang="en-GB" sz="2000" dirty="0" err="1">
                <a:solidFill>
                  <a:schemeClr val="tx1">
                    <a:lumMod val="75000"/>
                    <a:lumOff val="25000"/>
                  </a:schemeClr>
                </a:solidFill>
              </a:rPr>
              <a:t>x</a:t>
            </a:r>
            <a:r>
              <a:rPr lang="en-GB" sz="2000" baseline="-25000" dirty="0" err="1">
                <a:solidFill>
                  <a:schemeClr val="tx1">
                    <a:lumMod val="75000"/>
                    <a:lumOff val="25000"/>
                  </a:schemeClr>
                </a:solidFill>
              </a:rPr>
              <a:t>T</a:t>
            </a:r>
            <a:r>
              <a:rPr lang="en-GB" sz="2000" dirty="0">
                <a:solidFill>
                  <a:schemeClr val="tx1">
                    <a:lumMod val="75000"/>
                    <a:lumOff val="25000"/>
                  </a:schemeClr>
                </a:solidFill>
              </a:rPr>
              <a:t>, then you should also consider the discrepancy:                          . Very likely,                  in your experiment. </a:t>
            </a:r>
          </a:p>
          <a:p>
            <a:pPr eaLnBrk="1" fontAlgn="auto" hangingPunct="1">
              <a:spcAft>
                <a:spcPts val="0"/>
              </a:spcAft>
              <a:buFont typeface="Arial" panose="020B0604020202020204" pitchFamily="34" charset="0"/>
              <a:buChar char="•"/>
              <a:defRPr/>
            </a:pPr>
            <a:r>
              <a:rPr lang="en-GB" sz="2000" dirty="0">
                <a:solidFill>
                  <a:schemeClr val="tx1">
                    <a:lumMod val="75000"/>
                    <a:lumOff val="25000"/>
                  </a:schemeClr>
                </a:solidFill>
              </a:rPr>
              <a:t>1. If                  , we say we have verified the theory </a:t>
            </a:r>
            <a:r>
              <a:rPr lang="en-GB" sz="2000" dirty="0">
                <a:solidFill>
                  <a:srgbClr val="FF0000"/>
                </a:solidFill>
              </a:rPr>
              <a:t>within the experimental errors</a:t>
            </a:r>
            <a:r>
              <a:rPr lang="en-GB" sz="2000" dirty="0">
                <a:solidFill>
                  <a:schemeClr val="tx1">
                    <a:lumMod val="75000"/>
                    <a:lumOff val="25000"/>
                  </a:schemeClr>
                </a:solidFill>
              </a:rPr>
              <a:t>.  To further test the theory, we need to improve the experimental design to get a smaller        .  </a:t>
            </a:r>
          </a:p>
          <a:p>
            <a:pPr eaLnBrk="1" fontAlgn="auto" hangingPunct="1">
              <a:spcAft>
                <a:spcPts val="0"/>
              </a:spcAft>
              <a:buFont typeface="Arial" panose="020B0604020202020204" pitchFamily="34" charset="0"/>
              <a:buChar char="•"/>
              <a:defRPr/>
            </a:pPr>
            <a:r>
              <a:rPr lang="en-GB" sz="2000" dirty="0">
                <a:solidFill>
                  <a:schemeClr val="tx1">
                    <a:lumMod val="75000"/>
                    <a:lumOff val="25000"/>
                  </a:schemeClr>
                </a:solidFill>
              </a:rPr>
              <a:t>2. If                  , then the theory may be </a:t>
            </a:r>
            <a:r>
              <a:rPr lang="en-GB" sz="2000" dirty="0">
                <a:solidFill>
                  <a:srgbClr val="FF0000"/>
                </a:solidFill>
              </a:rPr>
              <a:t>wrong</a:t>
            </a:r>
            <a:r>
              <a:rPr lang="en-GB" sz="2000" dirty="0">
                <a:solidFill>
                  <a:schemeClr val="tx1">
                    <a:lumMod val="75000"/>
                    <a:lumOff val="25000"/>
                  </a:schemeClr>
                </a:solidFill>
              </a:rPr>
              <a:t> or the experiment was not properly designed and you’ll need to check both the theory and  experiment carefully to look for an explanation of the discrepancy. New law or theory of physics may be discovered when one observes such a discrepancy. </a:t>
            </a:r>
          </a:p>
        </p:txBody>
      </p:sp>
      <p:pic>
        <p:nvPicPr>
          <p:cNvPr id="4" name="Picture 3"/>
          <p:cNvPicPr>
            <a:picLocks noChangeAspect="1"/>
          </p:cNvPicPr>
          <p:nvPr/>
        </p:nvPicPr>
        <p:blipFill>
          <a:blip r:embed="rId3"/>
          <a:stretch>
            <a:fillRect/>
          </a:stretch>
        </p:blipFill>
        <p:spPr>
          <a:xfrm>
            <a:off x="5815676" y="2294861"/>
            <a:ext cx="1333878" cy="472634"/>
          </a:xfrm>
          <a:prstGeom prst="rect">
            <a:avLst/>
          </a:prstGeom>
          <a:solidFill>
            <a:schemeClr val="accent3"/>
          </a:solidFill>
        </p:spPr>
      </p:pic>
      <p:pic>
        <p:nvPicPr>
          <p:cNvPr id="5" name="Picture 4"/>
          <p:cNvPicPr>
            <a:picLocks noChangeAspect="1"/>
          </p:cNvPicPr>
          <p:nvPr/>
        </p:nvPicPr>
        <p:blipFill>
          <a:blip r:embed="rId4"/>
          <a:stretch>
            <a:fillRect/>
          </a:stretch>
        </p:blipFill>
        <p:spPr>
          <a:xfrm>
            <a:off x="9017080" y="2316072"/>
            <a:ext cx="804863" cy="430212"/>
          </a:xfrm>
          <a:prstGeom prst="rect">
            <a:avLst/>
          </a:prstGeom>
          <a:solidFill>
            <a:schemeClr val="accent3"/>
          </a:solidFill>
        </p:spPr>
      </p:pic>
      <p:pic>
        <p:nvPicPr>
          <p:cNvPr id="6" name="Picture 5"/>
          <p:cNvPicPr>
            <a:picLocks noChangeAspect="1"/>
          </p:cNvPicPr>
          <p:nvPr/>
        </p:nvPicPr>
        <p:blipFill>
          <a:blip r:embed="rId5"/>
          <a:stretch>
            <a:fillRect/>
          </a:stretch>
        </p:blipFill>
        <p:spPr>
          <a:xfrm>
            <a:off x="2913765" y="2981500"/>
            <a:ext cx="1010053" cy="416694"/>
          </a:xfrm>
          <a:prstGeom prst="rect">
            <a:avLst/>
          </a:prstGeom>
          <a:solidFill>
            <a:schemeClr val="accent3"/>
          </a:solidFill>
        </p:spPr>
      </p:pic>
      <p:pic>
        <p:nvPicPr>
          <p:cNvPr id="88070"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211902" y="3682106"/>
            <a:ext cx="448117" cy="376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7"/>
          <a:stretch>
            <a:fillRect/>
          </a:stretch>
        </p:blipFill>
        <p:spPr>
          <a:xfrm>
            <a:off x="2812648" y="4026110"/>
            <a:ext cx="1111170" cy="419461"/>
          </a:xfrm>
          <a:prstGeom prst="rect">
            <a:avLst/>
          </a:prstGeom>
          <a:solidFill>
            <a:schemeClr val="accent3"/>
          </a:solid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a:xfrm>
            <a:off x="2592388" y="623888"/>
            <a:ext cx="8912225" cy="1281112"/>
          </a:xfrm>
        </p:spPr>
        <p:txBody>
          <a:bodyPr/>
          <a:lstStyle/>
          <a:p>
            <a:pPr eaLnBrk="1" hangingPunct="1"/>
            <a:r>
              <a:rPr lang="en-GB" altLang="en-US"/>
              <a:t>Comparing Results</a:t>
            </a:r>
          </a:p>
        </p:txBody>
      </p:sp>
      <p:sp>
        <p:nvSpPr>
          <p:cNvPr id="89090" name="Content Placeholder 2"/>
          <p:cNvSpPr>
            <a:spLocks noGrp="1"/>
          </p:cNvSpPr>
          <p:nvPr>
            <p:ph idx="1"/>
          </p:nvPr>
        </p:nvSpPr>
        <p:spPr>
          <a:xfrm>
            <a:off x="1956122" y="1458410"/>
            <a:ext cx="9548491" cy="4453440"/>
          </a:xfrm>
        </p:spPr>
        <p:txBody>
          <a:bodyPr/>
          <a:lstStyle/>
          <a:p>
            <a:pPr eaLnBrk="1" hangingPunct="1">
              <a:buFont typeface="Arial" panose="020B0604020202020204" pitchFamily="34" charset="0"/>
              <a:buChar char="•"/>
            </a:pPr>
            <a:r>
              <a:rPr lang="en-GB" altLang="en-US" sz="2000" dirty="0"/>
              <a:t>Comparing result with accepted value:</a:t>
            </a:r>
          </a:p>
          <a:p>
            <a:pPr eaLnBrk="1" hangingPunct="1">
              <a:buFont typeface="Arial" panose="020B0604020202020204" pitchFamily="34" charset="0"/>
              <a:buChar char="•"/>
            </a:pPr>
            <a:r>
              <a:rPr lang="en-GB" altLang="en-US" sz="2000" dirty="0"/>
              <a:t>In this physics labs, you will verify various laws or repeat some well-known experiments.  In many cases, what you measure has an accepted value </a:t>
            </a:r>
            <a:r>
              <a:rPr lang="en-GB" altLang="en-US" sz="2000" dirty="0" err="1"/>
              <a:t>x</a:t>
            </a:r>
            <a:r>
              <a:rPr lang="en-GB" altLang="en-US" sz="2000" baseline="-25000" dirty="0" err="1"/>
              <a:t>T</a:t>
            </a:r>
            <a:r>
              <a:rPr lang="en-GB" altLang="en-US" sz="2000" dirty="0"/>
              <a:t>  (available in textbooks or webpage like http://</a:t>
            </a:r>
            <a:r>
              <a:rPr lang="en-GB" altLang="en-US" sz="2000" dirty="0" err="1"/>
              <a:t>physics.nist.gov</a:t>
            </a:r>
            <a:r>
              <a:rPr lang="en-GB" altLang="en-US" sz="2000" dirty="0"/>
              <a:t>/</a:t>
            </a:r>
            <a:r>
              <a:rPr lang="en-GB" altLang="en-US" sz="2000" dirty="0" err="1"/>
              <a:t>cuu</a:t>
            </a:r>
            <a:r>
              <a:rPr lang="en-GB" altLang="en-US" sz="2000" dirty="0"/>
              <a:t>/Constants/</a:t>
            </a:r>
            <a:r>
              <a:rPr lang="en-GB" altLang="en-US" sz="2000" dirty="0" err="1"/>
              <a:t>index.html</a:t>
            </a:r>
            <a:r>
              <a:rPr lang="en-GB" altLang="en-US" sz="2000" dirty="0"/>
              <a:t>). </a:t>
            </a:r>
          </a:p>
          <a:p>
            <a:pPr eaLnBrk="1" hangingPunct="1">
              <a:buFont typeface="Arial" panose="020B0604020202020204" pitchFamily="34" charset="0"/>
              <a:buChar char="•"/>
            </a:pPr>
            <a:r>
              <a:rPr lang="en-GB" altLang="en-US" sz="2000" dirty="0"/>
              <a:t>1. If                (Fig. 4), you can say </a:t>
            </a:r>
          </a:p>
          <a:p>
            <a:pPr lvl="1" eaLnBrk="1" hangingPunct="1">
              <a:buFont typeface="Arial" panose="020B0604020202020204" pitchFamily="34" charset="0"/>
              <a:buChar char="•"/>
            </a:pPr>
            <a:r>
              <a:rPr lang="en-GB" altLang="en-US" sz="2000" dirty="0"/>
              <a:t>you have just repeated the experiment with satisfactory result, or </a:t>
            </a:r>
          </a:p>
          <a:p>
            <a:pPr lvl="1" eaLnBrk="1" hangingPunct="1">
              <a:buFont typeface="Arial" panose="020B0604020202020204" pitchFamily="34" charset="0"/>
              <a:buChar char="•"/>
            </a:pPr>
            <a:r>
              <a:rPr lang="en-GB" altLang="en-US" sz="2000" dirty="0"/>
              <a:t>your experimental result agrees with the accepted value. </a:t>
            </a:r>
          </a:p>
          <a:p>
            <a:pPr eaLnBrk="1" hangingPunct="1">
              <a:buFont typeface="Arial" panose="020B0604020202020204" pitchFamily="34" charset="0"/>
              <a:buChar char="•"/>
            </a:pPr>
            <a:r>
              <a:rPr lang="en-GB" altLang="en-US" sz="2000" dirty="0"/>
              <a:t>Present            (in %) in your conclusion.  Normally, in this lab, your result is satisfactory if the discrepancy is </a:t>
            </a:r>
            <a:r>
              <a:rPr lang="en-GB" altLang="en-US" sz="2000" dirty="0">
                <a:solidFill>
                  <a:srgbClr val="FF0000"/>
                </a:solidFill>
              </a:rPr>
              <a:t>&lt; 10% </a:t>
            </a:r>
            <a:r>
              <a:rPr lang="en-GB" altLang="en-US" sz="2000" dirty="0"/>
              <a:t>for most experiments.</a:t>
            </a:r>
          </a:p>
        </p:txBody>
      </p:sp>
      <p:pic>
        <p:nvPicPr>
          <p:cNvPr id="4" name="Picture 3"/>
          <p:cNvPicPr>
            <a:picLocks noChangeAspect="1"/>
          </p:cNvPicPr>
          <p:nvPr/>
        </p:nvPicPr>
        <p:blipFill>
          <a:blip r:embed="rId2"/>
          <a:stretch>
            <a:fillRect/>
          </a:stretch>
        </p:blipFill>
        <p:spPr>
          <a:xfrm>
            <a:off x="3368233" y="4448932"/>
            <a:ext cx="744240" cy="470731"/>
          </a:xfrm>
          <a:prstGeom prst="rect">
            <a:avLst/>
          </a:prstGeom>
          <a:solidFill>
            <a:schemeClr val="accent3"/>
          </a:solidFill>
        </p:spPr>
      </p:pic>
      <p:pic>
        <p:nvPicPr>
          <p:cNvPr id="89092"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07482" y="5390519"/>
            <a:ext cx="3845769" cy="1344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3"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13123" y="3229724"/>
            <a:ext cx="964396" cy="365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4" name="TextBox 6"/>
          <p:cNvSpPr txBox="1">
            <a:spLocks noChangeArrowheads="1"/>
          </p:cNvSpPr>
          <p:nvPr/>
        </p:nvSpPr>
        <p:spPr bwMode="auto">
          <a:xfrm>
            <a:off x="8653251" y="6378072"/>
            <a:ext cx="74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charset="2"/>
              <a:buChar char=""/>
              <a:defRPr>
                <a:solidFill>
                  <a:srgbClr val="404040"/>
                </a:solidFill>
                <a:latin typeface="Century Gothic" charset="0"/>
              </a:defRPr>
            </a:lvl1pPr>
            <a:lvl2pPr marL="742950" indent="-285750">
              <a:spcBef>
                <a:spcPts val="1000"/>
              </a:spcBef>
              <a:buClr>
                <a:schemeClr val="accent1"/>
              </a:buClr>
              <a:buFont typeface="Wingdings 3" charset="2"/>
              <a:buChar char=""/>
              <a:defRPr sz="1600">
                <a:solidFill>
                  <a:srgbClr val="404040"/>
                </a:solidFill>
                <a:latin typeface="Century Gothic" charset="0"/>
              </a:defRPr>
            </a:lvl2pPr>
            <a:lvl3pPr marL="1143000" indent="-228600">
              <a:spcBef>
                <a:spcPts val="1000"/>
              </a:spcBef>
              <a:buClr>
                <a:schemeClr val="accent1"/>
              </a:buClr>
              <a:buFont typeface="Wingdings 3" charset="2"/>
              <a:buChar char=""/>
              <a:defRPr sz="1400">
                <a:solidFill>
                  <a:srgbClr val="404040"/>
                </a:solidFill>
                <a:latin typeface="Century Gothic" charset="0"/>
              </a:defRPr>
            </a:lvl3pPr>
            <a:lvl4pPr marL="1600200" indent="-228600">
              <a:spcBef>
                <a:spcPts val="1000"/>
              </a:spcBef>
              <a:buClr>
                <a:schemeClr val="accent1"/>
              </a:buClr>
              <a:buFont typeface="Wingdings 3" charset="2"/>
              <a:buChar char=""/>
              <a:defRPr sz="1200">
                <a:solidFill>
                  <a:srgbClr val="404040"/>
                </a:solidFill>
                <a:latin typeface="Century Gothic" charset="0"/>
              </a:defRPr>
            </a:lvl4pPr>
            <a:lvl5pPr marL="2057400" indent="-228600">
              <a:spcBef>
                <a:spcPts val="1000"/>
              </a:spcBef>
              <a:buClr>
                <a:schemeClr val="accent1"/>
              </a:buClr>
              <a:buFont typeface="Wingdings 3" charset="2"/>
              <a:buChar char=""/>
              <a:defRPr sz="1200">
                <a:solidFill>
                  <a:srgbClr val="404040"/>
                </a:solidFill>
                <a:latin typeface="Century Gothic" charset="0"/>
              </a:defRPr>
            </a:lvl5pPr>
            <a:lvl6pPr marL="25146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6pPr>
            <a:lvl7pPr marL="29718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7pPr>
            <a:lvl8pPr marL="34290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8pPr>
            <a:lvl9pPr marL="38862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9pPr>
          </a:lstStyle>
          <a:p>
            <a:pPr eaLnBrk="1" hangingPunct="1">
              <a:spcBef>
                <a:spcPct val="0"/>
              </a:spcBef>
              <a:buClrTx/>
              <a:buFontTx/>
              <a:buNone/>
            </a:pPr>
            <a:r>
              <a:rPr lang="en-US" altLang="en-US">
                <a:solidFill>
                  <a:schemeClr val="tx1"/>
                </a:solidFill>
                <a:latin typeface="Rockwell" charset="0"/>
              </a:rPr>
              <a:t>Fig. 4</a:t>
            </a:r>
            <a:endParaRPr lang="en-GB" altLang="en-US">
              <a:solidFill>
                <a:schemeClr val="tx1"/>
              </a:solidFill>
              <a:latin typeface="Rockwel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experiments</a:t>
            </a:r>
            <a:endParaRPr lang="en-GB" dirty="0"/>
          </a:p>
        </p:txBody>
      </p:sp>
      <p:sp>
        <p:nvSpPr>
          <p:cNvPr id="3" name="Content Placeholder 2"/>
          <p:cNvSpPr>
            <a:spLocks noGrp="1"/>
          </p:cNvSpPr>
          <p:nvPr>
            <p:ph idx="1"/>
          </p:nvPr>
        </p:nvSpPr>
        <p:spPr>
          <a:xfrm>
            <a:off x="1945505" y="1432618"/>
            <a:ext cx="8506434" cy="3786221"/>
          </a:xfrm>
        </p:spPr>
        <p:txBody>
          <a:bodyPr/>
          <a:lstStyle/>
          <a:p>
            <a:r>
              <a:rPr lang="en-US" sz="2000" dirty="0"/>
              <a:t>One set of exercise on error analysis</a:t>
            </a:r>
          </a:p>
          <a:p>
            <a:r>
              <a:rPr lang="en-US" sz="2000" dirty="0"/>
              <a:t>Eight mechanics experiments</a:t>
            </a:r>
            <a:endParaRPr lang="en-US" sz="2000" dirty="0">
              <a:solidFill>
                <a:srgbClr val="00B050"/>
              </a:solidFill>
            </a:endParaRPr>
          </a:p>
          <a:p>
            <a:r>
              <a:rPr lang="en-US" sz="2200" dirty="0"/>
              <a:t>Some easier, some harder; some takes longer time, some shorter</a:t>
            </a:r>
            <a:r>
              <a:rPr lang="en-US" dirty="0"/>
              <a:t>.</a:t>
            </a:r>
            <a:endParaRPr lang="en-GB" dirty="0"/>
          </a:p>
        </p:txBody>
      </p:sp>
      <p:graphicFrame>
        <p:nvGraphicFramePr>
          <p:cNvPr id="8" name="Table 3"/>
          <p:cNvGraphicFramePr>
            <a:graphicFrameLocks noGrp="1"/>
          </p:cNvGraphicFramePr>
          <p:nvPr>
            <p:extLst>
              <p:ext uri="{D42A27DB-BD31-4B8C-83A1-F6EECF244321}">
                <p14:modId xmlns:p14="http://schemas.microsoft.com/office/powerpoint/2010/main" val="3965386588"/>
              </p:ext>
            </p:extLst>
          </p:nvPr>
        </p:nvGraphicFramePr>
        <p:xfrm>
          <a:off x="2176150" y="3163684"/>
          <a:ext cx="7280365" cy="2811434"/>
        </p:xfrm>
        <a:graphic>
          <a:graphicData uri="http://schemas.openxmlformats.org/drawingml/2006/table">
            <a:tbl>
              <a:tblPr firstRow="1" firstCol="1" lastRow="1" lastCol="1" bandRow="1" bandCol="1">
                <a:tableStyleId>{3B4B98B0-60AC-42C2-AFA5-B58CD77FA1E5}</a:tableStyleId>
              </a:tblPr>
              <a:tblGrid>
                <a:gridCol w="604372">
                  <a:extLst>
                    <a:ext uri="{9D8B030D-6E8A-4147-A177-3AD203B41FA5}">
                      <a16:colId xmlns:a16="http://schemas.microsoft.com/office/drawing/2014/main" xmlns="" val="20000"/>
                    </a:ext>
                  </a:extLst>
                </a:gridCol>
                <a:gridCol w="5509506">
                  <a:extLst>
                    <a:ext uri="{9D8B030D-6E8A-4147-A177-3AD203B41FA5}">
                      <a16:colId xmlns:a16="http://schemas.microsoft.com/office/drawing/2014/main" xmlns="" val="20001"/>
                    </a:ext>
                  </a:extLst>
                </a:gridCol>
                <a:gridCol w="1166487">
                  <a:extLst>
                    <a:ext uri="{9D8B030D-6E8A-4147-A177-3AD203B41FA5}">
                      <a16:colId xmlns:a16="http://schemas.microsoft.com/office/drawing/2014/main" xmlns="" val="20002"/>
                    </a:ext>
                  </a:extLst>
                </a:gridCol>
              </a:tblGrid>
              <a:tr h="312137">
                <a:tc>
                  <a:txBody>
                    <a:bodyPr/>
                    <a:lstStyle/>
                    <a:p>
                      <a:pPr algn="just">
                        <a:spcAft>
                          <a:spcPts val="0"/>
                        </a:spcAft>
                      </a:pPr>
                      <a:r>
                        <a:rPr lang="en-US" sz="2000" b="0" dirty="0">
                          <a:effectLst/>
                          <a:latin typeface="Times New Roman" panose="02020603050405020304" charset="0"/>
                          <a:ea typeface="Times New Roman" panose="02020603050405020304" charset="0"/>
                          <a:cs typeface="Times New Roman" panose="02020603050405020304" charset="0"/>
                        </a:rPr>
                        <a:t>No</a:t>
                      </a:r>
                      <a:endParaRPr lang="en-GB" sz="2000" b="0" dirty="0">
                        <a:effectLst/>
                        <a:latin typeface="Times New Roman" panose="02020603050405020304" charset="0"/>
                        <a:ea typeface="Times New Roman" panose="02020603050405020304" charset="0"/>
                        <a:cs typeface="Times New Roman" panose="02020603050405020304" charset="0"/>
                      </a:endParaRPr>
                    </a:p>
                  </a:txBody>
                  <a:tcPr marL="68580" marR="68580" marT="0" marB="0">
                    <a:noFill/>
                  </a:tcPr>
                </a:tc>
                <a:tc>
                  <a:txBody>
                    <a:bodyPr/>
                    <a:lstStyle/>
                    <a:p>
                      <a:pPr algn="just">
                        <a:spcAft>
                          <a:spcPts val="0"/>
                        </a:spcAft>
                      </a:pPr>
                      <a:r>
                        <a:rPr lang="en-US" sz="2000" b="0" dirty="0">
                          <a:effectLst/>
                          <a:latin typeface="Times New Roman" panose="02020603050405020304" charset="0"/>
                          <a:ea typeface="Times New Roman" panose="02020603050405020304" charset="0"/>
                          <a:cs typeface="Times New Roman" panose="02020603050405020304" charset="0"/>
                        </a:rPr>
                        <a:t>Experiment</a:t>
                      </a:r>
                      <a:endParaRPr lang="en-GB" sz="2000" b="0" dirty="0">
                        <a:effectLst/>
                        <a:latin typeface="Times New Roman" panose="02020603050405020304" charset="0"/>
                        <a:ea typeface="Times New Roman" panose="02020603050405020304" charset="0"/>
                        <a:cs typeface="Times New Roman" panose="02020603050405020304" charset="0"/>
                      </a:endParaRPr>
                    </a:p>
                  </a:txBody>
                  <a:tcPr marL="68580" marR="68580" marT="0" marB="0">
                    <a:noFill/>
                  </a:tcPr>
                </a:tc>
                <a:tc>
                  <a:txBody>
                    <a:bodyPr/>
                    <a:lstStyle/>
                    <a:p>
                      <a:pPr algn="just">
                        <a:spcAft>
                          <a:spcPts val="0"/>
                        </a:spcAft>
                      </a:pPr>
                      <a:r>
                        <a:rPr lang="en-US" sz="2000" b="0" dirty="0">
                          <a:effectLst/>
                          <a:latin typeface="Times New Roman" panose="02020603050405020304" charset="0"/>
                          <a:ea typeface="Times New Roman" panose="02020603050405020304" charset="0"/>
                          <a:cs typeface="Times New Roman" panose="02020603050405020304" charset="0"/>
                        </a:rPr>
                        <a:t>Report</a:t>
                      </a:r>
                      <a:endParaRPr lang="en-GB" sz="2000" b="0" dirty="0">
                        <a:effectLst/>
                        <a:latin typeface="Times New Roman" panose="02020603050405020304" charset="0"/>
                        <a:ea typeface="Times New Roman" panose="02020603050405020304" charset="0"/>
                        <a:cs typeface="Times New Roman" panose="02020603050405020304" charset="0"/>
                      </a:endParaRPr>
                    </a:p>
                  </a:txBody>
                  <a:tcPr marL="68580" marR="68580" marT="0" marB="0">
                    <a:noFill/>
                  </a:tcPr>
                </a:tc>
                <a:extLst>
                  <a:ext uri="{0D108BD9-81ED-4DB2-BD59-A6C34878D82A}">
                    <a16:rowId xmlns:a16="http://schemas.microsoft.com/office/drawing/2014/main" xmlns="" val="10000"/>
                  </a:ext>
                </a:extLst>
              </a:tr>
              <a:tr h="312137">
                <a:tc>
                  <a:txBody>
                    <a:bodyPr/>
                    <a:lstStyle/>
                    <a:p>
                      <a:pPr algn="just">
                        <a:spcAft>
                          <a:spcPts val="0"/>
                        </a:spcAft>
                      </a:pPr>
                      <a:r>
                        <a:rPr lang="en-US" sz="2000" b="0" dirty="0">
                          <a:effectLst/>
                          <a:latin typeface="Times New Roman" panose="02020603050405020304" charset="0"/>
                          <a:ea typeface="Times New Roman" panose="02020603050405020304" charset="0"/>
                          <a:cs typeface="Times New Roman" panose="02020603050405020304" charset="0"/>
                        </a:rPr>
                        <a:t>1</a:t>
                      </a:r>
                      <a:endParaRPr lang="en-GB" sz="2000" b="0" dirty="0">
                        <a:effectLst/>
                        <a:latin typeface="Times New Roman" panose="02020603050405020304" charset="0"/>
                        <a:ea typeface="Times New Roman" panose="02020603050405020304" charset="0"/>
                        <a:cs typeface="Times New Roman" panose="02020603050405020304" charset="0"/>
                      </a:endParaRPr>
                    </a:p>
                  </a:txBody>
                  <a:tcPr marL="68580" marR="68580" marT="0" marB="0">
                    <a:no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altLang="zh-CN" sz="2000" b="0" i="0" u="none" strike="noStrike"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Centripetal Force</a:t>
                      </a:r>
                      <a:endParaRPr lang="en-GB" altLang="zh-CN" sz="2000" b="0" i="0" u="none" strike="noStrike" dirty="0">
                        <a:effectLst/>
                        <a:latin typeface="Arial" panose="020B0604020202020204" pitchFamily="34" charset="0"/>
                      </a:endParaRPr>
                    </a:p>
                  </a:txBody>
                  <a:tcPr marL="68580" marR="68580" marT="5443" marB="0">
                    <a:noFill/>
                  </a:tcPr>
                </a:tc>
                <a:tc>
                  <a:txBody>
                    <a:bodyPr/>
                    <a:lstStyle/>
                    <a:p>
                      <a:pPr algn="just">
                        <a:spcAft>
                          <a:spcPts val="0"/>
                        </a:spcAft>
                      </a:pPr>
                      <a:r>
                        <a:rPr lang="en-US" altLang="zh-CN" sz="2000" b="0" i="0" u="none" strike="noStrike"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Short</a:t>
                      </a:r>
                      <a:endParaRPr lang="en-GB" altLang="zh-CN" sz="2000" b="0" dirty="0">
                        <a:solidFill>
                          <a:srgbClr val="FF0000"/>
                        </a:solidFill>
                        <a:effectLst/>
                        <a:latin typeface="Times New Roman" panose="02020603050405020304" charset="0"/>
                        <a:ea typeface="Times New Roman" panose="02020603050405020304" charset="0"/>
                        <a:cs typeface="Times New Roman" panose="02020603050405020304" charset="0"/>
                      </a:endParaRPr>
                    </a:p>
                  </a:txBody>
                  <a:tcPr marL="68580" marR="68580" marT="5443" marB="0">
                    <a:noFill/>
                  </a:tcPr>
                </a:tc>
                <a:extLst>
                  <a:ext uri="{0D108BD9-81ED-4DB2-BD59-A6C34878D82A}">
                    <a16:rowId xmlns:a16="http://schemas.microsoft.com/office/drawing/2014/main" xmlns="" val="10001"/>
                  </a:ext>
                </a:extLst>
              </a:tr>
              <a:tr h="312137">
                <a:tc>
                  <a:txBody>
                    <a:bodyPr/>
                    <a:lstStyle/>
                    <a:p>
                      <a:pPr algn="just">
                        <a:spcAft>
                          <a:spcPts val="0"/>
                        </a:spcAft>
                      </a:pPr>
                      <a:r>
                        <a:rPr lang="en-US" sz="2000" b="0" dirty="0">
                          <a:effectLst/>
                          <a:latin typeface="Times New Roman" panose="02020603050405020304" charset="0"/>
                          <a:ea typeface="Times New Roman" panose="02020603050405020304" charset="0"/>
                          <a:cs typeface="Times New Roman" panose="02020603050405020304" charset="0"/>
                        </a:rPr>
                        <a:t>2</a:t>
                      </a:r>
                      <a:endParaRPr lang="en-GB" sz="2000" b="0" dirty="0">
                        <a:effectLst/>
                        <a:latin typeface="Times New Roman" panose="02020603050405020304" charset="0"/>
                        <a:ea typeface="Times New Roman" panose="02020603050405020304" charset="0"/>
                        <a:cs typeface="Times New Roman" panose="02020603050405020304" charset="0"/>
                      </a:endParaRPr>
                    </a:p>
                  </a:txBody>
                  <a:tcPr marL="68580" marR="68580" marT="0" marB="0">
                    <a:noFill/>
                  </a:tcPr>
                </a:tc>
                <a:tc>
                  <a:txBody>
                    <a:bodyPr/>
                    <a:lstStyle/>
                    <a:p>
                      <a:pPr algn="just">
                        <a:spcAft>
                          <a:spcPts val="0"/>
                        </a:spcAft>
                      </a:pPr>
                      <a:r>
                        <a:rPr lang="en-GB" altLang="zh-CN" sz="2000" b="0" dirty="0">
                          <a:solidFill>
                            <a:srgbClr val="FF0000"/>
                          </a:solidFill>
                          <a:effectLst/>
                          <a:latin typeface="Times New Roman" panose="02020603050405020304" charset="0"/>
                          <a:ea typeface="Times New Roman" panose="02020603050405020304" charset="0"/>
                          <a:cs typeface="Times New Roman" panose="02020603050405020304" charset="0"/>
                        </a:rPr>
                        <a:t>Large Amplitude Pendulum</a:t>
                      </a:r>
                    </a:p>
                  </a:txBody>
                  <a:tcPr marL="68580" marR="68580" marT="0" marB="0">
                    <a:noFill/>
                  </a:tcPr>
                </a:tc>
                <a:tc>
                  <a:txBody>
                    <a:bodyPr/>
                    <a:lstStyle/>
                    <a:p>
                      <a:pPr marL="0" algn="just" rtl="0" eaLnBrk="1" fontAlgn="t" latinLnBrk="0" hangingPunct="1">
                        <a:spcBef>
                          <a:spcPts val="0"/>
                        </a:spcBef>
                        <a:spcAft>
                          <a:spcPts val="0"/>
                        </a:spcAft>
                      </a:pPr>
                      <a:r>
                        <a:rPr lang="en-US" altLang="zh-CN" sz="2000" b="0" i="0" u="none" strike="noStrike" kern="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Formal</a:t>
                      </a:r>
                      <a:endParaRPr lang="en-US" altLang="zh-CN" sz="2000" b="0" i="0" u="none" strike="noStrike" dirty="0">
                        <a:effectLst/>
                        <a:latin typeface="Arial" panose="020B0604020202020204" pitchFamily="34" charset="0"/>
                      </a:endParaRPr>
                    </a:p>
                  </a:txBody>
                  <a:tcPr marL="68580" marR="68580" marT="0" marB="0">
                    <a:noFill/>
                  </a:tcPr>
                </a:tc>
                <a:extLst>
                  <a:ext uri="{0D108BD9-81ED-4DB2-BD59-A6C34878D82A}">
                    <a16:rowId xmlns:a16="http://schemas.microsoft.com/office/drawing/2014/main" xmlns="" val="10002"/>
                  </a:ext>
                </a:extLst>
              </a:tr>
              <a:tr h="312137">
                <a:tc>
                  <a:txBody>
                    <a:bodyPr/>
                    <a:lstStyle/>
                    <a:p>
                      <a:pPr algn="just">
                        <a:spcAft>
                          <a:spcPts val="0"/>
                        </a:spcAft>
                      </a:pPr>
                      <a:r>
                        <a:rPr lang="en-US" sz="2000" b="0" dirty="0">
                          <a:solidFill>
                            <a:schemeClr val="tx1"/>
                          </a:solidFill>
                          <a:effectLst/>
                          <a:latin typeface="Times New Roman" panose="02020603050405020304" charset="0"/>
                          <a:ea typeface="Times New Roman" panose="02020603050405020304" charset="0"/>
                          <a:cs typeface="Times New Roman" panose="02020603050405020304" charset="0"/>
                        </a:rPr>
                        <a:t>3</a:t>
                      </a:r>
                      <a:endParaRPr lang="en-GB" sz="2000" b="0" dirty="0">
                        <a:solidFill>
                          <a:schemeClr val="tx1"/>
                        </a:solidFill>
                        <a:effectLst/>
                        <a:latin typeface="Times New Roman" panose="02020603050405020304" charset="0"/>
                        <a:ea typeface="Times New Roman" panose="02020603050405020304" charset="0"/>
                        <a:cs typeface="Times New Roman" panose="02020603050405020304" charset="0"/>
                      </a:endParaRPr>
                    </a:p>
                  </a:txBody>
                  <a:tcPr marL="68580" marR="68580" marT="0" marB="0">
                    <a:noFill/>
                  </a:tcPr>
                </a:tc>
                <a:tc>
                  <a:txBody>
                    <a:bodyPr/>
                    <a:lstStyle/>
                    <a:p>
                      <a:pPr marL="0" algn="just" rtl="0" eaLnBrk="1" fontAlgn="t" latinLnBrk="0" hangingPunct="1">
                        <a:spcBef>
                          <a:spcPts val="0"/>
                        </a:spcBef>
                        <a:spcAft>
                          <a:spcPts val="0"/>
                        </a:spcAft>
                      </a:pPr>
                      <a:r>
                        <a:rPr lang="en-GB" sz="2000" b="0" i="0" u="none" strike="noStrike"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Conservation of Momentum</a:t>
                      </a:r>
                      <a:endParaRPr lang="en-GB" altLang="zh-CN" sz="2000" b="0" i="0" u="none" strike="noStrike" dirty="0">
                        <a:effectLst/>
                        <a:latin typeface="Arial" panose="020B0604020202020204" pitchFamily="34" charset="0"/>
                      </a:endParaRPr>
                    </a:p>
                  </a:txBody>
                  <a:tcPr marL="68580" marR="68580" marT="5443" marB="0">
                    <a:noFill/>
                  </a:tcPr>
                </a:tc>
                <a:tc>
                  <a:txBody>
                    <a:bodyPr/>
                    <a:lstStyle/>
                    <a:p>
                      <a:pPr marL="0" algn="just" rtl="0" eaLnBrk="1" fontAlgn="t" latinLnBrk="0" hangingPunct="1">
                        <a:spcBef>
                          <a:spcPts val="0"/>
                        </a:spcBef>
                        <a:spcAft>
                          <a:spcPts val="0"/>
                        </a:spcAft>
                      </a:pPr>
                      <a:r>
                        <a:rPr lang="en-US" altLang="zh-CN" sz="2000" b="0" i="0" u="none" strike="noStrike"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Short</a:t>
                      </a:r>
                      <a:endParaRPr lang="en-US" altLang="zh-CN" sz="2000" b="0" i="0" u="none" strike="noStrike" dirty="0">
                        <a:effectLst/>
                        <a:latin typeface="Arial" panose="020B0604020202020204" pitchFamily="34" charset="0"/>
                      </a:endParaRPr>
                    </a:p>
                  </a:txBody>
                  <a:tcPr marL="68580" marR="68580" marT="5443" marB="0">
                    <a:noFill/>
                  </a:tcPr>
                </a:tc>
                <a:extLst>
                  <a:ext uri="{0D108BD9-81ED-4DB2-BD59-A6C34878D82A}">
                    <a16:rowId xmlns:a16="http://schemas.microsoft.com/office/drawing/2014/main" xmlns="" val="10003"/>
                  </a:ext>
                </a:extLst>
              </a:tr>
              <a:tr h="314338">
                <a:tc>
                  <a:txBody>
                    <a:bodyPr/>
                    <a:lstStyle/>
                    <a:p>
                      <a:pPr algn="just">
                        <a:spcAft>
                          <a:spcPts val="0"/>
                        </a:spcAft>
                      </a:pPr>
                      <a:r>
                        <a:rPr lang="en-US" sz="2000" b="0" dirty="0">
                          <a:effectLst/>
                          <a:latin typeface="Times New Roman" panose="02020603050405020304" charset="0"/>
                          <a:ea typeface="Times New Roman" panose="02020603050405020304" charset="0"/>
                          <a:cs typeface="Times New Roman" panose="02020603050405020304" charset="0"/>
                        </a:rPr>
                        <a:t>4</a:t>
                      </a:r>
                      <a:endParaRPr lang="en-GB" sz="2000" b="0" dirty="0">
                        <a:effectLst/>
                        <a:latin typeface="Times New Roman" panose="02020603050405020304" charset="0"/>
                        <a:ea typeface="Times New Roman" panose="02020603050405020304" charset="0"/>
                        <a:cs typeface="Times New Roman" panose="02020603050405020304" charset="0"/>
                      </a:endParaRPr>
                    </a:p>
                  </a:txBody>
                  <a:tcPr marL="68580" marR="68580" marT="0" marB="0">
                    <a:noFill/>
                  </a:tcPr>
                </a:tc>
                <a:tc>
                  <a:txBody>
                    <a:bodyPr/>
                    <a:lstStyle/>
                    <a:p>
                      <a:pPr marL="0" algn="just" rtl="0" eaLnBrk="1" fontAlgn="t" latinLnBrk="0" hangingPunct="1">
                        <a:spcBef>
                          <a:spcPts val="0"/>
                        </a:spcBef>
                        <a:spcAft>
                          <a:spcPts val="0"/>
                        </a:spcAft>
                      </a:pPr>
                      <a:r>
                        <a:rPr lang="en-GB" altLang="zh-CN" sz="2000" b="0" i="0" u="none" strike="noStrike"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Rotational Inertia (Physical Pendulum)</a:t>
                      </a:r>
                      <a:endParaRPr lang="en-GB" altLang="zh-CN" sz="2000" b="0" i="0" u="none" strike="noStrike" dirty="0">
                        <a:effectLst/>
                        <a:latin typeface="Arial" panose="020B0604020202020204" pitchFamily="34" charset="0"/>
                      </a:endParaRPr>
                    </a:p>
                  </a:txBody>
                  <a:tcPr marL="68580" marR="68580" marT="5443" marB="0">
                    <a:noFill/>
                  </a:tcPr>
                </a:tc>
                <a:tc>
                  <a:txBody>
                    <a:bodyPr/>
                    <a:lstStyle/>
                    <a:p>
                      <a:pPr marL="0" marR="0" lvl="0" indent="0" algn="just" defTabSz="457200" rtl="0" eaLnBrk="1" fontAlgn="t" latinLnBrk="0" hangingPunct="1">
                        <a:lnSpc>
                          <a:spcPct val="100000"/>
                        </a:lnSpc>
                        <a:spcBef>
                          <a:spcPts val="0"/>
                        </a:spcBef>
                        <a:spcAft>
                          <a:spcPts val="0"/>
                        </a:spcAft>
                        <a:buClrTx/>
                        <a:buSzTx/>
                        <a:buFontTx/>
                        <a:buNone/>
                        <a:tabLst/>
                        <a:defRPr/>
                      </a:pPr>
                      <a:r>
                        <a:rPr lang="en-US" altLang="zh-CN" sz="2000" b="0" i="0" u="none" strike="noStrike"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Short</a:t>
                      </a:r>
                      <a:endParaRPr lang="en-US" altLang="zh-CN" sz="2000" b="0" i="0" u="none" strike="noStrike" dirty="0">
                        <a:effectLst/>
                        <a:latin typeface="Arial" panose="020B0604020202020204" pitchFamily="34" charset="0"/>
                      </a:endParaRPr>
                    </a:p>
                  </a:txBody>
                  <a:tcPr marL="68580" marR="68580" marT="5443" marB="0">
                    <a:noFill/>
                  </a:tcPr>
                </a:tc>
                <a:extLst>
                  <a:ext uri="{0D108BD9-81ED-4DB2-BD59-A6C34878D82A}">
                    <a16:rowId xmlns:a16="http://schemas.microsoft.com/office/drawing/2014/main" xmlns="" val="10004"/>
                  </a:ext>
                </a:extLst>
              </a:tr>
              <a:tr h="312137">
                <a:tc>
                  <a:txBody>
                    <a:bodyPr/>
                    <a:lstStyle/>
                    <a:p>
                      <a:pPr algn="just">
                        <a:spcAft>
                          <a:spcPts val="0"/>
                        </a:spcAft>
                      </a:pPr>
                      <a:r>
                        <a:rPr lang="en-US" sz="2000" b="0" dirty="0">
                          <a:effectLst/>
                          <a:latin typeface="Times New Roman" panose="02020603050405020304" charset="0"/>
                          <a:ea typeface="Times New Roman" panose="02020603050405020304" charset="0"/>
                          <a:cs typeface="Times New Roman" panose="02020603050405020304" charset="0"/>
                        </a:rPr>
                        <a:t>5</a:t>
                      </a:r>
                      <a:endParaRPr lang="en-GB" sz="2000" b="0" dirty="0">
                        <a:effectLst/>
                        <a:latin typeface="Times New Roman" panose="02020603050405020304" charset="0"/>
                        <a:ea typeface="Times New Roman" panose="02020603050405020304" charset="0"/>
                        <a:cs typeface="Times New Roman" panose="02020603050405020304" charset="0"/>
                      </a:endParaRPr>
                    </a:p>
                  </a:txBody>
                  <a:tcPr marL="68580" marR="68580" marT="0" marB="0">
                    <a:no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altLang="zh-CN" sz="2000" b="0" i="0" u="none" strike="noStrike" kern="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Conservation of Angular Momentum</a:t>
                      </a:r>
                      <a:endParaRPr lang="en-GB" altLang="zh-CN" sz="2000" b="0" i="0" u="none" strike="noStrike" dirty="0">
                        <a:effectLst/>
                        <a:latin typeface="Arial" panose="020B0604020202020204" pitchFamily="34" charset="0"/>
                      </a:endParaRPr>
                    </a:p>
                  </a:txBody>
                  <a:tcPr marL="68580" marR="68580" marT="0" marB="0">
                    <a:noFill/>
                  </a:tcPr>
                </a:tc>
                <a:tc>
                  <a:txBody>
                    <a:bodyPr/>
                    <a:lstStyle/>
                    <a:p>
                      <a:pPr marL="0" algn="just" rtl="0" eaLnBrk="1" fontAlgn="t" latinLnBrk="0" hangingPunct="1">
                        <a:spcBef>
                          <a:spcPts val="0"/>
                        </a:spcBef>
                        <a:spcAft>
                          <a:spcPts val="0"/>
                        </a:spcAft>
                      </a:pPr>
                      <a:r>
                        <a:rPr lang="en-US" altLang="zh-CN" sz="2000" b="0" i="0" u="none" strike="noStrike" kern="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Formal</a:t>
                      </a:r>
                      <a:endParaRPr lang="en-US" altLang="zh-CN" sz="2000" b="0" i="0" u="none" strike="noStrike" dirty="0">
                        <a:effectLst/>
                        <a:latin typeface="Arial" panose="020B0604020202020204" pitchFamily="34" charset="0"/>
                      </a:endParaRPr>
                    </a:p>
                  </a:txBody>
                  <a:tcPr marL="68580" marR="68580" marT="0" marB="0">
                    <a:noFill/>
                  </a:tcPr>
                </a:tc>
                <a:extLst>
                  <a:ext uri="{0D108BD9-81ED-4DB2-BD59-A6C34878D82A}">
                    <a16:rowId xmlns:a16="http://schemas.microsoft.com/office/drawing/2014/main" xmlns="" val="10005"/>
                  </a:ext>
                </a:extLst>
              </a:tr>
              <a:tr h="312137">
                <a:tc>
                  <a:txBody>
                    <a:bodyPr/>
                    <a:lstStyle/>
                    <a:p>
                      <a:pPr algn="just">
                        <a:spcAft>
                          <a:spcPts val="0"/>
                        </a:spcAft>
                      </a:pPr>
                      <a:r>
                        <a:rPr lang="en-US" sz="2000" b="0" dirty="0">
                          <a:effectLst/>
                          <a:latin typeface="Times New Roman" panose="02020603050405020304" charset="0"/>
                          <a:ea typeface="Times New Roman" panose="02020603050405020304" charset="0"/>
                          <a:cs typeface="Times New Roman" panose="02020603050405020304" charset="0"/>
                        </a:rPr>
                        <a:t>6</a:t>
                      </a:r>
                      <a:endParaRPr lang="en-GB" sz="2000" b="0" dirty="0">
                        <a:effectLst/>
                        <a:latin typeface="Times New Roman" panose="02020603050405020304" charset="0"/>
                        <a:ea typeface="Times New Roman" panose="02020603050405020304" charset="0"/>
                        <a:cs typeface="Times New Roman" panose="02020603050405020304" charset="0"/>
                      </a:endParaRPr>
                    </a:p>
                  </a:txBody>
                  <a:tcPr marL="68580" marR="68580" marT="0" marB="0">
                    <a:noFill/>
                  </a:tcPr>
                </a:tc>
                <a:tc>
                  <a:txBody>
                    <a:bodyPr/>
                    <a:lstStyle/>
                    <a:p>
                      <a:pPr algn="just">
                        <a:spcAft>
                          <a:spcPts val="0"/>
                        </a:spcAft>
                      </a:pPr>
                      <a:r>
                        <a:rPr lang="en-GB" altLang="zh-CN" sz="2000" b="0" dirty="0">
                          <a:effectLst/>
                          <a:latin typeface="Times New Roman" panose="02020603050405020304" charset="0"/>
                          <a:ea typeface="Times New Roman" panose="02020603050405020304" charset="0"/>
                          <a:cs typeface="Times New Roman" panose="02020603050405020304" charset="0"/>
                        </a:rPr>
                        <a:t>Conservation of Energy (Ballistic Pendulum)</a:t>
                      </a:r>
                    </a:p>
                  </a:txBody>
                  <a:tcPr marL="68580" marR="68580" marT="5443" marB="0">
                    <a:noFill/>
                  </a:tcPr>
                </a:tc>
                <a:tc>
                  <a:txBody>
                    <a:bodyPr/>
                    <a:lstStyle/>
                    <a:p>
                      <a:pPr marL="0" algn="just" rtl="0" eaLnBrk="1" fontAlgn="t" latinLnBrk="0" hangingPunct="1">
                        <a:spcBef>
                          <a:spcPts val="0"/>
                        </a:spcBef>
                        <a:spcAft>
                          <a:spcPts val="0"/>
                        </a:spcAft>
                      </a:pPr>
                      <a:r>
                        <a:rPr lang="en-US" sz="2000" b="0" i="0" u="none" strike="noStrike"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Short</a:t>
                      </a:r>
                      <a:endParaRPr lang="en-US" altLang="zh-CN" sz="2000" b="0" i="0" u="none" strike="noStrike" dirty="0">
                        <a:effectLst/>
                        <a:latin typeface="Arial" panose="020B0604020202020204" pitchFamily="34" charset="0"/>
                      </a:endParaRPr>
                    </a:p>
                  </a:txBody>
                  <a:tcPr marL="68580" marR="68580" marT="5443" marB="0">
                    <a:noFill/>
                  </a:tcPr>
                </a:tc>
                <a:extLst>
                  <a:ext uri="{0D108BD9-81ED-4DB2-BD59-A6C34878D82A}">
                    <a16:rowId xmlns:a16="http://schemas.microsoft.com/office/drawing/2014/main" xmlns="" val="10006"/>
                  </a:ext>
                </a:extLst>
              </a:tr>
              <a:tr h="312137">
                <a:tc>
                  <a:txBody>
                    <a:bodyPr/>
                    <a:lstStyle/>
                    <a:p>
                      <a:pPr algn="just">
                        <a:spcAft>
                          <a:spcPts val="0"/>
                        </a:spcAft>
                      </a:pPr>
                      <a:r>
                        <a:rPr lang="en-US" sz="2000" b="0" dirty="0">
                          <a:effectLst/>
                          <a:latin typeface="Times New Roman" panose="02020603050405020304" charset="0"/>
                          <a:ea typeface="Times New Roman" panose="02020603050405020304" charset="0"/>
                          <a:cs typeface="Times New Roman" panose="02020603050405020304" charset="0"/>
                        </a:rPr>
                        <a:t>7</a:t>
                      </a:r>
                      <a:endParaRPr lang="en-GB" sz="2000" b="0" dirty="0">
                        <a:effectLst/>
                        <a:latin typeface="Times New Roman" panose="02020603050405020304" charset="0"/>
                        <a:ea typeface="Times New Roman" panose="02020603050405020304" charset="0"/>
                        <a:cs typeface="Times New Roman" panose="02020603050405020304" charset="0"/>
                      </a:endParaRPr>
                    </a:p>
                  </a:txBody>
                  <a:tcPr marL="68580" marR="68580" marT="0" marB="0">
                    <a:lnB w="12700" cap="flat" cmpd="sng" algn="ctr">
                      <a:noFill/>
                      <a:prstDash val="solid"/>
                      <a:round/>
                      <a:headEnd type="none" w="med" len="med"/>
                      <a:tailEnd type="none" w="med" len="med"/>
                    </a:lnB>
                    <a:noFill/>
                  </a:tcPr>
                </a:tc>
                <a:tc>
                  <a:txBody>
                    <a:bodyPr/>
                    <a:lstStyle/>
                    <a:p>
                      <a:pPr marL="0" marR="0" lvl="0" indent="0" algn="just" defTabSz="457200" rtl="0" eaLnBrk="1" fontAlgn="t" latinLnBrk="0" hangingPunct="1">
                        <a:lnSpc>
                          <a:spcPct val="100000"/>
                        </a:lnSpc>
                        <a:spcBef>
                          <a:spcPts val="0"/>
                        </a:spcBef>
                        <a:spcAft>
                          <a:spcPts val="0"/>
                        </a:spcAft>
                        <a:buClrTx/>
                        <a:buSzTx/>
                        <a:buFontTx/>
                        <a:buNone/>
                        <a:tabLst/>
                        <a:defRPr/>
                      </a:pPr>
                      <a:r>
                        <a:rPr lang="en-GB" altLang="zh-CN" sz="2000" b="0" dirty="0">
                          <a:solidFill>
                            <a:schemeClr val="tx1"/>
                          </a:solidFill>
                          <a:effectLst/>
                          <a:latin typeface="Times New Roman" panose="02020603050405020304" charset="0"/>
                          <a:ea typeface="Times New Roman" panose="02020603050405020304" charset="0"/>
                          <a:cs typeface="Times New Roman" panose="02020603050405020304" charset="0"/>
                        </a:rPr>
                        <a:t>Resonance Air Column with Speaker</a:t>
                      </a:r>
                    </a:p>
                  </a:txBody>
                  <a:tcPr marL="68580" marR="68580" marT="0" marB="0">
                    <a:lnB w="12700" cap="flat" cmpd="sng" algn="ctr">
                      <a:noFill/>
                      <a:prstDash val="solid"/>
                      <a:round/>
                      <a:headEnd type="none" w="med" len="med"/>
                      <a:tailEnd type="none" w="med" len="med"/>
                    </a:lnB>
                    <a:noFill/>
                  </a:tcPr>
                </a:tc>
                <a:tc>
                  <a:txBody>
                    <a:bodyPr/>
                    <a:lstStyle/>
                    <a:p>
                      <a:pPr algn="just">
                        <a:spcAft>
                          <a:spcPts val="0"/>
                        </a:spcAft>
                      </a:pPr>
                      <a:r>
                        <a:rPr lang="en-US" sz="2000" b="0" dirty="0">
                          <a:effectLst/>
                          <a:latin typeface="Times New Roman" panose="02020603050405020304" charset="0"/>
                          <a:ea typeface="Times New Roman" panose="02020603050405020304" charset="0"/>
                          <a:cs typeface="Times New Roman" panose="02020603050405020304" charset="0"/>
                        </a:rPr>
                        <a:t>Short</a:t>
                      </a:r>
                      <a:endParaRPr lang="en-GB" sz="2000" b="0" dirty="0">
                        <a:effectLst/>
                        <a:latin typeface="Times New Roman" panose="02020603050405020304" charset="0"/>
                        <a:ea typeface="Times New Roman" panose="02020603050405020304" charset="0"/>
                        <a:cs typeface="Times New Roman" panose="02020603050405020304" charset="0"/>
                      </a:endParaRPr>
                    </a:p>
                  </a:txBody>
                  <a:tcPr marL="68580" marR="68580" marT="0" marB="0">
                    <a:lnB w="12700" cap="flat" cmpd="sng" algn="ctr">
                      <a:noFill/>
                      <a:prstDash val="solid"/>
                      <a:round/>
                      <a:headEnd type="none" w="med" len="med"/>
                      <a:tailEnd type="none" w="med" len="med"/>
                    </a:lnB>
                    <a:noFill/>
                  </a:tcPr>
                </a:tc>
                <a:extLst>
                  <a:ext uri="{0D108BD9-81ED-4DB2-BD59-A6C34878D82A}">
                    <a16:rowId xmlns:a16="http://schemas.microsoft.com/office/drawing/2014/main" xmlns="" val="10007"/>
                  </a:ext>
                </a:extLst>
              </a:tr>
              <a:tr h="312137">
                <a:tc>
                  <a:txBody>
                    <a:bodyPr/>
                    <a:lstStyle/>
                    <a:p>
                      <a:pPr algn="just">
                        <a:spcAft>
                          <a:spcPts val="0"/>
                        </a:spcAft>
                      </a:pPr>
                      <a:r>
                        <a:rPr lang="en-US" sz="2000" b="0" dirty="0">
                          <a:effectLst/>
                          <a:latin typeface="Times New Roman" panose="02020603050405020304" charset="0"/>
                          <a:ea typeface="Times New Roman" panose="02020603050405020304" charset="0"/>
                          <a:cs typeface="Times New Roman" panose="02020603050405020304" charset="0"/>
                        </a:rPr>
                        <a:t>8</a:t>
                      </a:r>
                      <a:endParaRPr lang="en-GB" sz="2000" b="0" dirty="0">
                        <a:effectLst/>
                        <a:latin typeface="Times New Roman" panose="02020603050405020304" charset="0"/>
                        <a:ea typeface="Times New Roman" panose="02020603050405020304" charset="0"/>
                        <a:cs typeface="Times New Roman" panose="02020603050405020304" charset="0"/>
                      </a:endParaRPr>
                    </a:p>
                  </a:txBody>
                  <a:tcPr marL="68580" marR="68580" marT="0" marB="0">
                    <a:lnT w="12700" cap="flat" cmpd="sng" algn="ctr">
                      <a:noFill/>
                      <a:prstDash val="solid"/>
                      <a:round/>
                      <a:headEnd type="none" w="med" len="med"/>
                      <a:tailEnd type="none" w="med" len="med"/>
                    </a:lnT>
                    <a:noFill/>
                  </a:tcPr>
                </a:tc>
                <a:tc>
                  <a:txBody>
                    <a:bodyPr/>
                    <a:lstStyle/>
                    <a:p>
                      <a:pPr marL="0" algn="just" rtl="0" eaLnBrk="1" fontAlgn="t" latinLnBrk="0" hangingPunct="1">
                        <a:spcBef>
                          <a:spcPts val="0"/>
                        </a:spcBef>
                        <a:spcAft>
                          <a:spcPts val="0"/>
                        </a:spcAft>
                      </a:pPr>
                      <a:r>
                        <a:rPr lang="en-GB" sz="2000" b="0" i="0" u="none" strike="noStrike" kern="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Driven Damped Harmonic Oscillations</a:t>
                      </a:r>
                      <a:endParaRPr lang="en-GB" altLang="zh-CN" sz="2000" b="0" i="0" u="none" strike="noStrike" dirty="0">
                        <a:effectLst/>
                        <a:latin typeface="Arial" panose="020B0604020202020204" pitchFamily="34" charset="0"/>
                      </a:endParaRPr>
                    </a:p>
                  </a:txBody>
                  <a:tcPr marL="68580" marR="68580" marT="5443" marB="0">
                    <a:lnT w="12700" cap="flat" cmpd="sng" algn="ctr">
                      <a:noFill/>
                      <a:prstDash val="solid"/>
                      <a:round/>
                      <a:headEnd type="none" w="med" len="med"/>
                      <a:tailEnd type="none" w="med" len="med"/>
                    </a:lnT>
                    <a:noFill/>
                  </a:tcPr>
                </a:tc>
                <a:tc>
                  <a:txBody>
                    <a:bodyPr/>
                    <a:lstStyle/>
                    <a:p>
                      <a:pPr marL="0" algn="just" rtl="0" eaLnBrk="1" fontAlgn="t" latinLnBrk="0" hangingPunct="1">
                        <a:spcBef>
                          <a:spcPts val="0"/>
                        </a:spcBef>
                        <a:spcAft>
                          <a:spcPts val="0"/>
                        </a:spcAft>
                      </a:pPr>
                      <a:r>
                        <a:rPr lang="en-US" sz="2000" b="0" i="0" u="none" strike="noStrike" kern="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Formal</a:t>
                      </a:r>
                      <a:endParaRPr lang="en-US" altLang="zh-CN" sz="2000" b="0" i="0" u="none" strike="noStrike" dirty="0">
                        <a:effectLst/>
                        <a:latin typeface="Arial" panose="020B0604020202020204" pitchFamily="34" charset="0"/>
                      </a:endParaRPr>
                    </a:p>
                  </a:txBody>
                  <a:tcPr marL="68580" marR="68580" marT="5443" marB="0">
                    <a:lnT w="12700" cap="flat" cmpd="sng" algn="ctr">
                      <a:noFill/>
                      <a:prstDash val="solid"/>
                      <a:round/>
                      <a:headEnd type="none" w="med" len="med"/>
                      <a:tailEnd type="none" w="med" len="med"/>
                    </a:lnT>
                    <a:noFill/>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9462152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a:xfrm>
            <a:off x="2592388" y="623888"/>
            <a:ext cx="8912225" cy="1281112"/>
          </a:xfrm>
        </p:spPr>
        <p:txBody>
          <a:bodyPr/>
          <a:lstStyle/>
          <a:p>
            <a:pPr eaLnBrk="1" hangingPunct="1"/>
            <a:r>
              <a:rPr lang="en-GB" altLang="en-US"/>
              <a:t>Comparing Results</a:t>
            </a:r>
          </a:p>
        </p:txBody>
      </p:sp>
      <p:sp>
        <p:nvSpPr>
          <p:cNvPr id="90114" name="Content Placeholder 2"/>
          <p:cNvSpPr>
            <a:spLocks noGrp="1"/>
          </p:cNvSpPr>
          <p:nvPr>
            <p:ph idx="1"/>
          </p:nvPr>
        </p:nvSpPr>
        <p:spPr>
          <a:xfrm>
            <a:off x="2589213" y="2133600"/>
            <a:ext cx="8915400" cy="3778250"/>
          </a:xfrm>
        </p:spPr>
        <p:txBody>
          <a:bodyPr/>
          <a:lstStyle/>
          <a:p>
            <a:pPr marL="0" indent="0" eaLnBrk="1" hangingPunct="1">
              <a:buNone/>
            </a:pPr>
            <a:r>
              <a:rPr lang="en-GB" altLang="en-US" sz="2000" dirty="0"/>
              <a:t>2. If                 </a:t>
            </a:r>
            <a:r>
              <a:rPr lang="zh-CN" altLang="en-US" sz="2000" dirty="0"/>
              <a:t> </a:t>
            </a:r>
            <a:r>
              <a:rPr lang="en-GB" altLang="en-US" sz="2000" dirty="0"/>
              <a:t>(Fig. 5), then the discrepancy is </a:t>
            </a:r>
            <a:r>
              <a:rPr lang="en-GB" altLang="en-US" sz="2000" dirty="0">
                <a:solidFill>
                  <a:srgbClr val="FF0000"/>
                </a:solidFill>
              </a:rPr>
              <a:t>significant</a:t>
            </a:r>
            <a:r>
              <a:rPr lang="en-GB" altLang="en-US" sz="2000" dirty="0"/>
              <a:t>. This indicates that you made a mistake or there exist some systematic errors in the equipment. </a:t>
            </a:r>
          </a:p>
        </p:txBody>
      </p:sp>
      <p:pic>
        <p:nvPicPr>
          <p:cNvPr id="4" name="Picture 3"/>
          <p:cNvPicPr>
            <a:picLocks noChangeAspect="1"/>
          </p:cNvPicPr>
          <p:nvPr/>
        </p:nvPicPr>
        <p:blipFill>
          <a:blip r:embed="rId2"/>
          <a:stretch>
            <a:fillRect/>
          </a:stretch>
        </p:blipFill>
        <p:spPr>
          <a:xfrm>
            <a:off x="4087473" y="3405187"/>
            <a:ext cx="4556164" cy="1571927"/>
          </a:xfrm>
          <a:prstGeom prst="rect">
            <a:avLst/>
          </a:prstGeom>
          <a:solidFill>
            <a:schemeClr val="accent3"/>
          </a:solidFill>
        </p:spPr>
      </p:pic>
      <p:pic>
        <p:nvPicPr>
          <p:cNvPr id="9011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53598" y="2095339"/>
            <a:ext cx="1150117" cy="432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7" name="TextBox 5"/>
          <p:cNvSpPr txBox="1">
            <a:spLocks noChangeArrowheads="1"/>
          </p:cNvSpPr>
          <p:nvPr/>
        </p:nvSpPr>
        <p:spPr bwMode="auto">
          <a:xfrm>
            <a:off x="5993286" y="5074594"/>
            <a:ext cx="7445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charset="2"/>
              <a:buChar char=""/>
              <a:defRPr>
                <a:solidFill>
                  <a:srgbClr val="404040"/>
                </a:solidFill>
                <a:latin typeface="Century Gothic" charset="0"/>
              </a:defRPr>
            </a:lvl1pPr>
            <a:lvl2pPr marL="742950" indent="-285750">
              <a:spcBef>
                <a:spcPts val="1000"/>
              </a:spcBef>
              <a:buClr>
                <a:schemeClr val="accent1"/>
              </a:buClr>
              <a:buFont typeface="Wingdings 3" charset="2"/>
              <a:buChar char=""/>
              <a:defRPr sz="1600">
                <a:solidFill>
                  <a:srgbClr val="404040"/>
                </a:solidFill>
                <a:latin typeface="Century Gothic" charset="0"/>
              </a:defRPr>
            </a:lvl2pPr>
            <a:lvl3pPr marL="1143000" indent="-228600">
              <a:spcBef>
                <a:spcPts val="1000"/>
              </a:spcBef>
              <a:buClr>
                <a:schemeClr val="accent1"/>
              </a:buClr>
              <a:buFont typeface="Wingdings 3" charset="2"/>
              <a:buChar char=""/>
              <a:defRPr sz="1400">
                <a:solidFill>
                  <a:srgbClr val="404040"/>
                </a:solidFill>
                <a:latin typeface="Century Gothic" charset="0"/>
              </a:defRPr>
            </a:lvl3pPr>
            <a:lvl4pPr marL="1600200" indent="-228600">
              <a:spcBef>
                <a:spcPts val="1000"/>
              </a:spcBef>
              <a:buClr>
                <a:schemeClr val="accent1"/>
              </a:buClr>
              <a:buFont typeface="Wingdings 3" charset="2"/>
              <a:buChar char=""/>
              <a:defRPr sz="1200">
                <a:solidFill>
                  <a:srgbClr val="404040"/>
                </a:solidFill>
                <a:latin typeface="Century Gothic" charset="0"/>
              </a:defRPr>
            </a:lvl4pPr>
            <a:lvl5pPr marL="2057400" indent="-228600">
              <a:spcBef>
                <a:spcPts val="1000"/>
              </a:spcBef>
              <a:buClr>
                <a:schemeClr val="accent1"/>
              </a:buClr>
              <a:buFont typeface="Wingdings 3" charset="2"/>
              <a:buChar char=""/>
              <a:defRPr sz="1200">
                <a:solidFill>
                  <a:srgbClr val="404040"/>
                </a:solidFill>
                <a:latin typeface="Century Gothic" charset="0"/>
              </a:defRPr>
            </a:lvl5pPr>
            <a:lvl6pPr marL="25146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6pPr>
            <a:lvl7pPr marL="29718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7pPr>
            <a:lvl8pPr marL="34290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8pPr>
            <a:lvl9pPr marL="38862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9pPr>
          </a:lstStyle>
          <a:p>
            <a:pPr eaLnBrk="1" hangingPunct="1">
              <a:spcBef>
                <a:spcPct val="0"/>
              </a:spcBef>
              <a:buClrTx/>
              <a:buFontTx/>
              <a:buNone/>
            </a:pPr>
            <a:r>
              <a:rPr lang="en-US" altLang="en-US">
                <a:solidFill>
                  <a:schemeClr val="tx1"/>
                </a:solidFill>
                <a:latin typeface="Rockwell" charset="0"/>
              </a:rPr>
              <a:t>Fig. </a:t>
            </a:r>
            <a:r>
              <a:rPr lang="en-US" altLang="en-US" dirty="0">
                <a:solidFill>
                  <a:schemeClr val="tx1"/>
                </a:solidFill>
                <a:latin typeface="Rockwell" charset="0"/>
              </a:rPr>
              <a:t>5</a:t>
            </a:r>
            <a:endParaRPr lang="en-GB" altLang="en-US" dirty="0">
              <a:solidFill>
                <a:schemeClr val="tx1"/>
              </a:solidFill>
              <a:latin typeface="Rockwell" charset="0"/>
            </a:endParaRPr>
          </a:p>
        </p:txBody>
      </p:sp>
      <p:grpSp>
        <p:nvGrpSpPr>
          <p:cNvPr id="5" name="Group 4"/>
          <p:cNvGrpSpPr/>
          <p:nvPr/>
        </p:nvGrpSpPr>
        <p:grpSpPr>
          <a:xfrm>
            <a:off x="3888572" y="2311636"/>
            <a:ext cx="4953965" cy="4062714"/>
            <a:chOff x="7416157" y="2551082"/>
            <a:chExt cx="4953965" cy="4062714"/>
          </a:xfrm>
        </p:grpSpPr>
        <p:sp>
          <p:nvSpPr>
            <p:cNvPr id="2" name="Multiply 1"/>
            <p:cNvSpPr/>
            <p:nvPr/>
          </p:nvSpPr>
          <p:spPr>
            <a:xfrm>
              <a:off x="7416157" y="2551082"/>
              <a:ext cx="4953965" cy="4062714"/>
            </a:xfrm>
            <a:prstGeom prst="mathMultiply">
              <a:avLst>
                <a:gd name="adj1" fmla="val 155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518968" y="6063901"/>
              <a:ext cx="2840643" cy="461665"/>
            </a:xfrm>
            <a:prstGeom prst="rect">
              <a:avLst/>
            </a:prstGeom>
            <a:noFill/>
          </p:spPr>
          <p:txBody>
            <a:bodyPr wrap="square" rtlCol="0">
              <a:spAutoFit/>
            </a:bodyPr>
            <a:lstStyle/>
            <a:p>
              <a:pPr algn="ctr"/>
              <a:r>
                <a:rPr lang="en-US" altLang="zh-CN" sz="2400" b="1" dirty="0">
                  <a:solidFill>
                    <a:srgbClr val="FF0000"/>
                  </a:solidFill>
                </a:rPr>
                <a:t>Not</a:t>
              </a:r>
              <a:r>
                <a:rPr lang="zh-CN" altLang="en-US" sz="2400" b="1" dirty="0">
                  <a:solidFill>
                    <a:srgbClr val="FF0000"/>
                  </a:solidFill>
                </a:rPr>
                <a:t> </a:t>
              </a:r>
              <a:r>
                <a:rPr lang="en-US" altLang="zh-CN" sz="2400" b="1" dirty="0">
                  <a:solidFill>
                    <a:srgbClr val="FF0000"/>
                  </a:solidFill>
                </a:rPr>
                <a:t>Acceptable</a:t>
              </a:r>
              <a:r>
                <a:rPr lang="zh-CN" altLang="en-US" sz="2400" b="1" dirty="0">
                  <a:solidFill>
                    <a:srgbClr val="FF0000"/>
                  </a:solidFill>
                </a:rPr>
                <a:t>！</a:t>
              </a:r>
              <a:endParaRPr lang="en-US" altLang="zh-CN" b="1"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a:xfrm>
            <a:off x="2592388" y="623888"/>
            <a:ext cx="8912225" cy="1281112"/>
          </a:xfrm>
        </p:spPr>
        <p:txBody>
          <a:bodyPr/>
          <a:lstStyle/>
          <a:p>
            <a:pPr eaLnBrk="1" hangingPunct="1"/>
            <a:r>
              <a:rPr lang="en-GB" altLang="en-US"/>
              <a:t>Accuracy vs precision</a:t>
            </a:r>
          </a:p>
        </p:txBody>
      </p:sp>
      <p:sp>
        <p:nvSpPr>
          <p:cNvPr id="91138" name="Content Placeholder 2"/>
          <p:cNvSpPr>
            <a:spLocks noGrp="1"/>
          </p:cNvSpPr>
          <p:nvPr>
            <p:ph idx="1"/>
          </p:nvPr>
        </p:nvSpPr>
        <p:spPr>
          <a:xfrm>
            <a:off x="2152891" y="1458410"/>
            <a:ext cx="9351722" cy="4453440"/>
          </a:xfrm>
        </p:spPr>
        <p:txBody>
          <a:bodyPr/>
          <a:lstStyle/>
          <a:p>
            <a:pPr eaLnBrk="1" hangingPunct="1">
              <a:buFont typeface="Arial" panose="020B0604020202020204" pitchFamily="34" charset="0"/>
              <a:buChar char="•"/>
            </a:pPr>
            <a:r>
              <a:rPr lang="en-GB" altLang="en-US" sz="2000" dirty="0"/>
              <a:t>(7) Accuracy vs precision: </a:t>
            </a:r>
          </a:p>
          <a:p>
            <a:pPr eaLnBrk="1" hangingPunct="1">
              <a:buFont typeface="Arial" panose="020B0604020202020204" pitchFamily="34" charset="0"/>
              <a:buChar char="•"/>
            </a:pPr>
            <a:r>
              <a:rPr lang="en-GB" altLang="en-US" sz="2000" dirty="0">
                <a:solidFill>
                  <a:srgbClr val="FF0000"/>
                </a:solidFill>
              </a:rPr>
              <a:t>Accuracy</a:t>
            </a:r>
            <a:r>
              <a:rPr lang="en-GB" altLang="en-US" sz="2000" dirty="0"/>
              <a:t>: It measures how close the experimental result from the “true” value.</a:t>
            </a:r>
          </a:p>
          <a:p>
            <a:pPr eaLnBrk="1" hangingPunct="1">
              <a:buFont typeface="Arial" panose="020B0604020202020204" pitchFamily="34" charset="0"/>
              <a:buChar char="•"/>
            </a:pPr>
            <a:r>
              <a:rPr lang="en-GB" altLang="en-US" sz="2000" dirty="0">
                <a:solidFill>
                  <a:srgbClr val="FF0000"/>
                </a:solidFill>
              </a:rPr>
              <a:t>Precision</a:t>
            </a:r>
            <a:r>
              <a:rPr lang="en-GB" altLang="en-US" sz="2000" dirty="0"/>
              <a:t>: It measures how well the experimental result is determined without reference to any “true” value. Compare Fig. 4 and Fig. 6: </a:t>
            </a:r>
          </a:p>
          <a:p>
            <a:pPr eaLnBrk="1" hangingPunct="1">
              <a:buFont typeface="Arial" panose="020B0604020202020204" pitchFamily="34" charset="0"/>
              <a:buChar char="•"/>
            </a:pPr>
            <a:r>
              <a:rPr lang="en-GB" altLang="en-US" sz="2000" dirty="0"/>
              <a:t>Result in Fig. 6 is more precise than that in Fig. 4, probably</a:t>
            </a:r>
            <a:br>
              <a:rPr lang="en-GB" altLang="en-US" sz="2000" dirty="0"/>
            </a:br>
            <a:r>
              <a:rPr lang="en-GB" altLang="en-US" sz="2000" dirty="0"/>
              <a:t>due to better equipment (but not properly calibrated). </a:t>
            </a:r>
            <a:br>
              <a:rPr lang="en-GB" altLang="en-US" sz="2000" dirty="0"/>
            </a:br>
            <a:r>
              <a:rPr lang="en-GB" altLang="en-US" sz="2000" dirty="0"/>
              <a:t>However, result in Fig. 4 is more accurate than that in Fig. 6. </a:t>
            </a:r>
          </a:p>
          <a:p>
            <a:pPr eaLnBrk="1" hangingPunct="1">
              <a:buFont typeface="Arial" panose="020B0604020202020204" pitchFamily="34" charset="0"/>
              <a:buChar char="•"/>
            </a:pPr>
            <a:r>
              <a:rPr lang="en-GB" altLang="en-US" sz="2000" dirty="0"/>
              <a:t>Good result should be both accurate and precise (i.e., </a:t>
            </a:r>
            <a:r>
              <a:rPr lang="en-GB" altLang="en-US" sz="2000" dirty="0">
                <a:latin typeface="Symbol" panose="05050102010706020507" pitchFamily="18" charset="2"/>
              </a:rPr>
              <a:t> </a:t>
            </a:r>
            <a:r>
              <a:rPr lang="en-GB" altLang="en-US" sz="2000" dirty="0"/>
              <a:t>&lt; </a:t>
            </a:r>
            <a:r>
              <a:rPr lang="en-GB" altLang="en-US" sz="2000" dirty="0">
                <a:latin typeface="Symbol" panose="05050102010706020507" pitchFamily="18" charset="2"/>
              </a:rPr>
              <a:t></a:t>
            </a:r>
            <a:r>
              <a:rPr lang="en-GB" altLang="en-US" sz="2000" dirty="0"/>
              <a:t>x &lt;&lt;      ).</a:t>
            </a:r>
          </a:p>
        </p:txBody>
      </p:sp>
      <p:grpSp>
        <p:nvGrpSpPr>
          <p:cNvPr id="3" name="Group 2"/>
          <p:cNvGrpSpPr/>
          <p:nvPr/>
        </p:nvGrpSpPr>
        <p:grpSpPr>
          <a:xfrm>
            <a:off x="6668325" y="5105400"/>
            <a:ext cx="3490912" cy="1258888"/>
            <a:chOff x="6541004" y="5105400"/>
            <a:chExt cx="3490912" cy="1258888"/>
          </a:xfrm>
        </p:grpSpPr>
        <p:pic>
          <p:nvPicPr>
            <p:cNvPr id="5" name="Picture 4"/>
            <p:cNvPicPr>
              <a:picLocks noChangeAspect="1"/>
            </p:cNvPicPr>
            <p:nvPr/>
          </p:nvPicPr>
          <p:blipFill>
            <a:blip r:embed="rId2"/>
            <a:stretch>
              <a:fillRect/>
            </a:stretch>
          </p:blipFill>
          <p:spPr>
            <a:xfrm>
              <a:off x="6541004" y="5105400"/>
              <a:ext cx="3490912" cy="1258888"/>
            </a:xfrm>
            <a:prstGeom prst="rect">
              <a:avLst/>
            </a:prstGeom>
            <a:solidFill>
              <a:schemeClr val="accent3"/>
            </a:solidFill>
          </p:spPr>
        </p:pic>
        <p:sp>
          <p:nvSpPr>
            <p:cNvPr id="91140" name="TextBox 5"/>
            <p:cNvSpPr txBox="1">
              <a:spLocks noChangeArrowheads="1"/>
            </p:cNvSpPr>
            <p:nvPr/>
          </p:nvSpPr>
          <p:spPr bwMode="auto">
            <a:xfrm>
              <a:off x="9287378" y="5953125"/>
              <a:ext cx="7445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charset="2"/>
                <a:buChar char=""/>
                <a:defRPr>
                  <a:solidFill>
                    <a:srgbClr val="404040"/>
                  </a:solidFill>
                  <a:latin typeface="Century Gothic" charset="0"/>
                </a:defRPr>
              </a:lvl1pPr>
              <a:lvl2pPr marL="742950" indent="-285750">
                <a:spcBef>
                  <a:spcPts val="1000"/>
                </a:spcBef>
                <a:buClr>
                  <a:schemeClr val="accent1"/>
                </a:buClr>
                <a:buFont typeface="Wingdings 3" charset="2"/>
                <a:buChar char=""/>
                <a:defRPr sz="1600">
                  <a:solidFill>
                    <a:srgbClr val="404040"/>
                  </a:solidFill>
                  <a:latin typeface="Century Gothic" charset="0"/>
                </a:defRPr>
              </a:lvl2pPr>
              <a:lvl3pPr marL="1143000" indent="-228600">
                <a:spcBef>
                  <a:spcPts val="1000"/>
                </a:spcBef>
                <a:buClr>
                  <a:schemeClr val="accent1"/>
                </a:buClr>
                <a:buFont typeface="Wingdings 3" charset="2"/>
                <a:buChar char=""/>
                <a:defRPr sz="1400">
                  <a:solidFill>
                    <a:srgbClr val="404040"/>
                  </a:solidFill>
                  <a:latin typeface="Century Gothic" charset="0"/>
                </a:defRPr>
              </a:lvl3pPr>
              <a:lvl4pPr marL="1600200" indent="-228600">
                <a:spcBef>
                  <a:spcPts val="1000"/>
                </a:spcBef>
                <a:buClr>
                  <a:schemeClr val="accent1"/>
                </a:buClr>
                <a:buFont typeface="Wingdings 3" charset="2"/>
                <a:buChar char=""/>
                <a:defRPr sz="1200">
                  <a:solidFill>
                    <a:srgbClr val="404040"/>
                  </a:solidFill>
                  <a:latin typeface="Century Gothic" charset="0"/>
                </a:defRPr>
              </a:lvl4pPr>
              <a:lvl5pPr marL="2057400" indent="-228600">
                <a:spcBef>
                  <a:spcPts val="1000"/>
                </a:spcBef>
                <a:buClr>
                  <a:schemeClr val="accent1"/>
                </a:buClr>
                <a:buFont typeface="Wingdings 3" charset="2"/>
                <a:buChar char=""/>
                <a:defRPr sz="1200">
                  <a:solidFill>
                    <a:srgbClr val="404040"/>
                  </a:solidFill>
                  <a:latin typeface="Century Gothic" charset="0"/>
                </a:defRPr>
              </a:lvl5pPr>
              <a:lvl6pPr marL="25146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6pPr>
              <a:lvl7pPr marL="29718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7pPr>
              <a:lvl8pPr marL="34290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8pPr>
              <a:lvl9pPr marL="38862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9pPr>
            </a:lstStyle>
            <a:p>
              <a:pPr eaLnBrk="1" hangingPunct="1">
                <a:spcBef>
                  <a:spcPct val="0"/>
                </a:spcBef>
                <a:buClrTx/>
                <a:buFontTx/>
                <a:buNone/>
              </a:pPr>
              <a:r>
                <a:rPr lang="en-US" altLang="en-US">
                  <a:solidFill>
                    <a:schemeClr val="tx1"/>
                  </a:solidFill>
                  <a:latin typeface="Rockwell" charset="0"/>
                </a:rPr>
                <a:t>Fig. 6</a:t>
              </a:r>
              <a:endParaRPr lang="en-GB" altLang="en-US">
                <a:solidFill>
                  <a:schemeClr val="tx1"/>
                </a:solidFill>
                <a:latin typeface="Rockwell" charset="0"/>
              </a:endParaRPr>
            </a:p>
          </p:txBody>
        </p:sp>
      </p:grpSp>
      <p:pic>
        <p:nvPicPr>
          <p:cNvPr id="91141"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87819" y="4374025"/>
            <a:ext cx="315912"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p:nvPr/>
        </p:nvGrpSpPr>
        <p:grpSpPr>
          <a:xfrm>
            <a:off x="2508098" y="5105400"/>
            <a:ext cx="3688943" cy="1263600"/>
            <a:chOff x="2272626" y="5105400"/>
            <a:chExt cx="3688943" cy="1263600"/>
          </a:xfrm>
        </p:grpSpPr>
        <p:pic>
          <p:nvPicPr>
            <p:cNvPr id="7"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72626" y="5105400"/>
              <a:ext cx="3614962" cy="12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6"/>
            <p:cNvSpPr txBox="1">
              <a:spLocks noChangeArrowheads="1"/>
            </p:cNvSpPr>
            <p:nvPr/>
          </p:nvSpPr>
          <p:spPr bwMode="auto">
            <a:xfrm>
              <a:off x="5215444" y="5995988"/>
              <a:ext cx="74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charset="2"/>
                <a:buChar char=""/>
                <a:defRPr>
                  <a:solidFill>
                    <a:srgbClr val="404040"/>
                  </a:solidFill>
                  <a:latin typeface="Century Gothic" charset="0"/>
                </a:defRPr>
              </a:lvl1pPr>
              <a:lvl2pPr marL="742950" indent="-285750">
                <a:spcBef>
                  <a:spcPts val="1000"/>
                </a:spcBef>
                <a:buClr>
                  <a:schemeClr val="accent1"/>
                </a:buClr>
                <a:buFont typeface="Wingdings 3" charset="2"/>
                <a:buChar char=""/>
                <a:defRPr sz="1600">
                  <a:solidFill>
                    <a:srgbClr val="404040"/>
                  </a:solidFill>
                  <a:latin typeface="Century Gothic" charset="0"/>
                </a:defRPr>
              </a:lvl2pPr>
              <a:lvl3pPr marL="1143000" indent="-228600">
                <a:spcBef>
                  <a:spcPts val="1000"/>
                </a:spcBef>
                <a:buClr>
                  <a:schemeClr val="accent1"/>
                </a:buClr>
                <a:buFont typeface="Wingdings 3" charset="2"/>
                <a:buChar char=""/>
                <a:defRPr sz="1400">
                  <a:solidFill>
                    <a:srgbClr val="404040"/>
                  </a:solidFill>
                  <a:latin typeface="Century Gothic" charset="0"/>
                </a:defRPr>
              </a:lvl3pPr>
              <a:lvl4pPr marL="1600200" indent="-228600">
                <a:spcBef>
                  <a:spcPts val="1000"/>
                </a:spcBef>
                <a:buClr>
                  <a:schemeClr val="accent1"/>
                </a:buClr>
                <a:buFont typeface="Wingdings 3" charset="2"/>
                <a:buChar char=""/>
                <a:defRPr sz="1200">
                  <a:solidFill>
                    <a:srgbClr val="404040"/>
                  </a:solidFill>
                  <a:latin typeface="Century Gothic" charset="0"/>
                </a:defRPr>
              </a:lvl4pPr>
              <a:lvl5pPr marL="2057400" indent="-228600">
                <a:spcBef>
                  <a:spcPts val="1000"/>
                </a:spcBef>
                <a:buClr>
                  <a:schemeClr val="accent1"/>
                </a:buClr>
                <a:buFont typeface="Wingdings 3" charset="2"/>
                <a:buChar char=""/>
                <a:defRPr sz="1200">
                  <a:solidFill>
                    <a:srgbClr val="404040"/>
                  </a:solidFill>
                  <a:latin typeface="Century Gothic" charset="0"/>
                </a:defRPr>
              </a:lvl5pPr>
              <a:lvl6pPr marL="25146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6pPr>
              <a:lvl7pPr marL="29718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7pPr>
              <a:lvl8pPr marL="34290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8pPr>
              <a:lvl9pPr marL="3886200" indent="-228600" defTabSz="4572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9pPr>
            </a:lstStyle>
            <a:p>
              <a:pPr eaLnBrk="1" hangingPunct="1">
                <a:spcBef>
                  <a:spcPct val="0"/>
                </a:spcBef>
                <a:buClrTx/>
                <a:buFontTx/>
                <a:buNone/>
              </a:pPr>
              <a:r>
                <a:rPr lang="en-US" altLang="en-US">
                  <a:solidFill>
                    <a:schemeClr val="tx1"/>
                  </a:solidFill>
                  <a:latin typeface="Rockwell" charset="0"/>
                </a:rPr>
                <a:t>Fig. </a:t>
              </a:r>
              <a:r>
                <a:rPr lang="en-US" altLang="en-US" dirty="0">
                  <a:solidFill>
                    <a:schemeClr val="tx1"/>
                  </a:solidFill>
                  <a:latin typeface="Rockwell" charset="0"/>
                </a:rPr>
                <a:t>4</a:t>
              </a:r>
              <a:endParaRPr lang="en-GB" altLang="en-US" dirty="0">
                <a:solidFill>
                  <a:schemeClr val="tx1"/>
                </a:solidFill>
                <a:latin typeface="Rockwell" charset="0"/>
              </a:endParaRPr>
            </a:p>
          </p:txBody>
        </p:sp>
      </p:grpSp>
      <p:pic>
        <p:nvPicPr>
          <p:cNvPr id="11"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86358" y="1483529"/>
            <a:ext cx="469265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a:xfrm>
            <a:off x="2592388" y="623888"/>
            <a:ext cx="8912225" cy="1281112"/>
          </a:xfrm>
        </p:spPr>
        <p:txBody>
          <a:bodyPr/>
          <a:lstStyle/>
          <a:p>
            <a:pPr eaLnBrk="1" hangingPunct="1"/>
            <a:r>
              <a:rPr lang="en-US" altLang="en-US"/>
              <a:t>Fitting a curve to data</a:t>
            </a:r>
            <a:endParaRPr lang="en-GB" altLang="en-US"/>
          </a:p>
        </p:txBody>
      </p:sp>
      <p:sp>
        <p:nvSpPr>
          <p:cNvPr id="92162" name="Content Placeholder 2"/>
          <p:cNvSpPr>
            <a:spLocks noGrp="1"/>
          </p:cNvSpPr>
          <p:nvPr>
            <p:ph idx="1"/>
          </p:nvPr>
        </p:nvSpPr>
        <p:spPr>
          <a:xfrm>
            <a:off x="2103077" y="1905000"/>
            <a:ext cx="8915400" cy="3778250"/>
          </a:xfrm>
        </p:spPr>
        <p:txBody>
          <a:bodyPr/>
          <a:lstStyle/>
          <a:p>
            <a:pPr eaLnBrk="1" hangingPunct="1">
              <a:buFont typeface="Arial" panose="020B0604020202020204" pitchFamily="34" charset="0"/>
              <a:buChar char="•"/>
            </a:pPr>
            <a:r>
              <a:rPr lang="en-GB" altLang="en-US" sz="2000" dirty="0"/>
              <a:t>(8) Fitting a function to the experimental data</a:t>
            </a:r>
          </a:p>
          <a:p>
            <a:pPr eaLnBrk="1" hangingPunct="1">
              <a:buFont typeface="Arial" panose="020B0604020202020204" pitchFamily="34" charset="0"/>
              <a:buChar char="•"/>
            </a:pPr>
            <a:r>
              <a:rPr lang="en-GB" altLang="en-US" sz="2000" dirty="0"/>
              <a:t>Very often we need to check a theory by measuring a quantity y as a function of x and verify an expression:                          .</a:t>
            </a:r>
          </a:p>
          <a:p>
            <a:pPr eaLnBrk="1" hangingPunct="1">
              <a:buFont typeface="Arial" panose="020B0604020202020204" pitchFamily="34" charset="0"/>
              <a:buChar char="•"/>
            </a:pPr>
            <a:r>
              <a:rPr lang="en-GB" altLang="en-US" sz="2000" dirty="0"/>
              <a:t>It is easier to handle and visualize a linear plot. </a:t>
            </a:r>
          </a:p>
          <a:p>
            <a:pPr eaLnBrk="1" hangingPunct="1">
              <a:buFont typeface="Arial" panose="020B0604020202020204" pitchFamily="34" charset="0"/>
              <a:buChar char="•"/>
            </a:pPr>
            <a:r>
              <a:rPr lang="en-GB" altLang="en-US" sz="2000" dirty="0"/>
              <a:t>So usually we try to convert the expression into a linear equation and plot a linear graph. </a:t>
            </a:r>
          </a:p>
          <a:p>
            <a:pPr eaLnBrk="1" hangingPunct="1">
              <a:buFont typeface="Arial" panose="020B0604020202020204" pitchFamily="34" charset="0"/>
              <a:buChar char="•"/>
            </a:pPr>
            <a:r>
              <a:rPr lang="en-GB" altLang="en-US" sz="2000" dirty="0"/>
              <a:t>Least square fit to a linear graph:</a:t>
            </a:r>
          </a:p>
          <a:p>
            <a:pPr eaLnBrk="1" hangingPunct="1">
              <a:buFont typeface="Arial" panose="020B0604020202020204" pitchFamily="34" charset="0"/>
              <a:buChar char="•"/>
            </a:pPr>
            <a:r>
              <a:rPr lang="en-GB" altLang="en-US" sz="2000" dirty="0"/>
              <a:t>Given: n data points: (</a:t>
            </a:r>
            <a:r>
              <a:rPr lang="en-GB" altLang="en-US" sz="2000" dirty="0" err="1"/>
              <a:t>x</a:t>
            </a:r>
            <a:r>
              <a:rPr lang="en-GB" altLang="en-US" sz="2000" baseline="-25000" dirty="0" err="1"/>
              <a:t>i</a:t>
            </a:r>
            <a:r>
              <a:rPr lang="en-GB" altLang="en-US" sz="2000" dirty="0" err="1"/>
              <a:t>,y</a:t>
            </a:r>
            <a:r>
              <a:rPr lang="en-GB" altLang="en-US" sz="2000" baseline="-25000" dirty="0" err="1"/>
              <a:t>i</a:t>
            </a:r>
            <a:r>
              <a:rPr lang="en-GB" altLang="en-US" sz="2000" dirty="0"/>
              <a:t>), </a:t>
            </a:r>
            <a:r>
              <a:rPr lang="en-GB" altLang="en-US" sz="2000" dirty="0" err="1"/>
              <a:t>i</a:t>
            </a:r>
            <a:r>
              <a:rPr lang="en-GB" altLang="en-US" sz="2000" dirty="0"/>
              <a:t> = 1, 2,…n. </a:t>
            </a:r>
          </a:p>
          <a:p>
            <a:pPr eaLnBrk="1" hangingPunct="1">
              <a:buFont typeface="Arial" panose="020B0604020202020204" pitchFamily="34" charset="0"/>
              <a:buChar char="•"/>
            </a:pPr>
            <a:endParaRPr lang="en-GB" altLang="en-US" dirty="0"/>
          </a:p>
        </p:txBody>
      </p:sp>
      <p:pic>
        <p:nvPicPr>
          <p:cNvPr id="4" name="Picture 3"/>
          <p:cNvPicPr>
            <a:picLocks noChangeAspect="1"/>
          </p:cNvPicPr>
          <p:nvPr/>
        </p:nvPicPr>
        <p:blipFill>
          <a:blip r:embed="rId2"/>
          <a:stretch>
            <a:fillRect/>
          </a:stretch>
        </p:blipFill>
        <p:spPr>
          <a:xfrm>
            <a:off x="7576474" y="2698287"/>
            <a:ext cx="1401763" cy="476250"/>
          </a:xfrm>
          <a:prstGeom prst="rect">
            <a:avLst/>
          </a:prstGeom>
          <a:solidFill>
            <a:schemeClr val="accent3"/>
          </a:solid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a:xfrm>
            <a:off x="2592388" y="623888"/>
            <a:ext cx="8912225" cy="1281112"/>
          </a:xfrm>
        </p:spPr>
        <p:txBody>
          <a:bodyPr/>
          <a:lstStyle/>
          <a:p>
            <a:pPr eaLnBrk="1" hangingPunct="1"/>
            <a:r>
              <a:rPr lang="en-US" altLang="en-US"/>
              <a:t>Linear Least Square Fit</a:t>
            </a:r>
            <a:endParaRPr lang="en-GB" altLang="en-US"/>
          </a:p>
        </p:txBody>
      </p:sp>
      <p:sp>
        <p:nvSpPr>
          <p:cNvPr id="93186" name="Content Placeholder 2"/>
          <p:cNvSpPr>
            <a:spLocks noGrp="1"/>
          </p:cNvSpPr>
          <p:nvPr>
            <p:ph idx="1"/>
          </p:nvPr>
        </p:nvSpPr>
        <p:spPr>
          <a:xfrm>
            <a:off x="2105648" y="1682188"/>
            <a:ext cx="8915400" cy="3778250"/>
          </a:xfrm>
        </p:spPr>
        <p:txBody>
          <a:bodyPr/>
          <a:lstStyle/>
          <a:p>
            <a:pPr eaLnBrk="1" hangingPunct="1">
              <a:buFont typeface="Arial" panose="020B0604020202020204" pitchFamily="34" charset="0"/>
              <a:buChar char="•"/>
            </a:pPr>
            <a:r>
              <a:rPr lang="en-GB" altLang="en-US" sz="2000" dirty="0"/>
              <a:t>If you try to verify the linear equation:                          , then a and b can be obtained by minimizing the mean-square deviation</a:t>
            </a:r>
            <a:br>
              <a:rPr lang="en-GB" altLang="en-US" sz="2000" dirty="0"/>
            </a:br>
            <a:endParaRPr lang="en-GB" altLang="en-US" sz="2000" dirty="0"/>
          </a:p>
          <a:p>
            <a:pPr marL="0" indent="0" eaLnBrk="1" hangingPunct="1">
              <a:buNone/>
            </a:pPr>
            <a:r>
              <a:rPr lang="en-GB" altLang="en-US" sz="2000" dirty="0"/>
              <a:t/>
            </a:r>
            <a:br>
              <a:rPr lang="en-GB" altLang="en-US" sz="2000" dirty="0"/>
            </a:br>
            <a:r>
              <a:rPr lang="en-GB" altLang="en-US" sz="2000" dirty="0"/>
              <a:t/>
            </a:r>
            <a:br>
              <a:rPr lang="en-GB" altLang="en-US" sz="2000" dirty="0"/>
            </a:br>
            <a:r>
              <a:rPr lang="en-GB" altLang="en-US" sz="2000" dirty="0"/>
              <a:t/>
            </a:r>
            <a:br>
              <a:rPr lang="en-GB" altLang="en-US" sz="2000" dirty="0"/>
            </a:br>
            <a:r>
              <a:rPr lang="en-GB" altLang="en-US" sz="2000" dirty="0"/>
              <a:t>where                         is the deviation of the point (x</a:t>
            </a:r>
            <a:r>
              <a:rPr lang="en-GB" altLang="en-US" sz="2000" baseline="-25000" dirty="0"/>
              <a:t>i</a:t>
            </a:r>
            <a:r>
              <a:rPr lang="en-GB" altLang="en-US" sz="2000" dirty="0"/>
              <a:t>, </a:t>
            </a:r>
            <a:r>
              <a:rPr lang="en-GB" altLang="en-US" sz="2000" dirty="0" err="1"/>
              <a:t>y</a:t>
            </a:r>
            <a:r>
              <a:rPr lang="en-GB" altLang="en-US" sz="2000" baseline="-25000" dirty="0" err="1"/>
              <a:t>i</a:t>
            </a:r>
            <a:r>
              <a:rPr lang="en-GB" altLang="en-US" sz="2000" dirty="0"/>
              <a:t>) from the straight line.</a:t>
            </a:r>
          </a:p>
          <a:p>
            <a:pPr eaLnBrk="1" hangingPunct="1">
              <a:buFont typeface="Arial" panose="020B0604020202020204" pitchFamily="34" charset="0"/>
              <a:buChar char="•"/>
            </a:pPr>
            <a:r>
              <a:rPr lang="en-GB" altLang="en-US" sz="2000" dirty="0"/>
              <a:t>In CAPSTONE, the minimization and the fitting are done by a built-in program and to give the  slope                   and intercept                  .</a:t>
            </a:r>
          </a:p>
        </p:txBody>
      </p:sp>
      <p:pic>
        <p:nvPicPr>
          <p:cNvPr id="9318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28772" y="1586214"/>
            <a:ext cx="149225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stretch>
            <a:fillRect/>
          </a:stretch>
        </p:blipFill>
        <p:spPr>
          <a:xfrm>
            <a:off x="5034765" y="2488559"/>
            <a:ext cx="3000659" cy="921192"/>
          </a:xfrm>
          <a:prstGeom prst="rect">
            <a:avLst/>
          </a:prstGeom>
          <a:solidFill>
            <a:schemeClr val="accent3"/>
          </a:solidFill>
        </p:spPr>
      </p:pic>
      <p:pic>
        <p:nvPicPr>
          <p:cNvPr id="6" name="Picture 5"/>
          <p:cNvPicPr>
            <a:picLocks noChangeAspect="1"/>
          </p:cNvPicPr>
          <p:nvPr/>
        </p:nvPicPr>
        <p:blipFill>
          <a:blip r:embed="rId4"/>
          <a:stretch>
            <a:fillRect/>
          </a:stretch>
        </p:blipFill>
        <p:spPr>
          <a:xfrm>
            <a:off x="3099160" y="3571313"/>
            <a:ext cx="1525587" cy="496887"/>
          </a:xfrm>
          <a:prstGeom prst="rect">
            <a:avLst/>
          </a:prstGeom>
          <a:solidFill>
            <a:schemeClr val="accent3"/>
          </a:solidFill>
        </p:spPr>
      </p:pic>
      <p:pic>
        <p:nvPicPr>
          <p:cNvPr id="7" name="Picture 6"/>
          <p:cNvPicPr>
            <a:picLocks noChangeAspect="1"/>
          </p:cNvPicPr>
          <p:nvPr/>
        </p:nvPicPr>
        <p:blipFill>
          <a:blip r:embed="rId5"/>
          <a:stretch>
            <a:fillRect/>
          </a:stretch>
        </p:blipFill>
        <p:spPr>
          <a:xfrm>
            <a:off x="6521449" y="4735734"/>
            <a:ext cx="1102125" cy="426575"/>
          </a:xfrm>
          <a:prstGeom prst="rect">
            <a:avLst/>
          </a:prstGeom>
          <a:solidFill>
            <a:schemeClr val="accent3"/>
          </a:solidFill>
        </p:spPr>
      </p:pic>
      <p:pic>
        <p:nvPicPr>
          <p:cNvPr id="8" name="Picture 7"/>
          <p:cNvPicPr>
            <a:picLocks noChangeAspect="1"/>
          </p:cNvPicPr>
          <p:nvPr/>
        </p:nvPicPr>
        <p:blipFill>
          <a:blip r:embed="rId6"/>
          <a:stretch>
            <a:fillRect/>
          </a:stretch>
        </p:blipFill>
        <p:spPr>
          <a:xfrm>
            <a:off x="9493713" y="4732097"/>
            <a:ext cx="1060450" cy="430212"/>
          </a:xfrm>
          <a:prstGeom prst="rect">
            <a:avLst/>
          </a:prstGeom>
          <a:solidFill>
            <a:schemeClr val="accent3"/>
          </a:solid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Linear</a:t>
            </a:r>
            <a:r>
              <a:rPr lang="zh-CN" altLang="en-US" dirty="0"/>
              <a:t> </a:t>
            </a:r>
            <a:r>
              <a:rPr lang="en-US" altLang="zh-CN" dirty="0"/>
              <a:t>Least</a:t>
            </a:r>
            <a:r>
              <a:rPr lang="zh-CN" altLang="en-US" dirty="0"/>
              <a:t> </a:t>
            </a:r>
            <a:r>
              <a:rPr lang="en-US" altLang="zh-CN" dirty="0"/>
              <a:t>Square</a:t>
            </a:r>
            <a:r>
              <a:rPr lang="zh-CN" altLang="en-US" dirty="0"/>
              <a:t> </a:t>
            </a:r>
            <a:r>
              <a:rPr lang="en-US" altLang="zh-CN" dirty="0"/>
              <a:t>Fit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sz="2000" dirty="0"/>
                  <a:t>The</a:t>
                </a:r>
                <a:r>
                  <a:rPr lang="zh-CN" altLang="en-US" sz="2000" dirty="0"/>
                  <a:t> </a:t>
                </a:r>
                <a:r>
                  <a:rPr lang="en-US" altLang="zh-CN" sz="2000" dirty="0"/>
                  <a:t>best</a:t>
                </a:r>
                <a:r>
                  <a:rPr lang="zh-CN" altLang="en-US" sz="2000" dirty="0"/>
                  <a:t> </a:t>
                </a:r>
                <a:r>
                  <a:rPr lang="en-US" altLang="zh-CN" sz="2000" dirty="0"/>
                  <a:t>estimate</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uncertainty</a:t>
                </a:r>
                <a:r>
                  <a:rPr lang="zh-CN" altLang="en-US" sz="2000" dirty="0"/>
                  <a:t> </a:t>
                </a:r>
                <a:r>
                  <a:rPr lang="en-US" altLang="zh-CN" sz="2000" dirty="0"/>
                  <a:t>in</a:t>
                </a:r>
                <a:r>
                  <a:rPr lang="zh-CN" altLang="en-US" sz="2000" dirty="0"/>
                  <a:t> </a:t>
                </a:r>
                <a:r>
                  <a:rPr lang="en-US" altLang="zh-CN" sz="2000" dirty="0"/>
                  <a:t>the</a:t>
                </a:r>
                <a:r>
                  <a:rPr lang="zh-CN" altLang="en-US" sz="2000" dirty="0"/>
                  <a:t> </a:t>
                </a:r>
                <a:r>
                  <a:rPr lang="en-US" altLang="zh-CN" sz="2000" dirty="0"/>
                  <a:t>measurement</a:t>
                </a:r>
                <a:r>
                  <a:rPr lang="zh-CN" altLang="en-US" sz="2000" dirty="0"/>
                  <a:t> </a:t>
                </a:r>
                <a:r>
                  <a:rPr lang="en-US" altLang="zh-CN" sz="2000" dirty="0"/>
                  <a:t>of</a:t>
                </a:r>
                <a:r>
                  <a:rPr lang="zh-CN" altLang="en-US" sz="2000" dirty="0"/>
                  <a:t> </a:t>
                </a:r>
                <a:r>
                  <a:rPr lang="en-US" altLang="zh-CN" sz="2000" dirty="0"/>
                  <a:t>y</a:t>
                </a:r>
                <a:r>
                  <a:rPr lang="zh-CN" altLang="en-US" sz="2000" dirty="0"/>
                  <a:t> </a:t>
                </a:r>
                <a:r>
                  <a:rPr lang="en-US" altLang="zh-CN" sz="2000" dirty="0"/>
                  <a:t>is</a:t>
                </a:r>
              </a:p>
              <a:p>
                <a:endParaRPr lang="en-US" altLang="zh-CN" dirty="0"/>
              </a:p>
              <a:p>
                <a:endParaRPr lang="en-US" altLang="zh-CN" dirty="0"/>
              </a:p>
              <a:p>
                <a:endParaRPr lang="en-US" altLang="zh-CN" dirty="0"/>
              </a:p>
              <a:p>
                <a:endParaRPr lang="en-US" altLang="zh-CN" sz="2000" dirty="0"/>
              </a:p>
              <a:p>
                <a:r>
                  <a:rPr lang="en-US" altLang="zh-CN" sz="2000" dirty="0"/>
                  <a:t>The</a:t>
                </a:r>
                <a:r>
                  <a:rPr lang="zh-CN" altLang="en-US" sz="2000" dirty="0"/>
                  <a:t> </a:t>
                </a:r>
                <a:r>
                  <a:rPr lang="en-US" altLang="zh-CN" sz="2000" dirty="0"/>
                  <a:t>uncertainties</a:t>
                </a:r>
                <a:r>
                  <a:rPr lang="zh-CN" altLang="en-US" sz="2000" dirty="0"/>
                  <a:t> </a:t>
                </a:r>
                <a:r>
                  <a:rPr lang="en-US" altLang="zh-CN" sz="2000" dirty="0"/>
                  <a:t>in</a:t>
                </a:r>
                <a:r>
                  <a:rPr lang="zh-CN" altLang="en-US" sz="2000" dirty="0"/>
                  <a:t> </a:t>
                </a:r>
                <a:r>
                  <a:rPr lang="en-US" altLang="zh-CN" sz="2000" b="1" dirty="0"/>
                  <a:t>a</a:t>
                </a:r>
                <a:r>
                  <a:rPr lang="zh-CN" altLang="en-US" sz="2000" dirty="0"/>
                  <a:t> </a:t>
                </a:r>
                <a:r>
                  <a:rPr lang="en-US" altLang="zh-CN" sz="2000" dirty="0"/>
                  <a:t>and</a:t>
                </a:r>
                <a:r>
                  <a:rPr lang="zh-CN" altLang="en-US" sz="2000" dirty="0"/>
                  <a:t> </a:t>
                </a:r>
                <a:r>
                  <a:rPr lang="en-US" altLang="zh-CN" sz="2000" b="1" dirty="0"/>
                  <a:t>b</a:t>
                </a:r>
                <a:r>
                  <a:rPr lang="zh-CN" altLang="en-US" sz="2000" dirty="0"/>
                  <a:t> </a:t>
                </a:r>
                <a:r>
                  <a:rPr lang="en-US" altLang="zh-CN" sz="2000" dirty="0"/>
                  <a:t>are</a:t>
                </a:r>
                <a:r>
                  <a:rPr lang="zh-CN" altLang="en-US" sz="2000" dirty="0"/>
                  <a:t> </a:t>
                </a:r>
                <a:endParaRPr lang="en-US" altLang="zh-CN" sz="2000" dirty="0"/>
              </a:p>
              <a:p>
                <a:pPr marL="0" indent="0" algn="ctr">
                  <a:buNone/>
                </a:pPr>
                <a14:m>
                  <m:oMath xmlns:m="http://schemas.openxmlformats.org/officeDocument/2006/math">
                    <m:sSub>
                      <m:sSubPr>
                        <m:ctrlPr>
                          <a:rPr lang="en-GB" sz="2000" b="1" i="1">
                            <a:latin typeface="Cambria Math" charset="0"/>
                          </a:rPr>
                        </m:ctrlPr>
                      </m:sSubPr>
                      <m:e>
                        <m:r>
                          <a:rPr lang="en-GB" sz="2000" b="1" i="1">
                            <a:latin typeface="Cambria Math" panose="02040503050406030204" pitchFamily="18" charset="0"/>
                            <a:ea typeface="Cambria Math" panose="02040503050406030204" pitchFamily="18" charset="0"/>
                          </a:rPr>
                          <m:t>𝜹</m:t>
                        </m:r>
                      </m:e>
                      <m:sub>
                        <m:r>
                          <a:rPr lang="en-US" sz="2000" b="1" i="1">
                            <a:latin typeface="Cambria Math" panose="02040503050406030204" pitchFamily="18" charset="0"/>
                          </a:rPr>
                          <m:t>𝒂</m:t>
                        </m:r>
                      </m:sub>
                    </m:sSub>
                    <m:r>
                      <a:rPr lang="en-US" sz="2000" b="1" i="1">
                        <a:latin typeface="Cambria Math" panose="02040503050406030204" pitchFamily="18" charset="0"/>
                      </a:rPr>
                      <m:t>=</m:t>
                    </m:r>
                    <m:sSub>
                      <m:sSubPr>
                        <m:ctrlPr>
                          <a:rPr lang="en-US" sz="2000" b="1" i="1">
                            <a:latin typeface="Cambria Math" charset="0"/>
                          </a:rPr>
                        </m:ctrlPr>
                      </m:sSubPr>
                      <m:e>
                        <m:r>
                          <a:rPr lang="en-US" sz="2000" b="1" i="1">
                            <a:latin typeface="Cambria Math" panose="02040503050406030204" pitchFamily="18" charset="0"/>
                            <a:ea typeface="Cambria Math" panose="02040503050406030204" pitchFamily="18" charset="0"/>
                          </a:rPr>
                          <m:t>𝜹</m:t>
                        </m:r>
                      </m:e>
                      <m:sub>
                        <m:r>
                          <a:rPr lang="en-US" sz="2000" b="1" i="1">
                            <a:latin typeface="Cambria Math" panose="02040503050406030204" pitchFamily="18" charset="0"/>
                          </a:rPr>
                          <m:t>𝒚</m:t>
                        </m:r>
                      </m:sub>
                    </m:sSub>
                    <m:rad>
                      <m:radPr>
                        <m:degHide m:val="on"/>
                        <m:ctrlPr>
                          <a:rPr lang="en-US" sz="2000" b="1" i="1">
                            <a:latin typeface="Cambria Math" charset="0"/>
                          </a:rPr>
                        </m:ctrlPr>
                      </m:radPr>
                      <m:deg/>
                      <m:e>
                        <m:f>
                          <m:fPr>
                            <m:ctrlPr>
                              <a:rPr lang="en-US" sz="2000" b="1" i="1">
                                <a:latin typeface="Cambria Math" charset="0"/>
                              </a:rPr>
                            </m:ctrlPr>
                          </m:fPr>
                          <m:num>
                            <m:r>
                              <a:rPr lang="en-US" sz="2000" b="1" i="1">
                                <a:latin typeface="Cambria Math" panose="02040503050406030204" pitchFamily="18" charset="0"/>
                              </a:rPr>
                              <m:t>𝒏</m:t>
                            </m:r>
                          </m:num>
                          <m:den>
                            <m:r>
                              <a:rPr lang="en-US" sz="2000" b="1" i="1">
                                <a:latin typeface="Cambria Math" panose="02040503050406030204" pitchFamily="18" charset="0"/>
                                <a:ea typeface="Cambria Math" panose="02040503050406030204" pitchFamily="18" charset="0"/>
                              </a:rPr>
                              <m:t>∆</m:t>
                            </m:r>
                          </m:den>
                        </m:f>
                      </m:e>
                    </m:rad>
                  </m:oMath>
                </a14:m>
                <a:r>
                  <a:rPr lang="en-GB" sz="2000" b="1" dirty="0"/>
                  <a:t> </a:t>
                </a:r>
                <a:r>
                  <a:rPr lang="en-US" altLang="zh-CN" sz="2000" b="1" dirty="0"/>
                  <a:t>;</a:t>
                </a:r>
              </a:p>
              <a:p>
                <a:pPr marL="0" indent="0" algn="ctr">
                  <a:buNone/>
                </a:pPr>
                <a14:m>
                  <m:oMath xmlns:m="http://schemas.openxmlformats.org/officeDocument/2006/math">
                    <m:sSub>
                      <m:sSubPr>
                        <m:ctrlPr>
                          <a:rPr lang="en-GB" sz="2000" b="1" i="1">
                            <a:latin typeface="Cambria Math" charset="0"/>
                          </a:rPr>
                        </m:ctrlPr>
                      </m:sSubPr>
                      <m:e>
                        <m:r>
                          <a:rPr lang="en-GB" sz="2000" b="1" i="1">
                            <a:latin typeface="Cambria Math" panose="02040503050406030204" pitchFamily="18" charset="0"/>
                            <a:ea typeface="Cambria Math" panose="02040503050406030204" pitchFamily="18" charset="0"/>
                          </a:rPr>
                          <m:t>𝜹</m:t>
                        </m:r>
                      </m:e>
                      <m:sub>
                        <m:r>
                          <a:rPr lang="en-US" sz="2000" b="1" i="1">
                            <a:latin typeface="Cambria Math" panose="02040503050406030204" pitchFamily="18" charset="0"/>
                          </a:rPr>
                          <m:t>𝒃</m:t>
                        </m:r>
                      </m:sub>
                    </m:sSub>
                    <m:r>
                      <a:rPr lang="en-US" sz="2000" b="1" i="1">
                        <a:latin typeface="Cambria Math" panose="02040503050406030204" pitchFamily="18" charset="0"/>
                      </a:rPr>
                      <m:t>=</m:t>
                    </m:r>
                    <m:sSub>
                      <m:sSubPr>
                        <m:ctrlPr>
                          <a:rPr lang="en-US" sz="2000" b="1" i="1">
                            <a:latin typeface="Cambria Math" charset="0"/>
                          </a:rPr>
                        </m:ctrlPr>
                      </m:sSubPr>
                      <m:e>
                        <m:r>
                          <a:rPr lang="en-US" sz="2000" b="1" i="1">
                            <a:latin typeface="Cambria Math" panose="02040503050406030204" pitchFamily="18" charset="0"/>
                            <a:ea typeface="Cambria Math" panose="02040503050406030204" pitchFamily="18" charset="0"/>
                          </a:rPr>
                          <m:t>𝜹</m:t>
                        </m:r>
                      </m:e>
                      <m:sub>
                        <m:r>
                          <a:rPr lang="en-US" sz="2000" b="1" i="1">
                            <a:latin typeface="Cambria Math" panose="02040503050406030204" pitchFamily="18" charset="0"/>
                          </a:rPr>
                          <m:t>𝒚</m:t>
                        </m:r>
                      </m:sub>
                    </m:sSub>
                    <m:rad>
                      <m:radPr>
                        <m:degHide m:val="on"/>
                        <m:ctrlPr>
                          <a:rPr lang="en-US" sz="2000" b="1" i="1">
                            <a:latin typeface="Cambria Math" charset="0"/>
                          </a:rPr>
                        </m:ctrlPr>
                      </m:radPr>
                      <m:deg/>
                      <m:e>
                        <m:f>
                          <m:fPr>
                            <m:ctrlPr>
                              <a:rPr lang="en-US" sz="2000" b="1" i="1">
                                <a:latin typeface="Cambria Math" charset="0"/>
                              </a:rPr>
                            </m:ctrlPr>
                          </m:fPr>
                          <m:num>
                            <m:nary>
                              <m:naryPr>
                                <m:chr m:val="∑"/>
                                <m:ctrlPr>
                                  <a:rPr lang="en-US" sz="2000" b="1" i="1">
                                    <a:latin typeface="Cambria Math" charset="0"/>
                                  </a:rPr>
                                </m:ctrlPr>
                              </m:naryPr>
                              <m:sub>
                                <m:r>
                                  <m:rPr>
                                    <m:brk m:alnAt="23"/>
                                  </m:rPr>
                                  <a:rPr lang="en-US" sz="2000" b="1" i="1">
                                    <a:latin typeface="Cambria Math" panose="02040503050406030204" pitchFamily="18" charset="0"/>
                                  </a:rPr>
                                  <m:t>𝒊</m:t>
                                </m:r>
                                <m:r>
                                  <a:rPr lang="en-US" sz="2000" b="1" i="1">
                                    <a:latin typeface="Cambria Math" panose="02040503050406030204" pitchFamily="18" charset="0"/>
                                  </a:rPr>
                                  <m:t>=</m:t>
                                </m:r>
                                <m:r>
                                  <a:rPr lang="en-US" sz="2000" b="1" i="1">
                                    <a:latin typeface="Cambria Math" panose="02040503050406030204" pitchFamily="18" charset="0"/>
                                  </a:rPr>
                                  <m:t>𝟏</m:t>
                                </m:r>
                              </m:sub>
                              <m:sup>
                                <m:r>
                                  <a:rPr lang="en-US" sz="2000" b="1" i="1">
                                    <a:latin typeface="Cambria Math" panose="02040503050406030204" pitchFamily="18" charset="0"/>
                                  </a:rPr>
                                  <m:t>𝒏</m:t>
                                </m:r>
                              </m:sup>
                              <m:e>
                                <m:sSubSup>
                                  <m:sSubSupPr>
                                    <m:ctrlPr>
                                      <a:rPr lang="en-US" sz="2000" b="1" i="1">
                                        <a:latin typeface="Cambria Math" charset="0"/>
                                      </a:rPr>
                                    </m:ctrlPr>
                                  </m:sSubSupPr>
                                  <m:e>
                                    <m:r>
                                      <a:rPr lang="en-US" sz="2000" b="1" i="1">
                                        <a:latin typeface="Cambria Math" panose="02040503050406030204" pitchFamily="18" charset="0"/>
                                      </a:rPr>
                                      <m:t>𝒙</m:t>
                                    </m:r>
                                  </m:e>
                                  <m:sub>
                                    <m:r>
                                      <a:rPr lang="en-US" sz="2000" b="1" i="1">
                                        <a:latin typeface="Cambria Math" panose="02040503050406030204" pitchFamily="18" charset="0"/>
                                      </a:rPr>
                                      <m:t>𝒊</m:t>
                                    </m:r>
                                  </m:sub>
                                  <m:sup>
                                    <m:r>
                                      <a:rPr lang="en-US" sz="2000" b="1" i="1">
                                        <a:latin typeface="Cambria Math" panose="02040503050406030204" pitchFamily="18" charset="0"/>
                                      </a:rPr>
                                      <m:t>𝟐</m:t>
                                    </m:r>
                                  </m:sup>
                                </m:sSubSup>
                              </m:e>
                            </m:nary>
                          </m:num>
                          <m:den>
                            <m:r>
                              <a:rPr lang="en-US" sz="2000" b="1" i="1">
                                <a:latin typeface="Cambria Math" panose="02040503050406030204" pitchFamily="18" charset="0"/>
                                <a:ea typeface="Cambria Math" panose="02040503050406030204" pitchFamily="18" charset="0"/>
                              </a:rPr>
                              <m:t>∆</m:t>
                            </m:r>
                          </m:den>
                        </m:f>
                      </m:e>
                    </m:rad>
                  </m:oMath>
                </a14:m>
                <a:r>
                  <a:rPr lang="en-GB" sz="2000" b="1" dirty="0"/>
                  <a:t>, </a:t>
                </a:r>
                <a:r>
                  <a:rPr lang="en-GB" sz="2000" dirty="0"/>
                  <a:t>where</a:t>
                </a:r>
                <a:r>
                  <a:rPr lang="en-GB" sz="2000" b="1" dirty="0"/>
                  <a:t> </a:t>
                </a:r>
                <a14:m>
                  <m:oMath xmlns:m="http://schemas.openxmlformats.org/officeDocument/2006/math">
                    <m:r>
                      <a:rPr lang="en-GB" sz="2000" b="1" i="1">
                        <a:latin typeface="Cambria Math" panose="02040503050406030204" pitchFamily="18" charset="0"/>
                        <a:ea typeface="Cambria Math" panose="02040503050406030204" pitchFamily="18" charset="0"/>
                      </a:rPr>
                      <m:t>∆</m:t>
                    </m:r>
                    <m:r>
                      <a:rPr lang="en-US" sz="2000" b="1" i="1">
                        <a:latin typeface="Cambria Math" panose="02040503050406030204" pitchFamily="18" charset="0"/>
                        <a:ea typeface="Cambria Math" panose="02040503050406030204" pitchFamily="18" charset="0"/>
                      </a:rPr>
                      <m:t>=</m:t>
                    </m:r>
                    <m:r>
                      <a:rPr lang="en-US" sz="2000" b="1" i="1">
                        <a:latin typeface="Cambria Math" panose="02040503050406030204" pitchFamily="18" charset="0"/>
                        <a:ea typeface="Cambria Math" panose="02040503050406030204" pitchFamily="18" charset="0"/>
                      </a:rPr>
                      <m:t>𝒏</m:t>
                    </m:r>
                    <m:nary>
                      <m:naryPr>
                        <m:chr m:val="∑"/>
                        <m:ctrlPr>
                          <a:rPr lang="en-US" sz="2000" b="1" i="1">
                            <a:latin typeface="Cambria Math" charset="0"/>
                            <a:ea typeface="Cambria Math" panose="02040503050406030204" pitchFamily="18" charset="0"/>
                          </a:rPr>
                        </m:ctrlPr>
                      </m:naryPr>
                      <m:sub>
                        <m:r>
                          <m:rPr>
                            <m:brk m:alnAt="23"/>
                          </m:rPr>
                          <a:rPr lang="en-US" sz="2000" b="1" i="1">
                            <a:latin typeface="Cambria Math" panose="02040503050406030204" pitchFamily="18" charset="0"/>
                            <a:ea typeface="Cambria Math" panose="02040503050406030204" pitchFamily="18" charset="0"/>
                          </a:rPr>
                          <m:t>𝒊</m:t>
                        </m:r>
                        <m:r>
                          <a:rPr lang="en-US" sz="2000" b="1" i="1">
                            <a:latin typeface="Cambria Math" panose="02040503050406030204" pitchFamily="18" charset="0"/>
                            <a:ea typeface="Cambria Math" panose="02040503050406030204" pitchFamily="18" charset="0"/>
                          </a:rPr>
                          <m:t>=</m:t>
                        </m:r>
                        <m:r>
                          <a:rPr lang="en-US" sz="2000" b="1" i="1">
                            <a:latin typeface="Cambria Math" panose="02040503050406030204" pitchFamily="18" charset="0"/>
                            <a:ea typeface="Cambria Math" panose="02040503050406030204" pitchFamily="18" charset="0"/>
                          </a:rPr>
                          <m:t>𝟏</m:t>
                        </m:r>
                      </m:sub>
                      <m:sup>
                        <m:r>
                          <a:rPr lang="en-US" sz="2000" b="1" i="1">
                            <a:latin typeface="Cambria Math" panose="02040503050406030204" pitchFamily="18" charset="0"/>
                            <a:ea typeface="Cambria Math" panose="02040503050406030204" pitchFamily="18" charset="0"/>
                          </a:rPr>
                          <m:t>𝒏</m:t>
                        </m:r>
                      </m:sup>
                      <m:e>
                        <m:sSubSup>
                          <m:sSubSupPr>
                            <m:ctrlPr>
                              <a:rPr lang="en-US" sz="2000" b="1" i="1">
                                <a:latin typeface="Cambria Math" charset="0"/>
                                <a:ea typeface="Cambria Math" panose="02040503050406030204" pitchFamily="18" charset="0"/>
                              </a:rPr>
                            </m:ctrlPr>
                          </m:sSubSupPr>
                          <m:e>
                            <m:r>
                              <a:rPr lang="en-US" sz="2000" b="1" i="1">
                                <a:latin typeface="Cambria Math" panose="02040503050406030204" pitchFamily="18" charset="0"/>
                                <a:ea typeface="Cambria Math" panose="02040503050406030204" pitchFamily="18" charset="0"/>
                              </a:rPr>
                              <m:t>𝒙</m:t>
                            </m:r>
                          </m:e>
                          <m:sub>
                            <m:r>
                              <a:rPr lang="en-US" sz="2000" b="1" i="1">
                                <a:latin typeface="Cambria Math" panose="02040503050406030204" pitchFamily="18" charset="0"/>
                                <a:ea typeface="Cambria Math" panose="02040503050406030204" pitchFamily="18" charset="0"/>
                              </a:rPr>
                              <m:t>𝒊</m:t>
                            </m:r>
                          </m:sub>
                          <m:sup>
                            <m:r>
                              <a:rPr lang="en-US" sz="2000" b="1" i="1">
                                <a:latin typeface="Cambria Math" panose="02040503050406030204" pitchFamily="18" charset="0"/>
                                <a:ea typeface="Cambria Math" panose="02040503050406030204" pitchFamily="18" charset="0"/>
                              </a:rPr>
                              <m:t>𝟐</m:t>
                            </m:r>
                          </m:sup>
                        </m:sSubSup>
                      </m:e>
                    </m:nary>
                    <m:r>
                      <a:rPr lang="en-US" sz="2000" b="1" i="1">
                        <a:latin typeface="Cambria Math" panose="02040503050406030204" pitchFamily="18" charset="0"/>
                        <a:ea typeface="Cambria Math" panose="02040503050406030204" pitchFamily="18" charset="0"/>
                      </a:rPr>
                      <m:t>−</m:t>
                    </m:r>
                    <m:sSup>
                      <m:sSupPr>
                        <m:ctrlPr>
                          <a:rPr lang="en-US" sz="2000" b="1" i="1">
                            <a:latin typeface="Cambria Math" charset="0"/>
                            <a:ea typeface="Cambria Math" panose="02040503050406030204" pitchFamily="18" charset="0"/>
                          </a:rPr>
                        </m:ctrlPr>
                      </m:sSupPr>
                      <m:e>
                        <m:r>
                          <a:rPr lang="en-US" sz="2000" b="1" i="1">
                            <a:latin typeface="Cambria Math" panose="02040503050406030204" pitchFamily="18" charset="0"/>
                            <a:ea typeface="Cambria Math" panose="02040503050406030204" pitchFamily="18" charset="0"/>
                          </a:rPr>
                          <m:t>(</m:t>
                        </m:r>
                        <m:nary>
                          <m:naryPr>
                            <m:chr m:val="∑"/>
                            <m:ctrlPr>
                              <a:rPr lang="en-US" sz="2000" b="1" i="1">
                                <a:latin typeface="Cambria Math" charset="0"/>
                                <a:ea typeface="Cambria Math" panose="02040503050406030204" pitchFamily="18" charset="0"/>
                              </a:rPr>
                            </m:ctrlPr>
                          </m:naryPr>
                          <m:sub>
                            <m:r>
                              <m:rPr>
                                <m:brk m:alnAt="23"/>
                              </m:rPr>
                              <a:rPr lang="en-US" sz="2000" b="1" i="1">
                                <a:latin typeface="Cambria Math" panose="02040503050406030204" pitchFamily="18" charset="0"/>
                                <a:ea typeface="Cambria Math" panose="02040503050406030204" pitchFamily="18" charset="0"/>
                              </a:rPr>
                              <m:t>𝒊</m:t>
                            </m:r>
                            <m:r>
                              <a:rPr lang="en-US" sz="2000" b="1" i="1">
                                <a:latin typeface="Cambria Math" panose="02040503050406030204" pitchFamily="18" charset="0"/>
                                <a:ea typeface="Cambria Math" panose="02040503050406030204" pitchFamily="18" charset="0"/>
                              </a:rPr>
                              <m:t>=</m:t>
                            </m:r>
                            <m:r>
                              <a:rPr lang="en-US" sz="2000" b="1" i="1">
                                <a:latin typeface="Cambria Math" panose="02040503050406030204" pitchFamily="18" charset="0"/>
                                <a:ea typeface="Cambria Math" panose="02040503050406030204" pitchFamily="18" charset="0"/>
                              </a:rPr>
                              <m:t>𝟏</m:t>
                            </m:r>
                          </m:sub>
                          <m:sup>
                            <m:r>
                              <a:rPr lang="en-US" sz="2000" b="1" i="1">
                                <a:latin typeface="Cambria Math" panose="02040503050406030204" pitchFamily="18" charset="0"/>
                                <a:ea typeface="Cambria Math" panose="02040503050406030204" pitchFamily="18" charset="0"/>
                              </a:rPr>
                              <m:t>𝒏</m:t>
                            </m:r>
                          </m:sup>
                          <m:e>
                            <m:sSub>
                              <m:sSubPr>
                                <m:ctrlPr>
                                  <a:rPr lang="en-US" sz="2000" b="1" i="1">
                                    <a:latin typeface="Cambria Math" charset="0"/>
                                    <a:ea typeface="Cambria Math" panose="02040503050406030204" pitchFamily="18" charset="0"/>
                                  </a:rPr>
                                </m:ctrlPr>
                              </m:sSubPr>
                              <m:e>
                                <m:r>
                                  <a:rPr lang="en-US" sz="2000" b="1" i="1">
                                    <a:latin typeface="Cambria Math" panose="02040503050406030204" pitchFamily="18" charset="0"/>
                                    <a:ea typeface="Cambria Math" panose="02040503050406030204" pitchFamily="18" charset="0"/>
                                  </a:rPr>
                                  <m:t>𝒙</m:t>
                                </m:r>
                              </m:e>
                              <m:sub>
                                <m:r>
                                  <a:rPr lang="en-US" sz="2000" b="1" i="1">
                                    <a:latin typeface="Cambria Math" panose="02040503050406030204" pitchFamily="18" charset="0"/>
                                    <a:ea typeface="Cambria Math" panose="02040503050406030204" pitchFamily="18" charset="0"/>
                                  </a:rPr>
                                  <m:t>𝒊</m:t>
                                </m:r>
                              </m:sub>
                            </m:sSub>
                          </m:e>
                        </m:nary>
                        <m:r>
                          <a:rPr lang="en-US" sz="2000" b="1" i="1">
                            <a:latin typeface="Cambria Math" panose="02040503050406030204" pitchFamily="18" charset="0"/>
                            <a:ea typeface="Cambria Math" panose="02040503050406030204" pitchFamily="18" charset="0"/>
                          </a:rPr>
                          <m:t>)</m:t>
                        </m:r>
                      </m:e>
                      <m:sup>
                        <m:r>
                          <a:rPr lang="en-US" sz="2000" b="1" i="1">
                            <a:latin typeface="Cambria Math" panose="02040503050406030204" pitchFamily="18" charset="0"/>
                            <a:ea typeface="Cambria Math" panose="02040503050406030204" pitchFamily="18" charset="0"/>
                          </a:rPr>
                          <m:t>𝟐</m:t>
                        </m:r>
                      </m:sup>
                    </m:sSup>
                  </m:oMath>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84" t="-806" b="-4677"/>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419740" y="2739857"/>
                <a:ext cx="3784049" cy="12897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000" b="1" i="1">
                              <a:latin typeface="Cambria Math" charset="0"/>
                              <a:ea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𝜹</m:t>
                          </m:r>
                        </m:e>
                        <m:sub>
                          <m:r>
                            <a:rPr lang="en-US" sz="2000" b="1" i="1">
                              <a:latin typeface="Cambria Math" panose="02040503050406030204" pitchFamily="18" charset="0"/>
                              <a:ea typeface="Cambria Math" panose="02040503050406030204" pitchFamily="18" charset="0"/>
                            </a:rPr>
                            <m:t>𝒚</m:t>
                          </m:r>
                        </m:sub>
                      </m:sSub>
                      <m:r>
                        <a:rPr lang="en-US" sz="2000" b="1" i="1">
                          <a:latin typeface="Cambria Math" panose="02040503050406030204" pitchFamily="18" charset="0"/>
                          <a:ea typeface="Cambria Math" panose="02040503050406030204" pitchFamily="18" charset="0"/>
                        </a:rPr>
                        <m:t>=</m:t>
                      </m:r>
                      <m:rad>
                        <m:radPr>
                          <m:degHide m:val="on"/>
                          <m:ctrlPr>
                            <a:rPr lang="en-US" sz="2000" b="1" i="1">
                              <a:latin typeface="Cambria Math" charset="0"/>
                              <a:ea typeface="Cambria Math" panose="02040503050406030204" pitchFamily="18" charset="0"/>
                            </a:rPr>
                          </m:ctrlPr>
                        </m:radPr>
                        <m:deg/>
                        <m:e>
                          <m:f>
                            <m:fPr>
                              <m:ctrlPr>
                                <a:rPr lang="en-US" sz="2000" b="1" i="1">
                                  <a:latin typeface="Cambria Math" charset="0"/>
                                  <a:ea typeface="Cambria Math" panose="02040503050406030204" pitchFamily="18" charset="0"/>
                                </a:rPr>
                              </m:ctrlPr>
                            </m:fPr>
                            <m:num>
                              <m:r>
                                <a:rPr lang="en-US" sz="2000" b="1" i="1">
                                  <a:latin typeface="Cambria Math" panose="02040503050406030204" pitchFamily="18" charset="0"/>
                                  <a:ea typeface="Cambria Math" panose="02040503050406030204" pitchFamily="18" charset="0"/>
                                </a:rPr>
                                <m:t>𝟏</m:t>
                              </m:r>
                            </m:num>
                            <m:den>
                              <m:r>
                                <a:rPr lang="en-US" sz="2000" b="1" i="1">
                                  <a:latin typeface="Cambria Math" panose="02040503050406030204" pitchFamily="18" charset="0"/>
                                  <a:ea typeface="Cambria Math" panose="02040503050406030204" pitchFamily="18" charset="0"/>
                                </a:rPr>
                                <m:t>𝒏</m:t>
                              </m:r>
                              <m:r>
                                <a:rPr lang="en-US" sz="2000" b="1" i="1">
                                  <a:latin typeface="Cambria Math" panose="02040503050406030204" pitchFamily="18" charset="0"/>
                                  <a:ea typeface="Cambria Math" panose="02040503050406030204" pitchFamily="18" charset="0"/>
                                </a:rPr>
                                <m:t>−</m:t>
                              </m:r>
                              <m:r>
                                <a:rPr lang="en-US" sz="2000" b="1" i="1">
                                  <a:latin typeface="Cambria Math" panose="02040503050406030204" pitchFamily="18" charset="0"/>
                                  <a:ea typeface="Cambria Math" panose="02040503050406030204" pitchFamily="18" charset="0"/>
                                </a:rPr>
                                <m:t>𝟐</m:t>
                              </m:r>
                            </m:den>
                          </m:f>
                          <m:nary>
                            <m:naryPr>
                              <m:chr m:val="∑"/>
                              <m:ctrlPr>
                                <a:rPr lang="en-US" sz="2000" b="1" i="1">
                                  <a:latin typeface="Cambria Math" charset="0"/>
                                  <a:ea typeface="Cambria Math" panose="02040503050406030204" pitchFamily="18" charset="0"/>
                                </a:rPr>
                              </m:ctrlPr>
                            </m:naryPr>
                            <m:sub>
                              <m:r>
                                <m:rPr>
                                  <m:brk m:alnAt="23"/>
                                </m:rPr>
                                <a:rPr lang="en-US" sz="2000" b="1" i="1">
                                  <a:latin typeface="Cambria Math" panose="02040503050406030204" pitchFamily="18" charset="0"/>
                                  <a:ea typeface="Cambria Math" panose="02040503050406030204" pitchFamily="18" charset="0"/>
                                </a:rPr>
                                <m:t>𝒊</m:t>
                              </m:r>
                              <m:r>
                                <a:rPr lang="en-US" sz="2000" b="1" i="1">
                                  <a:latin typeface="Cambria Math" panose="02040503050406030204" pitchFamily="18" charset="0"/>
                                  <a:ea typeface="Cambria Math" panose="02040503050406030204" pitchFamily="18" charset="0"/>
                                </a:rPr>
                                <m:t>=</m:t>
                              </m:r>
                              <m:r>
                                <a:rPr lang="en-US" sz="2000" b="1" i="1">
                                  <a:latin typeface="Cambria Math" panose="02040503050406030204" pitchFamily="18" charset="0"/>
                                  <a:ea typeface="Cambria Math" panose="02040503050406030204" pitchFamily="18" charset="0"/>
                                </a:rPr>
                                <m:t>𝟏</m:t>
                              </m:r>
                            </m:sub>
                            <m:sup>
                              <m:r>
                                <a:rPr lang="en-US" sz="2000" b="1" i="1">
                                  <a:latin typeface="Cambria Math" panose="02040503050406030204" pitchFamily="18" charset="0"/>
                                  <a:ea typeface="Cambria Math" panose="02040503050406030204" pitchFamily="18" charset="0"/>
                                </a:rPr>
                                <m:t>𝒏</m:t>
                              </m:r>
                            </m:sup>
                            <m:e>
                              <m:sSup>
                                <m:sSupPr>
                                  <m:ctrlPr>
                                    <a:rPr lang="en-US" sz="2000" b="1" i="1">
                                      <a:latin typeface="Cambria Math" charset="0"/>
                                      <a:ea typeface="Cambria Math" panose="02040503050406030204" pitchFamily="18" charset="0"/>
                                    </a:rPr>
                                  </m:ctrlPr>
                                </m:sSupPr>
                                <m:e>
                                  <m:r>
                                    <a:rPr lang="en-US" sz="2000" b="1" i="1">
                                      <a:latin typeface="Cambria Math" panose="02040503050406030204" pitchFamily="18" charset="0"/>
                                      <a:ea typeface="Cambria Math" panose="02040503050406030204" pitchFamily="18" charset="0"/>
                                    </a:rPr>
                                    <m:t>(</m:t>
                                  </m:r>
                                  <m:sSub>
                                    <m:sSubPr>
                                      <m:ctrlPr>
                                        <a:rPr lang="en-US" sz="2000" b="1" i="1">
                                          <a:latin typeface="Cambria Math" charset="0"/>
                                          <a:ea typeface="Cambria Math" panose="02040503050406030204" pitchFamily="18" charset="0"/>
                                        </a:rPr>
                                      </m:ctrlPr>
                                    </m:sSubPr>
                                    <m:e>
                                      <m:r>
                                        <a:rPr lang="en-US" sz="2000" b="1" i="1">
                                          <a:latin typeface="Cambria Math" panose="02040503050406030204" pitchFamily="18" charset="0"/>
                                          <a:ea typeface="Cambria Math" panose="02040503050406030204" pitchFamily="18" charset="0"/>
                                        </a:rPr>
                                        <m:t>𝒚</m:t>
                                      </m:r>
                                    </m:e>
                                    <m:sub>
                                      <m:r>
                                        <a:rPr lang="en-US" sz="2000" b="1" i="1">
                                          <a:latin typeface="Cambria Math" panose="02040503050406030204" pitchFamily="18" charset="0"/>
                                          <a:ea typeface="Cambria Math" panose="02040503050406030204" pitchFamily="18" charset="0"/>
                                        </a:rPr>
                                        <m:t>𝒊</m:t>
                                      </m:r>
                                    </m:sub>
                                  </m:sSub>
                                  <m:r>
                                    <a:rPr lang="en-US" sz="2000" b="1" i="1">
                                      <a:latin typeface="Cambria Math" panose="02040503050406030204" pitchFamily="18" charset="0"/>
                                      <a:ea typeface="Cambria Math" panose="02040503050406030204" pitchFamily="18" charset="0"/>
                                    </a:rPr>
                                    <m:t>−</m:t>
                                  </m:r>
                                  <m:r>
                                    <a:rPr lang="en-US" sz="2000" b="1" i="1">
                                      <a:latin typeface="Cambria Math" panose="02040503050406030204" pitchFamily="18" charset="0"/>
                                      <a:ea typeface="Cambria Math" panose="02040503050406030204" pitchFamily="18" charset="0"/>
                                    </a:rPr>
                                    <m:t>𝒂</m:t>
                                  </m:r>
                                  <m:sSub>
                                    <m:sSubPr>
                                      <m:ctrlPr>
                                        <a:rPr lang="en-US" sz="2000" b="1" i="1">
                                          <a:latin typeface="Cambria Math" charset="0"/>
                                          <a:ea typeface="Cambria Math" panose="02040503050406030204" pitchFamily="18" charset="0"/>
                                        </a:rPr>
                                      </m:ctrlPr>
                                    </m:sSubPr>
                                    <m:e>
                                      <m:r>
                                        <a:rPr lang="en-US" sz="2000" b="1" i="1">
                                          <a:latin typeface="Cambria Math" panose="02040503050406030204" pitchFamily="18" charset="0"/>
                                          <a:ea typeface="Cambria Math" panose="02040503050406030204" pitchFamily="18" charset="0"/>
                                        </a:rPr>
                                        <m:t>𝒙</m:t>
                                      </m:r>
                                    </m:e>
                                    <m:sub>
                                      <m:r>
                                        <a:rPr lang="en-US" sz="2000" b="1" i="1">
                                          <a:latin typeface="Cambria Math" panose="02040503050406030204" pitchFamily="18" charset="0"/>
                                          <a:ea typeface="Cambria Math" panose="02040503050406030204" pitchFamily="18" charset="0"/>
                                        </a:rPr>
                                        <m:t>𝒊</m:t>
                                      </m:r>
                                    </m:sub>
                                  </m:sSub>
                                  <m:r>
                                    <a:rPr lang="en-US" sz="2000" b="1" i="1">
                                      <a:latin typeface="Cambria Math" panose="02040503050406030204" pitchFamily="18" charset="0"/>
                                      <a:ea typeface="Cambria Math" panose="02040503050406030204" pitchFamily="18" charset="0"/>
                                    </a:rPr>
                                    <m:t>−</m:t>
                                  </m:r>
                                  <m:r>
                                    <a:rPr lang="en-US" sz="2000" b="1" i="1">
                                      <a:latin typeface="Cambria Math" panose="02040503050406030204" pitchFamily="18" charset="0"/>
                                      <a:ea typeface="Cambria Math" panose="02040503050406030204" pitchFamily="18" charset="0"/>
                                    </a:rPr>
                                    <m:t>𝒃</m:t>
                                  </m:r>
                                  <m:r>
                                    <a:rPr lang="en-US" sz="2000" b="1" i="1">
                                      <a:latin typeface="Cambria Math" panose="02040503050406030204" pitchFamily="18" charset="0"/>
                                      <a:ea typeface="Cambria Math" panose="02040503050406030204" pitchFamily="18" charset="0"/>
                                    </a:rPr>
                                    <m:t>)</m:t>
                                  </m:r>
                                </m:e>
                                <m:sup>
                                  <m:r>
                                    <a:rPr lang="en-US" sz="2000" b="1" i="1">
                                      <a:latin typeface="Cambria Math" panose="02040503050406030204" pitchFamily="18" charset="0"/>
                                      <a:ea typeface="Cambria Math" panose="02040503050406030204" pitchFamily="18" charset="0"/>
                                    </a:rPr>
                                    <m:t>𝟐</m:t>
                                  </m:r>
                                </m:sup>
                              </m:sSup>
                            </m:e>
                          </m:nary>
                        </m:e>
                      </m:rad>
                    </m:oMath>
                  </m:oMathPara>
                </a14:m>
                <a:endParaRPr lang="en-US" sz="2000" b="1" dirty="0"/>
              </a:p>
            </p:txBody>
          </p:sp>
        </mc:Choice>
        <mc:Fallback xmlns="">
          <p:sp>
            <p:nvSpPr>
              <p:cNvPr id="4" name="Rectangle 3"/>
              <p:cNvSpPr>
                <a:spLocks noRot="1" noChangeAspect="1" noMove="1" noResize="1" noEditPoints="1" noAdjustHandles="1" noChangeArrowheads="1" noChangeShapeType="1" noTextEdit="1"/>
              </p:cNvSpPr>
              <p:nvPr/>
            </p:nvSpPr>
            <p:spPr>
              <a:xfrm>
                <a:off x="4419740" y="2739857"/>
                <a:ext cx="3784049" cy="1289712"/>
              </a:xfrm>
              <a:prstGeom prst="rect">
                <a:avLst/>
              </a:prstGeom>
              <a:blipFill rotWithShape="0">
                <a:blip r:embed="rId2"/>
                <a:stretch>
                  <a:fillRect/>
                </a:stretch>
              </a:blipFill>
            </p:spPr>
            <p:txBody>
              <a:bodyPr/>
              <a:lstStyle/>
              <a:p>
                <a:r>
                  <a:rPr lang="en-US">
                    <a:noFill/>
                  </a:rPr>
                  <a:t> </a:t>
                </a:r>
                <a:endParaRPr lang="en-US">
                  <a:noFill/>
                </a:endParaRPr>
              </a:p>
            </p:txBody>
          </p:sp>
        </mc:Fallback>
      </mc:AlternateContent>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a:xfrm>
            <a:off x="2592388" y="623888"/>
            <a:ext cx="8912225" cy="1281112"/>
          </a:xfrm>
        </p:spPr>
        <p:txBody>
          <a:bodyPr/>
          <a:lstStyle/>
          <a:p>
            <a:pPr eaLnBrk="1" hangingPunct="1"/>
            <a:r>
              <a:rPr lang="en-GB" altLang="en-US"/>
              <a:t>Linear Least Square Fit</a:t>
            </a:r>
          </a:p>
        </p:txBody>
      </p:sp>
      <p:sp>
        <p:nvSpPr>
          <p:cNvPr id="95234" name="Content Placeholder 2"/>
          <p:cNvSpPr>
            <a:spLocks noGrp="1"/>
          </p:cNvSpPr>
          <p:nvPr>
            <p:ph idx="1"/>
          </p:nvPr>
        </p:nvSpPr>
        <p:spPr>
          <a:xfrm>
            <a:off x="2045203" y="1489075"/>
            <a:ext cx="8915400" cy="3778250"/>
          </a:xfrm>
        </p:spPr>
        <p:txBody>
          <a:bodyPr/>
          <a:lstStyle/>
          <a:p>
            <a:pPr eaLnBrk="1" hangingPunct="1">
              <a:buFont typeface="Arial" panose="020B0604020202020204" pitchFamily="34" charset="0"/>
              <a:buChar char="•"/>
            </a:pPr>
            <a:r>
              <a:rPr lang="en-GB" altLang="en-US" sz="2000" dirty="0"/>
              <a:t>The formulae used in CAPSTONE were derived with the following assumptions:</a:t>
            </a:r>
          </a:p>
          <a:p>
            <a:pPr lvl="1" eaLnBrk="1" hangingPunct="1">
              <a:buFont typeface="Arial" panose="020B0604020202020204" pitchFamily="34" charset="0"/>
              <a:buChar char="•"/>
            </a:pPr>
            <a:r>
              <a:rPr lang="en-GB" altLang="en-US" sz="2000" dirty="0"/>
              <a:t>1. The x-values are assumed to be exact or with negligible uncertainty                  .</a:t>
            </a:r>
          </a:p>
          <a:p>
            <a:pPr lvl="1" eaLnBrk="1" hangingPunct="1">
              <a:buFont typeface="Arial" panose="020B0604020202020204" pitchFamily="34" charset="0"/>
              <a:buChar char="•"/>
            </a:pPr>
            <a:r>
              <a:rPr lang="en-GB" altLang="en-US" sz="2000" dirty="0"/>
              <a:t>2. The y-values are subject to random errors only. </a:t>
            </a:r>
          </a:p>
          <a:p>
            <a:pPr lvl="1" eaLnBrk="1" hangingPunct="1">
              <a:buFont typeface="Arial" panose="020B0604020202020204" pitchFamily="34" charset="0"/>
              <a:buChar char="•"/>
            </a:pPr>
            <a:r>
              <a:rPr lang="en-GB" altLang="en-US" sz="2000" dirty="0"/>
              <a:t>3. The y-values measured for a fixed x follow a normal distribution. </a:t>
            </a:r>
          </a:p>
          <a:p>
            <a:pPr lvl="1" eaLnBrk="1" hangingPunct="1">
              <a:buFont typeface="Arial" panose="020B0604020202020204" pitchFamily="34" charset="0"/>
              <a:buChar char="•"/>
            </a:pPr>
            <a:r>
              <a:rPr lang="en-GB" altLang="en-US" sz="2000" dirty="0"/>
              <a:t>4.	      is the same for all x-values. </a:t>
            </a:r>
          </a:p>
          <a:p>
            <a:pPr eaLnBrk="1" hangingPunct="1">
              <a:buFont typeface="Arial" panose="020B0604020202020204" pitchFamily="34" charset="0"/>
              <a:buChar char="•"/>
            </a:pPr>
            <a:r>
              <a:rPr lang="en-GB" altLang="en-US" sz="2000" dirty="0"/>
              <a:t>You can find the derivation in the reference books listed. </a:t>
            </a:r>
          </a:p>
          <a:p>
            <a:pPr eaLnBrk="1" hangingPunct="1">
              <a:buFont typeface="Arial" panose="020B0604020202020204" pitchFamily="34" charset="0"/>
              <a:buChar char="•"/>
            </a:pPr>
            <a:r>
              <a:rPr lang="en-GB" altLang="en-US" sz="2000" dirty="0"/>
              <a:t>We show here only the “unweighted” linear least square fit. If you repeat measurements of y many times for each x and obtained       , then you better use the weighted least square analysis. </a:t>
            </a:r>
          </a:p>
        </p:txBody>
      </p:sp>
      <p:pic>
        <p:nvPicPr>
          <p:cNvPr id="4" name="Picture 3"/>
          <p:cNvPicPr>
            <a:picLocks noChangeAspect="1"/>
          </p:cNvPicPr>
          <p:nvPr/>
        </p:nvPicPr>
        <p:blipFill>
          <a:blip r:embed="rId3"/>
          <a:stretch>
            <a:fillRect/>
          </a:stretch>
        </p:blipFill>
        <p:spPr>
          <a:xfrm>
            <a:off x="3333650" y="4101798"/>
            <a:ext cx="485996" cy="424526"/>
          </a:xfrm>
          <a:prstGeom prst="rect">
            <a:avLst/>
          </a:prstGeom>
          <a:solidFill>
            <a:schemeClr val="accent3"/>
          </a:solidFill>
        </p:spPr>
      </p:pic>
      <p:pic>
        <p:nvPicPr>
          <p:cNvPr id="5" name="Picture 4"/>
          <p:cNvPicPr>
            <a:picLocks noChangeAspect="1"/>
          </p:cNvPicPr>
          <p:nvPr/>
        </p:nvPicPr>
        <p:blipFill>
          <a:blip r:embed="rId4"/>
          <a:stretch>
            <a:fillRect/>
          </a:stretch>
        </p:blipFill>
        <p:spPr>
          <a:xfrm>
            <a:off x="4407040" y="2580018"/>
            <a:ext cx="1085137" cy="406250"/>
          </a:xfrm>
          <a:prstGeom prst="rect">
            <a:avLst/>
          </a:prstGeom>
          <a:solidFill>
            <a:schemeClr val="accent3"/>
          </a:solidFill>
        </p:spPr>
      </p:pic>
      <p:pic>
        <p:nvPicPr>
          <p:cNvPr id="6" name="Picture 5"/>
          <p:cNvPicPr>
            <a:picLocks noChangeAspect="1"/>
          </p:cNvPicPr>
          <p:nvPr/>
        </p:nvPicPr>
        <p:blipFill>
          <a:blip r:embed="rId5"/>
          <a:stretch>
            <a:fillRect/>
          </a:stretch>
        </p:blipFill>
        <p:spPr>
          <a:xfrm>
            <a:off x="10349979" y="5347503"/>
            <a:ext cx="407568" cy="371234"/>
          </a:xfrm>
          <a:prstGeom prst="rect">
            <a:avLst/>
          </a:prstGeom>
          <a:solidFill>
            <a:schemeClr val="accent3"/>
          </a:solid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a:xfrm>
            <a:off x="2592388" y="623888"/>
            <a:ext cx="8912225" cy="1281112"/>
          </a:xfrm>
        </p:spPr>
        <p:txBody>
          <a:bodyPr/>
          <a:lstStyle/>
          <a:p>
            <a:pPr eaLnBrk="1" hangingPunct="1"/>
            <a:r>
              <a:rPr lang="en-GB" altLang="en-US"/>
              <a:t>Propagation of error</a:t>
            </a:r>
          </a:p>
        </p:txBody>
      </p:sp>
      <p:sp>
        <p:nvSpPr>
          <p:cNvPr id="96258" name="Content Placeholder 2"/>
          <p:cNvSpPr>
            <a:spLocks noGrp="1"/>
          </p:cNvSpPr>
          <p:nvPr>
            <p:ph idx="1"/>
          </p:nvPr>
        </p:nvSpPr>
        <p:spPr>
          <a:xfrm>
            <a:off x="1481560" y="1905000"/>
            <a:ext cx="10023053" cy="3967163"/>
          </a:xfrm>
        </p:spPr>
        <p:txBody>
          <a:bodyPr/>
          <a:lstStyle/>
          <a:p>
            <a:pPr eaLnBrk="1" hangingPunct="1">
              <a:buFont typeface="Arial" panose="020B0604020202020204" pitchFamily="34" charset="0"/>
              <a:buChar char="•"/>
            </a:pPr>
            <a:r>
              <a:rPr lang="en-GB" altLang="en-US" sz="2000" dirty="0">
                <a:latin typeface="Century Gothic" charset="0"/>
                <a:ea typeface="Century Gothic" charset="0"/>
                <a:cs typeface="Century Gothic" charset="0"/>
              </a:rPr>
              <a:t>(9) Propagation of error</a:t>
            </a:r>
          </a:p>
          <a:p>
            <a:pPr eaLnBrk="1" hangingPunct="1">
              <a:buFont typeface="Arial" panose="020B0604020202020204" pitchFamily="34" charset="0"/>
              <a:buChar char="•"/>
            </a:pPr>
            <a:r>
              <a:rPr lang="en-GB" altLang="en-US" sz="2000" dirty="0">
                <a:latin typeface="Century Gothic" charset="0"/>
                <a:ea typeface="Century Gothic" charset="0"/>
                <a:cs typeface="Century Gothic" charset="0"/>
              </a:rPr>
              <a:t>Very often you need to determine a physical quantity indirectly.  </a:t>
            </a:r>
          </a:p>
          <a:p>
            <a:pPr eaLnBrk="1" hangingPunct="1">
              <a:buFont typeface="Arial" panose="020B0604020202020204" pitchFamily="34" charset="0"/>
              <a:buChar char="•"/>
            </a:pPr>
            <a:r>
              <a:rPr lang="en-GB" altLang="en-US" sz="2000" dirty="0">
                <a:latin typeface="Century Gothic" charset="0"/>
                <a:ea typeface="Century Gothic" charset="0"/>
                <a:cs typeface="Century Gothic" charset="0"/>
              </a:rPr>
              <a:t>e.g., in a free fall experiment, you need to verify 	         </a:t>
            </a:r>
            <a:r>
              <a:rPr lang="zh-CN" altLang="en-US" sz="2000" dirty="0">
                <a:latin typeface="Century Gothic" charset="0"/>
                <a:ea typeface="Century Gothic" charset="0"/>
                <a:cs typeface="Century Gothic" charset="0"/>
              </a:rPr>
              <a:t>        </a:t>
            </a:r>
            <a:r>
              <a:rPr lang="en-GB" altLang="en-US" sz="2000" dirty="0">
                <a:latin typeface="Century Gothic" charset="0"/>
                <a:ea typeface="Century Gothic" charset="0"/>
                <a:cs typeface="Century Gothic" charset="0"/>
              </a:rPr>
              <a:t> , where d is the falling height, and t is the falling time.</a:t>
            </a:r>
          </a:p>
          <a:p>
            <a:pPr eaLnBrk="1" hangingPunct="1">
              <a:buFont typeface="Arial" panose="020B0604020202020204" pitchFamily="34" charset="0"/>
              <a:buChar char="•"/>
            </a:pPr>
            <a:r>
              <a:rPr lang="en-GB" altLang="en-US" sz="2000" dirty="0">
                <a:latin typeface="Century Gothic" charset="0"/>
                <a:ea typeface="Century Gothic" charset="0"/>
                <a:cs typeface="Century Gothic" charset="0"/>
              </a:rPr>
              <a:t>In the experiment, you measure </a:t>
            </a:r>
            <a:r>
              <a:rPr lang="en-GB" altLang="en-US" sz="2000" b="1" i="1" dirty="0">
                <a:latin typeface="Century Gothic" charset="0"/>
                <a:ea typeface="Century Gothic" charset="0"/>
                <a:cs typeface="Century Gothic" charset="0"/>
              </a:rPr>
              <a:t>d</a:t>
            </a:r>
            <a:r>
              <a:rPr lang="en-GB" altLang="en-US" sz="2000" dirty="0">
                <a:latin typeface="Century Gothic" charset="0"/>
                <a:ea typeface="Century Gothic" charset="0"/>
                <a:cs typeface="Century Gothic" charset="0"/>
              </a:rPr>
              <a:t> and </a:t>
            </a:r>
            <a:r>
              <a:rPr lang="en-GB" altLang="en-US" sz="2000" b="1" i="1" dirty="0">
                <a:latin typeface="Century Gothic" charset="0"/>
                <a:ea typeface="Century Gothic" charset="0"/>
                <a:cs typeface="Century Gothic" charset="0"/>
              </a:rPr>
              <a:t>t</a:t>
            </a:r>
            <a:r>
              <a:rPr lang="en-GB" altLang="en-US" sz="2000" dirty="0">
                <a:latin typeface="Century Gothic" charset="0"/>
                <a:ea typeface="Century Gothic" charset="0"/>
                <a:cs typeface="Century Gothic" charset="0"/>
              </a:rPr>
              <a:t>, and estimate their errors:                   and</a:t>
            </a:r>
            <a:br>
              <a:rPr lang="en-GB" altLang="en-US" sz="2000" dirty="0">
                <a:latin typeface="Century Gothic" charset="0"/>
                <a:ea typeface="Century Gothic" charset="0"/>
                <a:cs typeface="Century Gothic" charset="0"/>
              </a:rPr>
            </a:br>
            <a:r>
              <a:rPr lang="en-GB" altLang="en-US" sz="2000" dirty="0">
                <a:latin typeface="Century Gothic" charset="0"/>
                <a:ea typeface="Century Gothic" charset="0"/>
                <a:cs typeface="Century Gothic" charset="0"/>
              </a:rPr>
              <a:t>                                            </a:t>
            </a:r>
          </a:p>
          <a:p>
            <a:pPr eaLnBrk="1" hangingPunct="1">
              <a:buFont typeface="Arial" panose="020B0604020202020204" pitchFamily="34" charset="0"/>
              <a:buChar char="•"/>
            </a:pPr>
            <a:r>
              <a:rPr lang="en-GB" altLang="en-US" sz="2000" dirty="0">
                <a:latin typeface="Century Gothic" charset="0"/>
                <a:ea typeface="Century Gothic" charset="0"/>
                <a:cs typeface="Century Gothic" charset="0"/>
              </a:rPr>
              <a:t>You then obtain </a:t>
            </a:r>
            <a:r>
              <a:rPr lang="en-GB" altLang="en-US" sz="2000" b="1" i="1" dirty="0">
                <a:latin typeface="Century Gothic" charset="0"/>
                <a:ea typeface="Century Gothic" charset="0"/>
                <a:cs typeface="Century Gothic" charset="0"/>
              </a:rPr>
              <a:t>g</a:t>
            </a:r>
            <a:r>
              <a:rPr lang="en-GB" altLang="en-US" sz="2000" dirty="0">
                <a:latin typeface="Century Gothic" charset="0"/>
                <a:ea typeface="Century Gothic" charset="0"/>
                <a:cs typeface="Century Gothic" charset="0"/>
              </a:rPr>
              <a:t> by the equation                 . </a:t>
            </a:r>
          </a:p>
          <a:p>
            <a:pPr eaLnBrk="1" hangingPunct="1">
              <a:buFont typeface="Arial" panose="020B0604020202020204" pitchFamily="34" charset="0"/>
              <a:buChar char="•"/>
            </a:pPr>
            <a:endParaRPr lang="en-GB" altLang="en-US" sz="2000" dirty="0">
              <a:latin typeface="Century Gothic" charset="0"/>
              <a:ea typeface="Century Gothic" charset="0"/>
              <a:cs typeface="Century Gothic" charset="0"/>
            </a:endParaRPr>
          </a:p>
          <a:p>
            <a:pPr eaLnBrk="1" hangingPunct="1">
              <a:buFont typeface="Arial" panose="020B0604020202020204" pitchFamily="34" charset="0"/>
              <a:buChar char="•"/>
            </a:pPr>
            <a:r>
              <a:rPr lang="en-GB" altLang="en-US" sz="2000" dirty="0">
                <a:latin typeface="Century Gothic" charset="0"/>
                <a:ea typeface="Century Gothic" charset="0"/>
                <a:cs typeface="Century Gothic" charset="0"/>
              </a:rPr>
              <a:t>The error in </a:t>
            </a:r>
            <a:r>
              <a:rPr lang="en-GB" altLang="en-US" sz="2000" i="1" dirty="0">
                <a:latin typeface="Century Gothic" charset="0"/>
                <a:ea typeface="Century Gothic" charset="0"/>
                <a:cs typeface="Century Gothic" charset="0"/>
              </a:rPr>
              <a:t>g</a:t>
            </a:r>
            <a:r>
              <a:rPr lang="en-GB" altLang="en-US" sz="2000" dirty="0">
                <a:latin typeface="Century Gothic" charset="0"/>
                <a:ea typeface="Century Gothic" charset="0"/>
                <a:cs typeface="Century Gothic" charset="0"/>
              </a:rPr>
              <a:t> is due to errors in </a:t>
            </a:r>
            <a:r>
              <a:rPr lang="en-GB" altLang="en-US" sz="2000" b="1" i="1" dirty="0">
                <a:latin typeface="Century Gothic" charset="0"/>
                <a:ea typeface="Century Gothic" charset="0"/>
                <a:cs typeface="Century Gothic" charset="0"/>
              </a:rPr>
              <a:t>d</a:t>
            </a:r>
            <a:r>
              <a:rPr lang="en-GB" altLang="en-US" sz="2000" dirty="0">
                <a:latin typeface="Century Gothic" charset="0"/>
                <a:ea typeface="Century Gothic" charset="0"/>
                <a:cs typeface="Century Gothic" charset="0"/>
              </a:rPr>
              <a:t> and </a:t>
            </a:r>
            <a:r>
              <a:rPr lang="en-GB" altLang="en-US" sz="2000" b="1" i="1" dirty="0">
                <a:latin typeface="Century Gothic" charset="0"/>
                <a:ea typeface="Century Gothic" charset="0"/>
                <a:cs typeface="Century Gothic" charset="0"/>
              </a:rPr>
              <a:t>t</a:t>
            </a:r>
            <a:r>
              <a:rPr lang="en-GB" altLang="en-US" sz="2000" dirty="0">
                <a:latin typeface="Century Gothic" charset="0"/>
                <a:ea typeface="Century Gothic" charset="0"/>
                <a:cs typeface="Century Gothic" charset="0"/>
              </a:rPr>
              <a:t>. We can determine in terms of       </a:t>
            </a:r>
            <a:r>
              <a:rPr lang="zh-CN" altLang="en-US" sz="2000" dirty="0">
                <a:latin typeface="Century Gothic" charset="0"/>
                <a:ea typeface="Century Gothic" charset="0"/>
                <a:cs typeface="Century Gothic" charset="0"/>
              </a:rPr>
              <a:t>  </a:t>
            </a:r>
            <a:r>
              <a:rPr lang="en-GB" altLang="en-US" sz="2000" dirty="0">
                <a:latin typeface="Century Gothic" charset="0"/>
                <a:ea typeface="Century Gothic" charset="0"/>
                <a:cs typeface="Century Gothic" charset="0"/>
              </a:rPr>
              <a:t> and      </a:t>
            </a:r>
            <a:r>
              <a:rPr lang="zh-CN" altLang="en-US" sz="2000" dirty="0">
                <a:latin typeface="Century Gothic" charset="0"/>
                <a:ea typeface="Century Gothic" charset="0"/>
                <a:cs typeface="Century Gothic" charset="0"/>
              </a:rPr>
              <a:t>  </a:t>
            </a:r>
            <a:r>
              <a:rPr lang="en-GB" altLang="en-US" sz="2000" dirty="0">
                <a:latin typeface="Century Gothic" charset="0"/>
                <a:ea typeface="Century Gothic" charset="0"/>
                <a:cs typeface="Century Gothic" charset="0"/>
              </a:rPr>
              <a:t>.</a:t>
            </a:r>
            <a:r>
              <a:rPr lang="zh-CN" altLang="en-US" sz="2000" dirty="0">
                <a:latin typeface="Century Gothic" charset="0"/>
                <a:ea typeface="Century Gothic" charset="0"/>
                <a:cs typeface="Century Gothic" charset="0"/>
              </a:rPr>
              <a:t> </a:t>
            </a:r>
            <a:endParaRPr lang="en-GB" altLang="en-US" sz="2000" dirty="0">
              <a:latin typeface="Century Gothic" charset="0"/>
              <a:ea typeface="Century Gothic" charset="0"/>
              <a:cs typeface="Century Gothic" charset="0"/>
            </a:endParaRPr>
          </a:p>
        </p:txBody>
      </p:sp>
      <p:pic>
        <p:nvPicPr>
          <p:cNvPr id="4" name="Picture 3"/>
          <p:cNvPicPr>
            <a:picLocks noChangeAspect="1"/>
          </p:cNvPicPr>
          <p:nvPr/>
        </p:nvPicPr>
        <p:blipFill>
          <a:blip r:embed="rId2"/>
          <a:stretch>
            <a:fillRect/>
          </a:stretch>
        </p:blipFill>
        <p:spPr>
          <a:xfrm>
            <a:off x="7881937" y="2685950"/>
            <a:ext cx="1266825" cy="823913"/>
          </a:xfrm>
          <a:prstGeom prst="rect">
            <a:avLst/>
          </a:prstGeom>
          <a:solidFill>
            <a:schemeClr val="accent3"/>
          </a:solidFill>
        </p:spPr>
      </p:pic>
      <p:pic>
        <p:nvPicPr>
          <p:cNvPr id="5" name="Picture 4"/>
          <p:cNvPicPr>
            <a:picLocks noChangeAspect="1"/>
          </p:cNvPicPr>
          <p:nvPr/>
        </p:nvPicPr>
        <p:blipFill>
          <a:blip r:embed="rId3"/>
          <a:stretch>
            <a:fillRect/>
          </a:stretch>
        </p:blipFill>
        <p:spPr>
          <a:xfrm>
            <a:off x="10021094" y="3515515"/>
            <a:ext cx="1113752" cy="388679"/>
          </a:xfrm>
          <a:prstGeom prst="rect">
            <a:avLst/>
          </a:prstGeom>
          <a:solidFill>
            <a:schemeClr val="accent3"/>
          </a:solidFill>
        </p:spPr>
      </p:pic>
      <p:pic>
        <p:nvPicPr>
          <p:cNvPr id="6" name="Picture 5"/>
          <p:cNvPicPr>
            <a:picLocks noChangeAspect="1"/>
          </p:cNvPicPr>
          <p:nvPr/>
        </p:nvPicPr>
        <p:blipFill>
          <a:blip r:embed="rId4"/>
          <a:stretch>
            <a:fillRect/>
          </a:stretch>
        </p:blipFill>
        <p:spPr>
          <a:xfrm>
            <a:off x="2511367" y="3904193"/>
            <a:ext cx="812702" cy="389349"/>
          </a:xfrm>
          <a:prstGeom prst="rect">
            <a:avLst/>
          </a:prstGeom>
          <a:solidFill>
            <a:schemeClr val="accent3"/>
          </a:solidFill>
        </p:spPr>
      </p:pic>
      <p:pic>
        <p:nvPicPr>
          <p:cNvPr id="7" name="Picture 6"/>
          <p:cNvPicPr>
            <a:picLocks noChangeAspect="1"/>
          </p:cNvPicPr>
          <p:nvPr/>
        </p:nvPicPr>
        <p:blipFill>
          <a:blip r:embed="rId5"/>
          <a:stretch>
            <a:fillRect/>
          </a:stretch>
        </p:blipFill>
        <p:spPr>
          <a:xfrm>
            <a:off x="6296528" y="4293543"/>
            <a:ext cx="996950" cy="793750"/>
          </a:xfrm>
          <a:prstGeom prst="rect">
            <a:avLst/>
          </a:prstGeom>
          <a:solidFill>
            <a:schemeClr val="accent3"/>
          </a:solidFill>
        </p:spPr>
      </p:pic>
      <p:pic>
        <p:nvPicPr>
          <p:cNvPr id="8" name="Picture 7"/>
          <p:cNvPicPr>
            <a:picLocks noChangeAspect="1"/>
          </p:cNvPicPr>
          <p:nvPr/>
        </p:nvPicPr>
        <p:blipFill>
          <a:blip r:embed="rId6"/>
          <a:stretch>
            <a:fillRect/>
          </a:stretch>
        </p:blipFill>
        <p:spPr>
          <a:xfrm>
            <a:off x="10443834" y="5370654"/>
            <a:ext cx="511205" cy="387210"/>
          </a:xfrm>
          <a:prstGeom prst="rect">
            <a:avLst/>
          </a:prstGeom>
          <a:solidFill>
            <a:schemeClr val="accent3"/>
          </a:solidFill>
        </p:spPr>
      </p:pic>
      <p:pic>
        <p:nvPicPr>
          <p:cNvPr id="9" name="Picture 8"/>
          <p:cNvPicPr>
            <a:picLocks noChangeAspect="1"/>
          </p:cNvPicPr>
          <p:nvPr/>
        </p:nvPicPr>
        <p:blipFill>
          <a:blip r:embed="rId7"/>
          <a:stretch>
            <a:fillRect/>
          </a:stretch>
        </p:blipFill>
        <p:spPr>
          <a:xfrm>
            <a:off x="2497210" y="5757864"/>
            <a:ext cx="395287" cy="395287"/>
          </a:xfrm>
          <a:prstGeom prst="rect">
            <a:avLst/>
          </a:prstGeom>
          <a:solidFill>
            <a:schemeClr val="accent3"/>
          </a:solid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a:xfrm>
            <a:off x="2592388" y="623888"/>
            <a:ext cx="8912225" cy="1281112"/>
          </a:xfrm>
        </p:spPr>
        <p:txBody>
          <a:bodyPr/>
          <a:lstStyle/>
          <a:p>
            <a:pPr eaLnBrk="1" hangingPunct="1"/>
            <a:r>
              <a:rPr lang="en-GB" altLang="en-US"/>
              <a:t>Propagation of error</a:t>
            </a:r>
          </a:p>
        </p:txBody>
      </p:sp>
      <mc:AlternateContent xmlns:mc="http://schemas.openxmlformats.org/markup-compatibility/2006" xmlns:a14="http://schemas.microsoft.com/office/drawing/2010/main">
        <mc:Choice Requires="a14">
          <p:sp>
            <p:nvSpPr>
              <p:cNvPr id="97282" name="Content Placeholder 2"/>
              <p:cNvSpPr>
                <a:spLocks noGrp="1"/>
              </p:cNvSpPr>
              <p:nvPr>
                <p:ph idx="1"/>
              </p:nvPr>
            </p:nvSpPr>
            <p:spPr>
              <a:xfrm>
                <a:off x="1713052" y="1337015"/>
                <a:ext cx="10353675" cy="5144808"/>
              </a:xfrm>
            </p:spPr>
            <p:txBody>
              <a:bodyPr/>
              <a:lstStyle/>
              <a:p>
                <a:pPr eaLnBrk="1" hangingPunct="1">
                  <a:buFont typeface="Arial" charset="0"/>
                  <a:buChar char="•"/>
                </a:pPr>
                <a:r>
                  <a:rPr lang="en-GB" altLang="en-US" sz="2000" dirty="0"/>
                  <a:t>Suppose you need to calculate the error of a physical quantity </a:t>
                </a:r>
                <a:r>
                  <a:rPr lang="en-GB" altLang="en-US" sz="2000" i="1" dirty="0"/>
                  <a:t>k</a:t>
                </a:r>
                <a:r>
                  <a:rPr lang="en-GB" altLang="en-US" sz="2000" dirty="0"/>
                  <a:t> by a given expression                                 .</a:t>
                </a:r>
              </a:p>
              <a:p>
                <a:pPr eaLnBrk="1" hangingPunct="1">
                  <a:buFont typeface="Arial" charset="0"/>
                  <a:buChar char="•"/>
                </a:pPr>
                <a:endParaRPr lang="en-GB" altLang="en-US" sz="200" dirty="0"/>
              </a:p>
              <a:p>
                <a:pPr eaLnBrk="1" hangingPunct="1">
                  <a:buFont typeface="Arial" charset="0"/>
                  <a:buChar char="•"/>
                </a:pPr>
                <a:r>
                  <a:rPr lang="en-GB" altLang="en-US" sz="2000" dirty="0"/>
                  <a:t>In the experiment, you can measure the independent (uncorrelated) quantities  and estimate their errors:                                          .</a:t>
                </a:r>
              </a:p>
              <a:p>
                <a:pPr eaLnBrk="1" hangingPunct="1">
                  <a:buFont typeface="Arial" charset="0"/>
                  <a:buChar char="•"/>
                </a:pPr>
                <a:endParaRPr lang="en-GB" altLang="en-US" sz="200" dirty="0"/>
              </a:p>
              <a:p>
                <a:pPr eaLnBrk="1" hangingPunct="1">
                  <a:buFont typeface="Arial" charset="0"/>
                  <a:buChar char="•"/>
                </a:pPr>
                <a:r>
                  <a:rPr lang="en-GB" altLang="en-US" sz="2000" dirty="0"/>
                  <a:t>Assume all independent quantities are subject to random error and normal distributions. Then by sampling theory (see reference for a derivation), the (standard) error of k is given by</a:t>
                </a:r>
              </a:p>
              <a:p>
                <a:pPr eaLnBrk="1" hangingPunct="1">
                  <a:buFont typeface="Arial" charset="0"/>
                  <a:buChar char="•"/>
                </a:pPr>
                <a:endParaRPr lang="en-GB" altLang="en-US" sz="2000" dirty="0"/>
              </a:p>
              <a:p>
                <a:pPr eaLnBrk="1" hangingPunct="1">
                  <a:buFont typeface="Arial" charset="0"/>
                  <a:buChar char="•"/>
                </a:pPr>
                <a:endParaRPr lang="en-GB" altLang="en-US" sz="2000" dirty="0"/>
              </a:p>
              <a:p>
                <a:pPr eaLnBrk="1" hangingPunct="1">
                  <a:buFont typeface="Arial" charset="0"/>
                  <a:buChar char="•"/>
                </a:pPr>
                <a:endParaRPr lang="en-GB" altLang="en-US" sz="200" dirty="0"/>
              </a:p>
              <a:p>
                <a:pPr eaLnBrk="1" hangingPunct="1">
                  <a:buFont typeface="Arial" charset="0"/>
                  <a:buChar char="•"/>
                </a:pPr>
                <a:r>
                  <a:rPr lang="en-GB" altLang="en-US" sz="2000" dirty="0"/>
                  <a:t>This tells you how the errors           affect         .</a:t>
                </a:r>
              </a:p>
              <a:p>
                <a:pPr eaLnBrk="1" hangingPunct="1">
                  <a:buFont typeface="Arial" charset="0"/>
                  <a:buChar char="•"/>
                </a:pPr>
                <a:r>
                  <a:rPr lang="en-GB" altLang="en-US" sz="2000" dirty="0"/>
                  <a:t>In the case</a:t>
                </a:r>
                <a:r>
                  <a:rPr lang="zh-CN" altLang="en-US" sz="2000" dirty="0"/>
                  <a:t>，</a:t>
                </a:r>
                <a14:m>
                  <m:oMath xmlns:m="http://schemas.openxmlformats.org/officeDocument/2006/math">
                    <m:r>
                      <a:rPr lang="en-US" altLang="zh-CN" sz="2000" b="0" i="1" smtClean="0">
                        <a:solidFill>
                          <a:srgbClr val="FF0000"/>
                        </a:solidFill>
                        <a:latin typeface="Cambria Math" charset="0"/>
                      </a:rPr>
                      <m:t>𝑥</m:t>
                    </m:r>
                    <m:r>
                      <a:rPr lang="en-US" altLang="zh-CN" sz="2000" b="0" i="1" smtClean="0">
                        <a:solidFill>
                          <a:srgbClr val="FF0000"/>
                        </a:solidFill>
                        <a:latin typeface="Cambria Math" charset="0"/>
                      </a:rPr>
                      <m:t>=</m:t>
                    </m:r>
                    <m:r>
                      <a:rPr lang="en-US" altLang="zh-CN" sz="2000" b="0" i="1" smtClean="0">
                        <a:solidFill>
                          <a:srgbClr val="FF0000"/>
                        </a:solidFill>
                        <a:latin typeface="Cambria Math" charset="0"/>
                      </a:rPr>
                      <m:t>𝑓</m:t>
                    </m:r>
                    <m:d>
                      <m:dPr>
                        <m:ctrlPr>
                          <a:rPr lang="en-US" altLang="zh-CN" sz="2000" b="0" i="1" smtClean="0">
                            <a:solidFill>
                              <a:srgbClr val="FF0000"/>
                            </a:solidFill>
                            <a:latin typeface="Cambria Math" charset="0"/>
                          </a:rPr>
                        </m:ctrlPr>
                      </m:dPr>
                      <m:e>
                        <m:r>
                          <a:rPr lang="en-US" altLang="zh-CN" sz="2000" b="0" i="1" smtClean="0">
                            <a:solidFill>
                              <a:srgbClr val="FF0000"/>
                            </a:solidFill>
                            <a:latin typeface="Cambria Math" charset="0"/>
                          </a:rPr>
                          <m:t>𝑢</m:t>
                        </m:r>
                        <m:r>
                          <a:rPr lang="en-US" altLang="zh-CN" sz="2000" b="0" i="1" smtClean="0">
                            <a:solidFill>
                              <a:srgbClr val="FF0000"/>
                            </a:solidFill>
                            <a:latin typeface="Cambria Math" charset="0"/>
                          </a:rPr>
                          <m:t>,</m:t>
                        </m:r>
                        <m:r>
                          <a:rPr lang="en-US" altLang="zh-CN" sz="2000" b="0" i="1" smtClean="0">
                            <a:solidFill>
                              <a:srgbClr val="FF0000"/>
                            </a:solidFill>
                            <a:latin typeface="Cambria Math" charset="0"/>
                          </a:rPr>
                          <m:t>𝑣</m:t>
                        </m:r>
                      </m:e>
                    </m:d>
                    <m:r>
                      <a:rPr lang="en-US" altLang="zh-CN" sz="2000" b="0" i="1" smtClean="0">
                        <a:solidFill>
                          <a:srgbClr val="FF0000"/>
                        </a:solidFill>
                        <a:latin typeface="Cambria Math" charset="0"/>
                      </a:rPr>
                      <m:t>,</m:t>
                    </m:r>
                    <m:r>
                      <a:rPr lang="zh-CN" altLang="en-US" sz="2000" b="0" i="1" smtClean="0">
                        <a:solidFill>
                          <a:srgbClr val="FF0000"/>
                        </a:solidFill>
                        <a:latin typeface="Cambria Math" charset="0"/>
                      </a:rPr>
                      <m:t> </m:t>
                    </m:r>
                    <m:r>
                      <a:rPr lang="zh-CN" altLang="en-US" sz="2000" b="0" i="1" smtClean="0">
                        <a:solidFill>
                          <a:srgbClr val="FF0000"/>
                        </a:solidFill>
                        <a:latin typeface="Cambria Math" charset="0"/>
                        <a:ea typeface="Cambria Math" charset="0"/>
                        <a:cs typeface="Cambria Math" charset="0"/>
                      </a:rPr>
                      <m:t>𝛿</m:t>
                    </m:r>
                    <m:r>
                      <a:rPr lang="en-US" altLang="zh-CN" sz="2000" b="0" i="1" smtClean="0">
                        <a:solidFill>
                          <a:srgbClr val="FF0000"/>
                        </a:solidFill>
                        <a:latin typeface="Cambria Math" charset="0"/>
                        <a:ea typeface="Cambria Math" charset="0"/>
                        <a:cs typeface="Cambria Math" charset="0"/>
                      </a:rPr>
                      <m:t>𝑥</m:t>
                    </m:r>
                    <m:r>
                      <a:rPr lang="en-US" altLang="zh-CN" sz="2000" b="0" i="1" smtClean="0">
                        <a:solidFill>
                          <a:srgbClr val="FF0000"/>
                        </a:solidFill>
                        <a:latin typeface="Cambria Math" charset="0"/>
                        <a:ea typeface="Cambria Math" charset="0"/>
                        <a:cs typeface="Cambria Math" charset="0"/>
                      </a:rPr>
                      <m:t>=</m:t>
                    </m:r>
                    <m:rad>
                      <m:radPr>
                        <m:degHide m:val="on"/>
                        <m:ctrlPr>
                          <a:rPr lang="en-US" altLang="zh-CN" sz="2000" b="0" i="1" smtClean="0">
                            <a:solidFill>
                              <a:srgbClr val="FF0000"/>
                            </a:solidFill>
                            <a:latin typeface="Cambria Math" charset="0"/>
                            <a:ea typeface="Cambria Math" charset="0"/>
                            <a:cs typeface="Cambria Math" charset="0"/>
                          </a:rPr>
                        </m:ctrlPr>
                      </m:radPr>
                      <m:deg/>
                      <m:e>
                        <m:d>
                          <m:dPr>
                            <m:ctrlPr>
                              <a:rPr lang="en-US" altLang="zh-CN" sz="2000" b="0" i="1" smtClean="0">
                                <a:solidFill>
                                  <a:srgbClr val="FF0000"/>
                                </a:solidFill>
                                <a:latin typeface="Cambria Math" charset="0"/>
                                <a:ea typeface="Cambria Math" charset="0"/>
                                <a:cs typeface="Cambria Math" charset="0"/>
                              </a:rPr>
                            </m:ctrlPr>
                          </m:dPr>
                          <m:e>
                            <m:r>
                              <a:rPr lang="en-US" altLang="zh-CN" sz="2000" b="0" i="1" smtClean="0">
                                <a:solidFill>
                                  <a:srgbClr val="FF0000"/>
                                </a:solidFill>
                                <a:latin typeface="Cambria Math" charset="0"/>
                                <a:ea typeface="Cambria Math" charset="0"/>
                                <a:cs typeface="Cambria Math" charset="0"/>
                              </a:rPr>
                              <m:t>𝛿</m:t>
                            </m:r>
                            <m:r>
                              <a:rPr lang="en-US" altLang="zh-CN" sz="2000" b="0" i="1" smtClean="0">
                                <a:solidFill>
                                  <a:srgbClr val="FF0000"/>
                                </a:solidFill>
                                <a:latin typeface="Cambria Math" charset="0"/>
                                <a:ea typeface="Cambria Math" charset="0"/>
                                <a:cs typeface="Cambria Math" charset="0"/>
                              </a:rPr>
                              <m:t>𝑢</m:t>
                            </m:r>
                          </m:e>
                        </m:d>
                        <m:r>
                          <a:rPr lang="en-US" altLang="zh-CN" sz="2000" b="0" i="1" baseline="30000" smtClean="0">
                            <a:solidFill>
                              <a:srgbClr val="FF0000"/>
                            </a:solidFill>
                            <a:latin typeface="Cambria Math" charset="0"/>
                            <a:ea typeface="Cambria Math" charset="0"/>
                            <a:cs typeface="Cambria Math" charset="0"/>
                          </a:rPr>
                          <m:t>2</m:t>
                        </m:r>
                        <m:d>
                          <m:dPr>
                            <m:ctrlPr>
                              <a:rPr lang="en-US" altLang="zh-CN" sz="2000" b="0" i="1" smtClean="0">
                                <a:solidFill>
                                  <a:srgbClr val="FF0000"/>
                                </a:solidFill>
                                <a:latin typeface="Cambria Math" charset="0"/>
                                <a:ea typeface="Cambria Math" charset="0"/>
                                <a:cs typeface="Cambria Math" charset="0"/>
                              </a:rPr>
                            </m:ctrlPr>
                          </m:dPr>
                          <m:e>
                            <m:f>
                              <m:fPr>
                                <m:ctrlPr>
                                  <a:rPr lang="mr-IN" altLang="zh-CN" sz="2000" b="0" i="1" smtClean="0">
                                    <a:solidFill>
                                      <a:srgbClr val="FF0000"/>
                                    </a:solidFill>
                                    <a:latin typeface="Cambria Math" charset="0"/>
                                    <a:ea typeface="Cambria Math" charset="0"/>
                                    <a:cs typeface="Cambria Math" charset="0"/>
                                  </a:rPr>
                                </m:ctrlPr>
                              </m:fPr>
                              <m:num>
                                <m:r>
                                  <a:rPr lang="en-US" altLang="zh-CN" sz="2000" b="0" i="1" smtClean="0">
                                    <a:solidFill>
                                      <a:srgbClr val="FF0000"/>
                                    </a:solidFill>
                                    <a:latin typeface="Cambria Math" charset="0"/>
                                    <a:ea typeface="Cambria Math" charset="0"/>
                                    <a:cs typeface="Cambria Math" charset="0"/>
                                  </a:rPr>
                                  <m:t>𝑑𝑓</m:t>
                                </m:r>
                              </m:num>
                              <m:den>
                                <m:r>
                                  <a:rPr lang="en-US" altLang="zh-CN" sz="2000" b="0" i="1" smtClean="0">
                                    <a:solidFill>
                                      <a:srgbClr val="FF0000"/>
                                    </a:solidFill>
                                    <a:latin typeface="Cambria Math" charset="0"/>
                                    <a:ea typeface="Cambria Math" charset="0"/>
                                    <a:cs typeface="Cambria Math" charset="0"/>
                                  </a:rPr>
                                  <m:t>𝑑𝑢</m:t>
                                </m:r>
                              </m:den>
                            </m:f>
                          </m:e>
                        </m:d>
                        <m:r>
                          <a:rPr lang="en-US" altLang="zh-CN" sz="2000" b="0" i="1" baseline="30000" smtClean="0">
                            <a:solidFill>
                              <a:srgbClr val="FF0000"/>
                            </a:solidFill>
                            <a:latin typeface="Cambria Math" charset="0"/>
                            <a:ea typeface="Cambria Math" charset="0"/>
                            <a:cs typeface="Cambria Math" charset="0"/>
                          </a:rPr>
                          <m:t>2</m:t>
                        </m:r>
                        <m:r>
                          <a:rPr lang="en-US" altLang="zh-CN" sz="2000" b="0" i="1" smtClean="0">
                            <a:solidFill>
                              <a:srgbClr val="FF0000"/>
                            </a:solidFill>
                            <a:latin typeface="Cambria Math" charset="0"/>
                            <a:ea typeface="Cambria Math" charset="0"/>
                            <a:cs typeface="Cambria Math" charset="0"/>
                          </a:rPr>
                          <m:t>+</m:t>
                        </m:r>
                        <m:d>
                          <m:dPr>
                            <m:ctrlPr>
                              <a:rPr lang="en-US" altLang="zh-CN" sz="2000" b="0" i="1" smtClean="0">
                                <a:solidFill>
                                  <a:srgbClr val="FF0000"/>
                                </a:solidFill>
                                <a:latin typeface="Cambria Math" charset="0"/>
                                <a:ea typeface="Cambria Math" charset="0"/>
                                <a:cs typeface="Cambria Math" charset="0"/>
                              </a:rPr>
                            </m:ctrlPr>
                          </m:dPr>
                          <m:e>
                            <m:r>
                              <a:rPr lang="en-US" altLang="zh-CN" sz="2000" b="0" i="1" smtClean="0">
                                <a:solidFill>
                                  <a:srgbClr val="FF0000"/>
                                </a:solidFill>
                                <a:latin typeface="Cambria Math" charset="0"/>
                                <a:ea typeface="Cambria Math" charset="0"/>
                                <a:cs typeface="Cambria Math" charset="0"/>
                              </a:rPr>
                              <m:t>𝛿</m:t>
                            </m:r>
                            <m:r>
                              <a:rPr lang="en-US" altLang="zh-CN" sz="2000" b="0" i="1" smtClean="0">
                                <a:solidFill>
                                  <a:srgbClr val="FF0000"/>
                                </a:solidFill>
                                <a:latin typeface="Cambria Math" charset="0"/>
                                <a:ea typeface="Cambria Math" charset="0"/>
                                <a:cs typeface="Cambria Math" charset="0"/>
                              </a:rPr>
                              <m:t>𝑣</m:t>
                            </m:r>
                          </m:e>
                        </m:d>
                        <m:r>
                          <a:rPr lang="en-US" altLang="zh-CN" sz="2000" b="0" i="1" baseline="30000" smtClean="0">
                            <a:solidFill>
                              <a:srgbClr val="FF0000"/>
                            </a:solidFill>
                            <a:latin typeface="Cambria Math" charset="0"/>
                            <a:ea typeface="Cambria Math" charset="0"/>
                            <a:cs typeface="Cambria Math" charset="0"/>
                          </a:rPr>
                          <m:t>2</m:t>
                        </m:r>
                        <m:d>
                          <m:dPr>
                            <m:ctrlPr>
                              <a:rPr lang="en-US" altLang="zh-CN" sz="2000" b="0" i="1" smtClean="0">
                                <a:solidFill>
                                  <a:srgbClr val="FF0000"/>
                                </a:solidFill>
                                <a:latin typeface="Cambria Math" charset="0"/>
                                <a:ea typeface="Cambria Math" charset="0"/>
                                <a:cs typeface="Cambria Math" charset="0"/>
                              </a:rPr>
                            </m:ctrlPr>
                          </m:dPr>
                          <m:e>
                            <m:f>
                              <m:fPr>
                                <m:ctrlPr>
                                  <a:rPr lang="mr-IN" altLang="zh-CN" sz="2000" b="0" i="1" smtClean="0">
                                    <a:solidFill>
                                      <a:srgbClr val="FF0000"/>
                                    </a:solidFill>
                                    <a:latin typeface="Cambria Math" charset="0"/>
                                    <a:ea typeface="Cambria Math" charset="0"/>
                                    <a:cs typeface="Cambria Math" charset="0"/>
                                  </a:rPr>
                                </m:ctrlPr>
                              </m:fPr>
                              <m:num>
                                <m:r>
                                  <a:rPr lang="en-US" altLang="zh-CN" sz="2000" b="0" i="1" smtClean="0">
                                    <a:solidFill>
                                      <a:srgbClr val="FF0000"/>
                                    </a:solidFill>
                                    <a:latin typeface="Cambria Math" charset="0"/>
                                    <a:ea typeface="Cambria Math" charset="0"/>
                                    <a:cs typeface="Cambria Math" charset="0"/>
                                  </a:rPr>
                                  <m:t>𝑑𝑓</m:t>
                                </m:r>
                              </m:num>
                              <m:den>
                                <m:r>
                                  <a:rPr lang="en-US" altLang="zh-CN" sz="2000" b="0" i="1" smtClean="0">
                                    <a:solidFill>
                                      <a:srgbClr val="FF0000"/>
                                    </a:solidFill>
                                    <a:latin typeface="Cambria Math" charset="0"/>
                                    <a:ea typeface="Cambria Math" charset="0"/>
                                    <a:cs typeface="Cambria Math" charset="0"/>
                                  </a:rPr>
                                  <m:t>𝑑𝑣</m:t>
                                </m:r>
                              </m:den>
                            </m:f>
                          </m:e>
                        </m:d>
                        <m:r>
                          <a:rPr lang="en-US" altLang="zh-CN" sz="2000" b="0" i="1" baseline="30000" smtClean="0">
                            <a:solidFill>
                              <a:srgbClr val="FF0000"/>
                            </a:solidFill>
                            <a:latin typeface="Cambria Math" charset="0"/>
                            <a:ea typeface="Cambria Math" charset="0"/>
                            <a:cs typeface="Cambria Math" charset="0"/>
                          </a:rPr>
                          <m:t>2</m:t>
                        </m:r>
                      </m:e>
                    </m:rad>
                  </m:oMath>
                </a14:m>
                <a:endParaRPr lang="en-GB" altLang="en-US" sz="2000" dirty="0"/>
              </a:p>
            </p:txBody>
          </p:sp>
        </mc:Choice>
        <mc:Fallback xmlns="">
          <p:sp>
            <p:nvSpPr>
              <p:cNvPr id="97282" name="Content Placeholder 2"/>
              <p:cNvSpPr>
                <a:spLocks noGrp="1" noRot="1" noChangeAspect="1" noMove="1" noResize="1" noEditPoints="1" noAdjustHandles="1" noChangeArrowheads="1" noChangeShapeType="1" noTextEdit="1"/>
              </p:cNvSpPr>
              <p:nvPr>
                <p:ph idx="1"/>
              </p:nvPr>
            </p:nvSpPr>
            <p:spPr>
              <a:xfrm>
                <a:off x="1713052" y="1337015"/>
                <a:ext cx="10353675" cy="5144808"/>
              </a:xfrm>
              <a:blipFill rotWithShape="0">
                <a:blip r:embed="rId2"/>
                <a:stretch>
                  <a:fillRect l="-530" t="-592" r="-1296"/>
                </a:stretch>
              </a:blipFill>
            </p:spPr>
            <p:txBody>
              <a:bodyPr/>
              <a:lstStyle/>
              <a:p>
                <a:r>
                  <a:rPr lang="en-US">
                    <a:noFill/>
                  </a:rPr>
                  <a:t> </a:t>
                </a:r>
                <a:endParaRPr lang="en-US">
                  <a:noFill/>
                </a:endParaRPr>
              </a:p>
            </p:txBody>
          </p:sp>
        </mc:Fallback>
      </mc:AlternateContent>
      <p:grpSp>
        <p:nvGrpSpPr>
          <p:cNvPr id="2" name="Group 1"/>
          <p:cNvGrpSpPr/>
          <p:nvPr/>
        </p:nvGrpSpPr>
        <p:grpSpPr>
          <a:xfrm>
            <a:off x="3553954" y="1679453"/>
            <a:ext cx="4456421" cy="3968430"/>
            <a:chOff x="3426629" y="1841499"/>
            <a:chExt cx="4456421" cy="3968430"/>
          </a:xfrm>
        </p:grpSpPr>
        <p:pic>
          <p:nvPicPr>
            <p:cNvPr id="4" name="Picture 3"/>
            <p:cNvPicPr>
              <a:picLocks noChangeAspect="1"/>
            </p:cNvPicPr>
            <p:nvPr/>
          </p:nvPicPr>
          <p:blipFill>
            <a:blip r:embed="rId3"/>
            <a:stretch>
              <a:fillRect/>
            </a:stretch>
          </p:blipFill>
          <p:spPr>
            <a:xfrm>
              <a:off x="3426629" y="1841499"/>
              <a:ext cx="2117644" cy="453062"/>
            </a:xfrm>
            <a:prstGeom prst="rect">
              <a:avLst/>
            </a:prstGeom>
            <a:solidFill>
              <a:schemeClr val="accent3"/>
            </a:solidFill>
          </p:spPr>
        </p:pic>
        <p:pic>
          <p:nvPicPr>
            <p:cNvPr id="5" name="Picture 4"/>
            <p:cNvPicPr>
              <a:picLocks noChangeAspect="1"/>
            </p:cNvPicPr>
            <p:nvPr/>
          </p:nvPicPr>
          <p:blipFill>
            <a:blip r:embed="rId4"/>
            <a:stretch>
              <a:fillRect/>
            </a:stretch>
          </p:blipFill>
          <p:spPr>
            <a:xfrm>
              <a:off x="5143976" y="2768599"/>
              <a:ext cx="2739074" cy="446730"/>
            </a:xfrm>
            <a:prstGeom prst="rect">
              <a:avLst/>
            </a:prstGeom>
            <a:solidFill>
              <a:schemeClr val="accent3"/>
            </a:solidFill>
          </p:spPr>
        </p:pic>
        <p:pic>
          <p:nvPicPr>
            <p:cNvPr id="6" name="Picture 5"/>
            <p:cNvPicPr>
              <a:picLocks noChangeAspect="1"/>
            </p:cNvPicPr>
            <p:nvPr/>
          </p:nvPicPr>
          <p:blipFill>
            <a:blip r:embed="rId5"/>
            <a:stretch>
              <a:fillRect/>
            </a:stretch>
          </p:blipFill>
          <p:spPr>
            <a:xfrm>
              <a:off x="4991894" y="4245921"/>
              <a:ext cx="2614613" cy="962025"/>
            </a:xfrm>
            <a:prstGeom prst="rect">
              <a:avLst/>
            </a:prstGeom>
            <a:solidFill>
              <a:schemeClr val="accent3"/>
            </a:solidFill>
          </p:spPr>
        </p:pic>
        <p:pic>
          <p:nvPicPr>
            <p:cNvPr id="7" name="Picture 6"/>
            <p:cNvPicPr>
              <a:picLocks noChangeAspect="1"/>
            </p:cNvPicPr>
            <p:nvPr/>
          </p:nvPicPr>
          <p:blipFill>
            <a:blip r:embed="rId6"/>
            <a:stretch>
              <a:fillRect/>
            </a:stretch>
          </p:blipFill>
          <p:spPr>
            <a:xfrm>
              <a:off x="5405373" y="5363842"/>
              <a:ext cx="611188" cy="446087"/>
            </a:xfrm>
            <a:prstGeom prst="rect">
              <a:avLst/>
            </a:prstGeom>
            <a:solidFill>
              <a:schemeClr val="accent3"/>
            </a:solidFill>
          </p:spPr>
        </p:pic>
        <p:pic>
          <p:nvPicPr>
            <p:cNvPr id="8" name="Picture 7"/>
            <p:cNvPicPr>
              <a:picLocks noChangeAspect="1"/>
            </p:cNvPicPr>
            <p:nvPr/>
          </p:nvPicPr>
          <p:blipFill>
            <a:blip r:embed="rId7"/>
            <a:stretch>
              <a:fillRect/>
            </a:stretch>
          </p:blipFill>
          <p:spPr>
            <a:xfrm>
              <a:off x="6932752" y="5360155"/>
              <a:ext cx="488950" cy="400050"/>
            </a:xfrm>
            <a:prstGeom prst="rect">
              <a:avLst/>
            </a:prstGeom>
            <a:solidFill>
              <a:schemeClr val="accent3"/>
            </a:solidFill>
          </p:spPr>
        </p:pic>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a:xfrm>
            <a:off x="2592388" y="623888"/>
            <a:ext cx="8912225" cy="1281112"/>
          </a:xfrm>
        </p:spPr>
        <p:txBody>
          <a:bodyPr/>
          <a:lstStyle/>
          <a:p>
            <a:pPr eaLnBrk="1" hangingPunct="1"/>
            <a:r>
              <a:rPr lang="en-GB" altLang="en-US"/>
              <a:t>Propagation of error</a:t>
            </a:r>
          </a:p>
        </p:txBody>
      </p:sp>
      <p:sp>
        <p:nvSpPr>
          <p:cNvPr id="98306" name="Content Placeholder 2"/>
          <p:cNvSpPr>
            <a:spLocks noGrp="1"/>
          </p:cNvSpPr>
          <p:nvPr>
            <p:ph idx="1"/>
          </p:nvPr>
        </p:nvSpPr>
        <p:spPr>
          <a:xfrm>
            <a:off x="990057" y="1574640"/>
            <a:ext cx="10353675" cy="4365625"/>
          </a:xfrm>
        </p:spPr>
        <p:txBody>
          <a:bodyPr/>
          <a:lstStyle/>
          <a:p>
            <a:pPr eaLnBrk="1" hangingPunct="1">
              <a:buFont typeface="Arial" panose="020B0604020202020204" pitchFamily="34" charset="0"/>
              <a:buChar char="•"/>
            </a:pPr>
            <a:r>
              <a:rPr lang="en-GB" altLang="en-US" sz="2000" dirty="0"/>
              <a:t>Special cases in error propagation:</a:t>
            </a:r>
            <a:br>
              <a:rPr lang="en-GB" altLang="en-US" sz="2000" dirty="0"/>
            </a:br>
            <a:r>
              <a:rPr lang="en-GB" altLang="en-US" sz="2000" dirty="0"/>
              <a:t>For                        , (with constant     ),                                     .</a:t>
            </a:r>
          </a:p>
          <a:p>
            <a:pPr eaLnBrk="1" hangingPunct="1">
              <a:buFont typeface="Arial" panose="020B0604020202020204" pitchFamily="34" charset="0"/>
              <a:buChar char="•"/>
            </a:pPr>
            <a:endParaRPr lang="en-US" altLang="en-US" sz="2000" dirty="0"/>
          </a:p>
          <a:p>
            <a:pPr eaLnBrk="1" hangingPunct="1">
              <a:buFont typeface="Arial" panose="020B0604020202020204" pitchFamily="34" charset="0"/>
              <a:buChar char="•"/>
            </a:pPr>
            <a:r>
              <a:rPr lang="en-GB" altLang="en-US" sz="2000" dirty="0"/>
              <a:t>e.g., in a free fall experiment,                  . The error of g is :                                                   .</a:t>
            </a:r>
          </a:p>
          <a:p>
            <a:pPr eaLnBrk="1" hangingPunct="1">
              <a:buFont typeface="Arial" panose="020B0604020202020204" pitchFamily="34" charset="0"/>
              <a:buChar char="•"/>
            </a:pPr>
            <a:r>
              <a:rPr lang="en-GB" altLang="en-US" sz="2000" dirty="0"/>
              <a:t>For                     , where </a:t>
            </a:r>
            <a:r>
              <a:rPr lang="en-GB" altLang="en-US" sz="2000" i="1" dirty="0"/>
              <a:t>c</a:t>
            </a:r>
            <a:r>
              <a:rPr lang="en-GB" altLang="en-US" sz="2000" i="1" baseline="-25000" dirty="0"/>
              <a:t>i</a:t>
            </a:r>
            <a:r>
              <a:rPr lang="en-GB" altLang="en-US" sz="2000" dirty="0"/>
              <a:t> are constant coefficients.  Then                               . </a:t>
            </a:r>
          </a:p>
          <a:p>
            <a:pPr eaLnBrk="1" hangingPunct="1">
              <a:buFont typeface="Arial" panose="020B0604020202020204" pitchFamily="34" charset="0"/>
              <a:buChar char="•"/>
            </a:pPr>
            <a:endParaRPr lang="en-US" altLang="en-US" sz="2000" dirty="0"/>
          </a:p>
          <a:p>
            <a:pPr eaLnBrk="1" hangingPunct="1">
              <a:buFont typeface="Arial" panose="020B0604020202020204" pitchFamily="34" charset="0"/>
              <a:buChar char="•"/>
            </a:pPr>
            <a:r>
              <a:rPr lang="en-GB" altLang="en-US" sz="2000" dirty="0"/>
              <a:t>Based on these formulae, we see that it is sufficient to consider only those parameters that have significant errors. </a:t>
            </a:r>
          </a:p>
          <a:p>
            <a:pPr eaLnBrk="1" hangingPunct="1">
              <a:buFont typeface="Arial" panose="020B0604020202020204" pitchFamily="34" charset="0"/>
              <a:buChar char="•"/>
            </a:pPr>
            <a:r>
              <a:rPr lang="en-GB" altLang="en-US" sz="2000" dirty="0"/>
              <a:t>Try to identify major sources of errors for each experiment.</a:t>
            </a:r>
          </a:p>
        </p:txBody>
      </p:sp>
      <p:pic>
        <p:nvPicPr>
          <p:cNvPr id="4" name="Picture 3"/>
          <p:cNvPicPr>
            <a:picLocks noChangeAspect="1"/>
          </p:cNvPicPr>
          <p:nvPr/>
        </p:nvPicPr>
        <p:blipFill>
          <a:blip r:embed="rId2"/>
          <a:stretch>
            <a:fillRect/>
          </a:stretch>
        </p:blipFill>
        <p:spPr>
          <a:xfrm>
            <a:off x="1942234" y="1914504"/>
            <a:ext cx="1406825" cy="724524"/>
          </a:xfrm>
          <a:prstGeom prst="rect">
            <a:avLst/>
          </a:prstGeom>
          <a:solidFill>
            <a:schemeClr val="accent3"/>
          </a:solidFill>
        </p:spPr>
      </p:pic>
      <p:pic>
        <p:nvPicPr>
          <p:cNvPr id="11" name="Picture 10"/>
          <p:cNvPicPr>
            <a:picLocks noChangeAspect="1"/>
          </p:cNvPicPr>
          <p:nvPr/>
        </p:nvPicPr>
        <p:blipFill>
          <a:blip r:embed="rId3"/>
          <a:stretch>
            <a:fillRect/>
          </a:stretch>
        </p:blipFill>
        <p:spPr>
          <a:xfrm>
            <a:off x="5443705" y="1925275"/>
            <a:ext cx="262620" cy="397792"/>
          </a:xfrm>
          <a:prstGeom prst="rect">
            <a:avLst/>
          </a:prstGeom>
          <a:solidFill>
            <a:schemeClr val="accent3"/>
          </a:solidFill>
        </p:spPr>
      </p:pic>
      <p:pic>
        <p:nvPicPr>
          <p:cNvPr id="12" name="Picture 11"/>
          <p:cNvPicPr>
            <a:picLocks noChangeAspect="1"/>
          </p:cNvPicPr>
          <p:nvPr/>
        </p:nvPicPr>
        <p:blipFill>
          <a:blip r:embed="rId4"/>
          <a:stretch>
            <a:fillRect/>
          </a:stretch>
        </p:blipFill>
        <p:spPr>
          <a:xfrm>
            <a:off x="5898292" y="1597790"/>
            <a:ext cx="2527109" cy="970952"/>
          </a:xfrm>
          <a:prstGeom prst="rect">
            <a:avLst/>
          </a:prstGeom>
          <a:solidFill>
            <a:schemeClr val="accent3"/>
          </a:solidFill>
        </p:spPr>
      </p:pic>
      <p:pic>
        <p:nvPicPr>
          <p:cNvPr id="98310"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73789" y="2554288"/>
            <a:ext cx="969963"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6"/>
          <a:stretch>
            <a:fillRect/>
          </a:stretch>
        </p:blipFill>
        <p:spPr>
          <a:xfrm>
            <a:off x="8433152" y="2568448"/>
            <a:ext cx="3098800" cy="979488"/>
          </a:xfrm>
          <a:prstGeom prst="rect">
            <a:avLst/>
          </a:prstGeom>
          <a:solidFill>
            <a:schemeClr val="accent3"/>
          </a:solidFill>
        </p:spPr>
      </p:pic>
      <p:pic>
        <p:nvPicPr>
          <p:cNvPr id="15" name="Picture 14"/>
          <p:cNvPicPr>
            <a:picLocks noChangeAspect="1"/>
          </p:cNvPicPr>
          <p:nvPr/>
        </p:nvPicPr>
        <p:blipFill>
          <a:blip r:embed="rId7"/>
          <a:stretch>
            <a:fillRect/>
          </a:stretch>
        </p:blipFill>
        <p:spPr>
          <a:xfrm>
            <a:off x="1907508" y="3332071"/>
            <a:ext cx="1305369" cy="796292"/>
          </a:xfrm>
          <a:prstGeom prst="rect">
            <a:avLst/>
          </a:prstGeom>
          <a:solidFill>
            <a:schemeClr val="accent3"/>
          </a:solidFill>
        </p:spPr>
      </p:pic>
      <p:pic>
        <p:nvPicPr>
          <p:cNvPr id="16" name="Picture 15"/>
          <p:cNvPicPr>
            <a:picLocks noChangeAspect="1"/>
          </p:cNvPicPr>
          <p:nvPr/>
        </p:nvPicPr>
        <p:blipFill>
          <a:blip r:embed="rId8"/>
          <a:stretch>
            <a:fillRect/>
          </a:stretch>
        </p:blipFill>
        <p:spPr>
          <a:xfrm>
            <a:off x="8433151" y="3568270"/>
            <a:ext cx="2041937" cy="855580"/>
          </a:xfrm>
          <a:prstGeom prst="rect">
            <a:avLst/>
          </a:prstGeom>
          <a:solidFill>
            <a:schemeClr val="accent3"/>
          </a:solid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p:nvPr>
        </p:nvSpPr>
        <p:spPr>
          <a:xfrm>
            <a:off x="2592388" y="623888"/>
            <a:ext cx="8912225" cy="1281112"/>
          </a:xfrm>
        </p:spPr>
        <p:txBody>
          <a:bodyPr/>
          <a:lstStyle/>
          <a:p>
            <a:pPr eaLnBrk="1" hangingPunct="1"/>
            <a:r>
              <a:rPr lang="en-GB" altLang="en-US"/>
              <a:t>Accuracy of our equipment</a:t>
            </a:r>
          </a:p>
        </p:txBody>
      </p:sp>
      <p:sp>
        <p:nvSpPr>
          <p:cNvPr id="99330" name="Content Placeholder 2"/>
          <p:cNvSpPr>
            <a:spLocks noGrp="1"/>
          </p:cNvSpPr>
          <p:nvPr>
            <p:ph idx="1"/>
          </p:nvPr>
        </p:nvSpPr>
        <p:spPr>
          <a:xfrm>
            <a:off x="2589213" y="1786358"/>
            <a:ext cx="8915400" cy="3778250"/>
          </a:xfrm>
        </p:spPr>
        <p:txBody>
          <a:bodyPr/>
          <a:lstStyle/>
          <a:p>
            <a:pPr algn="just" eaLnBrk="1" hangingPunct="1">
              <a:buFont typeface="Arial" panose="020B0604020202020204" pitchFamily="34" charset="0"/>
              <a:buChar char="•"/>
            </a:pPr>
            <a:r>
              <a:rPr lang="en-GB" altLang="en-US" sz="2000" dirty="0"/>
              <a:t>(10) Accuracy of our equipment</a:t>
            </a:r>
          </a:p>
          <a:p>
            <a:pPr algn="just" eaLnBrk="1" hangingPunct="1">
              <a:buFont typeface="Arial" panose="020B0604020202020204" pitchFamily="34" charset="0"/>
              <a:buChar char="•"/>
            </a:pPr>
            <a:r>
              <a:rPr lang="en-GB" altLang="en-US" sz="2000" dirty="0"/>
              <a:t>Each equipment you use in the Phys Labs was calibrated by the manufacturer and its instrument error is given in the manual that comes with the equipment. Better calibration can be done only if appropriate standards are available (e.g. you need a standard voltage source to calibrate a voltmeter).</a:t>
            </a:r>
          </a:p>
          <a:p>
            <a:pPr algn="just" eaLnBrk="1" hangingPunct="1">
              <a:buFont typeface="Arial" panose="020B0604020202020204" pitchFamily="34" charset="0"/>
              <a:buChar char="•"/>
            </a:pPr>
            <a:r>
              <a:rPr lang="en-GB" altLang="en-US" sz="2000" dirty="0"/>
              <a:t>Refer to the Sensor specifications for the instrument error of our equipment.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2592388" y="623888"/>
            <a:ext cx="8912225" cy="1281112"/>
          </a:xfrm>
        </p:spPr>
        <p:txBody>
          <a:bodyPr/>
          <a:lstStyle/>
          <a:p>
            <a:pPr eaLnBrk="1" hangingPunct="1"/>
            <a:r>
              <a:rPr lang="en-US" altLang="en-US"/>
              <a:t>Assessment Scheme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636838"/>
              </p:ext>
            </p:extLst>
          </p:nvPr>
        </p:nvGraphicFramePr>
        <p:xfrm>
          <a:off x="2474913" y="1905000"/>
          <a:ext cx="7642225" cy="3273438"/>
        </p:xfrm>
        <a:graphic>
          <a:graphicData uri="http://schemas.openxmlformats.org/drawingml/2006/table">
            <a:tbl>
              <a:tblPr firstRow="1" firstCol="1" lastRow="1" lastCol="1" bandRow="1" bandCol="1">
                <a:tableStyleId>{B301B821-A1FF-4177-AEE7-76D212191A09}</a:tableStyleId>
              </a:tblPr>
              <a:tblGrid>
                <a:gridCol w="3739914">
                  <a:extLst>
                    <a:ext uri="{9D8B030D-6E8A-4147-A177-3AD203B41FA5}">
                      <a16:colId xmlns:a16="http://schemas.microsoft.com/office/drawing/2014/main" xmlns="" val="20000"/>
                    </a:ext>
                  </a:extLst>
                </a:gridCol>
                <a:gridCol w="3902311">
                  <a:extLst>
                    <a:ext uri="{9D8B030D-6E8A-4147-A177-3AD203B41FA5}">
                      <a16:colId xmlns:a16="http://schemas.microsoft.com/office/drawing/2014/main" xmlns="" val="20001"/>
                    </a:ext>
                  </a:extLst>
                </a:gridCol>
              </a:tblGrid>
              <a:tr h="530494">
                <a:tc>
                  <a:txBody>
                    <a:bodyPr/>
                    <a:lstStyle/>
                    <a:p>
                      <a:pPr algn="ctr">
                        <a:spcAft>
                          <a:spcPts val="0"/>
                        </a:spcAft>
                      </a:pPr>
                      <a:r>
                        <a:rPr lang="en-US" sz="2000" b="0" dirty="0">
                          <a:effectLst/>
                          <a:latin typeface="Century Gothic" charset="0"/>
                          <a:ea typeface="Century Gothic" charset="0"/>
                          <a:cs typeface="Century Gothic" charset="0"/>
                        </a:rPr>
                        <a:t>Component</a:t>
                      </a:r>
                      <a:endParaRPr lang="en-GB" sz="2000" b="0" dirty="0">
                        <a:effectLst/>
                        <a:latin typeface="Century Gothic" charset="0"/>
                        <a:ea typeface="Century Gothic" charset="0"/>
                        <a:cs typeface="Century Gothic" charset="0"/>
                      </a:endParaRPr>
                    </a:p>
                  </a:txBody>
                  <a:tcPr marL="68573" marR="68573" marT="0" marB="0"/>
                </a:tc>
                <a:tc>
                  <a:txBody>
                    <a:bodyPr/>
                    <a:lstStyle/>
                    <a:p>
                      <a:pPr algn="ctr">
                        <a:spcAft>
                          <a:spcPts val="0"/>
                        </a:spcAft>
                      </a:pPr>
                      <a:r>
                        <a:rPr lang="en-US" sz="2000" b="0" dirty="0">
                          <a:effectLst/>
                          <a:latin typeface="Century Gothic" charset="0"/>
                          <a:ea typeface="Century Gothic" charset="0"/>
                          <a:cs typeface="Century Gothic" charset="0"/>
                        </a:rPr>
                        <a:t>weight</a:t>
                      </a:r>
                      <a:endParaRPr lang="en-GB" sz="2000" b="0" dirty="0">
                        <a:effectLst/>
                        <a:latin typeface="Century Gothic" charset="0"/>
                        <a:ea typeface="Century Gothic" charset="0"/>
                        <a:cs typeface="Century Gothic" charset="0"/>
                      </a:endParaRPr>
                    </a:p>
                  </a:txBody>
                  <a:tcPr marL="68573" marR="68573" marT="0" marB="0"/>
                </a:tc>
                <a:extLst>
                  <a:ext uri="{0D108BD9-81ED-4DB2-BD59-A6C34878D82A}">
                    <a16:rowId xmlns:a16="http://schemas.microsoft.com/office/drawing/2014/main" xmlns="" val="10000"/>
                  </a:ext>
                </a:extLst>
              </a:tr>
              <a:tr h="609472">
                <a:tc>
                  <a:txBody>
                    <a:bodyPr/>
                    <a:lstStyle/>
                    <a:p>
                      <a:pPr algn="ctr">
                        <a:spcAft>
                          <a:spcPts val="0"/>
                        </a:spcAft>
                      </a:pPr>
                      <a:r>
                        <a:rPr lang="en-US" sz="2000" b="0" dirty="0">
                          <a:solidFill>
                            <a:schemeClr val="tx1"/>
                          </a:solidFill>
                          <a:effectLst/>
                          <a:latin typeface="Century Gothic" charset="0"/>
                          <a:ea typeface="Century Gothic" charset="0"/>
                          <a:cs typeface="Century Gothic" charset="0"/>
                        </a:rPr>
                        <a:t>Exercise</a:t>
                      </a:r>
                      <a:endParaRPr lang="en-GB" sz="2000" b="0" dirty="0">
                        <a:solidFill>
                          <a:schemeClr val="tx1"/>
                        </a:solidFill>
                        <a:effectLst/>
                        <a:latin typeface="Century Gothic" charset="0"/>
                        <a:ea typeface="Century Gothic" charset="0"/>
                        <a:cs typeface="Century Gothic" charset="0"/>
                      </a:endParaRPr>
                    </a:p>
                  </a:txBody>
                  <a:tcPr marL="68573" marR="68573" marT="0" marB="0"/>
                </a:tc>
                <a:tc>
                  <a:txBody>
                    <a:bodyPr/>
                    <a:lstStyle/>
                    <a:p>
                      <a:pPr algn="ctr">
                        <a:spcAft>
                          <a:spcPts val="0"/>
                        </a:spcAft>
                      </a:pPr>
                      <a:r>
                        <a:rPr lang="en-US" sz="2000" b="0" dirty="0">
                          <a:effectLst/>
                          <a:latin typeface="Century Gothic" charset="0"/>
                          <a:ea typeface="Century Gothic" charset="0"/>
                          <a:cs typeface="Century Gothic" charset="0"/>
                        </a:rPr>
                        <a:t>10/110</a:t>
                      </a:r>
                      <a:endParaRPr lang="en-GB" sz="2000" b="0" dirty="0">
                        <a:effectLst/>
                        <a:latin typeface="Century Gothic" charset="0"/>
                        <a:ea typeface="Century Gothic" charset="0"/>
                        <a:cs typeface="Century Gothic" charset="0"/>
                      </a:endParaRPr>
                    </a:p>
                  </a:txBody>
                  <a:tcPr marL="68573" marR="68573" marT="0" marB="0"/>
                </a:tc>
                <a:extLst>
                  <a:ext uri="{0D108BD9-81ED-4DB2-BD59-A6C34878D82A}">
                    <a16:rowId xmlns:a16="http://schemas.microsoft.com/office/drawing/2014/main" xmlns="" val="10001"/>
                  </a:ext>
                </a:extLst>
              </a:tr>
              <a:tr h="609596">
                <a:tc>
                  <a:txBody>
                    <a:bodyPr/>
                    <a:lstStyle/>
                    <a:p>
                      <a:pPr algn="ctr">
                        <a:spcAft>
                          <a:spcPts val="0"/>
                        </a:spcAft>
                      </a:pPr>
                      <a:r>
                        <a:rPr lang="en-US" sz="2000" b="0" dirty="0">
                          <a:effectLst/>
                          <a:latin typeface="Century Gothic" charset="0"/>
                          <a:ea typeface="Century Gothic" charset="0"/>
                          <a:cs typeface="Century Gothic" charset="0"/>
                        </a:rPr>
                        <a:t>First </a:t>
                      </a:r>
                      <a:r>
                        <a:rPr lang="en-US" altLang="zh-CN" sz="2000" b="0" dirty="0">
                          <a:effectLst/>
                          <a:latin typeface="Century Gothic" charset="0"/>
                          <a:ea typeface="Century Gothic" charset="0"/>
                          <a:cs typeface="Century Gothic" charset="0"/>
                        </a:rPr>
                        <a:t>Formal</a:t>
                      </a:r>
                      <a:r>
                        <a:rPr lang="zh-CN" altLang="en-US" sz="2000" b="0" dirty="0">
                          <a:effectLst/>
                          <a:latin typeface="Century Gothic" charset="0"/>
                          <a:ea typeface="Century Gothic" charset="0"/>
                          <a:cs typeface="Century Gothic" charset="0"/>
                        </a:rPr>
                        <a:t> </a:t>
                      </a:r>
                      <a:r>
                        <a:rPr lang="en-US" sz="2000" b="0" dirty="0">
                          <a:effectLst/>
                          <a:latin typeface="Century Gothic" charset="0"/>
                          <a:ea typeface="Century Gothic" charset="0"/>
                          <a:cs typeface="Century Gothic" charset="0"/>
                        </a:rPr>
                        <a:t>Lab</a:t>
                      </a:r>
                      <a:r>
                        <a:rPr lang="en-US" sz="2000" b="0" baseline="0" dirty="0">
                          <a:effectLst/>
                          <a:latin typeface="Century Gothic" charset="0"/>
                          <a:ea typeface="Century Gothic" charset="0"/>
                          <a:cs typeface="Century Gothic" charset="0"/>
                        </a:rPr>
                        <a:t> </a:t>
                      </a:r>
                      <a:r>
                        <a:rPr lang="en-US" altLang="zh-CN" sz="2000" b="0" baseline="0" dirty="0">
                          <a:effectLst/>
                          <a:latin typeface="Century Gothic" charset="0"/>
                          <a:ea typeface="Century Gothic" charset="0"/>
                          <a:cs typeface="Century Gothic" charset="0"/>
                        </a:rPr>
                        <a:t>R</a:t>
                      </a:r>
                      <a:r>
                        <a:rPr lang="en-US" sz="2000" b="0" baseline="0" dirty="0">
                          <a:effectLst/>
                          <a:latin typeface="Century Gothic" charset="0"/>
                          <a:ea typeface="Century Gothic" charset="0"/>
                          <a:cs typeface="Century Gothic" charset="0"/>
                        </a:rPr>
                        <a:t>eport</a:t>
                      </a:r>
                      <a:r>
                        <a:rPr lang="zh-CN" altLang="en-US" sz="2000" b="0" baseline="0" dirty="0">
                          <a:effectLst/>
                          <a:latin typeface="Century Gothic" charset="0"/>
                          <a:ea typeface="Century Gothic" charset="0"/>
                          <a:cs typeface="Century Gothic" charset="0"/>
                        </a:rPr>
                        <a:t> </a:t>
                      </a:r>
                      <a:r>
                        <a:rPr lang="en-US" altLang="zh-CN" sz="2000" b="0" baseline="0" dirty="0">
                          <a:effectLst/>
                          <a:latin typeface="Century Gothic" charset="0"/>
                          <a:ea typeface="Century Gothic" charset="0"/>
                          <a:cs typeface="Century Gothic" charset="0"/>
                        </a:rPr>
                        <a:t>+</a:t>
                      </a:r>
                      <a:r>
                        <a:rPr lang="zh-CN" altLang="en-US" sz="2000" b="0" baseline="0" dirty="0">
                          <a:effectLst/>
                          <a:latin typeface="Century Gothic" charset="0"/>
                          <a:ea typeface="Century Gothic" charset="0"/>
                          <a:cs typeface="Century Gothic" charset="0"/>
                        </a:rPr>
                        <a:t> </a:t>
                      </a:r>
                      <a:r>
                        <a:rPr lang="en-US" altLang="zh-CN" sz="2000" b="0" baseline="0" dirty="0">
                          <a:effectLst/>
                          <a:latin typeface="Century Gothic" charset="0"/>
                          <a:ea typeface="Century Gothic" charset="0"/>
                          <a:cs typeface="Century Gothic" charset="0"/>
                        </a:rPr>
                        <a:t>5</a:t>
                      </a:r>
                      <a:r>
                        <a:rPr lang="zh-CN" altLang="en-US" sz="2000" b="0" baseline="0" dirty="0">
                          <a:effectLst/>
                          <a:latin typeface="Century Gothic" charset="0"/>
                          <a:ea typeface="Century Gothic" charset="0"/>
                          <a:cs typeface="Century Gothic" charset="0"/>
                        </a:rPr>
                        <a:t> </a:t>
                      </a:r>
                      <a:r>
                        <a:rPr lang="en-US" altLang="zh-CN" sz="2000" b="0" baseline="0" dirty="0">
                          <a:effectLst/>
                          <a:latin typeface="Century Gothic" charset="0"/>
                          <a:ea typeface="Century Gothic" charset="0"/>
                          <a:cs typeface="Century Gothic" charset="0"/>
                        </a:rPr>
                        <a:t>Short</a:t>
                      </a:r>
                      <a:r>
                        <a:rPr lang="zh-CN" altLang="en-US" sz="2000" b="0" baseline="0" dirty="0">
                          <a:effectLst/>
                          <a:latin typeface="Century Gothic" charset="0"/>
                          <a:ea typeface="Century Gothic" charset="0"/>
                          <a:cs typeface="Century Gothic" charset="0"/>
                        </a:rPr>
                        <a:t> </a:t>
                      </a:r>
                      <a:r>
                        <a:rPr lang="en-US" altLang="zh-CN" sz="2000" b="0" baseline="0" dirty="0">
                          <a:effectLst/>
                          <a:latin typeface="Century Gothic" charset="0"/>
                          <a:ea typeface="Century Gothic" charset="0"/>
                          <a:cs typeface="Century Gothic" charset="0"/>
                        </a:rPr>
                        <a:t>Lab</a:t>
                      </a:r>
                      <a:r>
                        <a:rPr lang="zh-CN" altLang="en-US" sz="2000" b="0" baseline="0" dirty="0">
                          <a:effectLst/>
                          <a:latin typeface="Century Gothic" charset="0"/>
                          <a:ea typeface="Century Gothic" charset="0"/>
                          <a:cs typeface="Century Gothic" charset="0"/>
                        </a:rPr>
                        <a:t> </a:t>
                      </a:r>
                      <a:r>
                        <a:rPr lang="en-US" altLang="zh-CN" sz="2000" b="0" baseline="0" dirty="0">
                          <a:effectLst/>
                          <a:latin typeface="Century Gothic" charset="0"/>
                          <a:ea typeface="Century Gothic" charset="0"/>
                          <a:cs typeface="Century Gothic" charset="0"/>
                        </a:rPr>
                        <a:t>Reports</a:t>
                      </a:r>
                      <a:r>
                        <a:rPr lang="zh-CN" altLang="en-US" sz="2000" b="0" baseline="0" dirty="0">
                          <a:effectLst/>
                          <a:latin typeface="Century Gothic" charset="0"/>
                          <a:ea typeface="Century Gothic" charset="0"/>
                          <a:cs typeface="Century Gothic" charset="0"/>
                        </a:rPr>
                        <a:t> </a:t>
                      </a:r>
                      <a:endParaRPr lang="en-US" altLang="zh-CN" sz="2000" b="0" baseline="0" dirty="0">
                        <a:effectLst/>
                        <a:latin typeface="Century Gothic" charset="0"/>
                        <a:ea typeface="Century Gothic" charset="0"/>
                        <a:cs typeface="Century Gothic" charset="0"/>
                      </a:endParaRPr>
                    </a:p>
                    <a:p>
                      <a:pPr algn="ctr">
                        <a:spcAft>
                          <a:spcPts val="0"/>
                        </a:spcAft>
                      </a:pPr>
                      <a:r>
                        <a:rPr lang="en-US" altLang="zh-CN" sz="2000" b="0" baseline="0" dirty="0">
                          <a:effectLst/>
                          <a:latin typeface="Century Gothic" charset="0"/>
                          <a:ea typeface="Century Gothic" charset="0"/>
                          <a:cs typeface="Century Gothic" charset="0"/>
                        </a:rPr>
                        <a:t>10</a:t>
                      </a:r>
                      <a:r>
                        <a:rPr lang="zh-CN" altLang="en-US" sz="2000" b="0" baseline="0" dirty="0">
                          <a:effectLst/>
                          <a:latin typeface="Century Gothic" charset="0"/>
                          <a:ea typeface="Century Gothic" charset="0"/>
                          <a:cs typeface="Century Gothic" charset="0"/>
                        </a:rPr>
                        <a:t> </a:t>
                      </a:r>
                      <a:r>
                        <a:rPr lang="en-US" altLang="zh-CN" sz="2000" b="0" baseline="0" dirty="0">
                          <a:effectLst/>
                          <a:latin typeface="Century Gothic" charset="0"/>
                          <a:ea typeface="Century Gothic" charset="0"/>
                          <a:cs typeface="Century Gothic" charset="0"/>
                        </a:rPr>
                        <a:t>each</a:t>
                      </a:r>
                      <a:endParaRPr lang="en-GB" sz="2000" b="0" dirty="0">
                        <a:effectLst/>
                        <a:latin typeface="Century Gothic" charset="0"/>
                        <a:ea typeface="Century Gothic" charset="0"/>
                        <a:cs typeface="Century Gothic" charset="0"/>
                      </a:endParaRPr>
                    </a:p>
                  </a:txBody>
                  <a:tcPr marL="68573" marR="68573"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0" dirty="0">
                          <a:effectLst/>
                          <a:latin typeface="Century Gothic" charset="0"/>
                          <a:ea typeface="Century Gothic" charset="0"/>
                          <a:cs typeface="Century Gothic" charset="0"/>
                        </a:rPr>
                        <a:t>60/110</a:t>
                      </a:r>
                      <a:endParaRPr lang="en-GB" sz="2000" b="0" dirty="0">
                        <a:effectLst/>
                        <a:latin typeface="Century Gothic" charset="0"/>
                        <a:ea typeface="Century Gothic" charset="0"/>
                        <a:cs typeface="Century Gothic" charset="0"/>
                      </a:endParaRPr>
                    </a:p>
                    <a:p>
                      <a:pPr algn="ctr">
                        <a:spcAft>
                          <a:spcPts val="0"/>
                        </a:spcAft>
                      </a:pPr>
                      <a:endParaRPr lang="en-GB" sz="2000" b="0" dirty="0">
                        <a:effectLst/>
                        <a:latin typeface="Century Gothic" charset="0"/>
                        <a:ea typeface="Century Gothic" charset="0"/>
                        <a:cs typeface="Century Gothic" charset="0"/>
                      </a:endParaRPr>
                    </a:p>
                  </a:txBody>
                  <a:tcPr marL="68573" marR="68573" marT="0" marB="0"/>
                </a:tc>
                <a:extLst>
                  <a:ext uri="{0D108BD9-81ED-4DB2-BD59-A6C34878D82A}">
                    <a16:rowId xmlns:a16="http://schemas.microsoft.com/office/drawing/2014/main" xmlns="" val="10002"/>
                  </a:ext>
                </a:extLst>
              </a:tr>
              <a:tr h="609596">
                <a:tc>
                  <a:txBody>
                    <a:bodyPr/>
                    <a:lstStyle/>
                    <a:p>
                      <a:pPr algn="ctr">
                        <a:spcAft>
                          <a:spcPts val="0"/>
                        </a:spcAft>
                      </a:pPr>
                      <a:r>
                        <a:rPr lang="en-US" altLang="zh-CN" sz="2000" b="0" dirty="0">
                          <a:effectLst/>
                          <a:latin typeface="Century Gothic" charset="0"/>
                          <a:ea typeface="Century Gothic" charset="0"/>
                          <a:cs typeface="Century Gothic" charset="0"/>
                        </a:rPr>
                        <a:t>2</a:t>
                      </a:r>
                      <a:r>
                        <a:rPr lang="zh-CN" altLang="en-US" sz="2000" b="0" dirty="0">
                          <a:effectLst/>
                          <a:latin typeface="Century Gothic" charset="0"/>
                          <a:ea typeface="Century Gothic" charset="0"/>
                          <a:cs typeface="Century Gothic" charset="0"/>
                        </a:rPr>
                        <a:t> </a:t>
                      </a:r>
                      <a:r>
                        <a:rPr lang="en-US" altLang="zh-CN" sz="2000" b="0" dirty="0">
                          <a:effectLst/>
                          <a:latin typeface="Century Gothic" charset="0"/>
                          <a:ea typeface="Century Gothic" charset="0"/>
                          <a:cs typeface="Century Gothic" charset="0"/>
                        </a:rPr>
                        <a:t>Formal</a:t>
                      </a:r>
                      <a:r>
                        <a:rPr lang="zh-CN" altLang="en-US" sz="2000" b="0" dirty="0">
                          <a:effectLst/>
                          <a:latin typeface="Century Gothic" charset="0"/>
                          <a:ea typeface="Century Gothic" charset="0"/>
                          <a:cs typeface="Century Gothic" charset="0"/>
                        </a:rPr>
                        <a:t> </a:t>
                      </a:r>
                      <a:r>
                        <a:rPr lang="en-US" altLang="zh-CN" sz="2000" b="0" baseline="0" dirty="0">
                          <a:effectLst/>
                          <a:latin typeface="Century Gothic" charset="0"/>
                          <a:ea typeface="Century Gothic" charset="0"/>
                          <a:cs typeface="Century Gothic" charset="0"/>
                        </a:rPr>
                        <a:t>Lab</a:t>
                      </a:r>
                      <a:r>
                        <a:rPr lang="zh-CN" altLang="en-US" sz="2000" b="0" baseline="0" dirty="0">
                          <a:effectLst/>
                          <a:latin typeface="Century Gothic" charset="0"/>
                          <a:ea typeface="Century Gothic" charset="0"/>
                          <a:cs typeface="Century Gothic" charset="0"/>
                        </a:rPr>
                        <a:t> </a:t>
                      </a:r>
                      <a:r>
                        <a:rPr lang="en-US" altLang="zh-CN" sz="2000" b="0" baseline="0" dirty="0">
                          <a:effectLst/>
                          <a:latin typeface="Century Gothic" charset="0"/>
                          <a:ea typeface="Century Gothic" charset="0"/>
                          <a:cs typeface="Century Gothic" charset="0"/>
                        </a:rPr>
                        <a:t>Reports</a:t>
                      </a:r>
                    </a:p>
                    <a:p>
                      <a:pPr algn="ctr">
                        <a:spcAft>
                          <a:spcPts val="0"/>
                        </a:spcAft>
                      </a:pPr>
                      <a:r>
                        <a:rPr lang="en-US" altLang="zh-CN" sz="2000" b="0" baseline="0" dirty="0">
                          <a:effectLst/>
                          <a:latin typeface="Century Gothic" charset="0"/>
                          <a:ea typeface="Century Gothic" charset="0"/>
                          <a:cs typeface="Century Gothic" charset="0"/>
                        </a:rPr>
                        <a:t>20</a:t>
                      </a:r>
                      <a:r>
                        <a:rPr lang="zh-CN" altLang="en-US" sz="2000" b="0" baseline="0" dirty="0">
                          <a:effectLst/>
                          <a:latin typeface="Century Gothic" charset="0"/>
                          <a:ea typeface="Century Gothic" charset="0"/>
                          <a:cs typeface="Century Gothic" charset="0"/>
                        </a:rPr>
                        <a:t> </a:t>
                      </a:r>
                      <a:r>
                        <a:rPr lang="en-US" altLang="zh-CN" sz="2000" b="0" baseline="0" dirty="0">
                          <a:effectLst/>
                          <a:latin typeface="Century Gothic" charset="0"/>
                          <a:ea typeface="Century Gothic" charset="0"/>
                          <a:cs typeface="Century Gothic" charset="0"/>
                        </a:rPr>
                        <a:t>each</a:t>
                      </a:r>
                      <a:endParaRPr lang="en-GB" sz="2000" b="0" dirty="0">
                        <a:effectLst/>
                        <a:latin typeface="Century Gothic" charset="0"/>
                        <a:ea typeface="Century Gothic" charset="0"/>
                        <a:cs typeface="Century Gothic" charset="0"/>
                      </a:endParaRPr>
                    </a:p>
                  </a:txBody>
                  <a:tcPr marL="68573" marR="68573" marT="0" marB="0"/>
                </a:tc>
                <a:tc>
                  <a:txBody>
                    <a:bodyPr/>
                    <a:lstStyle/>
                    <a:p>
                      <a:pPr algn="ctr">
                        <a:spcAft>
                          <a:spcPts val="0"/>
                        </a:spcAft>
                      </a:pPr>
                      <a:r>
                        <a:rPr lang="en-US" altLang="zh-CN" sz="2000" b="0" dirty="0">
                          <a:effectLst/>
                          <a:latin typeface="Century Gothic" charset="0"/>
                          <a:ea typeface="Century Gothic" charset="0"/>
                          <a:cs typeface="Century Gothic" charset="0"/>
                        </a:rPr>
                        <a:t>40/110</a:t>
                      </a:r>
                      <a:endParaRPr lang="en-GB" sz="2000" b="0" dirty="0">
                        <a:effectLst/>
                        <a:latin typeface="Century Gothic" charset="0"/>
                        <a:ea typeface="Century Gothic" charset="0"/>
                        <a:cs typeface="Century Gothic" charset="0"/>
                      </a:endParaRPr>
                    </a:p>
                  </a:txBody>
                  <a:tcPr marL="68573" marR="68573" marT="0" marB="0"/>
                </a:tc>
                <a:extLst>
                  <a:ext uri="{0D108BD9-81ED-4DB2-BD59-A6C34878D82A}">
                    <a16:rowId xmlns:a16="http://schemas.microsoft.com/office/drawing/2014/main" xmlns="" val="10003"/>
                  </a:ext>
                </a:extLst>
              </a:tr>
              <a:tr h="609472">
                <a:tc gridSpan="2">
                  <a:txBody>
                    <a:bodyPr/>
                    <a:lstStyle/>
                    <a:p>
                      <a:pPr algn="ctr">
                        <a:spcAft>
                          <a:spcPts val="0"/>
                        </a:spcAft>
                      </a:pPr>
                      <a:r>
                        <a:rPr lang="en-US" altLang="zh-CN" sz="2000" b="0" baseline="0" dirty="0">
                          <a:effectLst/>
                          <a:latin typeface="Century Gothic" charset="0"/>
                          <a:ea typeface="Century Gothic" charset="0"/>
                          <a:cs typeface="Century Gothic" charset="0"/>
                        </a:rPr>
                        <a:t>Total</a:t>
                      </a:r>
                      <a:r>
                        <a:rPr lang="zh-CN" altLang="en-US" sz="2000" b="0" baseline="0" dirty="0">
                          <a:effectLst/>
                          <a:latin typeface="Century Gothic" charset="0"/>
                          <a:ea typeface="Century Gothic" charset="0"/>
                          <a:cs typeface="Century Gothic" charset="0"/>
                        </a:rPr>
                        <a:t> </a:t>
                      </a:r>
                      <a:r>
                        <a:rPr lang="en-US" altLang="zh-CN" sz="2000" b="0" baseline="0" dirty="0">
                          <a:effectLst/>
                          <a:latin typeface="Century Gothic" charset="0"/>
                          <a:ea typeface="Century Gothic" charset="0"/>
                          <a:cs typeface="Century Gothic" charset="0"/>
                        </a:rPr>
                        <a:t>is</a:t>
                      </a:r>
                      <a:r>
                        <a:rPr lang="zh-CN" altLang="en-US" sz="2000" b="0" baseline="0" dirty="0">
                          <a:effectLst/>
                          <a:latin typeface="Century Gothic" charset="0"/>
                          <a:ea typeface="Century Gothic" charset="0"/>
                          <a:cs typeface="Century Gothic" charset="0"/>
                        </a:rPr>
                        <a:t> </a:t>
                      </a:r>
                      <a:r>
                        <a:rPr lang="en-US" altLang="zh-CN" sz="2000" b="0" baseline="0" dirty="0">
                          <a:effectLst/>
                          <a:latin typeface="Century Gothic" charset="0"/>
                          <a:ea typeface="Century Gothic" charset="0"/>
                          <a:cs typeface="Century Gothic" charset="0"/>
                        </a:rPr>
                        <a:t>110/110</a:t>
                      </a:r>
                      <a:endParaRPr lang="en-US" sz="2000" b="0" baseline="0" dirty="0">
                        <a:effectLst/>
                        <a:latin typeface="Century Gothic" charset="0"/>
                        <a:ea typeface="Century Gothic" charset="0"/>
                        <a:cs typeface="Century Gothic" charset="0"/>
                      </a:endParaRPr>
                    </a:p>
                  </a:txBody>
                  <a:tcPr marL="68573" marR="68573" marT="0" marB="0"/>
                </a:tc>
                <a:tc hMerge="1">
                  <a:txBody>
                    <a:bodyPr/>
                    <a:lstStyle/>
                    <a:p>
                      <a:endParaRPr lang="zh-CN"/>
                    </a:p>
                  </a:txBody>
                  <a:tcPr marL="68580" marR="68580" marT="0" marB="0"/>
                </a:tc>
                <a:extLst>
                  <a:ext uri="{0D108BD9-81ED-4DB2-BD59-A6C34878D82A}">
                    <a16:rowId xmlns:a16="http://schemas.microsoft.com/office/drawing/2014/main" xmlns="" val="10004"/>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a:xfrm>
            <a:off x="2592388" y="623888"/>
            <a:ext cx="8912225" cy="1281112"/>
          </a:xfrm>
        </p:spPr>
        <p:txBody>
          <a:bodyPr/>
          <a:lstStyle/>
          <a:p>
            <a:pPr eaLnBrk="1" hangingPunct="1"/>
            <a:r>
              <a:rPr lang="en-US" altLang="en-US"/>
              <a:t>Experimental Strategy</a:t>
            </a:r>
            <a:endParaRPr lang="en-GB" altLang="en-US"/>
          </a:p>
        </p:txBody>
      </p:sp>
      <p:sp>
        <p:nvSpPr>
          <p:cNvPr id="100354" name="Content Placeholder 2"/>
          <p:cNvSpPr>
            <a:spLocks noGrp="1"/>
          </p:cNvSpPr>
          <p:nvPr>
            <p:ph idx="1"/>
          </p:nvPr>
        </p:nvSpPr>
        <p:spPr>
          <a:xfrm>
            <a:off x="2033626" y="1543292"/>
            <a:ext cx="9205391" cy="3778250"/>
          </a:xfrm>
        </p:spPr>
        <p:txBody>
          <a:bodyPr/>
          <a:lstStyle/>
          <a:p>
            <a:pPr eaLnBrk="1" hangingPunct="1">
              <a:buFont typeface="Arial" panose="020B0604020202020204" pitchFamily="34" charset="0"/>
              <a:buChar char="•"/>
            </a:pPr>
            <a:r>
              <a:rPr lang="en-GB" altLang="en-US" sz="2000" dirty="0"/>
              <a:t>(11) Repeated measurements? </a:t>
            </a:r>
          </a:p>
          <a:p>
            <a:pPr eaLnBrk="1" hangingPunct="1">
              <a:buFont typeface="Arial" panose="020B0604020202020204" pitchFamily="34" charset="0"/>
              <a:buChar char="•"/>
            </a:pPr>
            <a:r>
              <a:rPr lang="en-GB" altLang="en-US" sz="2000" dirty="0"/>
              <a:t>Now we know that the random error can be determined and minimized by repeated measurements. But we have to </a:t>
            </a:r>
            <a:r>
              <a:rPr lang="en-GB" altLang="en-US" sz="2000" dirty="0">
                <a:solidFill>
                  <a:srgbClr val="FF0000"/>
                </a:solidFill>
              </a:rPr>
              <a:t>compromise between data precision and time</a:t>
            </a:r>
            <a:r>
              <a:rPr lang="en-GB" altLang="en-US" sz="2000" dirty="0"/>
              <a:t>. Consider the free fall experiment again. Suppose you have time to make 20 measurements. How do you plan the experiment to obtain </a:t>
            </a:r>
            <a:r>
              <a:rPr lang="en-GB" altLang="en-US" sz="2000" i="1" dirty="0">
                <a:latin typeface="Times New Roman" panose="02020603050405020304" charset="0"/>
                <a:ea typeface="Times New Roman" panose="02020603050405020304" charset="0"/>
                <a:cs typeface="Times New Roman" panose="02020603050405020304" charset="0"/>
              </a:rPr>
              <a:t>g</a:t>
            </a:r>
            <a:r>
              <a:rPr lang="en-GB" altLang="en-US" sz="2000" dirty="0"/>
              <a:t>? </a:t>
            </a:r>
          </a:p>
          <a:p>
            <a:pPr eaLnBrk="1" hangingPunct="1">
              <a:buFont typeface="Arial" panose="020B0604020202020204" pitchFamily="34" charset="0"/>
              <a:buChar char="•"/>
            </a:pPr>
            <a:r>
              <a:rPr lang="en-GB" altLang="en-US" sz="2000" dirty="0"/>
              <a:t>Option 1: Fix </a:t>
            </a:r>
            <a:r>
              <a:rPr lang="en-GB" altLang="en-US" sz="2000" i="1" dirty="0"/>
              <a:t>d</a:t>
            </a:r>
            <a:r>
              <a:rPr lang="en-GB" altLang="en-US" sz="2000" dirty="0"/>
              <a:t> and measure </a:t>
            </a:r>
            <a:r>
              <a:rPr lang="en-GB" altLang="en-US" sz="2000" i="1" dirty="0"/>
              <a:t>t</a:t>
            </a:r>
            <a:r>
              <a:rPr lang="en-GB" altLang="en-US" sz="2000" dirty="0"/>
              <a:t> 20 times. Use the average falling time     to calculate </a:t>
            </a:r>
            <a:r>
              <a:rPr lang="en-GB" altLang="en-US" sz="2000" dirty="0">
                <a:latin typeface="Times New Roman" panose="02020603050405020304" charset="0"/>
                <a:ea typeface="Times New Roman" panose="02020603050405020304" charset="0"/>
                <a:cs typeface="Times New Roman" panose="02020603050405020304" charset="0"/>
              </a:rPr>
              <a:t>g</a:t>
            </a:r>
            <a:r>
              <a:rPr lang="en-GB" altLang="en-US" sz="2000" dirty="0"/>
              <a:t> by             </a:t>
            </a:r>
            <a:r>
              <a:rPr lang="zh-CN" altLang="en-US" sz="2000" dirty="0"/>
              <a:t>   </a:t>
            </a:r>
            <a:r>
              <a:rPr lang="en-GB" altLang="en-US" sz="2000" dirty="0"/>
              <a:t>.</a:t>
            </a:r>
          </a:p>
          <a:p>
            <a:pPr eaLnBrk="1" hangingPunct="1">
              <a:buFont typeface="Arial" panose="020B0604020202020204" pitchFamily="34" charset="0"/>
              <a:buChar char="•"/>
            </a:pPr>
            <a:endParaRPr lang="en-GB" altLang="en-US" sz="2000" dirty="0"/>
          </a:p>
          <a:p>
            <a:pPr eaLnBrk="1" hangingPunct="1">
              <a:buFont typeface="Arial" panose="020B0604020202020204" pitchFamily="34" charset="0"/>
              <a:buChar char="•"/>
            </a:pPr>
            <a:r>
              <a:rPr lang="en-GB" altLang="en-US" sz="2000" dirty="0"/>
              <a:t>Option 2: For each </a:t>
            </a:r>
            <a:r>
              <a:rPr lang="en-GB" altLang="en-US" sz="2000" i="1" dirty="0"/>
              <a:t>d</a:t>
            </a:r>
            <a:r>
              <a:rPr lang="en-GB" altLang="en-US" sz="2000" dirty="0"/>
              <a:t>, measure</a:t>
            </a:r>
            <a:r>
              <a:rPr lang="en-GB" altLang="en-US" sz="2000" i="1" dirty="0"/>
              <a:t> t </a:t>
            </a:r>
            <a:r>
              <a:rPr lang="en-GB" altLang="en-US" sz="2000" dirty="0"/>
              <a:t>and repeat once. Use average value      to calculate </a:t>
            </a:r>
            <a:r>
              <a:rPr lang="en-GB" altLang="en-US" sz="2000" dirty="0">
                <a:latin typeface="Times New Roman" panose="02020603050405020304" charset="0"/>
                <a:ea typeface="Times New Roman" panose="02020603050405020304" charset="0"/>
                <a:cs typeface="Times New Roman" panose="02020603050405020304" charset="0"/>
              </a:rPr>
              <a:t>g</a:t>
            </a:r>
            <a:r>
              <a:rPr lang="en-GB" altLang="en-US" sz="2000" dirty="0"/>
              <a:t>. Repeat measurements for different d and use      as the final answer. </a:t>
            </a:r>
          </a:p>
        </p:txBody>
      </p:sp>
      <p:pic>
        <p:nvPicPr>
          <p:cNvPr id="4" name="Picture 3"/>
          <p:cNvPicPr>
            <a:picLocks noChangeAspect="1"/>
          </p:cNvPicPr>
          <p:nvPr/>
        </p:nvPicPr>
        <p:blipFill>
          <a:blip r:embed="rId2"/>
          <a:stretch>
            <a:fillRect/>
          </a:stretch>
        </p:blipFill>
        <p:spPr>
          <a:xfrm>
            <a:off x="9963431" y="5159238"/>
            <a:ext cx="276225" cy="376237"/>
          </a:xfrm>
          <a:prstGeom prst="rect">
            <a:avLst/>
          </a:prstGeom>
          <a:solidFill>
            <a:schemeClr val="accent3"/>
          </a:solidFill>
        </p:spPr>
      </p:pic>
      <p:pic>
        <p:nvPicPr>
          <p:cNvPr id="5" name="Picture 4"/>
          <p:cNvPicPr>
            <a:picLocks noChangeAspect="1"/>
          </p:cNvPicPr>
          <p:nvPr/>
        </p:nvPicPr>
        <p:blipFill>
          <a:blip r:embed="rId3"/>
          <a:stretch>
            <a:fillRect/>
          </a:stretch>
        </p:blipFill>
        <p:spPr>
          <a:xfrm>
            <a:off x="11106460" y="4770301"/>
            <a:ext cx="265113" cy="388937"/>
          </a:xfrm>
          <a:prstGeom prst="rect">
            <a:avLst/>
          </a:prstGeom>
          <a:solidFill>
            <a:schemeClr val="accent3"/>
          </a:solidFill>
        </p:spPr>
      </p:pic>
      <p:pic>
        <p:nvPicPr>
          <p:cNvPr id="100357"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70404" y="3618737"/>
            <a:ext cx="26828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8"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723316" y="4009262"/>
            <a:ext cx="843859" cy="66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a:xfrm>
            <a:off x="2592388" y="623888"/>
            <a:ext cx="8912225" cy="1281112"/>
          </a:xfrm>
        </p:spPr>
        <p:txBody>
          <a:bodyPr/>
          <a:lstStyle/>
          <a:p>
            <a:pPr eaLnBrk="1" hangingPunct="1"/>
            <a:r>
              <a:rPr lang="en-GB" altLang="en-US"/>
              <a:t>Experimental Strategy</a:t>
            </a:r>
          </a:p>
        </p:txBody>
      </p:sp>
      <p:sp>
        <p:nvSpPr>
          <p:cNvPr id="101378" name="Content Placeholder 2"/>
          <p:cNvSpPr>
            <a:spLocks noGrp="1"/>
          </p:cNvSpPr>
          <p:nvPr>
            <p:ph idx="1"/>
          </p:nvPr>
        </p:nvSpPr>
        <p:spPr>
          <a:xfrm>
            <a:off x="1400537" y="1736686"/>
            <a:ext cx="10353675" cy="4244975"/>
          </a:xfrm>
        </p:spPr>
        <p:txBody>
          <a:bodyPr/>
          <a:lstStyle/>
          <a:p>
            <a:pPr eaLnBrk="1" hangingPunct="1">
              <a:buFont typeface="Arial" panose="020B0604020202020204" pitchFamily="34" charset="0"/>
              <a:buChar char="•"/>
            </a:pPr>
            <a:r>
              <a:rPr lang="en-GB" altLang="en-US" sz="2000" dirty="0">
                <a:latin typeface="Century Gothic" charset="0"/>
                <a:ea typeface="Century Gothic" charset="0"/>
                <a:cs typeface="Century Gothic" charset="0"/>
              </a:rPr>
              <a:t>Option 3: Make measurements like Option 2, but plot d against        and determine g from the slope of the straight line. Here, the data are                     , </a:t>
            </a:r>
            <a:r>
              <a:rPr lang="en-GB" altLang="en-US" sz="2000" dirty="0" err="1">
                <a:latin typeface="Century Gothic" charset="0"/>
                <a:ea typeface="Century Gothic" charset="0"/>
                <a:cs typeface="Century Gothic" charset="0"/>
              </a:rPr>
              <a:t>i</a:t>
            </a:r>
            <a:r>
              <a:rPr lang="en-GB" altLang="en-US" sz="2000" dirty="0">
                <a:latin typeface="Century Gothic" charset="0"/>
                <a:ea typeface="Century Gothic" charset="0"/>
                <a:cs typeface="Century Gothic" charset="0"/>
              </a:rPr>
              <a:t>=1, 2,..,10.  </a:t>
            </a:r>
          </a:p>
          <a:p>
            <a:pPr eaLnBrk="1" hangingPunct="1">
              <a:buFont typeface="Arial" panose="020B0604020202020204" pitchFamily="34" charset="0"/>
              <a:buChar char="•"/>
            </a:pPr>
            <a:r>
              <a:rPr lang="en-GB" altLang="en-US" sz="2000" dirty="0">
                <a:latin typeface="Century Gothic" charset="0"/>
                <a:ea typeface="Century Gothic" charset="0"/>
                <a:cs typeface="Century Gothic" charset="0"/>
              </a:rPr>
              <a:t>And </a:t>
            </a:r>
          </a:p>
          <a:p>
            <a:pPr eaLnBrk="1" hangingPunct="1">
              <a:buFont typeface="Arial" panose="020B0604020202020204" pitchFamily="34" charset="0"/>
              <a:buChar char="•"/>
            </a:pPr>
            <a:r>
              <a:rPr lang="en-GB" altLang="en-US" sz="2000" dirty="0">
                <a:latin typeface="Century Gothic" charset="0"/>
                <a:ea typeface="Century Gothic" charset="0"/>
                <a:cs typeface="Century Gothic" charset="0"/>
              </a:rPr>
              <a:t>For simplicity, take                        .</a:t>
            </a:r>
          </a:p>
          <a:p>
            <a:pPr eaLnBrk="1" hangingPunct="1">
              <a:buFont typeface="Arial" panose="020B0604020202020204" pitchFamily="34" charset="0"/>
              <a:buChar char="•"/>
            </a:pPr>
            <a:r>
              <a:rPr lang="en-GB" altLang="en-US" sz="2000" dirty="0">
                <a:latin typeface="Century Gothic" charset="0"/>
                <a:ea typeface="Century Gothic" charset="0"/>
                <a:cs typeface="Century Gothic" charset="0"/>
              </a:rPr>
              <a:t>Option 3 is usually the best choice because</a:t>
            </a:r>
          </a:p>
          <a:p>
            <a:pPr eaLnBrk="1" hangingPunct="1">
              <a:buFont typeface="Arial" panose="020B0604020202020204" pitchFamily="34" charset="0"/>
              <a:buChar char="•"/>
            </a:pPr>
            <a:r>
              <a:rPr lang="en-GB" altLang="en-US" sz="2000" dirty="0">
                <a:latin typeface="Century Gothic" charset="0"/>
                <a:ea typeface="Century Gothic" charset="0"/>
                <a:cs typeface="Century Gothic" charset="0"/>
              </a:rPr>
              <a:t>the plot can help us to avoid systematic error (in d for this free fall experiment); </a:t>
            </a:r>
          </a:p>
          <a:p>
            <a:pPr eaLnBrk="1" hangingPunct="1">
              <a:buFont typeface="Arial" panose="020B0604020202020204" pitchFamily="34" charset="0"/>
              <a:buChar char="•"/>
            </a:pPr>
            <a:r>
              <a:rPr lang="en-GB" altLang="en-US" sz="2000" dirty="0">
                <a:latin typeface="Century Gothic" charset="0"/>
                <a:ea typeface="Century Gothic" charset="0"/>
                <a:cs typeface="Century Gothic" charset="0"/>
              </a:rPr>
              <a:t>you can verify the theory through the formula                instead through a value;</a:t>
            </a:r>
          </a:p>
          <a:p>
            <a:pPr eaLnBrk="1" hangingPunct="1">
              <a:buFont typeface="Arial" panose="020B0604020202020204" pitchFamily="34" charset="0"/>
              <a:buChar char="•"/>
            </a:pPr>
            <a:r>
              <a:rPr lang="en-GB" altLang="en-US" sz="2000" dirty="0">
                <a:latin typeface="Century Gothic" charset="0"/>
                <a:ea typeface="Century Gothic" charset="0"/>
                <a:cs typeface="Century Gothic" charset="0"/>
              </a:rPr>
              <a:t>it is easy to identify wrong data if they are far from the straight line. You can now calculate the error of g:                     </a:t>
            </a:r>
            <a:r>
              <a:rPr lang="zh-CN" altLang="en-US" sz="2000" dirty="0">
                <a:latin typeface="Century Gothic" charset="0"/>
                <a:ea typeface="Century Gothic" charset="0"/>
                <a:cs typeface="Century Gothic" charset="0"/>
              </a:rPr>
              <a:t>  </a:t>
            </a:r>
            <a:r>
              <a:rPr lang="en-GB" altLang="en-US" sz="2000" dirty="0">
                <a:latin typeface="Century Gothic" charset="0"/>
                <a:ea typeface="Century Gothic" charset="0"/>
                <a:cs typeface="Century Gothic" charset="0"/>
              </a:rPr>
              <a:t> , where the slope and d(slope) are obtained by curve fitting. </a:t>
            </a:r>
          </a:p>
        </p:txBody>
      </p:sp>
      <p:pic>
        <p:nvPicPr>
          <p:cNvPr id="101379"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49931" y="1706562"/>
            <a:ext cx="341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stretch>
            <a:fillRect/>
          </a:stretch>
        </p:blipFill>
        <p:spPr>
          <a:xfrm>
            <a:off x="9991244" y="2103436"/>
            <a:ext cx="1262761" cy="466143"/>
          </a:xfrm>
          <a:prstGeom prst="rect">
            <a:avLst/>
          </a:prstGeom>
          <a:solidFill>
            <a:schemeClr val="accent3"/>
          </a:solidFill>
        </p:spPr>
      </p:pic>
      <p:pic>
        <p:nvPicPr>
          <p:cNvPr id="7" name="Picture 6"/>
          <p:cNvPicPr>
            <a:picLocks noChangeAspect="1"/>
          </p:cNvPicPr>
          <p:nvPr/>
        </p:nvPicPr>
        <p:blipFill>
          <a:blip r:embed="rId4"/>
          <a:stretch>
            <a:fillRect/>
          </a:stretch>
        </p:blipFill>
        <p:spPr>
          <a:xfrm>
            <a:off x="2492698" y="2752471"/>
            <a:ext cx="1755211" cy="467726"/>
          </a:xfrm>
          <a:prstGeom prst="rect">
            <a:avLst/>
          </a:prstGeom>
          <a:solidFill>
            <a:schemeClr val="accent3"/>
          </a:solidFill>
        </p:spPr>
      </p:pic>
      <p:pic>
        <p:nvPicPr>
          <p:cNvPr id="8" name="Picture 7"/>
          <p:cNvPicPr>
            <a:picLocks noChangeAspect="1"/>
          </p:cNvPicPr>
          <p:nvPr/>
        </p:nvPicPr>
        <p:blipFill>
          <a:blip r:embed="rId5"/>
          <a:stretch>
            <a:fillRect/>
          </a:stretch>
        </p:blipFill>
        <p:spPr>
          <a:xfrm>
            <a:off x="4213183" y="3202340"/>
            <a:ext cx="1446835" cy="413145"/>
          </a:xfrm>
          <a:prstGeom prst="rect">
            <a:avLst/>
          </a:prstGeom>
          <a:solidFill>
            <a:schemeClr val="accent3"/>
          </a:solidFill>
        </p:spPr>
      </p:pic>
      <p:pic>
        <p:nvPicPr>
          <p:cNvPr id="9" name="Picture 8"/>
          <p:cNvPicPr>
            <a:picLocks noChangeAspect="1"/>
          </p:cNvPicPr>
          <p:nvPr/>
        </p:nvPicPr>
        <p:blipFill>
          <a:blip r:embed="rId6"/>
          <a:stretch>
            <a:fillRect/>
          </a:stretch>
        </p:blipFill>
        <p:spPr>
          <a:xfrm>
            <a:off x="5430737" y="5311595"/>
            <a:ext cx="1517060" cy="670066"/>
          </a:xfrm>
          <a:prstGeom prst="rect">
            <a:avLst/>
          </a:prstGeom>
          <a:solidFill>
            <a:schemeClr val="accent3"/>
          </a:solidFill>
        </p:spPr>
      </p:pic>
      <p:pic>
        <p:nvPicPr>
          <p:cNvPr id="101384" name="Picture 10"/>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493463" y="4409894"/>
            <a:ext cx="963612"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4500" y="2302439"/>
            <a:ext cx="7801141" cy="1876022"/>
          </a:xfrm>
        </p:spPr>
        <p:txBody>
          <a:bodyPr/>
          <a:lstStyle/>
          <a:p>
            <a:pPr algn="ctr"/>
            <a:r>
              <a:rPr lang="en-US" altLang="zh-CN" sz="4000" dirty="0"/>
              <a:t>Thank</a:t>
            </a:r>
            <a:r>
              <a:rPr lang="zh-CN" altLang="en-US" sz="4000" dirty="0"/>
              <a:t> </a:t>
            </a:r>
            <a:r>
              <a:rPr lang="en-US" altLang="zh-CN" sz="4000" dirty="0"/>
              <a:t>you</a:t>
            </a:r>
            <a:r>
              <a:rPr lang="zh-CN" altLang="en-US" sz="4000" dirty="0"/>
              <a:t> </a:t>
            </a:r>
            <a:r>
              <a:rPr lang="en-US" altLang="zh-CN" sz="4000" dirty="0"/>
              <a:t>and</a:t>
            </a:r>
            <a:r>
              <a:rPr lang="zh-CN" altLang="en-US" sz="4000" dirty="0"/>
              <a:t> </a:t>
            </a:r>
            <a:r>
              <a:rPr lang="en-US" altLang="zh-CN" sz="4000" dirty="0"/>
              <a:t>good</a:t>
            </a:r>
            <a:r>
              <a:rPr lang="zh-CN" altLang="en-US" sz="4000" dirty="0"/>
              <a:t> </a:t>
            </a:r>
            <a:r>
              <a:rPr lang="en-US" altLang="zh-CN" sz="4000" dirty="0"/>
              <a:t>luck</a:t>
            </a:r>
            <a:r>
              <a:rPr lang="zh-CN" altLang="en-US" sz="4000" dirty="0"/>
              <a:t> </a:t>
            </a:r>
            <a:r>
              <a:rPr lang="en-US" altLang="zh-CN" sz="4000" dirty="0"/>
              <a:t>in</a:t>
            </a:r>
            <a:r>
              <a:rPr lang="zh-CN" altLang="en-US" sz="4000" dirty="0"/>
              <a:t> </a:t>
            </a:r>
            <a:r>
              <a:rPr lang="en-US" altLang="zh-CN" sz="4000" dirty="0"/>
              <a:t>your</a:t>
            </a:r>
            <a:r>
              <a:rPr lang="zh-CN" altLang="en-US" sz="4000" dirty="0"/>
              <a:t> </a:t>
            </a:r>
            <a:r>
              <a:rPr lang="en-US" altLang="zh-CN" sz="4000" dirty="0"/>
              <a:t>experiments!</a:t>
            </a:r>
            <a:endParaRPr 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611580"/>
            <a:ext cx="8911687" cy="640445"/>
          </a:xfrm>
        </p:spPr>
        <p:txBody>
          <a:bodyPr/>
          <a:lstStyle/>
          <a:p>
            <a:r>
              <a:rPr lang="en-GB" sz="3200" dirty="0"/>
              <a:t>Schedule of lab classes</a:t>
            </a:r>
          </a:p>
        </p:txBody>
      </p:sp>
      <p:sp>
        <p:nvSpPr>
          <p:cNvPr id="3" name="Content Placeholder 2"/>
          <p:cNvSpPr>
            <a:spLocks noGrp="1"/>
          </p:cNvSpPr>
          <p:nvPr>
            <p:ph idx="1"/>
          </p:nvPr>
        </p:nvSpPr>
        <p:spPr>
          <a:xfrm>
            <a:off x="380999" y="1252025"/>
            <a:ext cx="6313715" cy="5265679"/>
          </a:xfrm>
        </p:spPr>
        <p:txBody>
          <a:bodyPr>
            <a:noAutofit/>
          </a:bodyPr>
          <a:lstStyle/>
          <a:p>
            <a:r>
              <a:rPr lang="en-US" dirty="0"/>
              <a:t>Typhoon or rainstorm, make-up on </a:t>
            </a:r>
            <a:r>
              <a:rPr lang="en-US" dirty="0">
                <a:solidFill>
                  <a:srgbClr val="FF0000"/>
                </a:solidFill>
              </a:rPr>
              <a:t>Saturday</a:t>
            </a:r>
            <a:r>
              <a:rPr lang="zh-CN" altLang="en-US" dirty="0">
                <a:solidFill>
                  <a:srgbClr val="FF0000"/>
                </a:solidFill>
              </a:rPr>
              <a:t> </a:t>
            </a:r>
            <a:r>
              <a:rPr lang="en-US" altLang="zh-CN" dirty="0">
                <a:solidFill>
                  <a:srgbClr val="FF0000"/>
                </a:solidFill>
              </a:rPr>
              <a:t>Morning</a:t>
            </a:r>
            <a:endParaRPr lang="en-US" altLang="zh-CN" b="1" dirty="0">
              <a:solidFill>
                <a:srgbClr val="FF0000"/>
              </a:solidFill>
            </a:endParaRPr>
          </a:p>
          <a:p>
            <a:r>
              <a:rPr lang="en-US" altLang="zh-CN" dirty="0"/>
              <a:t>Filled make-up application form on Blackboard </a:t>
            </a:r>
            <a:r>
              <a:rPr lang="en-US" altLang="zh-CN" dirty="0">
                <a:solidFill>
                  <a:srgbClr val="FF0000"/>
                </a:solidFill>
              </a:rPr>
              <a:t>before Fri. 5pm </a:t>
            </a:r>
            <a:r>
              <a:rPr lang="en-US" altLang="zh-CN" dirty="0"/>
              <a:t>the</a:t>
            </a:r>
            <a:r>
              <a:rPr lang="zh-CN" altLang="en-US" dirty="0"/>
              <a:t> </a:t>
            </a:r>
            <a:r>
              <a:rPr lang="en-US" altLang="zh-CN" dirty="0">
                <a:solidFill>
                  <a:schemeClr val="tx1"/>
                </a:solidFill>
              </a:rPr>
              <a:t>Saturday</a:t>
            </a:r>
            <a:r>
              <a:rPr lang="en-US" altLang="zh-CN" dirty="0">
                <a:solidFill>
                  <a:srgbClr val="FF0000"/>
                </a:solidFill>
              </a:rPr>
              <a:t> </a:t>
            </a:r>
            <a:r>
              <a:rPr lang="en-US" altLang="zh-CN" dirty="0"/>
              <a:t>make-up.</a:t>
            </a:r>
          </a:p>
          <a:p>
            <a:r>
              <a:rPr lang="en-US" altLang="zh-CN" dirty="0"/>
              <a:t>All reports and error analysis homework should be </a:t>
            </a:r>
            <a:r>
              <a:rPr lang="en-US" altLang="zh-CN" dirty="0">
                <a:solidFill>
                  <a:srgbClr val="FF0000"/>
                </a:solidFill>
              </a:rPr>
              <a:t>submitted on Blackboard</a:t>
            </a:r>
          </a:p>
          <a:p>
            <a:r>
              <a:rPr lang="en-US" altLang="zh-CN" dirty="0"/>
              <a:t>Midterm term break and following lab schedules are </a:t>
            </a:r>
            <a:r>
              <a:rPr lang="en-US" altLang="zh-CN" dirty="0">
                <a:solidFill>
                  <a:srgbClr val="FF0000"/>
                </a:solidFill>
              </a:rPr>
              <a:t>tentative</a:t>
            </a:r>
            <a:r>
              <a:rPr lang="en-US" altLang="zh-CN" dirty="0"/>
              <a:t>, will finalize when your mid-term dates are known</a:t>
            </a:r>
            <a:endParaRPr lang="en-GB" altLang="zh-CN" dirty="0">
              <a:solidFill>
                <a:srgbClr val="FF0000"/>
              </a:solidFill>
            </a:endParaRPr>
          </a:p>
          <a:p>
            <a:r>
              <a:rPr lang="en-US" altLang="zh-CN" dirty="0"/>
              <a:t>For your </a:t>
            </a:r>
            <a:r>
              <a:rPr lang="en-US" altLang="zh-CN" sz="1800" b="1" baseline="0" dirty="0">
                <a:solidFill>
                  <a:schemeClr val="tx1"/>
                </a:solidFill>
              </a:rPr>
              <a:t>1</a:t>
            </a:r>
            <a:r>
              <a:rPr lang="en-US" altLang="zh-CN" sz="1800" b="1" baseline="30000" dirty="0">
                <a:solidFill>
                  <a:schemeClr val="tx1"/>
                </a:solidFill>
              </a:rPr>
              <a:t>st</a:t>
            </a:r>
            <a:r>
              <a:rPr lang="en-US" altLang="zh-CN" b="1" dirty="0"/>
              <a:t> formal report and all short report</a:t>
            </a:r>
            <a:r>
              <a:rPr lang="en-US" altLang="zh-CN" dirty="0"/>
              <a:t>, you have </a:t>
            </a:r>
            <a:r>
              <a:rPr lang="en-US" altLang="zh-CN" dirty="0">
                <a:solidFill>
                  <a:srgbClr val="FF0000"/>
                </a:solidFill>
              </a:rPr>
              <a:t>7 days </a:t>
            </a:r>
            <a:r>
              <a:rPr lang="en-US" altLang="zh-CN" dirty="0"/>
              <a:t>to write your report. For example, the start time of your lab session is Thu. 8:30, the deadline of your report submission is next Thu. 8:30.</a:t>
            </a:r>
          </a:p>
          <a:p>
            <a:r>
              <a:rPr lang="en-US" altLang="zh-CN" dirty="0"/>
              <a:t>The </a:t>
            </a:r>
            <a:r>
              <a:rPr lang="en-GB" altLang="zh-CN" sz="1800" dirty="0">
                <a:solidFill>
                  <a:schemeClr val="tx1"/>
                </a:solidFill>
              </a:rPr>
              <a:t>deadline for </a:t>
            </a:r>
            <a:r>
              <a:rPr lang="en-GB" altLang="zh-CN" sz="1800" b="1" baseline="0" dirty="0">
                <a:solidFill>
                  <a:schemeClr val="tx1"/>
                </a:solidFill>
              </a:rPr>
              <a:t>2</a:t>
            </a:r>
            <a:r>
              <a:rPr lang="en-GB" altLang="zh-CN" sz="1800" b="1" baseline="30000" dirty="0">
                <a:solidFill>
                  <a:schemeClr val="tx1"/>
                </a:solidFill>
              </a:rPr>
              <a:t>nd </a:t>
            </a:r>
            <a:r>
              <a:rPr lang="en-GB" altLang="zh-CN" sz="1800" b="1" dirty="0">
                <a:solidFill>
                  <a:schemeClr val="tx1"/>
                </a:solidFill>
              </a:rPr>
              <a:t>&amp;</a:t>
            </a:r>
            <a:r>
              <a:rPr lang="en-GB" altLang="zh-CN" sz="1800" b="1" baseline="0" dirty="0">
                <a:solidFill>
                  <a:schemeClr val="tx1"/>
                </a:solidFill>
              </a:rPr>
              <a:t>3</a:t>
            </a:r>
            <a:r>
              <a:rPr lang="en-GB" altLang="zh-CN" sz="1800" b="1" baseline="30000" dirty="0">
                <a:solidFill>
                  <a:schemeClr val="tx1"/>
                </a:solidFill>
              </a:rPr>
              <a:t>rd</a:t>
            </a:r>
            <a:r>
              <a:rPr lang="en-GB" altLang="zh-CN" sz="1800" b="1" dirty="0">
                <a:solidFill>
                  <a:schemeClr val="tx1"/>
                </a:solidFill>
              </a:rPr>
              <a:t> formal report </a:t>
            </a:r>
            <a:r>
              <a:rPr lang="en-GB" altLang="zh-CN" sz="1800" dirty="0">
                <a:solidFill>
                  <a:schemeClr val="tx1"/>
                </a:solidFill>
              </a:rPr>
              <a:t>is </a:t>
            </a:r>
            <a:r>
              <a:rPr lang="en-GB" altLang="zh-CN" sz="1800" dirty="0">
                <a:solidFill>
                  <a:srgbClr val="FF0000"/>
                </a:solidFill>
              </a:rPr>
              <a:t>Dec 17 23:59</a:t>
            </a:r>
            <a:r>
              <a:rPr lang="en-GB" altLang="zh-CN" sz="1800" dirty="0">
                <a:solidFill>
                  <a:schemeClr val="tx1"/>
                </a:solidFill>
              </a:rPr>
              <a:t>.</a:t>
            </a:r>
          </a:p>
          <a:p>
            <a:r>
              <a:rPr lang="en-GB" altLang="zh-CN" dirty="0">
                <a:solidFill>
                  <a:srgbClr val="FF0000"/>
                </a:solidFill>
              </a:rPr>
              <a:t>SIGN your name </a:t>
            </a:r>
            <a:r>
              <a:rPr lang="en-GB" altLang="zh-CN" dirty="0">
                <a:solidFill>
                  <a:schemeClr val="tx1"/>
                </a:solidFill>
              </a:rPr>
              <a:t>on </a:t>
            </a:r>
            <a:r>
              <a:rPr lang="en-GB" altLang="zh-CN" dirty="0" err="1">
                <a:solidFill>
                  <a:schemeClr val="tx1"/>
                </a:solidFill>
              </a:rPr>
              <a:t>atte</a:t>
            </a:r>
            <a:r>
              <a:rPr lang="en-GB" altLang="zh-CN" dirty="0">
                <a:solidFill>
                  <a:schemeClr val="tx1"/>
                </a:solidFill>
              </a:rPr>
              <a:t>	</a:t>
            </a:r>
            <a:r>
              <a:rPr lang="en-GB" altLang="zh-CN" dirty="0" err="1">
                <a:solidFill>
                  <a:schemeClr val="tx1"/>
                </a:solidFill>
              </a:rPr>
              <a:t>ndance</a:t>
            </a:r>
            <a:r>
              <a:rPr lang="en-GB" altLang="zh-CN" dirty="0">
                <a:solidFill>
                  <a:schemeClr val="tx1"/>
                </a:solidFill>
              </a:rPr>
              <a:t> sheet once you enter the lab, no grade for report if you absent.</a:t>
            </a:r>
            <a:endParaRPr lang="en-US" altLang="zh-CN" dirty="0"/>
          </a:p>
          <a:p>
            <a:pPr marL="0" indent="0">
              <a:buNone/>
            </a:pPr>
            <a:endParaRPr lang="en-US" altLang="zh-CN"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620866077"/>
              </p:ext>
            </p:extLst>
          </p:nvPr>
        </p:nvGraphicFramePr>
        <p:xfrm>
          <a:off x="6591300" y="502920"/>
          <a:ext cx="5600700" cy="5852160"/>
        </p:xfrm>
        <a:graphic>
          <a:graphicData uri="http://schemas.openxmlformats.org/drawingml/2006/table">
            <a:tbl>
              <a:tblPr firstRow="1" bandRow="1">
                <a:tableStyleId>{5C22544A-7EE6-4342-B048-85BDC9FD1C3A}</a:tableStyleId>
              </a:tblPr>
              <a:tblGrid>
                <a:gridCol w="1079383">
                  <a:extLst>
                    <a:ext uri="{9D8B030D-6E8A-4147-A177-3AD203B41FA5}">
                      <a16:colId xmlns:a16="http://schemas.microsoft.com/office/drawing/2014/main" xmlns="" val="20000"/>
                    </a:ext>
                  </a:extLst>
                </a:gridCol>
                <a:gridCol w="717883">
                  <a:extLst>
                    <a:ext uri="{9D8B030D-6E8A-4147-A177-3AD203B41FA5}">
                      <a16:colId xmlns:a16="http://schemas.microsoft.com/office/drawing/2014/main" xmlns="" val="20001"/>
                    </a:ext>
                  </a:extLst>
                </a:gridCol>
                <a:gridCol w="3803434">
                  <a:extLst>
                    <a:ext uri="{9D8B030D-6E8A-4147-A177-3AD203B41FA5}">
                      <a16:colId xmlns:a16="http://schemas.microsoft.com/office/drawing/2014/main" xmlns="" val="20002"/>
                    </a:ext>
                  </a:extLst>
                </a:gridCol>
              </a:tblGrid>
              <a:tr h="300285">
                <a:tc>
                  <a:txBody>
                    <a:bodyPr/>
                    <a:lstStyle/>
                    <a:p>
                      <a:r>
                        <a:rPr lang="en-US" sz="1400" dirty="0"/>
                        <a:t>Date</a:t>
                      </a:r>
                      <a:endParaRPr lang="en-GB" sz="1400" dirty="0"/>
                    </a:p>
                  </a:txBody>
                  <a:tcPr/>
                </a:tc>
                <a:tc>
                  <a:txBody>
                    <a:bodyPr/>
                    <a:lstStyle/>
                    <a:p>
                      <a:r>
                        <a:rPr lang="en-US" sz="1400" dirty="0"/>
                        <a:t>Week</a:t>
                      </a:r>
                      <a:endParaRPr lang="en-GB" sz="1400" dirty="0"/>
                    </a:p>
                  </a:txBody>
                  <a:tcPr/>
                </a:tc>
                <a:tc>
                  <a:txBody>
                    <a:bodyPr/>
                    <a:lstStyle/>
                    <a:p>
                      <a:r>
                        <a:rPr lang="en-US" sz="1400" dirty="0"/>
                        <a:t>Lab</a:t>
                      </a:r>
                      <a:r>
                        <a:rPr lang="en-US" sz="1400" baseline="0" dirty="0"/>
                        <a:t> days</a:t>
                      </a:r>
                      <a:endParaRPr lang="en-GB" sz="1400" dirty="0"/>
                    </a:p>
                  </a:txBody>
                  <a:tcPr/>
                </a:tc>
                <a:extLst>
                  <a:ext uri="{0D108BD9-81ED-4DB2-BD59-A6C34878D82A}">
                    <a16:rowId xmlns:a16="http://schemas.microsoft.com/office/drawing/2014/main" xmlns="" val="10000"/>
                  </a:ext>
                </a:extLst>
              </a:tr>
              <a:tr h="300285">
                <a:tc>
                  <a:txBody>
                    <a:bodyPr/>
                    <a:lstStyle/>
                    <a:p>
                      <a:pPr marL="0" algn="l" defTabSz="457200" rtl="0" eaLnBrk="1" latinLnBrk="0" hangingPunct="1"/>
                      <a:r>
                        <a:rPr lang="en-US" sz="1400" kern="1200" dirty="0">
                          <a:solidFill>
                            <a:schemeClr val="bg1">
                              <a:lumMod val="50000"/>
                            </a:schemeClr>
                          </a:solidFill>
                          <a:latin typeface="+mn-lt"/>
                          <a:ea typeface="+mn-ea"/>
                          <a:cs typeface="+mn-cs"/>
                        </a:rPr>
                        <a:t>Sept 6-10</a:t>
                      </a:r>
                      <a:endParaRPr lang="en-GB" sz="1400" kern="1200" dirty="0">
                        <a:solidFill>
                          <a:schemeClr val="bg1">
                            <a:lumMod val="50000"/>
                          </a:schemeClr>
                        </a:solidFill>
                        <a:latin typeface="+mn-lt"/>
                        <a:ea typeface="+mn-ea"/>
                        <a:cs typeface="+mn-cs"/>
                      </a:endParaRPr>
                    </a:p>
                  </a:txBody>
                  <a:tcPr/>
                </a:tc>
                <a:tc>
                  <a:txBody>
                    <a:bodyPr/>
                    <a:lstStyle/>
                    <a:p>
                      <a:r>
                        <a:rPr lang="en-US" sz="1400" dirty="0"/>
                        <a:t>1</a:t>
                      </a:r>
                      <a:endParaRPr lang="en-GB"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1400" dirty="0"/>
                        <a:t>No class/lab.</a:t>
                      </a:r>
                    </a:p>
                  </a:txBody>
                  <a:tcPr/>
                </a:tc>
                <a:extLst>
                  <a:ext uri="{0D108BD9-81ED-4DB2-BD59-A6C34878D82A}">
                    <a16:rowId xmlns:a16="http://schemas.microsoft.com/office/drawing/2014/main" xmlns="" val="10001"/>
                  </a:ext>
                </a:extLst>
              </a:tr>
              <a:tr h="300285">
                <a:tc>
                  <a:txBody>
                    <a:bodyPr/>
                    <a:lstStyle/>
                    <a:p>
                      <a:r>
                        <a:rPr lang="en-US" sz="1400" dirty="0">
                          <a:solidFill>
                            <a:srgbClr val="00B0F0"/>
                          </a:solidFill>
                        </a:rPr>
                        <a:t>Sept 13-17</a:t>
                      </a:r>
                      <a:endParaRPr lang="en-GB" sz="1400" dirty="0">
                        <a:solidFill>
                          <a:srgbClr val="00B0F0"/>
                        </a:solidFill>
                      </a:endParaRPr>
                    </a:p>
                  </a:txBody>
                  <a:tcPr/>
                </a:tc>
                <a:tc>
                  <a:txBody>
                    <a:bodyPr/>
                    <a:lstStyle/>
                    <a:p>
                      <a:r>
                        <a:rPr lang="en-US" sz="1400" dirty="0"/>
                        <a:t>2</a:t>
                      </a:r>
                      <a:endParaRPr lang="en-GB"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1400" dirty="0"/>
                        <a:t>Lecture on guidelines and data analysis.</a:t>
                      </a:r>
                    </a:p>
                  </a:txBody>
                  <a:tcPr/>
                </a:tc>
                <a:extLst>
                  <a:ext uri="{0D108BD9-81ED-4DB2-BD59-A6C34878D82A}">
                    <a16:rowId xmlns:a16="http://schemas.microsoft.com/office/drawing/2014/main" xmlns="" val="10002"/>
                  </a:ext>
                </a:extLst>
              </a:tr>
              <a:tr h="324648">
                <a:tc>
                  <a:txBody>
                    <a:bodyPr/>
                    <a:lstStyle/>
                    <a:p>
                      <a:r>
                        <a:rPr lang="en-US" sz="1400" kern="1200" dirty="0">
                          <a:solidFill>
                            <a:schemeClr val="tx1"/>
                          </a:solidFill>
                          <a:latin typeface="+mn-lt"/>
                          <a:ea typeface="+mn-ea"/>
                          <a:cs typeface="+mn-cs"/>
                        </a:rPr>
                        <a:t>Sept 18-26</a:t>
                      </a:r>
                      <a:endParaRPr lang="en-GB" sz="1400" dirty="0">
                        <a:solidFill>
                          <a:srgbClr val="00B0F0"/>
                        </a:solidFill>
                      </a:endParaRPr>
                    </a:p>
                  </a:txBody>
                  <a:tcPr/>
                </a:tc>
                <a:tc>
                  <a:txBody>
                    <a:bodyPr/>
                    <a:lstStyle/>
                    <a:p>
                      <a:r>
                        <a:rPr lang="en-US" sz="1400" dirty="0"/>
                        <a:t>3</a:t>
                      </a:r>
                      <a:endParaRPr lang="en-GB"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a:solidFill>
                            <a:schemeClr val="tx1"/>
                          </a:solidFill>
                        </a:rPr>
                        <a:t>1</a:t>
                      </a:r>
                      <a:r>
                        <a:rPr lang="en-US" altLang="zh-CN" sz="1400" baseline="30000" dirty="0">
                          <a:solidFill>
                            <a:schemeClr val="tx1"/>
                          </a:solidFill>
                        </a:rPr>
                        <a:t>st</a:t>
                      </a:r>
                      <a:r>
                        <a:rPr lang="en-US" altLang="zh-CN" sz="1400" baseline="0" dirty="0">
                          <a:solidFill>
                            <a:schemeClr val="tx1"/>
                          </a:solidFill>
                        </a:rPr>
                        <a:t> lab (Sept 18 for Mon. sessions, Sept 26 for Tue. Session).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a:solidFill>
                            <a:schemeClr val="tx1"/>
                          </a:solidFill>
                        </a:rPr>
                        <a:t>Error analysis assignment due (Oct 8 23:59).</a:t>
                      </a:r>
                      <a:endParaRPr lang="en-GB" altLang="zh-CN" sz="1400" dirty="0">
                        <a:solidFill>
                          <a:srgbClr val="00B050"/>
                        </a:solidFill>
                      </a:endParaRPr>
                    </a:p>
                  </a:txBody>
                  <a:tcPr/>
                </a:tc>
                <a:extLst>
                  <a:ext uri="{0D108BD9-81ED-4DB2-BD59-A6C34878D82A}">
                    <a16:rowId xmlns:a16="http://schemas.microsoft.com/office/drawing/2014/main" xmlns="" val="10004"/>
                  </a:ext>
                </a:extLst>
              </a:tr>
              <a:tr h="300285">
                <a:tc>
                  <a:txBody>
                    <a:bodyPr/>
                    <a:lstStyle/>
                    <a:p>
                      <a:r>
                        <a:rPr lang="en-US" altLang="zh-CN" sz="1400" kern="1200" dirty="0">
                          <a:solidFill>
                            <a:schemeClr val="tx1"/>
                          </a:solidFill>
                          <a:latin typeface="+mn-lt"/>
                          <a:ea typeface="+mn-ea"/>
                          <a:cs typeface="+mn-cs"/>
                        </a:rPr>
                        <a:t>Sept 27- Oct 8</a:t>
                      </a:r>
                      <a:endParaRPr lang="en-GB" altLang="zh-CN" sz="1400" dirty="0">
                        <a:solidFill>
                          <a:srgbClr val="00B0F0"/>
                        </a:solidFill>
                      </a:endParaRPr>
                    </a:p>
                  </a:txBody>
                  <a:tcPr/>
                </a:tc>
                <a:tc>
                  <a:txBody>
                    <a:bodyPr/>
                    <a:lstStyle/>
                    <a:p>
                      <a:r>
                        <a:rPr lang="en-US" sz="1400" dirty="0">
                          <a:solidFill>
                            <a:schemeClr val="tx1"/>
                          </a:solidFill>
                        </a:rPr>
                        <a:t>4-5</a:t>
                      </a:r>
                      <a:endParaRPr lang="en-GB" sz="1400"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baseline="0" dirty="0">
                          <a:solidFill>
                            <a:schemeClr val="tx1"/>
                          </a:solidFill>
                        </a:rPr>
                        <a:t>No </a:t>
                      </a:r>
                      <a:r>
                        <a:rPr lang="en-GB" altLang="zh-CN" sz="1400" baseline="0" dirty="0">
                          <a:solidFill>
                            <a:schemeClr val="tx1"/>
                          </a:solidFill>
                        </a:rPr>
                        <a:t>lab, 1</a:t>
                      </a:r>
                      <a:r>
                        <a:rPr lang="en-GB" altLang="zh-CN" sz="1400" baseline="30000" dirty="0">
                          <a:solidFill>
                            <a:schemeClr val="tx1"/>
                          </a:solidFill>
                        </a:rPr>
                        <a:t>st</a:t>
                      </a:r>
                      <a:r>
                        <a:rPr lang="en-GB" altLang="zh-CN" sz="1400" baseline="0" dirty="0">
                          <a:solidFill>
                            <a:schemeClr val="tx1"/>
                          </a:solidFill>
                        </a:rPr>
                        <a:t> report due.</a:t>
                      </a:r>
                      <a:endParaRPr lang="en-GB" altLang="zh-CN" sz="1400" dirty="0">
                        <a:solidFill>
                          <a:srgbClr val="00B050"/>
                        </a:solidFill>
                      </a:endParaRPr>
                    </a:p>
                  </a:txBody>
                  <a:tcPr/>
                </a:tc>
                <a:extLst>
                  <a:ext uri="{0D108BD9-81ED-4DB2-BD59-A6C34878D82A}">
                    <a16:rowId xmlns:a16="http://schemas.microsoft.com/office/drawing/2014/main" xmlns="" val="10005"/>
                  </a:ext>
                </a:extLst>
              </a:tr>
              <a:tr h="300285">
                <a:tc>
                  <a:txBody>
                    <a:bodyPr/>
                    <a:lstStyle/>
                    <a:p>
                      <a:r>
                        <a:rPr lang="en-US" sz="1400" dirty="0">
                          <a:solidFill>
                            <a:srgbClr val="00B0F0"/>
                          </a:solidFill>
                        </a:rPr>
                        <a:t>Oct 11-15</a:t>
                      </a:r>
                      <a:endParaRPr lang="en-GB" sz="1400" dirty="0">
                        <a:solidFill>
                          <a:srgbClr val="00B0F0"/>
                        </a:solidFill>
                      </a:endParaRPr>
                    </a:p>
                  </a:txBody>
                  <a:tcPr/>
                </a:tc>
                <a:tc>
                  <a:txBody>
                    <a:bodyPr/>
                    <a:lstStyle/>
                    <a:p>
                      <a:r>
                        <a:rPr lang="en-US" sz="1400" dirty="0">
                          <a:solidFill>
                            <a:schemeClr val="tx1"/>
                          </a:solidFill>
                        </a:rPr>
                        <a:t>6</a:t>
                      </a:r>
                      <a:endParaRPr lang="en-GB" sz="14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1400" baseline="0" dirty="0">
                          <a:solidFill>
                            <a:schemeClr val="tx1"/>
                          </a:solidFill>
                        </a:rPr>
                        <a:t>Lecture: Feedback on reports submitted. </a:t>
                      </a:r>
                      <a:endParaRPr lang="en-GB" altLang="zh-CN" sz="1400" dirty="0">
                        <a:solidFill>
                          <a:srgbClr val="00B050"/>
                        </a:solidFill>
                      </a:endParaRPr>
                    </a:p>
                  </a:txBody>
                  <a:tcPr/>
                </a:tc>
                <a:extLst>
                  <a:ext uri="{0D108BD9-81ED-4DB2-BD59-A6C34878D82A}">
                    <a16:rowId xmlns:a16="http://schemas.microsoft.com/office/drawing/2014/main" xmlns="" val="10006"/>
                  </a:ext>
                </a:extLst>
              </a:tr>
              <a:tr h="300285">
                <a:tc>
                  <a:txBody>
                    <a:bodyPr/>
                    <a:lstStyle/>
                    <a:p>
                      <a:r>
                        <a:rPr lang="en-US" sz="1400" dirty="0">
                          <a:solidFill>
                            <a:schemeClr val="tx1"/>
                          </a:solidFill>
                        </a:rPr>
                        <a:t>Oct 18-22</a:t>
                      </a:r>
                      <a:endParaRPr lang="en-GB" sz="1400" dirty="0">
                        <a:solidFill>
                          <a:schemeClr val="tx1"/>
                        </a:solidFill>
                      </a:endParaRPr>
                    </a:p>
                  </a:txBody>
                  <a:tcPr/>
                </a:tc>
                <a:tc>
                  <a:txBody>
                    <a:bodyPr/>
                    <a:lstStyle/>
                    <a:p>
                      <a:r>
                        <a:rPr lang="en-US" sz="1400" dirty="0">
                          <a:solidFill>
                            <a:schemeClr val="tx1"/>
                          </a:solidFill>
                        </a:rPr>
                        <a:t>7</a:t>
                      </a:r>
                      <a:endParaRPr lang="en-GB" sz="14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1400" dirty="0">
                          <a:solidFill>
                            <a:schemeClr val="tx1"/>
                          </a:solidFill>
                        </a:rPr>
                        <a:t>2</a:t>
                      </a:r>
                      <a:r>
                        <a:rPr kumimoji="0" lang="en-GB" altLang="zh-CN" sz="1400" b="0" i="0" u="none" strike="noStrike" kern="1200" cap="none" spc="0" normalizeH="0" baseline="30000" noProof="0" dirty="0" err="1">
                          <a:ln>
                            <a:noFill/>
                          </a:ln>
                          <a:solidFill>
                            <a:schemeClr val="tx1"/>
                          </a:solidFill>
                          <a:effectLst/>
                          <a:uLnTx/>
                          <a:uFillTx/>
                          <a:latin typeface="+mn-lt"/>
                          <a:ea typeface="+mn-ea"/>
                          <a:cs typeface="+mn-cs"/>
                        </a:rPr>
                        <a:t>nd</a:t>
                      </a:r>
                      <a:r>
                        <a:rPr lang="en-GB" altLang="zh-CN" sz="1400" baseline="0" dirty="0">
                          <a:solidFill>
                            <a:schemeClr val="tx1"/>
                          </a:solidFill>
                        </a:rPr>
                        <a:t> </a:t>
                      </a:r>
                      <a:r>
                        <a:rPr lang="en-GB" altLang="zh-CN" sz="1400" dirty="0">
                          <a:solidFill>
                            <a:schemeClr val="tx1"/>
                          </a:solidFill>
                        </a:rPr>
                        <a:t>lab</a:t>
                      </a:r>
                      <a:r>
                        <a:rPr kumimoji="0" lang="en-GB" altLang="zh-CN" sz="1400" b="0" i="0" u="none" strike="noStrike" kern="1200" cap="none" spc="0" normalizeH="0" baseline="0" noProof="0" dirty="0">
                          <a:ln>
                            <a:noFill/>
                          </a:ln>
                          <a:solidFill>
                            <a:schemeClr val="tx1"/>
                          </a:solidFill>
                          <a:effectLst/>
                          <a:uLnTx/>
                          <a:uFillTx/>
                          <a:latin typeface="+mn-lt"/>
                          <a:ea typeface="+mn-ea"/>
                          <a:cs typeface="+mn-cs"/>
                        </a:rPr>
                        <a:t>.</a:t>
                      </a:r>
                      <a:endParaRPr lang="en-GB" altLang="zh-CN" sz="1400" dirty="0">
                        <a:solidFill>
                          <a:srgbClr val="00B050"/>
                        </a:solidFill>
                      </a:endParaRPr>
                    </a:p>
                  </a:txBody>
                  <a:tcPr/>
                </a:tc>
                <a:extLst>
                  <a:ext uri="{0D108BD9-81ED-4DB2-BD59-A6C34878D82A}">
                    <a16:rowId xmlns:a16="http://schemas.microsoft.com/office/drawing/2014/main" xmlns="" val="10007"/>
                  </a:ext>
                </a:extLst>
              </a:tr>
              <a:tr h="300285">
                <a:tc>
                  <a:txBody>
                    <a:bodyPr/>
                    <a:lstStyle/>
                    <a:p>
                      <a:r>
                        <a:rPr lang="en-US" sz="1400" dirty="0">
                          <a:solidFill>
                            <a:schemeClr val="tx1"/>
                          </a:solidFill>
                        </a:rPr>
                        <a:t>Oct 25-29</a:t>
                      </a:r>
                      <a:endParaRPr lang="en-GB" sz="1400" dirty="0">
                        <a:solidFill>
                          <a:schemeClr val="tx1"/>
                        </a:solidFill>
                      </a:endParaRPr>
                    </a:p>
                  </a:txBody>
                  <a:tcPr/>
                </a:tc>
                <a:tc>
                  <a:txBody>
                    <a:bodyPr/>
                    <a:lstStyle/>
                    <a:p>
                      <a:r>
                        <a:rPr lang="en-US" sz="1400" dirty="0">
                          <a:solidFill>
                            <a:schemeClr val="tx1"/>
                          </a:solidFill>
                        </a:rPr>
                        <a:t>8</a:t>
                      </a:r>
                      <a:endParaRPr lang="en-GB" sz="14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1400" baseline="0" dirty="0">
                          <a:solidFill>
                            <a:schemeClr val="tx1"/>
                          </a:solidFill>
                        </a:rPr>
                        <a:t>3</a:t>
                      </a:r>
                      <a:r>
                        <a:rPr lang="en-GB" altLang="zh-CN" sz="1400" baseline="30000" dirty="0">
                          <a:solidFill>
                            <a:schemeClr val="tx1"/>
                          </a:solidFill>
                        </a:rPr>
                        <a:t>rd</a:t>
                      </a:r>
                      <a:r>
                        <a:rPr lang="en-GB" altLang="zh-CN" sz="1400" baseline="0" dirty="0">
                          <a:solidFill>
                            <a:schemeClr val="tx1"/>
                          </a:solidFill>
                        </a:rPr>
                        <a:t> </a:t>
                      </a:r>
                      <a:r>
                        <a:rPr lang="en-GB" altLang="zh-CN" sz="1400" dirty="0">
                          <a:solidFill>
                            <a:schemeClr val="tx1"/>
                          </a:solidFill>
                        </a:rPr>
                        <a:t>lab, 2</a:t>
                      </a:r>
                      <a:r>
                        <a:rPr kumimoji="0" lang="en-GB" altLang="zh-CN" sz="1400" b="0" i="0" u="none" strike="noStrike" kern="1200" cap="none" spc="0" normalizeH="0" baseline="30000" noProof="0" dirty="0" err="1">
                          <a:ln>
                            <a:noFill/>
                          </a:ln>
                          <a:solidFill>
                            <a:schemeClr val="tx1"/>
                          </a:solidFill>
                          <a:effectLst/>
                          <a:uLnTx/>
                          <a:uFillTx/>
                          <a:latin typeface="+mn-lt"/>
                          <a:ea typeface="+mn-ea"/>
                          <a:cs typeface="+mn-cs"/>
                        </a:rPr>
                        <a:t>nd</a:t>
                      </a:r>
                      <a:r>
                        <a:rPr kumimoji="0" lang="en-GB" altLang="zh-CN" sz="1400" b="0" i="0" u="none" strike="noStrike" kern="1200" cap="none" spc="0" normalizeH="0" baseline="0" noProof="0" dirty="0">
                          <a:ln>
                            <a:noFill/>
                          </a:ln>
                          <a:solidFill>
                            <a:schemeClr val="tx1"/>
                          </a:solidFill>
                          <a:effectLst/>
                          <a:uLnTx/>
                          <a:uFillTx/>
                          <a:latin typeface="+mn-lt"/>
                          <a:ea typeface="+mn-ea"/>
                          <a:cs typeface="+mn-cs"/>
                        </a:rPr>
                        <a:t> report due</a:t>
                      </a:r>
                      <a:r>
                        <a:rPr lang="en-GB" altLang="zh-CN" sz="1400" baseline="0" dirty="0">
                          <a:solidFill>
                            <a:schemeClr val="tx1"/>
                          </a:solidFill>
                        </a:rPr>
                        <a:t>.</a:t>
                      </a:r>
                      <a:endParaRPr lang="en-GB" altLang="zh-CN" sz="1400" dirty="0">
                        <a:solidFill>
                          <a:srgbClr val="00B050"/>
                        </a:solidFill>
                      </a:endParaRPr>
                    </a:p>
                  </a:txBody>
                  <a:tcPr/>
                </a:tc>
                <a:extLst>
                  <a:ext uri="{0D108BD9-81ED-4DB2-BD59-A6C34878D82A}">
                    <a16:rowId xmlns:a16="http://schemas.microsoft.com/office/drawing/2014/main" xmlns="" val="10008"/>
                  </a:ext>
                </a:extLst>
              </a:tr>
              <a:tr h="300285">
                <a:tc>
                  <a:txBody>
                    <a:bodyPr/>
                    <a:lstStyle/>
                    <a:p>
                      <a:r>
                        <a:rPr lang="en-US" altLang="zh-CN" sz="1400" dirty="0">
                          <a:solidFill>
                            <a:schemeClr val="tx1"/>
                          </a:solidFill>
                        </a:rPr>
                        <a:t>Nov 1-5</a:t>
                      </a:r>
                      <a:endParaRPr lang="en-GB" sz="1400" dirty="0">
                        <a:solidFill>
                          <a:schemeClr val="tx1"/>
                        </a:solidFill>
                      </a:endParaRPr>
                    </a:p>
                  </a:txBody>
                  <a:tcPr/>
                </a:tc>
                <a:tc>
                  <a:txBody>
                    <a:bodyPr/>
                    <a:lstStyle/>
                    <a:p>
                      <a:r>
                        <a:rPr lang="en-US" sz="1400" dirty="0">
                          <a:solidFill>
                            <a:schemeClr val="tx1"/>
                          </a:solidFill>
                        </a:rPr>
                        <a:t>9</a:t>
                      </a:r>
                      <a:endParaRPr lang="en-GB" sz="1400" dirty="0">
                        <a:solidFill>
                          <a:schemeClr val="tx1"/>
                        </a:solidFill>
                      </a:endParaRPr>
                    </a:p>
                  </a:txBody>
                  <a:tcPr/>
                </a:tc>
                <a:tc>
                  <a:txBody>
                    <a:bodyPr/>
                    <a:lstStyle/>
                    <a:p>
                      <a:r>
                        <a:rPr lang="en-GB" altLang="zh-CN" sz="1400" dirty="0">
                          <a:solidFill>
                            <a:schemeClr val="tx1"/>
                          </a:solidFill>
                        </a:rPr>
                        <a:t>No lab (midterm break, tentative</a:t>
                      </a:r>
                      <a:r>
                        <a:rPr lang="en-US" altLang="zh-CN" sz="1400" dirty="0">
                          <a:solidFill>
                            <a:schemeClr val="tx1"/>
                          </a:solidFill>
                        </a:rPr>
                        <a:t>)</a:t>
                      </a:r>
                      <a:r>
                        <a:rPr lang="en-GB" altLang="zh-CN" sz="1400" dirty="0">
                          <a:solidFill>
                            <a:schemeClr val="tx1"/>
                          </a:solidFill>
                        </a:rPr>
                        <a:t> </a:t>
                      </a:r>
                    </a:p>
                  </a:txBody>
                  <a:tcPr/>
                </a:tc>
                <a:extLst>
                  <a:ext uri="{0D108BD9-81ED-4DB2-BD59-A6C34878D82A}">
                    <a16:rowId xmlns:a16="http://schemas.microsoft.com/office/drawing/2014/main" xmlns="" val="1283455026"/>
                  </a:ext>
                </a:extLst>
              </a:tr>
              <a:tr h="300285">
                <a:tc>
                  <a:txBody>
                    <a:bodyPr/>
                    <a:lstStyle/>
                    <a:p>
                      <a:r>
                        <a:rPr lang="en-US" sz="1400" dirty="0">
                          <a:solidFill>
                            <a:schemeClr val="tx1"/>
                          </a:solidFill>
                        </a:rPr>
                        <a:t>Nov 8-12</a:t>
                      </a:r>
                      <a:endParaRPr lang="en-GB" sz="1400" dirty="0">
                        <a:solidFill>
                          <a:schemeClr val="tx1"/>
                        </a:solidFill>
                      </a:endParaRPr>
                    </a:p>
                  </a:txBody>
                  <a:tcPr/>
                </a:tc>
                <a:tc>
                  <a:txBody>
                    <a:bodyPr/>
                    <a:lstStyle/>
                    <a:p>
                      <a:r>
                        <a:rPr lang="en-US" sz="1400" dirty="0">
                          <a:solidFill>
                            <a:schemeClr val="tx1"/>
                          </a:solidFill>
                        </a:rPr>
                        <a:t>10</a:t>
                      </a:r>
                      <a:endParaRPr lang="en-GB" sz="1400"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altLang="zh-CN" sz="1400" dirty="0">
                          <a:solidFill>
                            <a:schemeClr val="tx1"/>
                          </a:solidFill>
                        </a:rPr>
                        <a:t>4</a:t>
                      </a:r>
                      <a:r>
                        <a:rPr lang="en-GB" altLang="zh-CN" sz="1400" baseline="30000" dirty="0">
                          <a:solidFill>
                            <a:schemeClr val="tx1"/>
                          </a:solidFill>
                        </a:rPr>
                        <a:t>th</a:t>
                      </a:r>
                      <a:r>
                        <a:rPr lang="en-GB" altLang="zh-CN" sz="1400" dirty="0">
                          <a:solidFill>
                            <a:schemeClr val="tx1"/>
                          </a:solidFill>
                        </a:rPr>
                        <a:t> lab, 3</a:t>
                      </a:r>
                      <a:r>
                        <a:rPr kumimoji="0" lang="en-GB" altLang="zh-CN" sz="1400" b="0" i="0" u="none" strike="noStrike" kern="1200" cap="none" spc="0" normalizeH="0" baseline="30000" noProof="0" dirty="0" err="1">
                          <a:ln>
                            <a:noFill/>
                          </a:ln>
                          <a:solidFill>
                            <a:schemeClr val="tx1"/>
                          </a:solidFill>
                          <a:effectLst/>
                          <a:uLnTx/>
                          <a:uFillTx/>
                          <a:latin typeface="+mn-lt"/>
                          <a:ea typeface="+mn-ea"/>
                          <a:cs typeface="+mn-cs"/>
                        </a:rPr>
                        <a:t>rd</a:t>
                      </a:r>
                      <a:r>
                        <a:rPr kumimoji="0" lang="en-GB" altLang="zh-CN" sz="1400" b="0" i="0" u="none" strike="noStrike" kern="1200" cap="none" spc="0" normalizeH="0" baseline="0" noProof="0" dirty="0">
                          <a:ln>
                            <a:noFill/>
                          </a:ln>
                          <a:solidFill>
                            <a:schemeClr val="tx1"/>
                          </a:solidFill>
                          <a:effectLst/>
                          <a:uLnTx/>
                          <a:uFillTx/>
                          <a:latin typeface="+mn-lt"/>
                          <a:ea typeface="+mn-ea"/>
                          <a:cs typeface="+mn-cs"/>
                        </a:rPr>
                        <a:t> report due.</a:t>
                      </a:r>
                      <a:endParaRPr lang="en-GB" altLang="zh-CN" sz="1400" dirty="0">
                        <a:solidFill>
                          <a:schemeClr val="tx1"/>
                        </a:solidFill>
                      </a:endParaRPr>
                    </a:p>
                  </a:txBody>
                  <a:tcPr/>
                </a:tc>
                <a:extLst>
                  <a:ext uri="{0D108BD9-81ED-4DB2-BD59-A6C34878D82A}">
                    <a16:rowId xmlns:a16="http://schemas.microsoft.com/office/drawing/2014/main" xmlns="" val="10009"/>
                  </a:ext>
                </a:extLst>
              </a:tr>
              <a:tr h="300285">
                <a:tc>
                  <a:txBody>
                    <a:bodyPr/>
                    <a:lstStyle/>
                    <a:p>
                      <a:pPr marL="0" algn="l" defTabSz="457200" rtl="0" eaLnBrk="1" latinLnBrk="0" hangingPunct="1"/>
                      <a:r>
                        <a:rPr lang="en-US" sz="1400" kern="1200" dirty="0">
                          <a:solidFill>
                            <a:schemeClr val="tx1"/>
                          </a:solidFill>
                          <a:latin typeface="+mn-lt"/>
                          <a:ea typeface="+mn-ea"/>
                          <a:cs typeface="+mn-cs"/>
                        </a:rPr>
                        <a:t>Nov 15-19</a:t>
                      </a:r>
                      <a:endParaRPr lang="en-GB" sz="1400" kern="1200" dirty="0">
                        <a:solidFill>
                          <a:schemeClr val="tx1"/>
                        </a:solidFill>
                        <a:latin typeface="+mn-lt"/>
                        <a:ea typeface="+mn-ea"/>
                        <a:cs typeface="+mn-cs"/>
                      </a:endParaRPr>
                    </a:p>
                  </a:txBody>
                  <a:tcPr/>
                </a:tc>
                <a:tc>
                  <a:txBody>
                    <a:bodyPr/>
                    <a:lstStyle/>
                    <a:p>
                      <a:r>
                        <a:rPr lang="en-US" sz="1400" dirty="0">
                          <a:solidFill>
                            <a:schemeClr val="tx1"/>
                          </a:solidFill>
                        </a:rPr>
                        <a:t>11</a:t>
                      </a:r>
                      <a:endParaRPr lang="en-GB" sz="1400" dirty="0">
                        <a:solidFill>
                          <a:schemeClr val="tx1"/>
                        </a:solidFill>
                      </a:endParaRPr>
                    </a:p>
                  </a:txBody>
                  <a:tcPr/>
                </a:tc>
                <a:tc>
                  <a:txBody>
                    <a:bodyPr/>
                    <a:lstStyle/>
                    <a:p>
                      <a:r>
                        <a:rPr lang="en-GB" altLang="zh-CN" sz="1400" dirty="0">
                          <a:solidFill>
                            <a:schemeClr val="tx1"/>
                          </a:solidFill>
                        </a:rPr>
                        <a:t>5</a:t>
                      </a:r>
                      <a:r>
                        <a:rPr lang="en-GB" altLang="zh-CN" sz="1400" baseline="30000" dirty="0">
                          <a:solidFill>
                            <a:schemeClr val="tx1"/>
                          </a:solidFill>
                        </a:rPr>
                        <a:t>th</a:t>
                      </a:r>
                      <a:r>
                        <a:rPr lang="en-GB" altLang="zh-CN" sz="1400" baseline="0" dirty="0">
                          <a:solidFill>
                            <a:schemeClr val="tx1"/>
                          </a:solidFill>
                        </a:rPr>
                        <a:t> </a:t>
                      </a:r>
                      <a:r>
                        <a:rPr lang="en-GB" altLang="zh-CN" sz="1400" dirty="0">
                          <a:solidFill>
                            <a:schemeClr val="tx1"/>
                          </a:solidFill>
                        </a:rPr>
                        <a:t>lab, 4</a:t>
                      </a:r>
                      <a:r>
                        <a:rPr kumimoji="0" lang="en-GB" altLang="zh-CN" sz="1400" b="0" i="0" u="none" strike="noStrike" kern="1200" cap="none" spc="0" normalizeH="0" baseline="30000" noProof="0" dirty="0" err="1">
                          <a:ln>
                            <a:noFill/>
                          </a:ln>
                          <a:solidFill>
                            <a:schemeClr val="tx1"/>
                          </a:solidFill>
                          <a:effectLst/>
                          <a:uLnTx/>
                          <a:uFillTx/>
                          <a:latin typeface="+mn-lt"/>
                          <a:ea typeface="+mn-ea"/>
                          <a:cs typeface="+mn-cs"/>
                        </a:rPr>
                        <a:t>th</a:t>
                      </a:r>
                      <a:r>
                        <a:rPr kumimoji="0" lang="en-GB" altLang="zh-CN" sz="1400" b="0" i="0" u="none" strike="noStrike" kern="1200" cap="none" spc="0" normalizeH="0" baseline="0" noProof="0" dirty="0">
                          <a:ln>
                            <a:noFill/>
                          </a:ln>
                          <a:solidFill>
                            <a:schemeClr val="tx1"/>
                          </a:solidFill>
                          <a:effectLst/>
                          <a:uLnTx/>
                          <a:uFillTx/>
                          <a:latin typeface="+mn-lt"/>
                          <a:ea typeface="+mn-ea"/>
                          <a:cs typeface="+mn-cs"/>
                        </a:rPr>
                        <a:t> report due.</a:t>
                      </a:r>
                      <a:endParaRPr lang="en-GB" altLang="zh-CN" sz="1400" dirty="0">
                        <a:solidFill>
                          <a:schemeClr val="tx1"/>
                        </a:solidFill>
                      </a:endParaRPr>
                    </a:p>
                  </a:txBody>
                  <a:tcPr/>
                </a:tc>
                <a:extLst>
                  <a:ext uri="{0D108BD9-81ED-4DB2-BD59-A6C34878D82A}">
                    <a16:rowId xmlns:a16="http://schemas.microsoft.com/office/drawing/2014/main" xmlns="" val="10010"/>
                  </a:ext>
                </a:extLst>
              </a:tr>
              <a:tr h="300285">
                <a:tc>
                  <a:txBody>
                    <a:bodyPr/>
                    <a:lstStyle/>
                    <a:p>
                      <a:pPr marL="0" algn="l" defTabSz="457200" rtl="0" eaLnBrk="1" latinLnBrk="0" hangingPunct="1"/>
                      <a:r>
                        <a:rPr lang="en-US" sz="1400" kern="1200" dirty="0">
                          <a:solidFill>
                            <a:schemeClr val="tx1"/>
                          </a:solidFill>
                          <a:latin typeface="+mn-lt"/>
                          <a:ea typeface="+mn-ea"/>
                          <a:cs typeface="+mn-cs"/>
                        </a:rPr>
                        <a:t>Nov 22-26</a:t>
                      </a:r>
                      <a:endParaRPr lang="en-GB" sz="1400" kern="1200" dirty="0">
                        <a:solidFill>
                          <a:schemeClr val="tx1"/>
                        </a:solidFill>
                        <a:latin typeface="+mn-lt"/>
                        <a:ea typeface="+mn-ea"/>
                        <a:cs typeface="+mn-cs"/>
                      </a:endParaRPr>
                    </a:p>
                  </a:txBody>
                  <a:tcPr/>
                </a:tc>
                <a:tc>
                  <a:txBody>
                    <a:bodyPr/>
                    <a:lstStyle/>
                    <a:p>
                      <a:pPr marL="0" algn="l" defTabSz="457200" rtl="0" eaLnBrk="1" latinLnBrk="0" hangingPunct="1"/>
                      <a:r>
                        <a:rPr lang="en-US" sz="1400" kern="1200" dirty="0">
                          <a:solidFill>
                            <a:schemeClr val="tx1"/>
                          </a:solidFill>
                          <a:latin typeface="+mn-lt"/>
                          <a:ea typeface="+mn-ea"/>
                          <a:cs typeface="+mn-cs"/>
                        </a:rPr>
                        <a:t>12</a:t>
                      </a:r>
                      <a:endParaRPr lang="en-GB" sz="1400" kern="1200" dirty="0">
                        <a:solidFill>
                          <a:schemeClr val="tx1"/>
                        </a:solidFill>
                        <a:latin typeface="+mn-lt"/>
                        <a:ea typeface="+mn-ea"/>
                        <a:cs typeface="+mn-cs"/>
                      </a:endParaRPr>
                    </a:p>
                  </a:txBody>
                  <a:tcPr/>
                </a:tc>
                <a:tc>
                  <a:txBody>
                    <a:bodyPr/>
                    <a:lstStyle/>
                    <a:p>
                      <a:r>
                        <a:rPr lang="en-GB" altLang="zh-CN" sz="1400" dirty="0">
                          <a:solidFill>
                            <a:schemeClr val="tx1"/>
                          </a:solidFill>
                        </a:rPr>
                        <a:t>6</a:t>
                      </a:r>
                      <a:r>
                        <a:rPr lang="en-GB" altLang="zh-CN" sz="1400" baseline="30000" dirty="0">
                          <a:solidFill>
                            <a:schemeClr val="tx1"/>
                          </a:solidFill>
                        </a:rPr>
                        <a:t>th</a:t>
                      </a:r>
                      <a:r>
                        <a:rPr lang="en-GB" altLang="zh-CN" sz="1400" baseline="0" dirty="0">
                          <a:solidFill>
                            <a:schemeClr val="tx1"/>
                          </a:solidFill>
                        </a:rPr>
                        <a:t> </a:t>
                      </a:r>
                      <a:r>
                        <a:rPr lang="en-GB" altLang="zh-CN" sz="1400" dirty="0">
                          <a:solidFill>
                            <a:schemeClr val="tx1"/>
                          </a:solidFill>
                        </a:rPr>
                        <a:t>lab, 5</a:t>
                      </a:r>
                      <a:r>
                        <a:rPr kumimoji="0" lang="en-GB" altLang="zh-CN" sz="1400" b="0" i="0" u="none" strike="noStrike" kern="1200" cap="none" spc="0" normalizeH="0" baseline="30000" noProof="0" dirty="0" err="1">
                          <a:ln>
                            <a:noFill/>
                          </a:ln>
                          <a:solidFill>
                            <a:schemeClr val="tx1"/>
                          </a:solidFill>
                          <a:effectLst/>
                          <a:uLnTx/>
                          <a:uFillTx/>
                          <a:latin typeface="+mn-lt"/>
                          <a:ea typeface="+mn-ea"/>
                          <a:cs typeface="+mn-cs"/>
                        </a:rPr>
                        <a:t>th</a:t>
                      </a:r>
                      <a:r>
                        <a:rPr kumimoji="0" lang="en-GB" altLang="zh-CN" sz="1400" b="0" i="0" u="none" strike="noStrike" kern="1200" cap="none" spc="0" normalizeH="0" baseline="0" noProof="0" dirty="0">
                          <a:ln>
                            <a:noFill/>
                          </a:ln>
                          <a:solidFill>
                            <a:schemeClr val="tx1"/>
                          </a:solidFill>
                          <a:effectLst/>
                          <a:uLnTx/>
                          <a:uFillTx/>
                          <a:latin typeface="+mn-lt"/>
                          <a:ea typeface="+mn-ea"/>
                          <a:cs typeface="+mn-cs"/>
                        </a:rPr>
                        <a:t> report due </a:t>
                      </a:r>
                      <a:endParaRPr lang="en-GB" altLang="zh-CN" sz="1400" dirty="0">
                        <a:solidFill>
                          <a:schemeClr val="tx1"/>
                        </a:solidFill>
                      </a:endParaRPr>
                    </a:p>
                  </a:txBody>
                  <a:tcPr/>
                </a:tc>
                <a:extLst>
                  <a:ext uri="{0D108BD9-81ED-4DB2-BD59-A6C34878D82A}">
                    <a16:rowId xmlns:a16="http://schemas.microsoft.com/office/drawing/2014/main" xmlns="" val="10011"/>
                  </a:ext>
                </a:extLst>
              </a:tr>
              <a:tr h="300285">
                <a:tc>
                  <a:txBody>
                    <a:bodyPr/>
                    <a:lstStyle/>
                    <a:p>
                      <a:r>
                        <a:rPr lang="en-US" sz="1400" dirty="0">
                          <a:solidFill>
                            <a:schemeClr val="tx1"/>
                          </a:solidFill>
                        </a:rPr>
                        <a:t>Nov 29 – </a:t>
                      </a:r>
                      <a:r>
                        <a:rPr lang="en-US" altLang="zh-CN" sz="1400" dirty="0">
                          <a:solidFill>
                            <a:schemeClr val="tx1"/>
                          </a:solidFill>
                        </a:rPr>
                        <a:t>Dec 3</a:t>
                      </a:r>
                      <a:endParaRPr lang="en-GB" sz="1400" dirty="0">
                        <a:solidFill>
                          <a:schemeClr val="tx1"/>
                        </a:solidFill>
                      </a:endParaRPr>
                    </a:p>
                  </a:txBody>
                  <a:tcPr/>
                </a:tc>
                <a:tc>
                  <a:txBody>
                    <a:bodyPr/>
                    <a:lstStyle/>
                    <a:p>
                      <a:r>
                        <a:rPr lang="en-US" sz="1400" dirty="0">
                          <a:solidFill>
                            <a:schemeClr val="tx1"/>
                          </a:solidFill>
                        </a:rPr>
                        <a:t>13</a:t>
                      </a:r>
                      <a:endParaRPr lang="en-GB" sz="1400"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altLang="zh-CN" sz="1400" dirty="0">
                          <a:solidFill>
                            <a:schemeClr val="tx1"/>
                          </a:solidFill>
                        </a:rPr>
                        <a:t>7</a:t>
                      </a:r>
                      <a:r>
                        <a:rPr lang="en-GB" altLang="zh-CN" sz="1400" baseline="30000" dirty="0">
                          <a:solidFill>
                            <a:schemeClr val="tx1"/>
                          </a:solidFill>
                        </a:rPr>
                        <a:t>th</a:t>
                      </a:r>
                      <a:r>
                        <a:rPr lang="en-GB" altLang="zh-CN" sz="1400" baseline="0" dirty="0">
                          <a:solidFill>
                            <a:schemeClr val="tx1"/>
                          </a:solidFill>
                        </a:rPr>
                        <a:t> </a:t>
                      </a:r>
                      <a:r>
                        <a:rPr lang="en-GB" altLang="zh-CN" sz="1400" dirty="0">
                          <a:solidFill>
                            <a:schemeClr val="tx1"/>
                          </a:solidFill>
                        </a:rPr>
                        <a:t>lab, 6</a:t>
                      </a:r>
                      <a:r>
                        <a:rPr kumimoji="0" lang="en-GB" altLang="zh-CN" sz="1400" b="0" i="0" u="none" strike="noStrike" kern="1200" cap="none" spc="0" normalizeH="0" baseline="30000" noProof="0" dirty="0" err="1">
                          <a:ln>
                            <a:noFill/>
                          </a:ln>
                          <a:solidFill>
                            <a:schemeClr val="tx1"/>
                          </a:solidFill>
                          <a:effectLst/>
                          <a:uLnTx/>
                          <a:uFillTx/>
                          <a:latin typeface="+mn-lt"/>
                          <a:ea typeface="+mn-ea"/>
                          <a:cs typeface="+mn-cs"/>
                        </a:rPr>
                        <a:t>th</a:t>
                      </a:r>
                      <a:r>
                        <a:rPr kumimoji="0" lang="en-GB" altLang="zh-CN" sz="1400" b="0" i="0" u="none" strike="noStrike" kern="1200" cap="none" spc="0" normalizeH="0" baseline="0" noProof="0" dirty="0">
                          <a:ln>
                            <a:noFill/>
                          </a:ln>
                          <a:solidFill>
                            <a:schemeClr val="tx1"/>
                          </a:solidFill>
                          <a:effectLst/>
                          <a:uLnTx/>
                          <a:uFillTx/>
                          <a:latin typeface="+mn-lt"/>
                          <a:ea typeface="+mn-ea"/>
                          <a:cs typeface="+mn-cs"/>
                        </a:rPr>
                        <a:t> report due. </a:t>
                      </a:r>
                      <a:endParaRPr lang="en-GB" altLang="zh-CN" sz="1400" dirty="0">
                        <a:solidFill>
                          <a:schemeClr val="tx1"/>
                        </a:solidFill>
                      </a:endParaRPr>
                    </a:p>
                  </a:txBody>
                  <a:tcPr/>
                </a:tc>
                <a:extLst>
                  <a:ext uri="{0D108BD9-81ED-4DB2-BD59-A6C34878D82A}">
                    <a16:rowId xmlns:a16="http://schemas.microsoft.com/office/drawing/2014/main" xmlns="" val="10012"/>
                  </a:ext>
                </a:extLst>
              </a:tr>
              <a:tr h="300285">
                <a:tc>
                  <a:txBody>
                    <a:bodyPr/>
                    <a:lstStyle/>
                    <a:p>
                      <a:r>
                        <a:rPr lang="en-US" sz="1400" dirty="0">
                          <a:solidFill>
                            <a:schemeClr val="bg1">
                              <a:lumMod val="50000"/>
                            </a:schemeClr>
                          </a:solidFill>
                        </a:rPr>
                        <a:t>Dec 6-10</a:t>
                      </a:r>
                      <a:endParaRPr lang="en-GB" sz="1400" dirty="0">
                        <a:solidFill>
                          <a:schemeClr val="bg1">
                            <a:lumMod val="50000"/>
                          </a:schemeClr>
                        </a:solidFill>
                      </a:endParaRPr>
                    </a:p>
                  </a:txBody>
                  <a:tcPr/>
                </a:tc>
                <a:tc>
                  <a:txBody>
                    <a:bodyPr/>
                    <a:lstStyle/>
                    <a:p>
                      <a:r>
                        <a:rPr lang="en-US" sz="1400" dirty="0">
                          <a:solidFill>
                            <a:schemeClr val="tx1"/>
                          </a:solidFill>
                        </a:rPr>
                        <a:t>14</a:t>
                      </a:r>
                      <a:endParaRPr lang="en-GB" sz="1400"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altLang="zh-CN" sz="1400" dirty="0">
                          <a:solidFill>
                            <a:schemeClr val="tx1"/>
                          </a:solidFill>
                        </a:rPr>
                        <a:t>8</a:t>
                      </a:r>
                      <a:r>
                        <a:rPr lang="en-GB" altLang="zh-CN" sz="1400" baseline="30000" dirty="0">
                          <a:solidFill>
                            <a:schemeClr val="tx1"/>
                          </a:solidFill>
                        </a:rPr>
                        <a:t>th</a:t>
                      </a:r>
                      <a:r>
                        <a:rPr lang="en-GB" altLang="zh-CN" sz="1400" baseline="0" dirty="0">
                          <a:solidFill>
                            <a:schemeClr val="tx1"/>
                          </a:solidFill>
                        </a:rPr>
                        <a:t> </a:t>
                      </a:r>
                      <a:r>
                        <a:rPr lang="en-GB" altLang="zh-CN" sz="1400" dirty="0">
                          <a:solidFill>
                            <a:schemeClr val="tx1"/>
                          </a:solidFill>
                        </a:rPr>
                        <a:t>lab, 7</a:t>
                      </a:r>
                      <a:r>
                        <a:rPr kumimoji="0" lang="en-GB" altLang="zh-CN" sz="1400" b="0" i="0" u="none" strike="noStrike" kern="1200" cap="none" spc="0" normalizeH="0" baseline="30000" noProof="0" dirty="0" err="1">
                          <a:ln>
                            <a:noFill/>
                          </a:ln>
                          <a:solidFill>
                            <a:schemeClr val="tx1"/>
                          </a:solidFill>
                          <a:effectLst/>
                          <a:uLnTx/>
                          <a:uFillTx/>
                          <a:latin typeface="+mn-lt"/>
                          <a:ea typeface="+mn-ea"/>
                          <a:cs typeface="+mn-cs"/>
                        </a:rPr>
                        <a:t>th</a:t>
                      </a:r>
                      <a:r>
                        <a:rPr kumimoji="0" lang="en-GB" altLang="zh-CN" sz="1400" b="0" i="0" u="none" strike="noStrike" kern="1200" cap="none" spc="0" normalizeH="0" baseline="0" noProof="0" dirty="0">
                          <a:ln>
                            <a:noFill/>
                          </a:ln>
                          <a:solidFill>
                            <a:schemeClr val="tx1"/>
                          </a:solidFill>
                          <a:effectLst/>
                          <a:uLnTx/>
                          <a:uFillTx/>
                          <a:latin typeface="+mn-lt"/>
                          <a:ea typeface="+mn-ea"/>
                          <a:cs typeface="+mn-cs"/>
                        </a:rPr>
                        <a:t> report  due.</a:t>
                      </a:r>
                      <a:endParaRPr lang="en-GB" altLang="zh-CN" sz="1400" dirty="0">
                        <a:solidFill>
                          <a:schemeClr val="tx1"/>
                        </a:solidFill>
                      </a:endParaRPr>
                    </a:p>
                  </a:txBody>
                  <a:tcPr/>
                </a:tc>
                <a:extLst>
                  <a:ext uri="{0D108BD9-81ED-4DB2-BD59-A6C34878D82A}">
                    <a16:rowId xmlns:a16="http://schemas.microsoft.com/office/drawing/2014/main" xmlns="" val="10013"/>
                  </a:ext>
                </a:extLst>
              </a:tr>
              <a:tr h="300285">
                <a:tc>
                  <a:txBody>
                    <a:bodyPr/>
                    <a:lstStyle/>
                    <a:p>
                      <a:r>
                        <a:rPr lang="en-GB" sz="1400" dirty="0">
                          <a:solidFill>
                            <a:schemeClr val="bg1">
                              <a:lumMod val="50000"/>
                            </a:schemeClr>
                          </a:solidFill>
                        </a:rPr>
                        <a:t>Dec 13-17</a:t>
                      </a:r>
                    </a:p>
                  </a:txBody>
                  <a:tcPr/>
                </a:tc>
                <a:tc>
                  <a:txBody>
                    <a:bodyPr/>
                    <a:lstStyle/>
                    <a:p>
                      <a:r>
                        <a:rPr lang="en-GB" sz="1400" dirty="0">
                          <a:solidFill>
                            <a:schemeClr val="tx1"/>
                          </a:solidFill>
                        </a:rPr>
                        <a:t>15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altLang="zh-CN" sz="1400" dirty="0">
                          <a:solidFill>
                            <a:schemeClr val="tx1"/>
                          </a:solidFill>
                        </a:rPr>
                        <a:t>No lab. Due for </a:t>
                      </a:r>
                      <a:r>
                        <a:rPr lang="en-GB" altLang="zh-CN" sz="1400" baseline="0" dirty="0">
                          <a:solidFill>
                            <a:schemeClr val="tx1"/>
                          </a:solidFill>
                        </a:rPr>
                        <a:t>2</a:t>
                      </a:r>
                      <a:r>
                        <a:rPr lang="en-GB" altLang="zh-CN" sz="1400" baseline="30000" dirty="0">
                          <a:solidFill>
                            <a:schemeClr val="tx1"/>
                          </a:solidFill>
                        </a:rPr>
                        <a:t>nd </a:t>
                      </a:r>
                      <a:r>
                        <a:rPr lang="en-GB" altLang="zh-CN" sz="1400" dirty="0">
                          <a:solidFill>
                            <a:schemeClr val="tx1"/>
                          </a:solidFill>
                        </a:rPr>
                        <a:t>&amp; </a:t>
                      </a:r>
                      <a:r>
                        <a:rPr lang="en-GB" altLang="zh-CN" sz="1400" baseline="0" dirty="0">
                          <a:solidFill>
                            <a:schemeClr val="tx1"/>
                          </a:solidFill>
                        </a:rPr>
                        <a:t>3</a:t>
                      </a:r>
                      <a:r>
                        <a:rPr lang="en-GB" altLang="zh-CN" sz="1400" baseline="30000" dirty="0">
                          <a:solidFill>
                            <a:schemeClr val="tx1"/>
                          </a:solidFill>
                        </a:rPr>
                        <a:t>rd</a:t>
                      </a:r>
                      <a:r>
                        <a:rPr lang="en-GB" altLang="zh-CN" sz="1400" dirty="0">
                          <a:solidFill>
                            <a:schemeClr val="tx1"/>
                          </a:solidFill>
                        </a:rPr>
                        <a:t> formal report (Dec 17 23:59).</a:t>
                      </a:r>
                    </a:p>
                  </a:txBody>
                  <a:tcPr/>
                </a:tc>
                <a:extLst>
                  <a:ext uri="{0D108BD9-81ED-4DB2-BD59-A6C34878D82A}">
                    <a16:rowId xmlns:a16="http://schemas.microsoft.com/office/drawing/2014/main" xmlns="" val="1163035281"/>
                  </a:ext>
                </a:extLst>
              </a:tr>
            </a:tbl>
          </a:graphicData>
        </a:graphic>
      </p:graphicFrame>
    </p:spTree>
    <p:extLst>
      <p:ext uri="{BB962C8B-B14F-4D97-AF65-F5344CB8AC3E}">
        <p14:creationId xmlns:p14="http://schemas.microsoft.com/office/powerpoint/2010/main" val="570653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886" y="624110"/>
            <a:ext cx="8911687" cy="1280890"/>
          </a:xfrm>
        </p:spPr>
        <p:txBody>
          <a:bodyPr/>
          <a:lstStyle/>
          <a:p>
            <a:r>
              <a:rPr lang="en-US" dirty="0"/>
              <a:t>Instructors</a:t>
            </a:r>
            <a:endParaRPr lang="en-GB" dirty="0"/>
          </a:p>
        </p:txBody>
      </p:sp>
      <p:sp>
        <p:nvSpPr>
          <p:cNvPr id="3" name="Content Placeholder 2"/>
          <p:cNvSpPr>
            <a:spLocks noGrp="1"/>
          </p:cNvSpPr>
          <p:nvPr>
            <p:ph idx="1"/>
          </p:nvPr>
        </p:nvSpPr>
        <p:spPr>
          <a:xfrm>
            <a:off x="6096000" y="508707"/>
            <a:ext cx="6030371" cy="860595"/>
          </a:xfrm>
        </p:spPr>
        <p:txBody>
          <a:bodyPr>
            <a:normAutofit fontScale="92500" lnSpcReduction="20000"/>
          </a:bodyPr>
          <a:lstStyle/>
          <a:p>
            <a:pPr marL="0" indent="0">
              <a:buNone/>
            </a:pPr>
            <a:r>
              <a:rPr lang="en-US" altLang="zh-CN" dirty="0"/>
              <a:t>CD:</a:t>
            </a:r>
            <a:r>
              <a:rPr lang="zh-CN" altLang="en-US" dirty="0"/>
              <a:t> </a:t>
            </a:r>
            <a:r>
              <a:rPr lang="en-US" altLang="zh-CN" dirty="0"/>
              <a:t>Cheng Dao;</a:t>
            </a:r>
            <a:r>
              <a:rPr lang="zh-CN" altLang="en-US" dirty="0"/>
              <a:t> </a:t>
            </a:r>
            <a:r>
              <a:rPr lang="en-US" altLang="zh-CN" dirty="0"/>
              <a:t>ZX:</a:t>
            </a:r>
            <a:r>
              <a:rPr lang="zh-CN" altLang="en-US" dirty="0"/>
              <a:t> </a:t>
            </a:r>
            <a:r>
              <a:rPr lang="en-US" altLang="zh-CN" dirty="0" err="1"/>
              <a:t>Zhi</a:t>
            </a:r>
            <a:r>
              <a:rPr lang="zh-CN" altLang="en-US" dirty="0"/>
              <a:t> </a:t>
            </a:r>
            <a:r>
              <a:rPr lang="en-US" altLang="zh-CN" dirty="0"/>
              <a:t>Xin;</a:t>
            </a:r>
            <a:r>
              <a:rPr lang="zh-CN" altLang="en-US" dirty="0"/>
              <a:t> </a:t>
            </a:r>
            <a:r>
              <a:rPr lang="en-US" altLang="zh-CN" dirty="0"/>
              <a:t>ZR:</a:t>
            </a:r>
            <a:r>
              <a:rPr lang="zh-CN" altLang="en-US" dirty="0"/>
              <a:t> </a:t>
            </a:r>
            <a:r>
              <a:rPr lang="en-US" altLang="zh-CN" dirty="0" err="1"/>
              <a:t>Zhi</a:t>
            </a:r>
            <a:r>
              <a:rPr lang="zh-CN" altLang="en-US" dirty="0"/>
              <a:t> </a:t>
            </a:r>
            <a:r>
              <a:rPr lang="en-US" altLang="zh-CN" dirty="0"/>
              <a:t>Ren; DY: Dao Yuan;</a:t>
            </a:r>
          </a:p>
          <a:p>
            <a:pPr marL="0" indent="0">
              <a:buNone/>
            </a:pPr>
            <a:r>
              <a:rPr lang="en-US" altLang="zh-CN" dirty="0" smtClean="0"/>
              <a:t>HB</a:t>
            </a:r>
            <a:r>
              <a:rPr lang="en-US" altLang="zh-CN" dirty="0" smtClean="0"/>
              <a:t>:</a:t>
            </a:r>
            <a:r>
              <a:rPr lang="zh-CN" altLang="en-US" dirty="0" smtClean="0"/>
              <a:t> </a:t>
            </a:r>
            <a:r>
              <a:rPr lang="en-US" altLang="zh-CN" dirty="0" smtClean="0"/>
              <a:t>Harmonia</a:t>
            </a:r>
            <a:r>
              <a:rPr lang="zh-CN" altLang="en-US" dirty="0" smtClean="0"/>
              <a:t> </a:t>
            </a:r>
            <a:r>
              <a:rPr lang="en-US" altLang="zh-CN" smtClean="0"/>
              <a:t>Block</a:t>
            </a:r>
            <a:r>
              <a:rPr lang="zh-CN" altLang="en-US" smtClean="0"/>
              <a:t> </a:t>
            </a:r>
            <a:r>
              <a:rPr lang="en-US" altLang="zh-CN" dirty="0" smtClean="0"/>
              <a:t>B;</a:t>
            </a:r>
            <a:r>
              <a:rPr lang="zh-CN" altLang="en-US" dirty="0" smtClean="0"/>
              <a:t> </a:t>
            </a:r>
            <a:r>
              <a:rPr lang="en-US" altLang="zh-CN" dirty="0" smtClean="0"/>
              <a:t>RB</a:t>
            </a:r>
            <a:r>
              <a:rPr lang="en-US" altLang="zh-CN" dirty="0"/>
              <a:t>: Research Building B; TC: Teaching Building C</a:t>
            </a:r>
          </a:p>
        </p:txBody>
      </p:sp>
      <p:graphicFrame>
        <p:nvGraphicFramePr>
          <p:cNvPr id="5" name="Table 3"/>
          <p:cNvGraphicFramePr>
            <a:graphicFrameLocks noGrp="1"/>
          </p:cNvGraphicFramePr>
          <p:nvPr>
            <p:extLst>
              <p:ext uri="{D42A27DB-BD31-4B8C-83A1-F6EECF244321}">
                <p14:modId xmlns:p14="http://schemas.microsoft.com/office/powerpoint/2010/main" val="385469177"/>
              </p:ext>
            </p:extLst>
          </p:nvPr>
        </p:nvGraphicFramePr>
        <p:xfrm>
          <a:off x="365760" y="1509562"/>
          <a:ext cx="11401433" cy="4860954"/>
        </p:xfrm>
        <a:graphic>
          <a:graphicData uri="http://schemas.openxmlformats.org/drawingml/2006/table">
            <a:tbl>
              <a:tblPr firstRow="1" bandRow="1">
                <a:tableStyleId>{5C22544A-7EE6-4342-B048-85BDC9FD1C3A}</a:tableStyleId>
              </a:tblPr>
              <a:tblGrid>
                <a:gridCol w="2091690">
                  <a:extLst>
                    <a:ext uri="{9D8B030D-6E8A-4147-A177-3AD203B41FA5}">
                      <a16:colId xmlns:a16="http://schemas.microsoft.com/office/drawing/2014/main" xmlns="" val="20000"/>
                    </a:ext>
                  </a:extLst>
                </a:gridCol>
                <a:gridCol w="2647950">
                  <a:extLst>
                    <a:ext uri="{9D8B030D-6E8A-4147-A177-3AD203B41FA5}">
                      <a16:colId xmlns:a16="http://schemas.microsoft.com/office/drawing/2014/main" xmlns="" val="20001"/>
                    </a:ext>
                  </a:extLst>
                </a:gridCol>
                <a:gridCol w="2732314">
                  <a:extLst>
                    <a:ext uri="{9D8B030D-6E8A-4147-A177-3AD203B41FA5}">
                      <a16:colId xmlns:a16="http://schemas.microsoft.com/office/drawing/2014/main" xmlns="" val="20002"/>
                    </a:ext>
                  </a:extLst>
                </a:gridCol>
                <a:gridCol w="925286">
                  <a:extLst>
                    <a:ext uri="{9D8B030D-6E8A-4147-A177-3AD203B41FA5}">
                      <a16:colId xmlns:a16="http://schemas.microsoft.com/office/drawing/2014/main" xmlns="" val="20003"/>
                    </a:ext>
                  </a:extLst>
                </a:gridCol>
                <a:gridCol w="1685925">
                  <a:extLst>
                    <a:ext uri="{9D8B030D-6E8A-4147-A177-3AD203B41FA5}">
                      <a16:colId xmlns:a16="http://schemas.microsoft.com/office/drawing/2014/main" xmlns="" val="20004"/>
                    </a:ext>
                  </a:extLst>
                </a:gridCol>
                <a:gridCol w="1318268">
                  <a:extLst>
                    <a:ext uri="{9D8B030D-6E8A-4147-A177-3AD203B41FA5}">
                      <a16:colId xmlns:a16="http://schemas.microsoft.com/office/drawing/2014/main" xmlns="" val="20005"/>
                    </a:ext>
                  </a:extLst>
                </a:gridCol>
              </a:tblGrid>
              <a:tr h="394660">
                <a:tc>
                  <a:txBody>
                    <a:bodyPr/>
                    <a:lstStyle/>
                    <a:p>
                      <a:r>
                        <a:rPr lang="en-US" sz="1400" dirty="0"/>
                        <a:t>Name</a:t>
                      </a:r>
                      <a:endParaRPr lang="en-GB" sz="1400" dirty="0"/>
                    </a:p>
                  </a:txBody>
                  <a:tcPr/>
                </a:tc>
                <a:tc>
                  <a:txBody>
                    <a:bodyPr/>
                    <a:lstStyle/>
                    <a:p>
                      <a:r>
                        <a:rPr lang="en-US" sz="1400"/>
                        <a:t>Remark</a:t>
                      </a:r>
                      <a:endParaRPr lang="en-GB" sz="1400" dirty="0"/>
                    </a:p>
                  </a:txBody>
                  <a:tcPr/>
                </a:tc>
                <a:tc>
                  <a:txBody>
                    <a:bodyPr/>
                    <a:lstStyle/>
                    <a:p>
                      <a:r>
                        <a:rPr lang="en-US" sz="1400" dirty="0">
                          <a:solidFill>
                            <a:schemeClr val="bg1"/>
                          </a:solidFill>
                        </a:rPr>
                        <a:t>email</a:t>
                      </a:r>
                      <a:endParaRPr lang="en-GB" sz="1400" dirty="0">
                        <a:solidFill>
                          <a:schemeClr val="bg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400" kern="1200" dirty="0">
                          <a:solidFill>
                            <a:schemeClr val="bg1"/>
                          </a:solidFill>
                          <a:latin typeface="+mn-lt"/>
                          <a:ea typeface="+mn-ea"/>
                          <a:cs typeface="+mn-cs"/>
                        </a:rPr>
                        <a:t>Office</a:t>
                      </a:r>
                      <a:endParaRPr lang="en-GB" sz="1400" kern="1200" dirty="0">
                        <a:solidFill>
                          <a:schemeClr val="bg1"/>
                        </a:solidFill>
                        <a:latin typeface="+mn-lt"/>
                        <a:ea typeface="+mn-ea"/>
                        <a:cs typeface="+mn-cs"/>
                      </a:endParaRPr>
                    </a:p>
                  </a:txBody>
                  <a:tcPr/>
                </a:tc>
                <a:tc>
                  <a:txBody>
                    <a:bodyPr/>
                    <a:lstStyle/>
                    <a:p>
                      <a:r>
                        <a:rPr lang="en-US" sz="1400" dirty="0"/>
                        <a:t>Office Hours</a:t>
                      </a:r>
                      <a:endParaRPr lang="en-GB" sz="1400" dirty="0"/>
                    </a:p>
                  </a:txBody>
                  <a:tcPr/>
                </a:tc>
                <a:tc>
                  <a:txBody>
                    <a:bodyPr/>
                    <a:lstStyle/>
                    <a:p>
                      <a:r>
                        <a:rPr lang="en-US" sz="1400" dirty="0"/>
                        <a:t>Role</a:t>
                      </a:r>
                      <a:endParaRPr lang="en-GB" sz="1400" dirty="0"/>
                    </a:p>
                  </a:txBody>
                  <a:tcPr/>
                </a:tc>
                <a:extLst>
                  <a:ext uri="{0D108BD9-81ED-4DB2-BD59-A6C34878D82A}">
                    <a16:rowId xmlns:a16="http://schemas.microsoft.com/office/drawing/2014/main" xmlns="" val="10000"/>
                  </a:ext>
                </a:extLst>
              </a:tr>
              <a:tr h="344093">
                <a:tc>
                  <a:txBody>
                    <a:bodyPr/>
                    <a:lstStyle/>
                    <a:p>
                      <a:r>
                        <a:rPr lang="en-US" altLang="zh-CN" sz="1400" dirty="0">
                          <a:solidFill>
                            <a:schemeClr val="tx1"/>
                          </a:solidFill>
                        </a:rPr>
                        <a:t>XIAO Bowen</a:t>
                      </a:r>
                      <a:endParaRPr lang="en-GB" sz="1400" dirty="0">
                        <a:solidFill>
                          <a:schemeClr val="tx1"/>
                        </a:solidFill>
                      </a:endParaRPr>
                    </a:p>
                  </a:txBody>
                  <a:tcPr/>
                </a:tc>
                <a:tc>
                  <a:txBody>
                    <a:bodyPr/>
                    <a:lstStyle/>
                    <a:p>
                      <a:r>
                        <a:rPr lang="en-GB" sz="1400" dirty="0">
                          <a:solidFill>
                            <a:schemeClr val="tx1"/>
                          </a:solidFill>
                        </a:rPr>
                        <a:t>L3 session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kern="1200" dirty="0">
                          <a:solidFill>
                            <a:schemeClr val="tx1"/>
                          </a:solidFill>
                          <a:latin typeface="+mn-lt"/>
                          <a:ea typeface="+mn-ea"/>
                          <a:cs typeface="+mn-cs"/>
                        </a:rPr>
                        <a:t>xiaobowen@cuhk.edu.cn</a:t>
                      </a:r>
                      <a:endParaRPr lang="en-GB" sz="1400" kern="1200" dirty="0">
                        <a:solidFill>
                          <a:schemeClr val="tx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latin typeface="+mn-lt"/>
                          <a:ea typeface="+mn-ea"/>
                          <a:cs typeface="+mn-cs"/>
                        </a:rPr>
                        <a:t>RA 404</a:t>
                      </a:r>
                      <a:endParaRPr lang="en-GB" sz="1400" kern="1200" dirty="0">
                        <a:solidFill>
                          <a:schemeClr val="tx1"/>
                        </a:solidFill>
                        <a:latin typeface="+mn-lt"/>
                        <a:ea typeface="+mn-ea"/>
                        <a:cs typeface="+mn-cs"/>
                      </a:endParaRPr>
                    </a:p>
                  </a:txBody>
                  <a:tcPr/>
                </a:tc>
                <a:tc>
                  <a:txBody>
                    <a:bodyPr/>
                    <a:lstStyle/>
                    <a:p>
                      <a:r>
                        <a:rPr lang="en-US" altLang="zh-CN" sz="1400" dirty="0">
                          <a:solidFill>
                            <a:schemeClr val="tx1"/>
                          </a:solidFill>
                        </a:rPr>
                        <a:t>Wed</a:t>
                      </a:r>
                      <a:r>
                        <a:rPr lang="zh-CN" altLang="en-US" sz="1400" dirty="0">
                          <a:solidFill>
                            <a:schemeClr val="tx1"/>
                          </a:solidFill>
                        </a:rPr>
                        <a:t> </a:t>
                      </a:r>
                      <a:r>
                        <a:rPr lang="en-US" altLang="zh-CN" sz="1400" dirty="0">
                          <a:solidFill>
                            <a:schemeClr val="tx1"/>
                          </a:solidFill>
                        </a:rPr>
                        <a:t>afternoon</a:t>
                      </a:r>
                      <a:endParaRPr lang="en-GB" sz="1400" dirty="0">
                        <a:solidFill>
                          <a:schemeClr val="tx1"/>
                        </a:solidFill>
                      </a:endParaRPr>
                    </a:p>
                  </a:txBody>
                  <a:tcPr/>
                </a:tc>
                <a:tc>
                  <a:txBody>
                    <a:bodyPr/>
                    <a:lstStyle/>
                    <a:p>
                      <a:r>
                        <a:rPr lang="en-GB" sz="1400" dirty="0">
                          <a:solidFill>
                            <a:schemeClr val="tx1"/>
                          </a:solidFill>
                        </a:rPr>
                        <a:t>Instructor</a:t>
                      </a:r>
                    </a:p>
                  </a:txBody>
                  <a:tcPr/>
                </a:tc>
                <a:extLst>
                  <a:ext uri="{0D108BD9-81ED-4DB2-BD59-A6C34878D82A}">
                    <a16:rowId xmlns:a16="http://schemas.microsoft.com/office/drawing/2014/main" xmlns="" val="10001"/>
                  </a:ext>
                </a:extLst>
              </a:tr>
              <a:tr h="344093">
                <a:tc>
                  <a:txBody>
                    <a:bodyPr/>
                    <a:lstStyle/>
                    <a:p>
                      <a:r>
                        <a:rPr lang="en-US" altLang="zh-CN" sz="1400" dirty="0">
                          <a:solidFill>
                            <a:schemeClr val="tx1"/>
                          </a:solidFill>
                        </a:rPr>
                        <a:t>LING Han</a:t>
                      </a:r>
                      <a:endParaRPr lang="en-GB" sz="1400" dirty="0">
                        <a:solidFill>
                          <a:schemeClr val="tx1"/>
                        </a:solidFill>
                      </a:endParaRPr>
                    </a:p>
                  </a:txBody>
                  <a:tcPr/>
                </a:tc>
                <a:tc>
                  <a:txBody>
                    <a:bodyPr/>
                    <a:lstStyle/>
                    <a:p>
                      <a:r>
                        <a:rPr lang="en-GB" sz="1400" dirty="0">
                          <a:solidFill>
                            <a:schemeClr val="tx1"/>
                          </a:solidFill>
                        </a:rPr>
                        <a:t>L1 </a:t>
                      </a:r>
                      <a:r>
                        <a:rPr lang="en-GB" altLang="zh-CN" sz="1400" dirty="0">
                          <a:solidFill>
                            <a:schemeClr val="tx1"/>
                          </a:solidFill>
                        </a:rPr>
                        <a:t>session</a:t>
                      </a:r>
                      <a:endParaRPr lang="en-GB" sz="14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kern="1200" dirty="0">
                          <a:solidFill>
                            <a:schemeClr val="tx1"/>
                          </a:solidFill>
                          <a:latin typeface="+mn-lt"/>
                          <a:ea typeface="+mn-ea"/>
                          <a:cs typeface="+mn-cs"/>
                        </a:rPr>
                        <a:t>linghan@cuhk.edu.cn</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sz="1400" kern="1200" dirty="0" smtClean="0">
                          <a:solidFill>
                            <a:schemeClr val="tx1"/>
                          </a:solidFill>
                          <a:latin typeface="+mn-lt"/>
                          <a:ea typeface="+mn-ea"/>
                          <a:cs typeface="+mn-cs"/>
                        </a:rPr>
                        <a:t>HB202</a:t>
                      </a:r>
                      <a:endParaRPr lang="en-GB" sz="1400" kern="1200" dirty="0">
                        <a:solidFill>
                          <a:schemeClr val="tx1"/>
                        </a:solidFill>
                        <a:latin typeface="+mn-lt"/>
                        <a:ea typeface="+mn-ea"/>
                        <a:cs typeface="+mn-cs"/>
                      </a:endParaRPr>
                    </a:p>
                  </a:txBody>
                  <a:tcPr/>
                </a:tc>
                <a:tc>
                  <a:txBody>
                    <a:bodyPr/>
                    <a:lstStyle/>
                    <a:p>
                      <a:r>
                        <a:rPr lang="en-US" altLang="zh-CN" sz="1400" dirty="0">
                          <a:solidFill>
                            <a:schemeClr val="tx1"/>
                          </a:solidFill>
                        </a:rPr>
                        <a:t>Tue.</a:t>
                      </a:r>
                      <a:r>
                        <a:rPr lang="zh-CN" altLang="en-US" sz="1400" dirty="0">
                          <a:solidFill>
                            <a:schemeClr val="tx1"/>
                          </a:solidFill>
                        </a:rPr>
                        <a:t> </a:t>
                      </a:r>
                      <a:r>
                        <a:rPr lang="en-US" altLang="zh-CN" sz="1400" dirty="0">
                          <a:solidFill>
                            <a:schemeClr val="tx1"/>
                          </a:solidFill>
                        </a:rPr>
                        <a:t>10:30-11:30</a:t>
                      </a:r>
                      <a:endParaRPr lang="en-GB" sz="1400" dirty="0">
                        <a:solidFill>
                          <a:schemeClr val="tx1"/>
                        </a:solidFill>
                      </a:endParaRPr>
                    </a:p>
                  </a:txBody>
                  <a:tcPr/>
                </a:tc>
                <a:tc>
                  <a:txBody>
                    <a:bodyPr/>
                    <a:lstStyle/>
                    <a:p>
                      <a:r>
                        <a:rPr lang="en-GB" altLang="zh-CN" sz="1400" dirty="0">
                          <a:solidFill>
                            <a:schemeClr val="tx1"/>
                          </a:solidFill>
                        </a:rPr>
                        <a:t>Instructor</a:t>
                      </a:r>
                      <a:endParaRPr lang="en-GB" sz="1400" dirty="0">
                        <a:solidFill>
                          <a:schemeClr val="tx1"/>
                        </a:solidFill>
                      </a:endParaRPr>
                    </a:p>
                  </a:txBody>
                  <a:tcPr/>
                </a:tc>
                <a:extLst>
                  <a:ext uri="{0D108BD9-81ED-4DB2-BD59-A6C34878D82A}">
                    <a16:rowId xmlns:a16="http://schemas.microsoft.com/office/drawing/2014/main" xmlns="" val="1780983778"/>
                  </a:ext>
                </a:extLst>
              </a:tr>
              <a:tr h="344093">
                <a:tc>
                  <a:txBody>
                    <a:bodyPr/>
                    <a:lstStyle/>
                    <a:p>
                      <a:r>
                        <a:rPr lang="en-US" sz="1400" dirty="0">
                          <a:solidFill>
                            <a:schemeClr val="tx1"/>
                          </a:solidFill>
                        </a:rPr>
                        <a:t>WANG LU</a:t>
                      </a:r>
                      <a:endParaRPr lang="en-GB" sz="1400" dirty="0">
                        <a:solidFill>
                          <a:schemeClr val="tx1"/>
                        </a:solidFill>
                      </a:endParaRPr>
                    </a:p>
                  </a:txBody>
                  <a:tcPr/>
                </a:tc>
                <a:tc>
                  <a:txBody>
                    <a:bodyPr/>
                    <a:lstStyle/>
                    <a:p>
                      <a:r>
                        <a:rPr lang="en-GB" sz="1400" dirty="0">
                          <a:solidFill>
                            <a:schemeClr val="tx1"/>
                          </a:solidFill>
                        </a:rPr>
                        <a:t>L2 </a:t>
                      </a:r>
                      <a:r>
                        <a:rPr lang="en-GB" altLang="zh-CN" sz="1400" dirty="0">
                          <a:solidFill>
                            <a:schemeClr val="tx1"/>
                          </a:solidFill>
                        </a:rPr>
                        <a:t>session</a:t>
                      </a:r>
                      <a:endParaRPr lang="en-GB" sz="14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latin typeface="+mn-lt"/>
                          <a:ea typeface="+mn-ea"/>
                          <a:cs typeface="+mn-cs"/>
                        </a:rPr>
                        <a:t>lwang@cuhk.edu.cn</a:t>
                      </a:r>
                      <a:endParaRPr lang="en-US" sz="1400" kern="1200" dirty="0">
                        <a:solidFill>
                          <a:schemeClr val="tx1"/>
                        </a:solidFill>
                        <a:latin typeface="+mn-lt"/>
                        <a:ea typeface="+mn-ea"/>
                        <a:cs typeface="+mn-cs"/>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latin typeface="+mn-lt"/>
                          <a:ea typeface="+mn-ea"/>
                          <a:cs typeface="+mn-cs"/>
                        </a:rPr>
                        <a:t>RA311</a:t>
                      </a:r>
                      <a:endParaRPr lang="en-GB" sz="1400" kern="1200" dirty="0">
                        <a:solidFill>
                          <a:schemeClr val="tx1"/>
                        </a:solidFill>
                        <a:latin typeface="+mn-lt"/>
                        <a:ea typeface="+mn-ea"/>
                        <a:cs typeface="+mn-cs"/>
                      </a:endParaRPr>
                    </a:p>
                  </a:txBody>
                  <a:tcPr/>
                </a:tc>
                <a:tc>
                  <a:txBody>
                    <a:bodyPr/>
                    <a:lstStyle/>
                    <a:p>
                      <a:r>
                        <a:rPr lang="en-US" altLang="zh-CN" sz="1400" dirty="0">
                          <a:solidFill>
                            <a:schemeClr val="tx1"/>
                          </a:solidFill>
                        </a:rPr>
                        <a:t>Thu.</a:t>
                      </a:r>
                      <a:r>
                        <a:rPr lang="zh-CN" altLang="en-US" sz="1400" baseline="0" dirty="0">
                          <a:solidFill>
                            <a:schemeClr val="tx1"/>
                          </a:solidFill>
                        </a:rPr>
                        <a:t> </a:t>
                      </a:r>
                      <a:r>
                        <a:rPr lang="en-US" altLang="zh-CN" sz="1400" baseline="0" dirty="0">
                          <a:solidFill>
                            <a:schemeClr val="tx1"/>
                          </a:solidFill>
                        </a:rPr>
                        <a:t>9:00-10:00</a:t>
                      </a:r>
                      <a:endParaRPr lang="en-GB" sz="1400" dirty="0">
                        <a:solidFill>
                          <a:schemeClr val="tx1"/>
                        </a:solidFill>
                      </a:endParaRPr>
                    </a:p>
                  </a:txBody>
                  <a:tcPr/>
                </a:tc>
                <a:tc>
                  <a:txBody>
                    <a:bodyPr/>
                    <a:lstStyle/>
                    <a:p>
                      <a:r>
                        <a:rPr lang="en-GB" altLang="zh-CN" sz="1400" dirty="0">
                          <a:solidFill>
                            <a:schemeClr val="tx1"/>
                          </a:solidFill>
                        </a:rPr>
                        <a:t>Instructor</a:t>
                      </a:r>
                      <a:endParaRPr lang="en-GB" sz="1400" dirty="0">
                        <a:solidFill>
                          <a:schemeClr val="tx1"/>
                        </a:solidFill>
                      </a:endParaRPr>
                    </a:p>
                  </a:txBody>
                  <a:tcPr/>
                </a:tc>
                <a:extLst>
                  <a:ext uri="{0D108BD9-81ED-4DB2-BD59-A6C34878D82A}">
                    <a16:rowId xmlns:a16="http://schemas.microsoft.com/office/drawing/2014/main" xmlns="" val="236956811"/>
                  </a:ext>
                </a:extLst>
              </a:tr>
              <a:tr h="344093">
                <a:tc>
                  <a:txBody>
                    <a:bodyPr/>
                    <a:lstStyle/>
                    <a:p>
                      <a:r>
                        <a:rPr lang="en-GB" sz="1400" dirty="0">
                          <a:solidFill>
                            <a:schemeClr val="tx1"/>
                          </a:solidFill>
                        </a:rPr>
                        <a:t>ZHU Xi</a:t>
                      </a:r>
                    </a:p>
                  </a:txBody>
                  <a:tcPr/>
                </a:tc>
                <a:tc>
                  <a:txBody>
                    <a:bodyPr/>
                    <a:lstStyle/>
                    <a:p>
                      <a:r>
                        <a:rPr lang="en-GB" sz="1400" dirty="0">
                          <a:solidFill>
                            <a:schemeClr val="tx1"/>
                          </a:solidFill>
                        </a:rPr>
                        <a:t>L4, L5 sessions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latin typeface="+mn-lt"/>
                          <a:ea typeface="+mn-ea"/>
                          <a:cs typeface="+mn-cs"/>
                        </a:rPr>
                        <a:t>zhuxi@cuhk.edu.cn</a:t>
                      </a:r>
                      <a:endParaRPr lang="en-US" sz="1400" kern="1200" dirty="0">
                        <a:solidFill>
                          <a:schemeClr val="tx1"/>
                        </a:solidFill>
                        <a:latin typeface="+mn-lt"/>
                        <a:ea typeface="+mn-ea"/>
                        <a:cs typeface="+mn-cs"/>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GB" sz="1400" kern="1200" dirty="0">
                          <a:solidFill>
                            <a:schemeClr val="tx1"/>
                          </a:solidFill>
                          <a:latin typeface="+mn-lt"/>
                          <a:ea typeface="+mn-ea"/>
                          <a:cs typeface="+mn-cs"/>
                        </a:rPr>
                        <a:t>CD406</a:t>
                      </a:r>
                    </a:p>
                  </a:txBody>
                  <a:tcPr/>
                </a:tc>
                <a:tc>
                  <a:txBody>
                    <a:bodyPr/>
                    <a:lstStyle/>
                    <a:p>
                      <a:r>
                        <a:rPr lang="en-GB" sz="1400" dirty="0">
                          <a:solidFill>
                            <a:schemeClr val="tx1"/>
                          </a:solidFill>
                        </a:rPr>
                        <a:t>Appointment by email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altLang="zh-CN" sz="1400" dirty="0">
                          <a:solidFill>
                            <a:schemeClr val="tx1"/>
                          </a:solidFill>
                        </a:rPr>
                        <a:t>Instructor</a:t>
                      </a:r>
                    </a:p>
                  </a:txBody>
                  <a:tcPr/>
                </a:tc>
                <a:extLst>
                  <a:ext uri="{0D108BD9-81ED-4DB2-BD59-A6C34878D82A}">
                    <a16:rowId xmlns:a16="http://schemas.microsoft.com/office/drawing/2014/main" xmlns="" val="778587683"/>
                  </a:ext>
                </a:extLst>
              </a:tr>
              <a:tr h="344093">
                <a:tc>
                  <a:txBody>
                    <a:bodyPr/>
                    <a:lstStyle/>
                    <a:p>
                      <a:r>
                        <a:rPr lang="en-GB" sz="1400" dirty="0">
                          <a:solidFill>
                            <a:schemeClr val="tx1"/>
                          </a:solidFill>
                        </a:rPr>
                        <a:t>CHEN Wei Ye, Edward </a:t>
                      </a:r>
                    </a:p>
                  </a:txBody>
                  <a:tcPr/>
                </a:tc>
                <a:tc>
                  <a:txBody>
                    <a:bodyPr/>
                    <a:lstStyle/>
                    <a:p>
                      <a:r>
                        <a:rPr lang="en-US" sz="1400" dirty="0">
                          <a:solidFill>
                            <a:schemeClr val="tx1"/>
                          </a:solidFill>
                        </a:rPr>
                        <a:t>Phone: 84273860</a:t>
                      </a:r>
                      <a:endParaRPr lang="en-GB" sz="14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kern="1200" dirty="0">
                          <a:solidFill>
                            <a:schemeClr val="tx1"/>
                          </a:solidFill>
                          <a:latin typeface="+mn-lt"/>
                          <a:ea typeface="+mn-ea"/>
                          <a:cs typeface="+mn-cs"/>
                        </a:rPr>
                        <a:t>chenweiye@cuhk.edu.cn</a:t>
                      </a:r>
                      <a:endParaRPr lang="en-GB" sz="1400" kern="1200" dirty="0">
                        <a:solidFill>
                          <a:schemeClr val="tx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latin typeface="+mn-lt"/>
                          <a:ea typeface="+mn-ea"/>
                          <a:cs typeface="+mn-cs"/>
                        </a:rPr>
                        <a:t>ZX</a:t>
                      </a:r>
                      <a:r>
                        <a:rPr lang="zh-CN" altLang="en-US" sz="1400" kern="1200" dirty="0">
                          <a:solidFill>
                            <a:schemeClr val="tx1"/>
                          </a:solidFill>
                          <a:latin typeface="+mn-lt"/>
                          <a:ea typeface="+mn-ea"/>
                          <a:cs typeface="+mn-cs"/>
                        </a:rPr>
                        <a:t> </a:t>
                      </a:r>
                      <a:r>
                        <a:rPr lang="en-US" altLang="zh-CN" sz="1400" kern="1200" dirty="0">
                          <a:solidFill>
                            <a:schemeClr val="tx1"/>
                          </a:solidFill>
                          <a:latin typeface="+mn-lt"/>
                          <a:ea typeface="+mn-ea"/>
                          <a:cs typeface="+mn-cs"/>
                        </a:rPr>
                        <a:t>303</a:t>
                      </a:r>
                      <a:endParaRPr lang="en-GB" sz="1400" kern="1200" dirty="0">
                        <a:solidFill>
                          <a:schemeClr val="tx1"/>
                        </a:solidFill>
                        <a:latin typeface="+mn-lt"/>
                        <a:ea typeface="+mn-ea"/>
                        <a:cs typeface="+mn-cs"/>
                      </a:endParaRPr>
                    </a:p>
                  </a:txBody>
                  <a:tcPr/>
                </a:tc>
                <a:tc>
                  <a:txBody>
                    <a:bodyPr/>
                    <a:lstStyle/>
                    <a:p>
                      <a:r>
                        <a:rPr lang="en-US" sz="1400" dirty="0">
                          <a:solidFill>
                            <a:schemeClr val="tx1"/>
                          </a:solidFill>
                        </a:rPr>
                        <a:t>N.A.</a:t>
                      </a:r>
                      <a:endParaRPr lang="en-GB" sz="1400" dirty="0">
                        <a:solidFill>
                          <a:schemeClr val="tx1"/>
                        </a:solidFill>
                      </a:endParaRPr>
                    </a:p>
                  </a:txBody>
                  <a:tcPr/>
                </a:tc>
                <a:tc>
                  <a:txBody>
                    <a:bodyPr/>
                    <a:lstStyle/>
                    <a:p>
                      <a:r>
                        <a:rPr lang="en-US" sz="1400" dirty="0">
                          <a:solidFill>
                            <a:schemeClr val="tx1"/>
                          </a:solidFill>
                        </a:rPr>
                        <a:t>Lab</a:t>
                      </a:r>
                      <a:r>
                        <a:rPr lang="en-US" sz="1400" baseline="0" dirty="0">
                          <a:solidFill>
                            <a:schemeClr val="tx1"/>
                          </a:solidFill>
                        </a:rPr>
                        <a:t> Engineer</a:t>
                      </a:r>
                      <a:endParaRPr lang="en-GB" sz="1400" dirty="0">
                        <a:solidFill>
                          <a:schemeClr val="tx1"/>
                        </a:solidFill>
                      </a:endParaRPr>
                    </a:p>
                  </a:txBody>
                  <a:tcPr/>
                </a:tc>
                <a:extLst>
                  <a:ext uri="{0D108BD9-81ED-4DB2-BD59-A6C34878D82A}">
                    <a16:rowId xmlns:a16="http://schemas.microsoft.com/office/drawing/2014/main" xmlns="" val="10004"/>
                  </a:ext>
                </a:extLst>
              </a:tr>
              <a:tr h="3331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dirty="0">
                          <a:solidFill>
                            <a:schemeClr val="tx1"/>
                          </a:solidFill>
                        </a:rPr>
                        <a:t>YE</a:t>
                      </a:r>
                      <a:r>
                        <a:rPr lang="en-GB" altLang="zh-CN" sz="1400" dirty="0">
                          <a:solidFill>
                            <a:schemeClr val="tx1"/>
                          </a:solidFill>
                        </a:rPr>
                        <a:t> </a:t>
                      </a:r>
                      <a:r>
                        <a:rPr lang="en-GB" altLang="zh-CN" sz="1400" dirty="0" err="1">
                          <a:solidFill>
                            <a:schemeClr val="tx1"/>
                          </a:solidFill>
                        </a:rPr>
                        <a:t>Shuqian</a:t>
                      </a:r>
                      <a:endParaRPr lang="en-GB" altLang="zh-CN" sz="1400"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altLang="zh-CN" sz="1400" dirty="0">
                          <a:solidFill>
                            <a:schemeClr val="tx1"/>
                          </a:solidFill>
                        </a:rPr>
                        <a:t>L3 session, Mark exp3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400" kern="1200" dirty="0">
                          <a:solidFill>
                            <a:schemeClr val="tx1"/>
                          </a:solidFill>
                          <a:latin typeface="+mn-lt"/>
                          <a:ea typeface="+mn-ea"/>
                          <a:cs typeface="+mn-cs"/>
                        </a:rPr>
                        <a:t>shuqianye@link.cuhk.edu.cn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latin typeface="+mn-lt"/>
                          <a:ea typeface="+mn-ea"/>
                          <a:cs typeface="+mn-cs"/>
                        </a:rPr>
                        <a:t>ZR</a:t>
                      </a:r>
                      <a:r>
                        <a:rPr lang="zh-CN" altLang="en-US" sz="1400" kern="1200" dirty="0">
                          <a:solidFill>
                            <a:schemeClr val="tx1"/>
                          </a:solidFill>
                          <a:latin typeface="+mn-lt"/>
                          <a:ea typeface="+mn-ea"/>
                          <a:cs typeface="+mn-cs"/>
                        </a:rPr>
                        <a:t> </a:t>
                      </a:r>
                      <a:r>
                        <a:rPr lang="en-US" altLang="zh-CN" sz="1400" kern="1200" dirty="0">
                          <a:solidFill>
                            <a:schemeClr val="tx1"/>
                          </a:solidFill>
                          <a:latin typeface="+mn-lt"/>
                          <a:ea typeface="+mn-ea"/>
                          <a:cs typeface="+mn-cs"/>
                        </a:rPr>
                        <a:t>503</a:t>
                      </a:r>
                      <a:endParaRPr lang="en-US" sz="1400" kern="1200" dirty="0">
                        <a:solidFill>
                          <a:schemeClr val="tx1"/>
                        </a:solidFill>
                        <a:latin typeface="+mn-lt"/>
                        <a:ea typeface="+mn-ea"/>
                        <a:cs typeface="+mn-cs"/>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latin typeface="+mn-lt"/>
                          <a:ea typeface="+mn-ea"/>
                          <a:cs typeface="+mn-cs"/>
                        </a:rPr>
                        <a:t>Thu. 13:00-14:00</a:t>
                      </a:r>
                      <a:endParaRPr lang="en-GB" altLang="zh-CN" sz="1400" kern="1200" dirty="0">
                        <a:solidFill>
                          <a:schemeClr val="tx1"/>
                        </a:solidFill>
                        <a:latin typeface="+mn-lt"/>
                        <a:ea typeface="+mn-ea"/>
                        <a:cs typeface="+mn-cs"/>
                      </a:endParaRPr>
                    </a:p>
                  </a:txBody>
                  <a:tcPr/>
                </a:tc>
                <a:tc>
                  <a:txBody>
                    <a:bodyPr/>
                    <a:lstStyle/>
                    <a:p>
                      <a:r>
                        <a:rPr lang="en-US" altLang="zh-CN" sz="1400" dirty="0">
                          <a:solidFill>
                            <a:schemeClr val="tx1"/>
                          </a:solidFill>
                        </a:rPr>
                        <a:t>Leading</a:t>
                      </a:r>
                      <a:r>
                        <a:rPr lang="zh-CN" altLang="en-US" sz="1400" baseline="0" dirty="0">
                          <a:solidFill>
                            <a:schemeClr val="tx1"/>
                          </a:solidFill>
                        </a:rPr>
                        <a:t> </a:t>
                      </a:r>
                      <a:r>
                        <a:rPr lang="en-US" altLang="zh-CN" sz="1400" dirty="0">
                          <a:solidFill>
                            <a:schemeClr val="tx1"/>
                          </a:solidFill>
                        </a:rPr>
                        <a:t>TA</a:t>
                      </a:r>
                      <a:endParaRPr lang="en-GB" altLang="zh-CN" sz="1400" dirty="0">
                        <a:solidFill>
                          <a:schemeClr val="tx1"/>
                        </a:solidFill>
                      </a:endParaRPr>
                    </a:p>
                  </a:txBody>
                  <a:tcPr/>
                </a:tc>
                <a:extLst>
                  <a:ext uri="{0D108BD9-81ED-4DB2-BD59-A6C34878D82A}">
                    <a16:rowId xmlns:a16="http://schemas.microsoft.com/office/drawing/2014/main" xmlns="" val="10006"/>
                  </a:ext>
                </a:extLst>
              </a:tr>
              <a:tr h="344093">
                <a:tc>
                  <a:txBody>
                    <a:bodyPr/>
                    <a:lstStyle/>
                    <a:p>
                      <a:r>
                        <a:rPr lang="en-US" sz="1400" dirty="0">
                          <a:solidFill>
                            <a:schemeClr val="tx1"/>
                          </a:solidFill>
                        </a:rPr>
                        <a:t>LIU </a:t>
                      </a:r>
                      <a:r>
                        <a:rPr lang="en-US" sz="1400" dirty="0" err="1">
                          <a:solidFill>
                            <a:schemeClr val="tx1"/>
                          </a:solidFill>
                        </a:rPr>
                        <a:t>Rulin</a:t>
                      </a:r>
                      <a:endParaRPr lang="en-GB" sz="1400" dirty="0">
                        <a:solidFill>
                          <a:schemeClr val="tx1"/>
                        </a:solidFill>
                      </a:endParaRPr>
                    </a:p>
                  </a:txBody>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GB" altLang="zh-CN" sz="1400" dirty="0">
                          <a:solidFill>
                            <a:schemeClr val="tx1"/>
                          </a:solidFill>
                        </a:rPr>
                        <a:t>L2, L4 sessions, Mark exp8</a:t>
                      </a:r>
                    </a:p>
                  </a:txBody>
                  <a:tcPr anchor="ctr"/>
                </a:tc>
                <a:tc>
                  <a:txBody>
                    <a:bodyPr/>
                    <a:lstStyle/>
                    <a:p>
                      <a:pPr marL="0" algn="l" defTabSz="457200" rtl="0" eaLnBrk="1" fontAlgn="ctr" latinLnBrk="0" hangingPunct="1"/>
                      <a:r>
                        <a:rPr lang="en-US" altLang="zh-CN" sz="1400" kern="1200" dirty="0">
                          <a:solidFill>
                            <a:schemeClr val="tx1"/>
                          </a:solidFill>
                          <a:latin typeface="+mn-lt"/>
                          <a:ea typeface="+mn-ea"/>
                          <a:cs typeface="+mn-cs"/>
                        </a:rPr>
                        <a:t>rulinliu@link.cuhk.edu.cn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latin typeface="+mn-lt"/>
                          <a:ea typeface="+mn-ea"/>
                          <a:cs typeface="+mn-cs"/>
                        </a:rPr>
                        <a:t>ZR</a:t>
                      </a:r>
                      <a:r>
                        <a:rPr lang="zh-CN" altLang="en-US" sz="1400" kern="1200" dirty="0">
                          <a:solidFill>
                            <a:schemeClr val="tx1"/>
                          </a:solidFill>
                          <a:latin typeface="+mn-lt"/>
                          <a:ea typeface="+mn-ea"/>
                          <a:cs typeface="+mn-cs"/>
                        </a:rPr>
                        <a:t> </a:t>
                      </a:r>
                      <a:r>
                        <a:rPr lang="en-US" altLang="zh-CN" sz="1400" kern="1200" dirty="0">
                          <a:solidFill>
                            <a:schemeClr val="tx1"/>
                          </a:solidFill>
                          <a:latin typeface="+mn-lt"/>
                          <a:ea typeface="+mn-ea"/>
                          <a:cs typeface="+mn-cs"/>
                        </a:rPr>
                        <a:t>503</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latin typeface="+mn-lt"/>
                          <a:ea typeface="+mn-ea"/>
                          <a:cs typeface="+mn-cs"/>
                        </a:rPr>
                        <a:t>Thu. 13:00-14:00</a:t>
                      </a:r>
                      <a:endParaRPr lang="en-GB" altLang="zh-CN" sz="1400" kern="1200" dirty="0">
                        <a:solidFill>
                          <a:schemeClr val="tx1"/>
                        </a:solidFill>
                        <a:latin typeface="+mn-lt"/>
                        <a:ea typeface="+mn-ea"/>
                        <a:cs typeface="+mn-cs"/>
                      </a:endParaRPr>
                    </a:p>
                  </a:txBody>
                  <a:tcPr/>
                </a:tc>
                <a:tc>
                  <a:txBody>
                    <a:bodyPr/>
                    <a:lstStyle/>
                    <a:p>
                      <a:r>
                        <a:rPr lang="en-US" altLang="zh-CN" sz="1400" dirty="0">
                          <a:solidFill>
                            <a:schemeClr val="tx1"/>
                          </a:solidFill>
                        </a:rPr>
                        <a:t>TA</a:t>
                      </a:r>
                      <a:endParaRPr lang="en-GB" altLang="zh-CN" sz="1400" dirty="0">
                        <a:solidFill>
                          <a:schemeClr val="tx1"/>
                        </a:solidFill>
                      </a:endParaRPr>
                    </a:p>
                  </a:txBody>
                  <a:tcPr/>
                </a:tc>
                <a:extLst>
                  <a:ext uri="{0D108BD9-81ED-4DB2-BD59-A6C34878D82A}">
                    <a16:rowId xmlns:a16="http://schemas.microsoft.com/office/drawing/2014/main" xmlns="" val="10011"/>
                  </a:ext>
                </a:extLst>
              </a:tr>
              <a:tr h="344093">
                <a:tc>
                  <a:txBody>
                    <a:bodyPr/>
                    <a:lstStyle/>
                    <a:p>
                      <a:r>
                        <a:rPr lang="en-GB" sz="1400" dirty="0">
                          <a:solidFill>
                            <a:schemeClr val="tx1"/>
                          </a:solidFill>
                        </a:rPr>
                        <a:t>LI </a:t>
                      </a:r>
                      <a:r>
                        <a:rPr lang="en-GB" sz="1400" dirty="0" err="1">
                          <a:solidFill>
                            <a:schemeClr val="tx1"/>
                          </a:solidFill>
                        </a:rPr>
                        <a:t>Jie</a:t>
                      </a:r>
                      <a:endParaRPr lang="en-GB" sz="1400" dirty="0">
                        <a:solidFill>
                          <a:schemeClr val="tx1"/>
                        </a:solidFill>
                      </a:endParaRPr>
                    </a:p>
                  </a:txBody>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GB" altLang="zh-CN" sz="1400" dirty="0">
                          <a:solidFill>
                            <a:schemeClr val="tx1"/>
                          </a:solidFill>
                        </a:rPr>
                        <a:t>L1, L5 sessions, Mark exp2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kern="1200" dirty="0">
                          <a:solidFill>
                            <a:schemeClr val="tx1"/>
                          </a:solidFill>
                          <a:latin typeface="+mn-lt"/>
                          <a:ea typeface="+mn-ea"/>
                          <a:cs typeface="+mn-cs"/>
                        </a:rPr>
                        <a:t>jieli1@link.cuhk.edu.cn</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latin typeface="+mn-lt"/>
                          <a:ea typeface="+mn-ea"/>
                          <a:cs typeface="+mn-cs"/>
                        </a:rPr>
                        <a:t>ZR 502</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kern="1200" dirty="0">
                          <a:solidFill>
                            <a:schemeClr val="tx1"/>
                          </a:solidFill>
                          <a:latin typeface="+mn-lt"/>
                          <a:ea typeface="+mn-ea"/>
                          <a:cs typeface="+mn-cs"/>
                        </a:rPr>
                        <a:t>Fri. 13:00-14:00</a:t>
                      </a:r>
                      <a:endParaRPr lang="en-GB" altLang="zh-CN" sz="1400" kern="1200" dirty="0">
                        <a:solidFill>
                          <a:schemeClr val="tx1"/>
                        </a:solidFill>
                        <a:latin typeface="+mn-lt"/>
                        <a:ea typeface="+mn-ea"/>
                        <a:cs typeface="+mn-cs"/>
                      </a:endParaRPr>
                    </a:p>
                  </a:txBody>
                  <a:tcPr/>
                </a:tc>
                <a:tc>
                  <a:txBody>
                    <a:bodyPr/>
                    <a:lstStyle/>
                    <a:p>
                      <a:r>
                        <a:rPr lang="en-GB" altLang="zh-CN" sz="1400" dirty="0">
                          <a:solidFill>
                            <a:schemeClr val="tx1"/>
                          </a:solidFill>
                        </a:rPr>
                        <a:t>TA</a:t>
                      </a:r>
                    </a:p>
                  </a:txBody>
                  <a:tcPr/>
                </a:tc>
                <a:extLst>
                  <a:ext uri="{0D108BD9-81ED-4DB2-BD59-A6C34878D82A}">
                    <a16:rowId xmlns:a16="http://schemas.microsoft.com/office/drawing/2014/main" xmlns="" val="2715757831"/>
                  </a:ext>
                </a:extLst>
              </a:tr>
              <a:tr h="344093">
                <a:tc>
                  <a:txBody>
                    <a:bodyPr/>
                    <a:lstStyle/>
                    <a:p>
                      <a:r>
                        <a:rPr lang="en-GB" sz="1400" dirty="0">
                          <a:solidFill>
                            <a:schemeClr val="tx1"/>
                          </a:solidFill>
                        </a:rPr>
                        <a:t>L</a:t>
                      </a:r>
                      <a:r>
                        <a:rPr lang="en-US" altLang="zh-CN" sz="1400" dirty="0">
                          <a:solidFill>
                            <a:schemeClr val="tx1"/>
                          </a:solidFill>
                        </a:rPr>
                        <a:t>U </a:t>
                      </a:r>
                      <a:r>
                        <a:rPr lang="en-US" altLang="zh-CN" sz="1400" dirty="0" err="1">
                          <a:solidFill>
                            <a:schemeClr val="tx1"/>
                          </a:solidFill>
                        </a:rPr>
                        <a:t>Zhe</a:t>
                      </a:r>
                      <a:endParaRPr lang="en-GB" sz="1400" dirty="0">
                        <a:solidFill>
                          <a:schemeClr val="tx1"/>
                        </a:solidFill>
                      </a:endParaRPr>
                    </a:p>
                  </a:txBody>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GB" altLang="zh-CN" sz="1400" dirty="0">
                          <a:solidFill>
                            <a:schemeClr val="tx1"/>
                          </a:solidFill>
                        </a:rPr>
                        <a:t>L1, L2, L3 sessions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kern="1200" dirty="0">
                          <a:solidFill>
                            <a:schemeClr val="tx1"/>
                          </a:solidFill>
                          <a:latin typeface="+mn-lt"/>
                          <a:ea typeface="+mn-ea"/>
                          <a:cs typeface="+mn-cs"/>
                        </a:rPr>
                        <a:t>221019125@link.chuk.edu.cn</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latin typeface="+mn-lt"/>
                          <a:ea typeface="+mn-ea"/>
                          <a:cs typeface="+mn-cs"/>
                        </a:rPr>
                        <a:t>TC 401</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GB" altLang="zh-CN" sz="1400" kern="1200" dirty="0">
                          <a:solidFill>
                            <a:schemeClr val="tx1"/>
                          </a:solidFill>
                          <a:latin typeface="+mn-lt"/>
                          <a:ea typeface="+mn-ea"/>
                          <a:cs typeface="+mn-cs"/>
                        </a:rPr>
                        <a:t>Thu. 13:00-14:00</a:t>
                      </a:r>
                    </a:p>
                  </a:txBody>
                  <a:tcPr/>
                </a:tc>
                <a:tc>
                  <a:txBody>
                    <a:bodyPr/>
                    <a:lstStyle/>
                    <a:p>
                      <a:r>
                        <a:rPr lang="en-GB" altLang="zh-CN" sz="1400" dirty="0">
                          <a:solidFill>
                            <a:schemeClr val="tx1"/>
                          </a:solidFill>
                        </a:rPr>
                        <a:t>TA</a:t>
                      </a:r>
                    </a:p>
                  </a:txBody>
                  <a:tcPr/>
                </a:tc>
                <a:extLst>
                  <a:ext uri="{0D108BD9-81ED-4DB2-BD59-A6C34878D82A}">
                    <a16:rowId xmlns:a16="http://schemas.microsoft.com/office/drawing/2014/main" xmlns="" val="4157379382"/>
                  </a:ext>
                </a:extLst>
              </a:tr>
              <a:tr h="344093">
                <a:tc>
                  <a:txBody>
                    <a:bodyPr/>
                    <a:lstStyle/>
                    <a:p>
                      <a:r>
                        <a:rPr lang="en-GB" sz="1400" dirty="0">
                          <a:solidFill>
                            <a:schemeClr val="tx1"/>
                          </a:solidFill>
                        </a:rPr>
                        <a:t>ZHOU </a:t>
                      </a:r>
                      <a:r>
                        <a:rPr lang="en-GB" sz="1400" dirty="0" err="1">
                          <a:solidFill>
                            <a:schemeClr val="tx1"/>
                          </a:solidFill>
                        </a:rPr>
                        <a:t>Yuqing</a:t>
                      </a:r>
                      <a:endParaRPr lang="en-GB" sz="1400" dirty="0">
                        <a:solidFill>
                          <a:schemeClr val="tx1"/>
                        </a:solidFill>
                      </a:endParaRPr>
                    </a:p>
                  </a:txBody>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GB" altLang="zh-CN" sz="1400" dirty="0">
                          <a:solidFill>
                            <a:schemeClr val="tx1"/>
                          </a:solidFill>
                        </a:rPr>
                        <a:t>L1 session, Mark exp1,5,7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kern="1200" dirty="0">
                          <a:solidFill>
                            <a:schemeClr val="tx1"/>
                          </a:solidFill>
                          <a:latin typeface="+mn-lt"/>
                          <a:ea typeface="+mn-ea"/>
                          <a:cs typeface="+mn-cs"/>
                        </a:rPr>
                        <a:t>220019133@link.chuk.edu.cn</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latin typeface="+mn-lt"/>
                          <a:ea typeface="+mn-ea"/>
                          <a:cs typeface="+mn-cs"/>
                        </a:rPr>
                        <a:t>RB 506</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GB" altLang="zh-CN" sz="1400" kern="1200" dirty="0">
                          <a:solidFill>
                            <a:schemeClr val="tx1"/>
                          </a:solidFill>
                          <a:latin typeface="+mn-lt"/>
                          <a:ea typeface="+mn-ea"/>
                          <a:cs typeface="+mn-cs"/>
                        </a:rPr>
                        <a:t>Mon. 14:00-15:00</a:t>
                      </a:r>
                    </a:p>
                  </a:txBody>
                  <a:tcPr/>
                </a:tc>
                <a:tc>
                  <a:txBody>
                    <a:bodyPr/>
                    <a:lstStyle/>
                    <a:p>
                      <a:r>
                        <a:rPr lang="en-GB" altLang="zh-CN" sz="1400" dirty="0">
                          <a:solidFill>
                            <a:schemeClr val="tx1"/>
                          </a:solidFill>
                        </a:rPr>
                        <a:t>TA</a:t>
                      </a:r>
                    </a:p>
                  </a:txBody>
                  <a:tcPr/>
                </a:tc>
                <a:extLst>
                  <a:ext uri="{0D108BD9-81ED-4DB2-BD59-A6C34878D82A}">
                    <a16:rowId xmlns:a16="http://schemas.microsoft.com/office/drawing/2014/main" xmlns="" val="1352226020"/>
                  </a:ext>
                </a:extLst>
              </a:tr>
              <a:tr h="344093">
                <a:tc>
                  <a:txBody>
                    <a:bodyPr/>
                    <a:lstStyle/>
                    <a:p>
                      <a:r>
                        <a:rPr lang="en-GB" sz="1400" dirty="0">
                          <a:solidFill>
                            <a:schemeClr val="tx1"/>
                          </a:solidFill>
                        </a:rPr>
                        <a:t>XU </a:t>
                      </a:r>
                      <a:r>
                        <a:rPr lang="en-GB" sz="1400" dirty="0" err="1">
                          <a:solidFill>
                            <a:schemeClr val="tx1"/>
                          </a:solidFill>
                        </a:rPr>
                        <a:t>Yanheng</a:t>
                      </a:r>
                      <a:endParaRPr lang="en-GB" sz="1400" dirty="0">
                        <a:solidFill>
                          <a:schemeClr val="tx1"/>
                        </a:solidFill>
                      </a:endParaRPr>
                    </a:p>
                  </a:txBody>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GB" altLang="zh-CN" sz="1400" dirty="0">
                          <a:solidFill>
                            <a:schemeClr val="tx1"/>
                          </a:solidFill>
                        </a:rPr>
                        <a:t>L2, L4 sessions, Mark exp4,6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kern="1200" dirty="0">
                          <a:solidFill>
                            <a:schemeClr val="tx1"/>
                          </a:solidFill>
                          <a:latin typeface="+mn-lt"/>
                          <a:ea typeface="+mn-ea"/>
                          <a:cs typeface="+mn-cs"/>
                        </a:rPr>
                        <a:t>yanhengxu@link.cuhk.edu.cn</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latin typeface="+mn-lt"/>
                          <a:ea typeface="+mn-ea"/>
                          <a:cs typeface="+mn-cs"/>
                        </a:rPr>
                        <a:t>ZR</a:t>
                      </a:r>
                      <a:r>
                        <a:rPr lang="zh-CN" altLang="en-US" sz="1400" kern="1200" dirty="0">
                          <a:solidFill>
                            <a:schemeClr val="tx1"/>
                          </a:solidFill>
                          <a:latin typeface="+mn-lt"/>
                          <a:ea typeface="+mn-ea"/>
                          <a:cs typeface="+mn-cs"/>
                        </a:rPr>
                        <a:t> </a:t>
                      </a:r>
                      <a:r>
                        <a:rPr lang="en-US" altLang="zh-CN" sz="1400" kern="1200" dirty="0">
                          <a:solidFill>
                            <a:schemeClr val="tx1"/>
                          </a:solidFill>
                          <a:latin typeface="+mn-lt"/>
                          <a:ea typeface="+mn-ea"/>
                          <a:cs typeface="+mn-cs"/>
                        </a:rPr>
                        <a:t>503</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altLang="zh-CN" sz="1400" kern="1200" dirty="0">
                          <a:solidFill>
                            <a:schemeClr val="tx1"/>
                          </a:solidFill>
                          <a:latin typeface="+mn-lt"/>
                          <a:ea typeface="+mn-ea"/>
                          <a:cs typeface="+mn-cs"/>
                        </a:rPr>
                        <a:t>Tue. 9:30-10:30</a:t>
                      </a:r>
                    </a:p>
                  </a:txBody>
                  <a:tcPr/>
                </a:tc>
                <a:tc>
                  <a:txBody>
                    <a:bodyPr/>
                    <a:lstStyle/>
                    <a:p>
                      <a:r>
                        <a:rPr lang="en-GB" altLang="zh-CN" sz="1400" dirty="0">
                          <a:solidFill>
                            <a:schemeClr val="tx1"/>
                          </a:solidFill>
                        </a:rPr>
                        <a:t>TA</a:t>
                      </a:r>
                    </a:p>
                  </a:txBody>
                  <a:tcPr/>
                </a:tc>
                <a:extLst>
                  <a:ext uri="{0D108BD9-81ED-4DB2-BD59-A6C34878D82A}">
                    <a16:rowId xmlns:a16="http://schemas.microsoft.com/office/drawing/2014/main" xmlns="" val="3864273558"/>
                  </a:ext>
                </a:extLst>
              </a:tr>
              <a:tr h="344093">
                <a:tc>
                  <a:txBody>
                    <a:bodyPr/>
                    <a:lstStyle/>
                    <a:p>
                      <a:r>
                        <a:rPr lang="en-GB" sz="1400" dirty="0">
                          <a:solidFill>
                            <a:schemeClr val="tx1"/>
                          </a:solidFill>
                        </a:rPr>
                        <a:t>LIN </a:t>
                      </a:r>
                      <a:r>
                        <a:rPr lang="en-GB" sz="1400" dirty="0" err="1">
                          <a:solidFill>
                            <a:schemeClr val="tx1"/>
                          </a:solidFill>
                        </a:rPr>
                        <a:t>Xinyu</a:t>
                      </a:r>
                      <a:endParaRPr lang="en-GB" sz="1400" dirty="0">
                        <a:solidFill>
                          <a:schemeClr val="tx1"/>
                        </a:solidFill>
                      </a:endParaRPr>
                    </a:p>
                  </a:txBody>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GB" altLang="zh-CN" sz="1400" dirty="0">
                          <a:solidFill>
                            <a:schemeClr val="tx1"/>
                          </a:solidFill>
                        </a:rPr>
                        <a:t>L2, L3 sessions, Mark error analysis assignment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kern="1200" dirty="0">
                          <a:solidFill>
                            <a:schemeClr val="tx1"/>
                          </a:solidFill>
                          <a:latin typeface="+mn-lt"/>
                          <a:ea typeface="+mn-ea"/>
                          <a:cs typeface="+mn-cs"/>
                        </a:rPr>
                        <a:t>xinyulin@link.cuhk.edu.cn</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latin typeface="+mn-lt"/>
                          <a:ea typeface="+mn-ea"/>
                          <a:cs typeface="+mn-cs"/>
                        </a:rPr>
                        <a:t>DY 322</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altLang="zh-CN" sz="1400" kern="1200" dirty="0">
                          <a:solidFill>
                            <a:schemeClr val="tx1"/>
                          </a:solidFill>
                          <a:latin typeface="+mn-lt"/>
                          <a:ea typeface="+mn-ea"/>
                          <a:cs typeface="+mn-cs"/>
                        </a:rPr>
                        <a:t>Wed 13:00-14:00</a:t>
                      </a:r>
                    </a:p>
                  </a:txBody>
                  <a:tcPr/>
                </a:tc>
                <a:tc>
                  <a:txBody>
                    <a:bodyPr/>
                    <a:lstStyle/>
                    <a:p>
                      <a:r>
                        <a:rPr lang="en-GB" altLang="zh-CN" sz="1400" dirty="0">
                          <a:solidFill>
                            <a:schemeClr val="tx1"/>
                          </a:solidFill>
                        </a:rPr>
                        <a:t>TA</a:t>
                      </a:r>
                    </a:p>
                  </a:txBody>
                  <a:tcPr/>
                </a:tc>
                <a:extLst>
                  <a:ext uri="{0D108BD9-81ED-4DB2-BD59-A6C34878D82A}">
                    <a16:rowId xmlns:a16="http://schemas.microsoft.com/office/drawing/2014/main" xmlns="" val="211891818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2114511" y="541178"/>
            <a:ext cx="8912225" cy="1281112"/>
          </a:xfrm>
        </p:spPr>
        <p:txBody>
          <a:bodyPr/>
          <a:lstStyle/>
          <a:p>
            <a:pPr eaLnBrk="1" hangingPunct="1"/>
            <a:r>
              <a:rPr lang="en-US" altLang="en-US" dirty="0"/>
              <a:t>Your lab schedule</a:t>
            </a:r>
            <a:endParaRPr lang="en-GB" altLang="en-US" dirty="0"/>
          </a:p>
        </p:txBody>
      </p:sp>
      <p:sp>
        <p:nvSpPr>
          <p:cNvPr id="29698" name="Content Placeholder 2"/>
          <p:cNvSpPr>
            <a:spLocks noGrp="1"/>
          </p:cNvSpPr>
          <p:nvPr>
            <p:ph idx="1"/>
          </p:nvPr>
        </p:nvSpPr>
        <p:spPr>
          <a:xfrm>
            <a:off x="1170939" y="1181734"/>
            <a:ext cx="10343289" cy="5553284"/>
          </a:xfrm>
        </p:spPr>
        <p:txBody>
          <a:bodyPr/>
          <a:lstStyle/>
          <a:p>
            <a:pPr eaLnBrk="1" hangingPunct="1">
              <a:buFont typeface="Arial" panose="020B0604020202020204" pitchFamily="34" charset="0"/>
              <a:buChar char="•"/>
            </a:pPr>
            <a:r>
              <a:rPr lang="en-US" altLang="zh-CN" sz="2000" dirty="0"/>
              <a:t>Each student will be assigned to a group, the group information will be released on Blackboard </a:t>
            </a:r>
            <a:r>
              <a:rPr lang="en-US" altLang="zh-CN" sz="2000" dirty="0">
                <a:solidFill>
                  <a:srgbClr val="FF0000"/>
                </a:solidFill>
              </a:rPr>
              <a:t>after add/drop period</a:t>
            </a:r>
            <a:r>
              <a:rPr lang="en-US" altLang="zh-CN" sz="2000" dirty="0"/>
              <a:t>.</a:t>
            </a:r>
            <a:endParaRPr lang="en-US" altLang="en-US" sz="2000" dirty="0"/>
          </a:p>
          <a:p>
            <a:pPr eaLnBrk="1" hangingPunct="1">
              <a:buFont typeface="Arial" panose="020B0604020202020204" pitchFamily="34" charset="0"/>
              <a:buChar char="•"/>
            </a:pPr>
            <a:r>
              <a:rPr lang="en-US" altLang="en-US" sz="2000" dirty="0"/>
              <a:t>Take turns in a round robin fashion, following the lab class schedule.</a:t>
            </a:r>
          </a:p>
          <a:p>
            <a:pPr marL="0" indent="0" eaLnBrk="1" hangingPunct="1">
              <a:buNone/>
            </a:pPr>
            <a:endParaRPr lang="en-US" altLang="en-US" sz="2000" dirty="0"/>
          </a:p>
          <a:p>
            <a:pPr eaLnBrk="1" hangingPunct="1">
              <a:buFont typeface="Arial" panose="020B0604020202020204" pitchFamily="34" charset="0"/>
              <a:buChar char="•"/>
            </a:pPr>
            <a:endParaRPr lang="en-US" altLang="en-US" sz="2000" dirty="0"/>
          </a:p>
          <a:p>
            <a:pPr marL="0" indent="0" eaLnBrk="1" hangingPunct="1">
              <a:buNone/>
            </a:pPr>
            <a:endParaRPr lang="en-US" altLang="en-US" sz="2000" dirty="0"/>
          </a:p>
          <a:p>
            <a:pPr eaLnBrk="1" hangingPunct="1">
              <a:buFont typeface="Arial" panose="020B0604020202020204" pitchFamily="34" charset="0"/>
              <a:buChar char="•"/>
            </a:pPr>
            <a:endParaRPr lang="en-US" altLang="en-US" sz="2000" dirty="0"/>
          </a:p>
          <a:p>
            <a:pPr eaLnBrk="1" hangingPunct="1">
              <a:buFont typeface="Arial" panose="020B0604020202020204" pitchFamily="34" charset="0"/>
              <a:buChar char="•"/>
            </a:pPr>
            <a:endParaRPr lang="en-US" altLang="en-US" sz="2000" dirty="0"/>
          </a:p>
          <a:p>
            <a:pPr eaLnBrk="1" hangingPunct="1">
              <a:buFont typeface="Arial" panose="020B0604020202020204" pitchFamily="34" charset="0"/>
              <a:buChar char="•"/>
            </a:pPr>
            <a:endParaRPr lang="en-US" altLang="en-US" sz="2000" dirty="0"/>
          </a:p>
          <a:p>
            <a:pPr marL="0" indent="0" eaLnBrk="1" hangingPunct="1">
              <a:buNone/>
            </a:pPr>
            <a:endParaRPr lang="en-US" altLang="en-US" sz="2000" dirty="0"/>
          </a:p>
          <a:p>
            <a:pPr eaLnBrk="1" hangingPunct="1">
              <a:buFont typeface="Arial" panose="020B0604020202020204" pitchFamily="34" charset="0"/>
              <a:buChar char="•"/>
            </a:pPr>
            <a:endParaRPr lang="en-US" altLang="en-US" sz="2000" dirty="0"/>
          </a:p>
          <a:p>
            <a:pPr marL="0" indent="0" eaLnBrk="1" hangingPunct="1">
              <a:buNone/>
            </a:pPr>
            <a:endParaRPr lang="en-US" altLang="en-US" sz="2000" dirty="0"/>
          </a:p>
          <a:p>
            <a:pPr eaLnBrk="1" hangingPunct="1">
              <a:buFont typeface="Arial" panose="020B0604020202020204" pitchFamily="34" charset="0"/>
              <a:buChar char="•"/>
            </a:pPr>
            <a:r>
              <a:rPr lang="en-US" altLang="en-US" sz="2000" dirty="0"/>
              <a:t>Everyone does 8 experiments and writes </a:t>
            </a:r>
            <a:r>
              <a:rPr lang="en-US" altLang="en-US" sz="2000" dirty="0">
                <a:solidFill>
                  <a:srgbClr val="FF0000"/>
                </a:solidFill>
              </a:rPr>
              <a:t>3</a:t>
            </a:r>
            <a:r>
              <a:rPr lang="zh-CN" altLang="en-US" sz="2000" dirty="0"/>
              <a:t> </a:t>
            </a:r>
            <a:r>
              <a:rPr lang="en-US" altLang="zh-CN" sz="2000" dirty="0"/>
              <a:t>formal</a:t>
            </a:r>
            <a:r>
              <a:rPr lang="zh-CN" altLang="en-US" sz="2000" dirty="0"/>
              <a:t> </a:t>
            </a:r>
            <a:r>
              <a:rPr lang="en-US" altLang="zh-CN" sz="2000" dirty="0"/>
              <a:t>and</a:t>
            </a:r>
            <a:r>
              <a:rPr lang="zh-CN" altLang="en-US" sz="2000" dirty="0"/>
              <a:t> </a:t>
            </a:r>
            <a:r>
              <a:rPr lang="en-US" altLang="zh-CN" sz="2000" dirty="0">
                <a:solidFill>
                  <a:srgbClr val="FF0000"/>
                </a:solidFill>
              </a:rPr>
              <a:t>5</a:t>
            </a:r>
            <a:r>
              <a:rPr lang="zh-CN" altLang="en-US" sz="2000" dirty="0">
                <a:solidFill>
                  <a:srgbClr val="FF0000"/>
                </a:solidFill>
              </a:rPr>
              <a:t> </a:t>
            </a:r>
            <a:r>
              <a:rPr lang="en-US" altLang="zh-CN" sz="2000" dirty="0"/>
              <a:t>short</a:t>
            </a:r>
            <a:r>
              <a:rPr lang="zh-CN" altLang="en-US" sz="2000" dirty="0"/>
              <a:t> </a:t>
            </a:r>
            <a:r>
              <a:rPr lang="en-US" altLang="zh-CN" sz="2000" dirty="0"/>
              <a:t>reports</a:t>
            </a:r>
            <a:r>
              <a:rPr lang="en-US" altLang="en-US" sz="2000" dirty="0"/>
              <a:t>.</a:t>
            </a:r>
            <a:r>
              <a:rPr lang="zh-CN" altLang="en-US" sz="2000" dirty="0"/>
              <a:t> </a:t>
            </a:r>
            <a:r>
              <a:rPr lang="en-US" altLang="zh-CN" sz="2000" dirty="0"/>
              <a:t>Only</a:t>
            </a:r>
            <a:r>
              <a:rPr lang="zh-CN" altLang="en-US" sz="2000" dirty="0"/>
              <a:t> </a:t>
            </a:r>
            <a:r>
              <a:rPr lang="en-US" altLang="zh-CN" sz="2000" dirty="0"/>
              <a:t>the</a:t>
            </a:r>
            <a:r>
              <a:rPr lang="zh-CN" altLang="en-US" sz="2000" dirty="0"/>
              <a:t> </a:t>
            </a:r>
            <a:r>
              <a:rPr lang="en-US" altLang="zh-CN" sz="2000" dirty="0"/>
              <a:t>sequence</a:t>
            </a:r>
            <a:r>
              <a:rPr lang="zh-CN" altLang="en-US" sz="2000" dirty="0"/>
              <a:t> </a:t>
            </a:r>
            <a:r>
              <a:rPr lang="en-US" altLang="zh-CN" sz="2000" dirty="0"/>
              <a:t>differs.</a:t>
            </a:r>
            <a:endParaRPr lang="en-GB" altLang="en-US" sz="2000" dirty="0"/>
          </a:p>
        </p:txBody>
      </p:sp>
      <p:graphicFrame>
        <p:nvGraphicFramePr>
          <p:cNvPr id="4" name="内容占位符 5">
            <a:extLst>
              <a:ext uri="{FF2B5EF4-FFF2-40B4-BE49-F238E27FC236}">
                <a16:creationId xmlns:a16="http://schemas.microsoft.com/office/drawing/2014/main" xmlns="" id="{B90D316E-8099-48DB-B40B-23165E46C9A8}"/>
              </a:ext>
            </a:extLst>
          </p:cNvPr>
          <p:cNvGraphicFramePr>
            <a:graphicFrameLocks/>
          </p:cNvGraphicFramePr>
          <p:nvPr>
            <p:extLst>
              <p:ext uri="{D42A27DB-BD31-4B8C-83A1-F6EECF244321}">
                <p14:modId xmlns:p14="http://schemas.microsoft.com/office/powerpoint/2010/main" val="1384563538"/>
              </p:ext>
            </p:extLst>
          </p:nvPr>
        </p:nvGraphicFramePr>
        <p:xfrm>
          <a:off x="2312986" y="2358347"/>
          <a:ext cx="7125482" cy="3840614"/>
        </p:xfrm>
        <a:graphic>
          <a:graphicData uri="http://schemas.openxmlformats.org/drawingml/2006/table">
            <a:tbl>
              <a:tblPr firstRow="1" bandRow="1">
                <a:tableStyleId>{5C22544A-7EE6-4342-B048-85BDC9FD1C3A}</a:tableStyleId>
              </a:tblPr>
              <a:tblGrid>
                <a:gridCol w="548114">
                  <a:extLst>
                    <a:ext uri="{9D8B030D-6E8A-4147-A177-3AD203B41FA5}">
                      <a16:colId xmlns:a16="http://schemas.microsoft.com/office/drawing/2014/main" xmlns="" val="20000"/>
                    </a:ext>
                  </a:extLst>
                </a:gridCol>
                <a:gridCol w="548114">
                  <a:extLst>
                    <a:ext uri="{9D8B030D-6E8A-4147-A177-3AD203B41FA5}">
                      <a16:colId xmlns:a16="http://schemas.microsoft.com/office/drawing/2014/main" xmlns="" val="20001"/>
                    </a:ext>
                  </a:extLst>
                </a:gridCol>
                <a:gridCol w="548114">
                  <a:extLst>
                    <a:ext uri="{9D8B030D-6E8A-4147-A177-3AD203B41FA5}">
                      <a16:colId xmlns:a16="http://schemas.microsoft.com/office/drawing/2014/main" xmlns="" val="20002"/>
                    </a:ext>
                  </a:extLst>
                </a:gridCol>
                <a:gridCol w="548114">
                  <a:extLst>
                    <a:ext uri="{9D8B030D-6E8A-4147-A177-3AD203B41FA5}">
                      <a16:colId xmlns:a16="http://schemas.microsoft.com/office/drawing/2014/main" xmlns="" val="20004"/>
                    </a:ext>
                  </a:extLst>
                </a:gridCol>
                <a:gridCol w="548114">
                  <a:extLst>
                    <a:ext uri="{9D8B030D-6E8A-4147-A177-3AD203B41FA5}">
                      <a16:colId xmlns:a16="http://schemas.microsoft.com/office/drawing/2014/main" xmlns="" val="20006"/>
                    </a:ext>
                  </a:extLst>
                </a:gridCol>
                <a:gridCol w="548114">
                  <a:extLst>
                    <a:ext uri="{9D8B030D-6E8A-4147-A177-3AD203B41FA5}">
                      <a16:colId xmlns:a16="http://schemas.microsoft.com/office/drawing/2014/main" xmlns="" val="20003"/>
                    </a:ext>
                  </a:extLst>
                </a:gridCol>
                <a:gridCol w="548114">
                  <a:extLst>
                    <a:ext uri="{9D8B030D-6E8A-4147-A177-3AD203B41FA5}">
                      <a16:colId xmlns:a16="http://schemas.microsoft.com/office/drawing/2014/main" xmlns="" val="20005"/>
                    </a:ext>
                  </a:extLst>
                </a:gridCol>
                <a:gridCol w="548114">
                  <a:extLst>
                    <a:ext uri="{9D8B030D-6E8A-4147-A177-3AD203B41FA5}">
                      <a16:colId xmlns:a16="http://schemas.microsoft.com/office/drawing/2014/main" xmlns="" val="20007"/>
                    </a:ext>
                  </a:extLst>
                </a:gridCol>
                <a:gridCol w="548114">
                  <a:extLst>
                    <a:ext uri="{9D8B030D-6E8A-4147-A177-3AD203B41FA5}">
                      <a16:colId xmlns:a16="http://schemas.microsoft.com/office/drawing/2014/main" xmlns="" val="20012"/>
                    </a:ext>
                  </a:extLst>
                </a:gridCol>
                <a:gridCol w="548114">
                  <a:extLst>
                    <a:ext uri="{9D8B030D-6E8A-4147-A177-3AD203B41FA5}">
                      <a16:colId xmlns:a16="http://schemas.microsoft.com/office/drawing/2014/main" xmlns="" val="20008"/>
                    </a:ext>
                  </a:extLst>
                </a:gridCol>
                <a:gridCol w="548114">
                  <a:extLst>
                    <a:ext uri="{9D8B030D-6E8A-4147-A177-3AD203B41FA5}">
                      <a16:colId xmlns:a16="http://schemas.microsoft.com/office/drawing/2014/main" xmlns="" val="20009"/>
                    </a:ext>
                  </a:extLst>
                </a:gridCol>
                <a:gridCol w="548114">
                  <a:extLst>
                    <a:ext uri="{9D8B030D-6E8A-4147-A177-3AD203B41FA5}">
                      <a16:colId xmlns:a16="http://schemas.microsoft.com/office/drawing/2014/main" xmlns="" val="20010"/>
                    </a:ext>
                  </a:extLst>
                </a:gridCol>
                <a:gridCol w="548114">
                  <a:extLst>
                    <a:ext uri="{9D8B030D-6E8A-4147-A177-3AD203B41FA5}">
                      <a16:colId xmlns:a16="http://schemas.microsoft.com/office/drawing/2014/main" xmlns="" val="20011"/>
                    </a:ext>
                  </a:extLst>
                </a:gridCol>
              </a:tblGrid>
              <a:tr h="557718">
                <a:tc>
                  <a:txBody>
                    <a:bodyPr/>
                    <a:lstStyle/>
                    <a:p>
                      <a:pPr algn="ctr" rtl="0" fontAlgn="ctr"/>
                      <a:r>
                        <a:rPr lang="en-US" sz="1500" b="1" i="0" u="none" strike="noStrike" dirty="0">
                          <a:solidFill>
                            <a:schemeClr val="bg1"/>
                          </a:solidFill>
                          <a:effectLst/>
                          <a:latin typeface="Century Gothic" charset="0"/>
                        </a:rPr>
                        <a:t>Group</a:t>
                      </a:r>
                    </a:p>
                  </a:txBody>
                  <a:tcPr marL="10833" marR="10833" marT="10833" marB="0" anchor="ctr"/>
                </a:tc>
                <a:tc>
                  <a:txBody>
                    <a:bodyPr/>
                    <a:lstStyle/>
                    <a:p>
                      <a:pPr algn="ctr" rtl="0" fontAlgn="ctr"/>
                      <a:r>
                        <a:rPr lang="en-US" sz="1500" b="1" i="0" u="none" strike="noStrike" dirty="0">
                          <a:solidFill>
                            <a:schemeClr val="bg1"/>
                          </a:solidFill>
                          <a:effectLst/>
                          <a:latin typeface="Century Gothic" charset="0"/>
                        </a:rPr>
                        <a:t>W2</a:t>
                      </a:r>
                    </a:p>
                  </a:txBody>
                  <a:tcPr marL="10833" marR="10833" marT="10833" marB="0" anchor="ctr"/>
                </a:tc>
                <a:tc>
                  <a:txBody>
                    <a:bodyPr/>
                    <a:lstStyle/>
                    <a:p>
                      <a:pPr algn="ctr" rtl="0" fontAlgn="ctr"/>
                      <a:r>
                        <a:rPr lang="en-US" sz="1500" b="1" i="0" u="none" strike="noStrike" dirty="0">
                          <a:solidFill>
                            <a:schemeClr val="bg1"/>
                          </a:solidFill>
                          <a:effectLst/>
                          <a:latin typeface="Century Gothic" charset="0"/>
                        </a:rPr>
                        <a:t>W</a:t>
                      </a:r>
                      <a:r>
                        <a:rPr lang="en-US" altLang="zh-CN" sz="1500" b="1" i="0" u="none" strike="noStrike" dirty="0">
                          <a:solidFill>
                            <a:schemeClr val="bg1"/>
                          </a:solidFill>
                          <a:effectLst/>
                          <a:latin typeface="Century Gothic" charset="0"/>
                        </a:rPr>
                        <a:t>3</a:t>
                      </a:r>
                      <a:endParaRPr lang="en-US" sz="1500" b="1" i="0" u="none" strike="noStrike" dirty="0">
                        <a:solidFill>
                          <a:schemeClr val="bg1"/>
                        </a:solidFill>
                        <a:effectLst/>
                        <a:latin typeface="Century Gothic" charset="0"/>
                      </a:endParaRPr>
                    </a:p>
                  </a:txBody>
                  <a:tcPr marL="10833" marR="10833" marT="10833" marB="0" anchor="ctr"/>
                </a:tc>
                <a:tc>
                  <a:txBody>
                    <a:bodyPr/>
                    <a:lstStyle/>
                    <a:p>
                      <a:pPr algn="ctr" rtl="0" fontAlgn="ctr"/>
                      <a:r>
                        <a:rPr lang="en-US" altLang="zh-CN" sz="1500" b="1" i="0" u="none" strike="noStrike" dirty="0">
                          <a:solidFill>
                            <a:schemeClr val="bg1"/>
                          </a:solidFill>
                          <a:effectLst/>
                          <a:latin typeface="Century Gothic" charset="0"/>
                        </a:rPr>
                        <a:t>W4-5</a:t>
                      </a:r>
                      <a:endParaRPr lang="en-US" sz="1500" b="1" i="0" u="none" strike="noStrike" dirty="0">
                        <a:solidFill>
                          <a:schemeClr val="bg1"/>
                        </a:solidFill>
                        <a:effectLst/>
                        <a:latin typeface="Century Gothic" charset="0"/>
                      </a:endParaRPr>
                    </a:p>
                  </a:txBody>
                  <a:tcPr marL="10833" marR="10833" marT="10833" marB="0" anchor="ctr"/>
                </a:tc>
                <a:tc>
                  <a:txBody>
                    <a:bodyPr/>
                    <a:lstStyle/>
                    <a:p>
                      <a:pPr algn="ctr" rtl="0" fontAlgn="ctr"/>
                      <a:r>
                        <a:rPr lang="en-US" altLang="zh-CN" sz="1500" b="1" i="0" u="none" strike="noStrike" dirty="0">
                          <a:solidFill>
                            <a:schemeClr val="bg1"/>
                          </a:solidFill>
                          <a:effectLst/>
                          <a:latin typeface="Century Gothic" charset="0"/>
                        </a:rPr>
                        <a:t>W6</a:t>
                      </a:r>
                      <a:endParaRPr lang="en-US" sz="1500" b="1" i="0" u="none" strike="noStrike" dirty="0">
                        <a:solidFill>
                          <a:schemeClr val="bg1"/>
                        </a:solidFill>
                        <a:effectLst/>
                        <a:latin typeface="Century Gothic" charset="0"/>
                      </a:endParaRPr>
                    </a:p>
                  </a:txBody>
                  <a:tcPr marL="10833" marR="10833" marT="10833" marB="0" anchor="ctr"/>
                </a:tc>
                <a:tc>
                  <a:txBody>
                    <a:bodyPr/>
                    <a:lstStyle/>
                    <a:p>
                      <a:pPr algn="ctr" rtl="0" fontAlgn="ctr"/>
                      <a:r>
                        <a:rPr lang="en-US" sz="1500" b="1" i="0" u="none" strike="noStrike" dirty="0">
                          <a:solidFill>
                            <a:schemeClr val="bg1"/>
                          </a:solidFill>
                          <a:effectLst/>
                          <a:latin typeface="Century Gothic" charset="0"/>
                        </a:rPr>
                        <a:t>W</a:t>
                      </a:r>
                      <a:r>
                        <a:rPr lang="en-US" altLang="zh-CN" sz="1500" b="1" i="0" u="none" strike="noStrike" dirty="0">
                          <a:solidFill>
                            <a:schemeClr val="bg1"/>
                          </a:solidFill>
                          <a:effectLst/>
                          <a:latin typeface="Century Gothic" charset="0"/>
                        </a:rPr>
                        <a:t>7</a:t>
                      </a:r>
                      <a:endParaRPr lang="en-US" sz="1500" b="1" i="0" u="none" strike="noStrike" dirty="0">
                        <a:solidFill>
                          <a:schemeClr val="bg1"/>
                        </a:solidFill>
                        <a:effectLst/>
                        <a:latin typeface="Century Gothic" charset="0"/>
                      </a:endParaRPr>
                    </a:p>
                  </a:txBody>
                  <a:tcPr marL="10833" marR="10833" marT="10833" marB="0" anchor="ctr"/>
                </a:tc>
                <a:tc>
                  <a:txBody>
                    <a:bodyPr/>
                    <a:lstStyle/>
                    <a:p>
                      <a:pPr algn="ctr" rtl="0" fontAlgn="ctr"/>
                      <a:r>
                        <a:rPr lang="en-US" sz="1500" b="1" i="0" u="none" strike="noStrike" dirty="0">
                          <a:solidFill>
                            <a:schemeClr val="bg1"/>
                          </a:solidFill>
                          <a:effectLst/>
                          <a:latin typeface="Century Gothic" charset="0"/>
                        </a:rPr>
                        <a:t>W</a:t>
                      </a:r>
                      <a:r>
                        <a:rPr lang="en-US" altLang="zh-CN" sz="1500" b="1" i="0" u="none" strike="noStrike" dirty="0">
                          <a:solidFill>
                            <a:schemeClr val="bg1"/>
                          </a:solidFill>
                          <a:effectLst/>
                          <a:latin typeface="Century Gothic" charset="0"/>
                        </a:rPr>
                        <a:t>8</a:t>
                      </a:r>
                      <a:endParaRPr lang="en-US" sz="1500" b="1" i="0" u="none" strike="noStrike" dirty="0">
                        <a:solidFill>
                          <a:schemeClr val="bg1"/>
                        </a:solidFill>
                        <a:effectLst/>
                        <a:latin typeface="Century Gothic" charset="0"/>
                      </a:endParaRPr>
                    </a:p>
                  </a:txBody>
                  <a:tcPr marL="10833" marR="10833" marT="10833" marB="0" anchor="ctr"/>
                </a:tc>
                <a:tc>
                  <a:txBody>
                    <a:bodyPr/>
                    <a:lstStyle/>
                    <a:p>
                      <a:pPr algn="ctr" rtl="0" fontAlgn="ctr"/>
                      <a:r>
                        <a:rPr lang="en-US" sz="1500" b="1" i="0" u="none" strike="noStrike" dirty="0">
                          <a:solidFill>
                            <a:schemeClr val="bg1"/>
                          </a:solidFill>
                          <a:effectLst/>
                          <a:latin typeface="Century Gothic" charset="0"/>
                        </a:rPr>
                        <a:t>W</a:t>
                      </a:r>
                      <a:r>
                        <a:rPr lang="en-US" altLang="zh-CN" sz="1500" b="1" i="0" u="none" strike="noStrike" dirty="0">
                          <a:solidFill>
                            <a:schemeClr val="bg1"/>
                          </a:solidFill>
                          <a:effectLst/>
                          <a:latin typeface="Century Gothic" charset="0"/>
                        </a:rPr>
                        <a:t>9</a:t>
                      </a:r>
                      <a:endParaRPr lang="en-US" sz="1500" b="1" i="0" u="none" strike="noStrike" dirty="0">
                        <a:solidFill>
                          <a:schemeClr val="bg1"/>
                        </a:solidFill>
                        <a:effectLst/>
                        <a:latin typeface="Century Gothic" charset="0"/>
                      </a:endParaRPr>
                    </a:p>
                  </a:txBody>
                  <a:tcPr marL="10833" marR="10833" marT="10833" marB="0" anchor="ctr"/>
                </a:tc>
                <a:tc>
                  <a:txBody>
                    <a:bodyPr/>
                    <a:lstStyle/>
                    <a:p>
                      <a:pPr algn="ctr" rtl="0" fontAlgn="ctr"/>
                      <a:r>
                        <a:rPr lang="en-US" altLang="zh-CN" sz="1500" b="1" i="0" u="none" strike="noStrike" dirty="0">
                          <a:solidFill>
                            <a:schemeClr val="bg1"/>
                          </a:solidFill>
                          <a:effectLst/>
                          <a:latin typeface="Century Gothic" charset="0"/>
                        </a:rPr>
                        <a:t>W10</a:t>
                      </a:r>
                      <a:endParaRPr lang="en-US" sz="1500" b="1" i="0" u="none" strike="noStrike" dirty="0">
                        <a:solidFill>
                          <a:schemeClr val="bg1"/>
                        </a:solidFill>
                        <a:effectLst/>
                        <a:latin typeface="Century Gothic" charset="0"/>
                      </a:endParaRPr>
                    </a:p>
                  </a:txBody>
                  <a:tcPr marL="10833" marR="10833" marT="10833" marB="0" anchor="ctr"/>
                </a:tc>
                <a:tc>
                  <a:txBody>
                    <a:bodyPr/>
                    <a:lstStyle/>
                    <a:p>
                      <a:pPr algn="ctr" rtl="0" fontAlgn="ctr"/>
                      <a:r>
                        <a:rPr lang="en-US" sz="1500" b="1" i="0" u="none" strike="noStrike" dirty="0">
                          <a:solidFill>
                            <a:schemeClr val="bg1"/>
                          </a:solidFill>
                          <a:effectLst/>
                          <a:latin typeface="Century Gothic" charset="0"/>
                        </a:rPr>
                        <a:t>W</a:t>
                      </a:r>
                      <a:r>
                        <a:rPr lang="en-US" altLang="zh-CN" sz="1500" b="1" i="0" u="none" strike="noStrike" dirty="0">
                          <a:solidFill>
                            <a:schemeClr val="bg1"/>
                          </a:solidFill>
                          <a:effectLst/>
                          <a:latin typeface="Century Gothic" charset="0"/>
                        </a:rPr>
                        <a:t>11</a:t>
                      </a:r>
                      <a:endParaRPr lang="en-US" sz="1500" b="1" i="0" u="none" strike="noStrike" dirty="0">
                        <a:solidFill>
                          <a:schemeClr val="bg1"/>
                        </a:solidFill>
                        <a:effectLst/>
                        <a:latin typeface="Century Gothic" charset="0"/>
                      </a:endParaRPr>
                    </a:p>
                  </a:txBody>
                  <a:tcPr marL="10833" marR="10833" marT="10833" marB="0" anchor="ctr"/>
                </a:tc>
                <a:tc>
                  <a:txBody>
                    <a:bodyPr/>
                    <a:lstStyle/>
                    <a:p>
                      <a:pPr algn="ctr" rtl="0" fontAlgn="ctr"/>
                      <a:r>
                        <a:rPr lang="en-US" sz="1500" b="1" i="0" u="none" strike="noStrike" dirty="0">
                          <a:solidFill>
                            <a:schemeClr val="bg1"/>
                          </a:solidFill>
                          <a:effectLst/>
                          <a:latin typeface="Century Gothic" charset="0"/>
                        </a:rPr>
                        <a:t>W1</a:t>
                      </a:r>
                      <a:r>
                        <a:rPr lang="en-US" altLang="zh-CN" sz="1500" b="1" i="0" u="none" strike="noStrike" dirty="0">
                          <a:solidFill>
                            <a:schemeClr val="bg1"/>
                          </a:solidFill>
                          <a:effectLst/>
                          <a:latin typeface="Century Gothic" charset="0"/>
                        </a:rPr>
                        <a:t>2</a:t>
                      </a:r>
                      <a:endParaRPr lang="en-US" sz="1500" b="1" i="0" u="none" strike="noStrike" dirty="0">
                        <a:solidFill>
                          <a:schemeClr val="bg1"/>
                        </a:solidFill>
                        <a:effectLst/>
                        <a:latin typeface="Century Gothic" charset="0"/>
                      </a:endParaRPr>
                    </a:p>
                  </a:txBody>
                  <a:tcPr marL="10833" marR="10833" marT="10833" marB="0" anchor="ctr"/>
                </a:tc>
                <a:tc>
                  <a:txBody>
                    <a:bodyPr/>
                    <a:lstStyle/>
                    <a:p>
                      <a:pPr algn="ctr" rtl="0" fontAlgn="ctr"/>
                      <a:r>
                        <a:rPr lang="en-US" sz="1500" b="1" i="0" u="none" strike="noStrike" dirty="0">
                          <a:solidFill>
                            <a:schemeClr val="bg1"/>
                          </a:solidFill>
                          <a:effectLst/>
                          <a:latin typeface="Century Gothic" charset="0"/>
                        </a:rPr>
                        <a:t>W1</a:t>
                      </a:r>
                      <a:r>
                        <a:rPr lang="en-US" altLang="zh-CN" sz="1500" b="1" i="0" u="none" strike="noStrike" dirty="0">
                          <a:solidFill>
                            <a:schemeClr val="bg1"/>
                          </a:solidFill>
                          <a:effectLst/>
                          <a:latin typeface="Century Gothic" charset="0"/>
                        </a:rPr>
                        <a:t>3</a:t>
                      </a:r>
                      <a:endParaRPr lang="en-US" sz="1500" b="1" i="0" u="none" strike="noStrike" dirty="0">
                        <a:solidFill>
                          <a:schemeClr val="bg1"/>
                        </a:solidFill>
                        <a:effectLst/>
                        <a:latin typeface="Century Gothic" charset="0"/>
                      </a:endParaRPr>
                    </a:p>
                  </a:txBody>
                  <a:tcPr marL="10833" marR="10833" marT="10833" marB="0" anchor="ctr"/>
                </a:tc>
                <a:tc>
                  <a:txBody>
                    <a:bodyPr/>
                    <a:lstStyle/>
                    <a:p>
                      <a:pPr algn="ctr" rtl="0" fontAlgn="ctr"/>
                      <a:r>
                        <a:rPr lang="en-US" sz="1500" b="1" i="0" u="none" strike="noStrike" dirty="0">
                          <a:solidFill>
                            <a:schemeClr val="bg1"/>
                          </a:solidFill>
                          <a:effectLst/>
                          <a:latin typeface="Century Gothic" charset="0"/>
                        </a:rPr>
                        <a:t>W1</a:t>
                      </a:r>
                      <a:r>
                        <a:rPr lang="en-US" altLang="zh-CN" sz="1500" b="1" i="0" u="none" strike="noStrike" dirty="0">
                          <a:solidFill>
                            <a:schemeClr val="bg1"/>
                          </a:solidFill>
                          <a:effectLst/>
                          <a:latin typeface="Century Gothic" charset="0"/>
                        </a:rPr>
                        <a:t>4</a:t>
                      </a:r>
                      <a:endParaRPr lang="en-US" sz="1500" b="1" i="0" u="none" strike="noStrike" dirty="0">
                        <a:solidFill>
                          <a:schemeClr val="bg1"/>
                        </a:solidFill>
                        <a:effectLst/>
                        <a:latin typeface="Century Gothic" charset="0"/>
                      </a:endParaRPr>
                    </a:p>
                  </a:txBody>
                  <a:tcPr marL="10833" marR="10833" marT="10833" marB="0" anchor="ctr"/>
                </a:tc>
                <a:extLst>
                  <a:ext uri="{0D108BD9-81ED-4DB2-BD59-A6C34878D82A}">
                    <a16:rowId xmlns:a16="http://schemas.microsoft.com/office/drawing/2014/main" xmlns="" val="10000"/>
                  </a:ext>
                </a:extLst>
              </a:tr>
              <a:tr h="410362">
                <a:tc>
                  <a:txBody>
                    <a:bodyPr/>
                    <a:lstStyle/>
                    <a:p>
                      <a:pPr algn="ctr" rtl="0" fontAlgn="ctr"/>
                      <a:r>
                        <a:rPr lang="en-US" altLang="zh-CN" sz="1500" b="0" i="0" u="none" strike="noStrike" dirty="0">
                          <a:solidFill>
                            <a:srgbClr val="000000"/>
                          </a:solidFill>
                          <a:effectLst/>
                          <a:latin typeface="Century Gothic" charset="0"/>
                        </a:rPr>
                        <a:t>1</a:t>
                      </a:r>
                    </a:p>
                  </a:txBody>
                  <a:tcPr marL="10833" marR="10833" marT="10833" marB="0" anchor="ctr"/>
                </a:tc>
                <a:tc rowSpan="8">
                  <a:txBody>
                    <a:bodyPr/>
                    <a:lstStyle/>
                    <a:p>
                      <a:pPr algn="ctr" fontAlgn="ctr"/>
                      <a:r>
                        <a:rPr lang="en-US" sz="1500" b="0" i="0" u="none" strike="noStrike" dirty="0" err="1">
                          <a:solidFill>
                            <a:srgbClr val="000000"/>
                          </a:solidFill>
                          <a:effectLst/>
                          <a:latin typeface="Arial" panose="020B0604020202020204" pitchFamily="34" charset="0"/>
                        </a:rPr>
                        <a:t>Lec</a:t>
                      </a:r>
                      <a:endParaRPr lang="en-US" sz="1500" b="0" i="0" u="none" strike="noStrike" dirty="0">
                        <a:solidFill>
                          <a:srgbClr val="000000"/>
                        </a:solidFill>
                        <a:effectLst/>
                        <a:latin typeface="Arial" panose="020B0604020202020204" pitchFamily="34" charset="0"/>
                      </a:endParaRPr>
                    </a:p>
                  </a:txBody>
                  <a:tcPr marL="11898" marR="11898" marT="11898"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Exp1</a:t>
                      </a:r>
                    </a:p>
                  </a:txBody>
                  <a:tcPr marL="10833" marR="10833" marT="10833" marB="0" anchor="ctr"/>
                </a:tc>
                <a:tc rowSpan="8">
                  <a:txBody>
                    <a:bodyPr/>
                    <a:lstStyle/>
                    <a:p>
                      <a:pPr marL="0" algn="ctr" defTabSz="457200" rtl="0" eaLnBrk="1" fontAlgn="ctr" latinLnBrk="0" hangingPunct="1"/>
                      <a:r>
                        <a:rPr lang="en-US" altLang="zh-CN" sz="1500" b="0" i="0" u="none" strike="noStrike" kern="1200" dirty="0">
                          <a:solidFill>
                            <a:srgbClr val="000000"/>
                          </a:solidFill>
                          <a:effectLst/>
                          <a:latin typeface="Arial" panose="020B0604020202020204" pitchFamily="34" charset="0"/>
                          <a:ea typeface="+mn-ea"/>
                          <a:cs typeface="+mn-cs"/>
                        </a:rPr>
                        <a:t>No</a:t>
                      </a:r>
                      <a:r>
                        <a:rPr lang="zh-CN" altLang="en-US" sz="1500" b="0" i="0" u="none" strike="noStrike" kern="1200" dirty="0">
                          <a:solidFill>
                            <a:srgbClr val="000000"/>
                          </a:solidFill>
                          <a:effectLst/>
                          <a:latin typeface="Arial" panose="020B0604020202020204" pitchFamily="34" charset="0"/>
                          <a:ea typeface="+mn-ea"/>
                          <a:cs typeface="+mn-cs"/>
                        </a:rPr>
                        <a:t> </a:t>
                      </a:r>
                      <a:r>
                        <a:rPr lang="en-US" altLang="zh-CN" sz="1500" b="0" i="0" u="none" strike="noStrike" kern="1200" dirty="0">
                          <a:solidFill>
                            <a:srgbClr val="000000"/>
                          </a:solidFill>
                          <a:effectLst/>
                          <a:latin typeface="Arial" panose="020B0604020202020204" pitchFamily="34" charset="0"/>
                          <a:ea typeface="+mn-ea"/>
                          <a:cs typeface="+mn-cs"/>
                        </a:rPr>
                        <a:t>Lab</a:t>
                      </a:r>
                      <a:endParaRPr lang="is-IS" sz="1500" b="0" i="0" u="none" strike="noStrike" kern="1200" dirty="0">
                        <a:solidFill>
                          <a:srgbClr val="000000"/>
                        </a:solidFill>
                        <a:effectLst/>
                        <a:latin typeface="Arial" panose="020B0604020202020204" pitchFamily="34" charset="0"/>
                        <a:ea typeface="+mn-ea"/>
                        <a:cs typeface="+mn-cs"/>
                      </a:endParaRPr>
                    </a:p>
                  </a:txBody>
                  <a:tcPr marL="10833" marR="10833" marT="10833" marB="0" anchor="ctr"/>
                </a:tc>
                <a:tc rowSpan="8">
                  <a:txBody>
                    <a:bodyPr/>
                    <a:lstStyle/>
                    <a:p>
                      <a:pPr marL="0" algn="ctr" defTabSz="457200" rtl="0" eaLnBrk="1" fontAlgn="ctr" latinLnBrk="0" hangingPunct="1"/>
                      <a:r>
                        <a:rPr lang="en-US" altLang="zh-CN" sz="1500" b="0" i="0" u="none" strike="noStrike" kern="1200" dirty="0" err="1">
                          <a:solidFill>
                            <a:srgbClr val="000000"/>
                          </a:solidFill>
                          <a:effectLst/>
                          <a:latin typeface="Arial" panose="020B0604020202020204" pitchFamily="34" charset="0"/>
                          <a:ea typeface="+mn-ea"/>
                          <a:cs typeface="+mn-cs"/>
                        </a:rPr>
                        <a:t>Lec</a:t>
                      </a:r>
                      <a:endParaRPr lang="is-IS" sz="1500" b="0" i="0" u="none" strike="noStrike" kern="1200" dirty="0">
                        <a:solidFill>
                          <a:srgbClr val="000000"/>
                        </a:solidFill>
                        <a:effectLst/>
                        <a:latin typeface="Arial" panose="020B0604020202020204" pitchFamily="34" charset="0"/>
                        <a:ea typeface="+mn-ea"/>
                        <a:cs typeface="+mn-cs"/>
                      </a:endParaRPr>
                    </a:p>
                  </a:txBody>
                  <a:tcPr marL="10833" marR="10833" marT="10833" marB="0" anchor="ctr"/>
                </a:tc>
                <a:tc>
                  <a:txBody>
                    <a:bodyPr/>
                    <a:lstStyle/>
                    <a:p>
                      <a:pPr algn="ctr" rtl="0" fontAlgn="ctr"/>
                      <a:r>
                        <a:rPr lang="en-US" altLang="zh-CN" sz="1500" b="0" i="0" u="none" strike="noStrike" dirty="0" err="1">
                          <a:solidFill>
                            <a:srgbClr val="000000"/>
                          </a:solidFill>
                          <a:effectLst/>
                          <a:latin typeface="Arial" panose="020B0604020202020204" pitchFamily="34" charset="0"/>
                        </a:rPr>
                        <a:t>Exp</a:t>
                      </a:r>
                      <a:r>
                        <a:rPr lang="is-IS" sz="1500" b="0" i="0" u="none" strike="noStrike" dirty="0">
                          <a:solidFill>
                            <a:srgbClr val="000000"/>
                          </a:solidFill>
                          <a:effectLst/>
                          <a:latin typeface="Century Gothic" charset="0"/>
                        </a:rPr>
                        <a:t>2</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Exp3</a:t>
                      </a:r>
                    </a:p>
                  </a:txBody>
                  <a:tcPr marL="10833" marR="10833" marT="10833" marB="0" anchor="ctr"/>
                </a:tc>
                <a:tc rowSpan="8">
                  <a:txBody>
                    <a:bodyPr/>
                    <a:lstStyle/>
                    <a:p>
                      <a:pPr algn="ctr" fontAlgn="t"/>
                      <a:r>
                        <a:rPr lang="en-US" altLang="zh-CN" sz="1500" b="0" i="0" u="none" strike="noStrike" dirty="0">
                          <a:solidFill>
                            <a:srgbClr val="000000"/>
                          </a:solidFill>
                          <a:effectLst/>
                          <a:latin typeface="Arial" panose="020B0604020202020204" pitchFamily="34" charset="0"/>
                        </a:rPr>
                        <a:t>No Lab</a:t>
                      </a:r>
                    </a:p>
                  </a:txBody>
                  <a:tcPr marL="11898" marR="11898" marT="11898"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Exp4</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Exp5</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Exp6</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Exp7</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Exp8</a:t>
                      </a:r>
                    </a:p>
                  </a:txBody>
                  <a:tcPr marL="10833" marR="10833" marT="10833" marB="0" anchor="ctr"/>
                </a:tc>
                <a:extLst>
                  <a:ext uri="{0D108BD9-81ED-4DB2-BD59-A6C34878D82A}">
                    <a16:rowId xmlns:a16="http://schemas.microsoft.com/office/drawing/2014/main" xmlns="" val="10001"/>
                  </a:ext>
                </a:extLst>
              </a:tr>
              <a:tr h="410362">
                <a:tc>
                  <a:txBody>
                    <a:bodyPr/>
                    <a:lstStyle/>
                    <a:p>
                      <a:pPr algn="ctr" rtl="0" fontAlgn="ctr"/>
                      <a:r>
                        <a:rPr lang="is-IS" sz="1500" b="0" i="0" u="none" strike="noStrike">
                          <a:solidFill>
                            <a:srgbClr val="000000"/>
                          </a:solidFill>
                          <a:effectLst/>
                          <a:latin typeface="Century Gothic" charset="0"/>
                        </a:rPr>
                        <a:t>2</a:t>
                      </a:r>
                    </a:p>
                  </a:txBody>
                  <a:tcPr marL="10833" marR="10833" marT="10833" marB="0" anchor="ctr"/>
                </a:tc>
                <a:tc vMerge="1">
                  <a:txBody>
                    <a:bodyPr/>
                    <a:lstStyle/>
                    <a:p>
                      <a:pPr algn="ctr" fontAlgn="ctr"/>
                      <a:endParaRPr lang="en-US" sz="1800" b="0" i="0" u="none" strike="noStrike" dirty="0">
                        <a:solidFill>
                          <a:srgbClr val="000000"/>
                        </a:solidFill>
                        <a:effectLst/>
                        <a:latin typeface="Arial" panose="020B0604020202020204" pitchFamily="34" charset="0"/>
                      </a:endParaRPr>
                    </a:p>
                  </a:txBody>
                  <a:tcPr marL="12700" marR="12700" marT="12700"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a:t>
                      </a:r>
                      <a:r>
                        <a:rPr lang="is-IS" sz="1500" b="0" i="0" u="none" strike="noStrike" dirty="0">
                          <a:solidFill>
                            <a:srgbClr val="000000"/>
                          </a:solidFill>
                          <a:effectLst/>
                          <a:latin typeface="Arial" panose="020B0604020202020204" pitchFamily="34" charset="0"/>
                        </a:rPr>
                        <a:t>2</a:t>
                      </a:r>
                    </a:p>
                  </a:txBody>
                  <a:tcPr marL="10833" marR="10833" marT="10833" marB="0" anchor="ctr"/>
                </a:tc>
                <a:tc vMerge="1">
                  <a:txBody>
                    <a:bodyPr/>
                    <a:lstStyle/>
                    <a:p>
                      <a:pPr algn="ctr" fontAlgn="t"/>
                      <a:endParaRPr lang="en-US" altLang="zh-CN" sz="1500" b="0" i="0" u="none" strike="noStrike" dirty="0">
                        <a:solidFill>
                          <a:srgbClr val="000000"/>
                        </a:solidFill>
                        <a:effectLst/>
                        <a:latin typeface="Arial" panose="020B0604020202020204" pitchFamily="34" charset="0"/>
                      </a:endParaRPr>
                    </a:p>
                  </a:txBody>
                  <a:tcPr marL="10833" marR="10833" marT="10833" marB="0" anchor="ctr"/>
                </a:tc>
                <a:tc vMerge="1">
                  <a:txBody>
                    <a:bodyPr/>
                    <a:lstStyle/>
                    <a:p>
                      <a:pPr algn="ctr" fontAlgn="t"/>
                      <a:endParaRPr lang="en-US" altLang="zh-CN" sz="1500" b="0" i="0" u="none" strike="noStrike" dirty="0">
                        <a:solidFill>
                          <a:srgbClr val="000000"/>
                        </a:solidFill>
                        <a:effectLst/>
                        <a:latin typeface="Arial" panose="020B0604020202020204" pitchFamily="34" charset="0"/>
                      </a:endParaRP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Exp3</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Exp4</a:t>
                      </a:r>
                    </a:p>
                  </a:txBody>
                  <a:tcPr marL="10833" marR="10833" marT="10833" marB="0" anchor="ctr"/>
                </a:tc>
                <a:tc vMerge="1">
                  <a:txBody>
                    <a:bodyPr/>
                    <a:lstStyle/>
                    <a:p>
                      <a:pPr algn="ctr" fontAlgn="t"/>
                      <a:endParaRPr lang="en-US" altLang="zh-CN" sz="1800" b="0" i="0" u="none" strike="noStrike" dirty="0">
                        <a:solidFill>
                          <a:srgbClr val="000000"/>
                        </a:solidFill>
                        <a:effectLst/>
                        <a:latin typeface="Arial" panose="020B0604020202020204" pitchFamily="34" charset="0"/>
                      </a:endParaRPr>
                    </a:p>
                  </a:txBody>
                  <a:tcPr marL="12700" marR="12700" marT="12700"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Exp5</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Exp6</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Exp7</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Exp8</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Exp1</a:t>
                      </a:r>
                    </a:p>
                  </a:txBody>
                  <a:tcPr marL="10833" marR="10833" marT="10833" marB="0" anchor="ctr"/>
                </a:tc>
                <a:extLst>
                  <a:ext uri="{0D108BD9-81ED-4DB2-BD59-A6C34878D82A}">
                    <a16:rowId xmlns:a16="http://schemas.microsoft.com/office/drawing/2014/main" xmlns="" val="10002"/>
                  </a:ext>
                </a:extLst>
              </a:tr>
              <a:tr h="410362">
                <a:tc>
                  <a:txBody>
                    <a:bodyPr/>
                    <a:lstStyle/>
                    <a:p>
                      <a:pPr algn="ctr" rtl="0" fontAlgn="ctr"/>
                      <a:r>
                        <a:rPr lang="en-US" altLang="zh-CN" sz="1500" b="0" i="0" u="none" strike="noStrike">
                          <a:solidFill>
                            <a:srgbClr val="000000"/>
                          </a:solidFill>
                          <a:effectLst/>
                          <a:latin typeface="Century Gothic" charset="0"/>
                        </a:rPr>
                        <a:t>3</a:t>
                      </a:r>
                    </a:p>
                  </a:txBody>
                  <a:tcPr marL="10833" marR="10833" marT="10833" marB="0" anchor="ctr"/>
                </a:tc>
                <a:tc vMerge="1">
                  <a:txBody>
                    <a:bodyPr/>
                    <a:lstStyle/>
                    <a:p>
                      <a:pPr algn="ctr" fontAlgn="ctr"/>
                      <a:endParaRPr lang="en-US" sz="1800" b="0" i="0" u="none" strike="noStrike" dirty="0">
                        <a:solidFill>
                          <a:srgbClr val="000000"/>
                        </a:solidFill>
                        <a:effectLst/>
                        <a:latin typeface="Arial" panose="020B0604020202020204" pitchFamily="34" charset="0"/>
                      </a:endParaRPr>
                    </a:p>
                  </a:txBody>
                  <a:tcPr marL="12700" marR="12700" marT="12700" marB="0" anchor="ctr"/>
                </a:tc>
                <a:tc>
                  <a:txBody>
                    <a:bodyPr/>
                    <a:lstStyle/>
                    <a:p>
                      <a:pPr marL="0" algn="ctr" defTabSz="457200" rtl="0" eaLnBrk="1" fontAlgn="t" latinLnBrk="0" hangingPunct="1"/>
                      <a:r>
                        <a:rPr lang="en-US" altLang="zh-CN" sz="1500" b="0" i="0" u="none" strike="noStrike" dirty="0">
                          <a:solidFill>
                            <a:srgbClr val="000000"/>
                          </a:solidFill>
                          <a:effectLst/>
                          <a:latin typeface="Arial" panose="020B0604020202020204" pitchFamily="34" charset="0"/>
                        </a:rPr>
                        <a:t>Exp</a:t>
                      </a:r>
                      <a:r>
                        <a:rPr lang="en-US" altLang="zh-CN" sz="1500" b="0" i="0" u="none" strike="noStrike" kern="1200" dirty="0">
                          <a:solidFill>
                            <a:srgbClr val="000000"/>
                          </a:solidFill>
                          <a:effectLst/>
                          <a:latin typeface="Arial" panose="020B0604020202020204" pitchFamily="34" charset="0"/>
                          <a:ea typeface="+mn-ea"/>
                          <a:cs typeface="+mn-cs"/>
                        </a:rPr>
                        <a:t>3</a:t>
                      </a:r>
                    </a:p>
                  </a:txBody>
                  <a:tcPr marL="10833" marR="10833" marT="10833" marB="0" anchor="ctr"/>
                </a:tc>
                <a:tc vMerge="1">
                  <a:txBody>
                    <a:bodyPr/>
                    <a:lstStyle/>
                    <a:p>
                      <a:pPr algn="ctr" rtl="0" fontAlgn="ctr"/>
                      <a:endParaRPr lang="en-US" altLang="zh-CN" sz="1500" b="0" i="0" u="none" strike="noStrike" dirty="0">
                        <a:solidFill>
                          <a:srgbClr val="000000"/>
                        </a:solidFill>
                        <a:effectLst/>
                        <a:latin typeface="Century Gothic" charset="0"/>
                      </a:endParaRPr>
                    </a:p>
                  </a:txBody>
                  <a:tcPr marL="10833" marR="10833" marT="10833" marB="0" anchor="ctr"/>
                </a:tc>
                <a:tc vMerge="1">
                  <a:txBody>
                    <a:bodyPr/>
                    <a:lstStyle/>
                    <a:p>
                      <a:pPr algn="ctr" rtl="0" fontAlgn="ctr"/>
                      <a:endParaRPr lang="en-US" altLang="zh-CN" sz="1500" b="0" i="0" u="none" strike="noStrike" dirty="0">
                        <a:solidFill>
                          <a:srgbClr val="000000"/>
                        </a:solidFill>
                        <a:effectLst/>
                        <a:latin typeface="Century Gothic" charset="0"/>
                      </a:endParaRPr>
                    </a:p>
                  </a:txBody>
                  <a:tcPr marL="10833" marR="10833" marT="10833" marB="0" anchor="ctr"/>
                </a:tc>
                <a:tc>
                  <a:txBody>
                    <a:bodyPr/>
                    <a:lstStyle/>
                    <a:p>
                      <a:pPr algn="ctr" rtl="0" fontAlgn="ctr"/>
                      <a:r>
                        <a:rPr lang="en-US" altLang="zh-CN" sz="1500" b="0" i="0" u="none" strike="noStrike" dirty="0">
                          <a:solidFill>
                            <a:srgbClr val="000000"/>
                          </a:solidFill>
                          <a:effectLst/>
                          <a:latin typeface="Arial" panose="020B0604020202020204" pitchFamily="34" charset="0"/>
                        </a:rPr>
                        <a:t>Exp</a:t>
                      </a:r>
                      <a:r>
                        <a:rPr lang="en-US" altLang="zh-CN" sz="1500" b="0" i="0" u="none" strike="noStrike" dirty="0">
                          <a:solidFill>
                            <a:srgbClr val="000000"/>
                          </a:solidFill>
                          <a:effectLst/>
                          <a:latin typeface="Century Gothic" charset="0"/>
                        </a:rPr>
                        <a:t>4</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Exp5</a:t>
                      </a:r>
                    </a:p>
                  </a:txBody>
                  <a:tcPr marL="10833" marR="10833" marT="10833" marB="0" anchor="ctr"/>
                </a:tc>
                <a:tc vMerge="1">
                  <a:txBody>
                    <a:bodyPr/>
                    <a:lstStyle/>
                    <a:p>
                      <a:pPr algn="ctr" fontAlgn="t"/>
                      <a:endParaRPr lang="en-US" altLang="zh-CN" sz="1800" b="0" i="0" u="none" strike="noStrike" dirty="0">
                        <a:solidFill>
                          <a:srgbClr val="000000"/>
                        </a:solidFill>
                        <a:effectLst/>
                        <a:latin typeface="Arial" panose="020B0604020202020204" pitchFamily="34" charset="0"/>
                      </a:endParaRPr>
                    </a:p>
                  </a:txBody>
                  <a:tcPr marL="12700" marR="12700" marT="12700"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Exp6</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Exp7</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Exp8</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Exp1</a:t>
                      </a:r>
                    </a:p>
                  </a:txBody>
                  <a:tcPr marL="10833" marR="10833" marT="10833" marB="0" anchor="ctr"/>
                </a:tc>
                <a:tc>
                  <a:txBody>
                    <a:bodyPr/>
                    <a:lstStyle/>
                    <a:p>
                      <a:pPr algn="ctr" fontAlgn="t"/>
                      <a:r>
                        <a:rPr lang="is-IS" sz="1500" b="0" i="0" u="none" strike="noStrike" kern="1200" dirty="0">
                          <a:solidFill>
                            <a:srgbClr val="000000"/>
                          </a:solidFill>
                          <a:effectLst/>
                          <a:latin typeface="Arial" panose="020B0604020202020204" pitchFamily="34" charset="0"/>
                          <a:ea typeface="+mn-ea"/>
                          <a:cs typeface="+mn-cs"/>
                        </a:rPr>
                        <a:t>E</a:t>
                      </a:r>
                      <a:r>
                        <a:rPr lang="en-US" altLang="zh-CN" sz="1500" b="0" i="0" u="none" strike="noStrike" dirty="0" err="1">
                          <a:solidFill>
                            <a:srgbClr val="000000"/>
                          </a:solidFill>
                          <a:effectLst/>
                          <a:latin typeface="Arial" panose="020B0604020202020204" pitchFamily="34" charset="0"/>
                        </a:rPr>
                        <a:t>xp</a:t>
                      </a:r>
                      <a:r>
                        <a:rPr lang="is-IS" altLang="zh-CN" sz="1500" b="0" i="0" u="none" strike="noStrike" kern="1200" dirty="0">
                          <a:solidFill>
                            <a:srgbClr val="000000"/>
                          </a:solidFill>
                          <a:effectLst/>
                          <a:latin typeface="Arial" panose="020B0604020202020204" pitchFamily="34" charset="0"/>
                          <a:ea typeface="+mn-ea"/>
                          <a:cs typeface="+mn-cs"/>
                        </a:rPr>
                        <a:t>2</a:t>
                      </a:r>
                      <a:endParaRPr lang="is-IS" sz="1500" b="0" i="0" u="none" strike="noStrike" kern="1200" dirty="0">
                        <a:solidFill>
                          <a:srgbClr val="000000"/>
                        </a:solidFill>
                        <a:effectLst/>
                        <a:latin typeface="Arial" panose="020B0604020202020204" pitchFamily="34" charset="0"/>
                        <a:ea typeface="+mn-ea"/>
                        <a:cs typeface="+mn-cs"/>
                      </a:endParaRPr>
                    </a:p>
                  </a:txBody>
                  <a:tcPr marL="10833" marR="10833" marT="10833" marB="0" anchor="ctr"/>
                </a:tc>
                <a:extLst>
                  <a:ext uri="{0D108BD9-81ED-4DB2-BD59-A6C34878D82A}">
                    <a16:rowId xmlns:a16="http://schemas.microsoft.com/office/drawing/2014/main" xmlns="" val="10003"/>
                  </a:ext>
                </a:extLst>
              </a:tr>
              <a:tr h="410362">
                <a:tc>
                  <a:txBody>
                    <a:bodyPr/>
                    <a:lstStyle/>
                    <a:p>
                      <a:pPr algn="ctr" rtl="0" fontAlgn="ctr"/>
                      <a:r>
                        <a:rPr lang="en-US" altLang="zh-CN" sz="1500" b="0" i="0" u="none" strike="noStrike" dirty="0">
                          <a:solidFill>
                            <a:srgbClr val="000000"/>
                          </a:solidFill>
                          <a:effectLst/>
                          <a:latin typeface="Century Gothic" charset="0"/>
                        </a:rPr>
                        <a:t>4</a:t>
                      </a:r>
                    </a:p>
                  </a:txBody>
                  <a:tcPr marL="10833" marR="10833" marT="10833" marB="0" anchor="ctr"/>
                </a:tc>
                <a:tc vMerge="1">
                  <a:txBody>
                    <a:bodyPr/>
                    <a:lstStyle/>
                    <a:p>
                      <a:pPr algn="ctr" fontAlgn="ctr"/>
                      <a:endParaRPr lang="en-US" sz="1800" b="0" i="0" u="none" strike="noStrike" dirty="0">
                        <a:solidFill>
                          <a:srgbClr val="000000"/>
                        </a:solidFill>
                        <a:effectLst/>
                        <a:latin typeface="Arial" panose="020B0604020202020204" pitchFamily="34" charset="0"/>
                      </a:endParaRPr>
                    </a:p>
                  </a:txBody>
                  <a:tcPr marL="12700" marR="12700" marT="12700"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Exp4</a:t>
                      </a:r>
                    </a:p>
                  </a:txBody>
                  <a:tcPr marL="10833" marR="10833" marT="10833" marB="0" anchor="ctr"/>
                </a:tc>
                <a:tc vMerge="1">
                  <a:txBody>
                    <a:bodyPr/>
                    <a:lstStyle/>
                    <a:p>
                      <a:pPr algn="ctr" fontAlgn="t"/>
                      <a:endParaRPr lang="en-US" altLang="zh-CN" sz="1500" b="0" i="0" u="none" strike="noStrike" dirty="0">
                        <a:solidFill>
                          <a:srgbClr val="000000"/>
                        </a:solidFill>
                        <a:effectLst/>
                        <a:latin typeface="Arial" panose="020B0604020202020204" pitchFamily="34" charset="0"/>
                      </a:endParaRPr>
                    </a:p>
                  </a:txBody>
                  <a:tcPr marL="10833" marR="10833" marT="10833" marB="0" anchor="ctr"/>
                </a:tc>
                <a:tc vMerge="1">
                  <a:txBody>
                    <a:bodyPr/>
                    <a:lstStyle/>
                    <a:p>
                      <a:pPr algn="ctr" fontAlgn="t"/>
                      <a:endParaRPr lang="en-US" altLang="zh-CN" sz="1500" b="0" i="0" u="none" strike="noStrike" dirty="0">
                        <a:solidFill>
                          <a:srgbClr val="000000"/>
                        </a:solidFill>
                        <a:effectLst/>
                        <a:latin typeface="Arial" panose="020B0604020202020204" pitchFamily="34" charset="0"/>
                      </a:endParaRP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Exp5</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Exp6</a:t>
                      </a:r>
                    </a:p>
                  </a:txBody>
                  <a:tcPr marL="10833" marR="10833" marT="10833" marB="0" anchor="ctr"/>
                </a:tc>
                <a:tc vMerge="1">
                  <a:txBody>
                    <a:bodyPr/>
                    <a:lstStyle/>
                    <a:p>
                      <a:pPr algn="ctr" fontAlgn="t"/>
                      <a:endParaRPr lang="en-US" altLang="zh-CN" sz="1800" b="0" i="0" u="none" strike="noStrike" dirty="0">
                        <a:solidFill>
                          <a:srgbClr val="000000"/>
                        </a:solidFill>
                        <a:effectLst/>
                        <a:latin typeface="Arial" panose="020B0604020202020204" pitchFamily="34" charset="0"/>
                      </a:endParaRPr>
                    </a:p>
                  </a:txBody>
                  <a:tcPr marL="12700" marR="12700" marT="12700"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Exp7</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Exp8</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Exp1</a:t>
                      </a:r>
                    </a:p>
                  </a:txBody>
                  <a:tcPr marL="10833" marR="10833" marT="10833" marB="0" anchor="ctr"/>
                </a:tc>
                <a:tc>
                  <a:txBody>
                    <a:bodyPr/>
                    <a:lstStyle/>
                    <a:p>
                      <a:pPr algn="ctr" fontAlgn="t"/>
                      <a:r>
                        <a:rPr lang="is-IS" sz="1500" b="0" i="0" u="none" strike="noStrike" dirty="0">
                          <a:solidFill>
                            <a:srgbClr val="000000"/>
                          </a:solidFill>
                          <a:effectLst/>
                          <a:latin typeface="Arial" panose="020B0604020202020204" pitchFamily="34" charset="0"/>
                        </a:rPr>
                        <a:t>E</a:t>
                      </a:r>
                      <a:r>
                        <a:rPr lang="en-US" altLang="zh-CN" sz="1500" b="0" i="0" u="none" strike="noStrike" dirty="0" err="1">
                          <a:solidFill>
                            <a:srgbClr val="000000"/>
                          </a:solidFill>
                          <a:effectLst/>
                          <a:latin typeface="Arial" panose="020B0604020202020204" pitchFamily="34" charset="0"/>
                        </a:rPr>
                        <a:t>xp</a:t>
                      </a:r>
                      <a:r>
                        <a:rPr lang="is-IS" altLang="zh-CN" sz="1500" b="0" i="0" u="none" strike="noStrike" dirty="0">
                          <a:solidFill>
                            <a:srgbClr val="000000"/>
                          </a:solidFill>
                          <a:effectLst/>
                          <a:latin typeface="Arial" panose="020B0604020202020204" pitchFamily="34" charset="0"/>
                        </a:rPr>
                        <a:t>2</a:t>
                      </a:r>
                      <a:endParaRPr lang="is-IS" sz="1500" b="0" i="0" u="none" strike="noStrike" dirty="0">
                        <a:solidFill>
                          <a:srgbClr val="000000"/>
                        </a:solidFill>
                        <a:effectLst/>
                        <a:latin typeface="Arial" panose="020B0604020202020204" pitchFamily="34" charset="0"/>
                      </a:endParaRPr>
                    </a:p>
                  </a:txBody>
                  <a:tcPr marL="10833" marR="10833" marT="10833" marB="0" anchor="ctr"/>
                </a:tc>
                <a:tc>
                  <a:txBody>
                    <a:bodyPr/>
                    <a:lstStyle/>
                    <a:p>
                      <a:pPr marL="0" algn="ctr" defTabSz="457200" rtl="0" eaLnBrk="1" fontAlgn="t" latinLnBrk="0" hangingPunct="1"/>
                      <a:r>
                        <a:rPr lang="en-US" altLang="zh-CN" sz="1500" b="0" i="0" u="none" strike="noStrike" kern="1200" dirty="0">
                          <a:solidFill>
                            <a:srgbClr val="000000"/>
                          </a:solidFill>
                          <a:effectLst/>
                          <a:latin typeface="Arial" panose="020B0604020202020204" pitchFamily="34" charset="0"/>
                          <a:ea typeface="+mn-ea"/>
                          <a:cs typeface="+mn-cs"/>
                        </a:rPr>
                        <a:t>E</a:t>
                      </a:r>
                      <a:r>
                        <a:rPr lang="en-US" altLang="zh-CN" sz="1500" b="0" i="0" u="none" strike="noStrike" dirty="0">
                          <a:solidFill>
                            <a:srgbClr val="000000"/>
                          </a:solidFill>
                          <a:effectLst/>
                          <a:latin typeface="Arial" panose="020B0604020202020204" pitchFamily="34" charset="0"/>
                        </a:rPr>
                        <a:t>xp</a:t>
                      </a:r>
                      <a:r>
                        <a:rPr lang="en-US" altLang="zh-CN" sz="1500" b="0" i="0" u="none" strike="noStrike" kern="1200" dirty="0">
                          <a:solidFill>
                            <a:srgbClr val="000000"/>
                          </a:solidFill>
                          <a:effectLst/>
                          <a:latin typeface="Arial" panose="020B0604020202020204" pitchFamily="34" charset="0"/>
                          <a:ea typeface="+mn-ea"/>
                          <a:cs typeface="+mn-cs"/>
                        </a:rPr>
                        <a:t>3</a:t>
                      </a:r>
                    </a:p>
                  </a:txBody>
                  <a:tcPr marL="10833" marR="10833" marT="10833" marB="0" anchor="ctr"/>
                </a:tc>
                <a:extLst>
                  <a:ext uri="{0D108BD9-81ED-4DB2-BD59-A6C34878D82A}">
                    <a16:rowId xmlns:a16="http://schemas.microsoft.com/office/drawing/2014/main" xmlns="" val="10004"/>
                  </a:ext>
                </a:extLst>
              </a:tr>
              <a:tr h="410362">
                <a:tc>
                  <a:txBody>
                    <a:bodyPr/>
                    <a:lstStyle/>
                    <a:p>
                      <a:pPr algn="ctr" rtl="0" fontAlgn="ctr"/>
                      <a:r>
                        <a:rPr lang="en-US" altLang="zh-CN" sz="1500" b="0" i="0" u="none" strike="noStrike" dirty="0">
                          <a:solidFill>
                            <a:srgbClr val="000000"/>
                          </a:solidFill>
                          <a:effectLst/>
                          <a:latin typeface="Century Gothic" charset="0"/>
                        </a:rPr>
                        <a:t>5</a:t>
                      </a:r>
                    </a:p>
                  </a:txBody>
                  <a:tcPr marL="10833" marR="10833" marT="10833" marB="0" anchor="ctr"/>
                </a:tc>
                <a:tc vMerge="1">
                  <a:txBody>
                    <a:bodyPr/>
                    <a:lstStyle/>
                    <a:p>
                      <a:pPr algn="ctr" fontAlgn="ctr"/>
                      <a:endParaRPr lang="en-US" sz="1800" b="0" i="0" u="none" strike="noStrike" dirty="0">
                        <a:solidFill>
                          <a:srgbClr val="000000"/>
                        </a:solidFill>
                        <a:effectLst/>
                        <a:latin typeface="Arial" panose="020B0604020202020204" pitchFamily="34" charset="0"/>
                      </a:endParaRPr>
                    </a:p>
                  </a:txBody>
                  <a:tcPr marL="12700" marR="12700" marT="12700"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Exp5</a:t>
                      </a:r>
                    </a:p>
                  </a:txBody>
                  <a:tcPr marL="10833" marR="10833" marT="10833" marB="0" anchor="ctr"/>
                </a:tc>
                <a:tc vMerge="1">
                  <a:txBody>
                    <a:bodyPr/>
                    <a:lstStyle/>
                    <a:p>
                      <a:pPr algn="ctr" fontAlgn="t"/>
                      <a:endParaRPr lang="en-US" altLang="zh-CN" sz="1500" b="0" i="0" u="none" strike="noStrike" dirty="0">
                        <a:solidFill>
                          <a:srgbClr val="000000"/>
                        </a:solidFill>
                        <a:effectLst/>
                        <a:latin typeface="Arial" panose="020B0604020202020204" pitchFamily="34" charset="0"/>
                      </a:endParaRPr>
                    </a:p>
                  </a:txBody>
                  <a:tcPr marL="10833" marR="10833" marT="10833" marB="0" anchor="ctr"/>
                </a:tc>
                <a:tc vMerge="1">
                  <a:txBody>
                    <a:bodyPr/>
                    <a:lstStyle/>
                    <a:p>
                      <a:pPr algn="ctr" fontAlgn="t"/>
                      <a:endParaRPr lang="en-US" altLang="zh-CN" sz="1500" b="0" i="0" u="none" strike="noStrike" dirty="0">
                        <a:solidFill>
                          <a:srgbClr val="000000"/>
                        </a:solidFill>
                        <a:effectLst/>
                        <a:latin typeface="Arial" panose="020B0604020202020204" pitchFamily="34" charset="0"/>
                      </a:endParaRP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Exp6</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Exp7</a:t>
                      </a:r>
                    </a:p>
                  </a:txBody>
                  <a:tcPr marL="10833" marR="10833" marT="10833" marB="0" anchor="ctr"/>
                </a:tc>
                <a:tc vMerge="1">
                  <a:txBody>
                    <a:bodyPr/>
                    <a:lstStyle/>
                    <a:p>
                      <a:pPr algn="ctr" fontAlgn="t"/>
                      <a:endParaRPr lang="en-US" altLang="zh-CN" sz="1800" b="0" i="0" u="none" strike="noStrike" dirty="0">
                        <a:solidFill>
                          <a:srgbClr val="000000"/>
                        </a:solidFill>
                        <a:effectLst/>
                        <a:latin typeface="Arial" panose="020B0604020202020204" pitchFamily="34" charset="0"/>
                      </a:endParaRPr>
                    </a:p>
                  </a:txBody>
                  <a:tcPr marL="12700" marR="12700" marT="12700"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Exp8</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Exp1</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Exp2</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Exp3</a:t>
                      </a:r>
                      <a:endParaRPr lang="is-IS" sz="1500" b="0" i="0" u="none" strike="noStrike" dirty="0">
                        <a:solidFill>
                          <a:srgbClr val="000000"/>
                        </a:solidFill>
                        <a:effectLst/>
                        <a:latin typeface="Arial" panose="020B0604020202020204" pitchFamily="34" charset="0"/>
                      </a:endParaRPr>
                    </a:p>
                  </a:txBody>
                  <a:tcPr marL="10833" marR="10833" marT="10833" marB="0" anchor="ctr"/>
                </a:tc>
                <a:tc>
                  <a:txBody>
                    <a:bodyPr/>
                    <a:lstStyle/>
                    <a:p>
                      <a:pPr marL="0" algn="ctr" defTabSz="457200" rtl="0" eaLnBrk="1" fontAlgn="t" latinLnBrk="0" hangingPunct="1"/>
                      <a:r>
                        <a:rPr lang="en-US" altLang="zh-CN" sz="1500" b="0" i="0" u="none" strike="noStrike" dirty="0">
                          <a:solidFill>
                            <a:srgbClr val="000000"/>
                          </a:solidFill>
                          <a:effectLst/>
                          <a:latin typeface="Arial" panose="020B0604020202020204" pitchFamily="34" charset="0"/>
                        </a:rPr>
                        <a:t>Exp4</a:t>
                      </a:r>
                      <a:endParaRPr lang="en-US" altLang="zh-CN" sz="1500" b="0" i="0" u="none" strike="noStrike" kern="1200" dirty="0">
                        <a:solidFill>
                          <a:srgbClr val="000000"/>
                        </a:solidFill>
                        <a:effectLst/>
                        <a:latin typeface="Arial" panose="020B0604020202020204" pitchFamily="34" charset="0"/>
                        <a:ea typeface="+mn-ea"/>
                        <a:cs typeface="+mn-cs"/>
                      </a:endParaRPr>
                    </a:p>
                  </a:txBody>
                  <a:tcPr marL="10833" marR="10833" marT="10833" marB="0" anchor="ctr"/>
                </a:tc>
                <a:extLst>
                  <a:ext uri="{0D108BD9-81ED-4DB2-BD59-A6C34878D82A}">
                    <a16:rowId xmlns:a16="http://schemas.microsoft.com/office/drawing/2014/main" xmlns="" val="3780230509"/>
                  </a:ext>
                </a:extLst>
              </a:tr>
              <a:tr h="410362">
                <a:tc>
                  <a:txBody>
                    <a:bodyPr/>
                    <a:lstStyle/>
                    <a:p>
                      <a:pPr algn="ctr" rtl="0" fontAlgn="ctr"/>
                      <a:r>
                        <a:rPr lang="en-US" altLang="zh-CN" sz="1500" b="0" i="0" u="none" strike="noStrike" dirty="0">
                          <a:solidFill>
                            <a:srgbClr val="000000"/>
                          </a:solidFill>
                          <a:effectLst/>
                          <a:latin typeface="Century Gothic" charset="0"/>
                        </a:rPr>
                        <a:t>6</a:t>
                      </a:r>
                    </a:p>
                  </a:txBody>
                  <a:tcPr marL="10833" marR="10833" marT="10833" marB="0" anchor="ctr"/>
                </a:tc>
                <a:tc vMerge="1">
                  <a:txBody>
                    <a:bodyPr/>
                    <a:lstStyle/>
                    <a:p>
                      <a:pPr algn="ctr" fontAlgn="ctr"/>
                      <a:endParaRPr lang="en-US" sz="1800" b="0" i="0" u="none" strike="noStrike" dirty="0">
                        <a:solidFill>
                          <a:srgbClr val="000000"/>
                        </a:solidFill>
                        <a:effectLst/>
                        <a:latin typeface="Arial" panose="020B0604020202020204" pitchFamily="34" charset="0"/>
                      </a:endParaRPr>
                    </a:p>
                  </a:txBody>
                  <a:tcPr marL="12700" marR="12700" marT="12700"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Exp6</a:t>
                      </a:r>
                    </a:p>
                  </a:txBody>
                  <a:tcPr marL="10833" marR="10833" marT="10833" marB="0" anchor="ctr"/>
                </a:tc>
                <a:tc vMerge="1">
                  <a:txBody>
                    <a:bodyPr/>
                    <a:lstStyle/>
                    <a:p>
                      <a:pPr algn="ctr" fontAlgn="t"/>
                      <a:endParaRPr lang="en-US" altLang="zh-CN" sz="1500" b="0" i="0" u="none" strike="noStrike" dirty="0">
                        <a:solidFill>
                          <a:srgbClr val="000000"/>
                        </a:solidFill>
                        <a:effectLst/>
                        <a:latin typeface="Arial" panose="020B0604020202020204" pitchFamily="34" charset="0"/>
                      </a:endParaRPr>
                    </a:p>
                  </a:txBody>
                  <a:tcPr marL="10833" marR="10833" marT="10833" marB="0" anchor="ctr"/>
                </a:tc>
                <a:tc vMerge="1">
                  <a:txBody>
                    <a:bodyPr/>
                    <a:lstStyle/>
                    <a:p>
                      <a:pPr algn="ctr" fontAlgn="t"/>
                      <a:endParaRPr lang="en-US" altLang="zh-CN" sz="1500" b="0" i="0" u="none" strike="noStrike" dirty="0">
                        <a:solidFill>
                          <a:srgbClr val="000000"/>
                        </a:solidFill>
                        <a:effectLst/>
                        <a:latin typeface="Arial" panose="020B0604020202020204" pitchFamily="34" charset="0"/>
                      </a:endParaRP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Exp7</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Exp8</a:t>
                      </a:r>
                    </a:p>
                  </a:txBody>
                  <a:tcPr marL="10833" marR="10833" marT="10833" marB="0" anchor="ctr"/>
                </a:tc>
                <a:tc vMerge="1">
                  <a:txBody>
                    <a:bodyPr/>
                    <a:lstStyle/>
                    <a:p>
                      <a:pPr algn="ctr" fontAlgn="t"/>
                      <a:endParaRPr lang="en-US" altLang="zh-CN" sz="1800" b="0" i="0" u="none" strike="noStrike" dirty="0">
                        <a:solidFill>
                          <a:srgbClr val="000000"/>
                        </a:solidFill>
                        <a:effectLst/>
                        <a:latin typeface="Arial" panose="020B0604020202020204" pitchFamily="34" charset="0"/>
                      </a:endParaRPr>
                    </a:p>
                  </a:txBody>
                  <a:tcPr marL="12700" marR="12700" marT="12700"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Exp1</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Exp2</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Exp3</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Exp4</a:t>
                      </a:r>
                      <a:endParaRPr lang="is-IS" sz="1500" b="0" i="0" u="none" strike="noStrike" dirty="0">
                        <a:solidFill>
                          <a:srgbClr val="000000"/>
                        </a:solidFill>
                        <a:effectLst/>
                        <a:latin typeface="Arial" panose="020B0604020202020204" pitchFamily="34" charset="0"/>
                      </a:endParaRPr>
                    </a:p>
                  </a:txBody>
                  <a:tcPr marL="10833" marR="10833" marT="10833" marB="0" anchor="ctr"/>
                </a:tc>
                <a:tc>
                  <a:txBody>
                    <a:bodyPr/>
                    <a:lstStyle/>
                    <a:p>
                      <a:pPr marL="0" algn="ctr" defTabSz="457200" rtl="0" eaLnBrk="1" fontAlgn="t" latinLnBrk="0" hangingPunct="1"/>
                      <a:r>
                        <a:rPr lang="en-US" altLang="zh-CN" sz="1500" b="0" i="0" u="none" strike="noStrike" dirty="0">
                          <a:solidFill>
                            <a:srgbClr val="000000"/>
                          </a:solidFill>
                          <a:effectLst/>
                          <a:latin typeface="Arial" panose="020B0604020202020204" pitchFamily="34" charset="0"/>
                        </a:rPr>
                        <a:t>Exp5</a:t>
                      </a:r>
                      <a:endParaRPr lang="en-US" altLang="zh-CN" sz="1500" b="0" i="0" u="none" strike="noStrike" kern="1200" dirty="0">
                        <a:solidFill>
                          <a:srgbClr val="000000"/>
                        </a:solidFill>
                        <a:effectLst/>
                        <a:latin typeface="Arial" panose="020B0604020202020204" pitchFamily="34" charset="0"/>
                        <a:ea typeface="+mn-ea"/>
                        <a:cs typeface="+mn-cs"/>
                      </a:endParaRPr>
                    </a:p>
                  </a:txBody>
                  <a:tcPr marL="10833" marR="10833" marT="10833" marB="0" anchor="ctr"/>
                </a:tc>
                <a:extLst>
                  <a:ext uri="{0D108BD9-81ED-4DB2-BD59-A6C34878D82A}">
                    <a16:rowId xmlns:a16="http://schemas.microsoft.com/office/drawing/2014/main" xmlns="" val="1552058464"/>
                  </a:ext>
                </a:extLst>
              </a:tr>
              <a:tr h="410362">
                <a:tc>
                  <a:txBody>
                    <a:bodyPr/>
                    <a:lstStyle/>
                    <a:p>
                      <a:pPr algn="ctr" rtl="0" fontAlgn="ctr"/>
                      <a:r>
                        <a:rPr lang="en-US" altLang="zh-CN" sz="1500" b="0" i="0" u="none" strike="noStrike" dirty="0">
                          <a:solidFill>
                            <a:srgbClr val="000000"/>
                          </a:solidFill>
                          <a:effectLst/>
                          <a:latin typeface="Century Gothic" charset="0"/>
                        </a:rPr>
                        <a:t>7</a:t>
                      </a:r>
                    </a:p>
                  </a:txBody>
                  <a:tcPr marL="10833" marR="10833" marT="10833" marB="0" anchor="ctr"/>
                </a:tc>
                <a:tc vMerge="1">
                  <a:txBody>
                    <a:bodyPr/>
                    <a:lstStyle/>
                    <a:p>
                      <a:pPr algn="ctr" fontAlgn="ctr"/>
                      <a:endParaRPr lang="en-US" sz="1800" b="0" i="0" u="none" strike="noStrike" dirty="0">
                        <a:solidFill>
                          <a:srgbClr val="000000"/>
                        </a:solidFill>
                        <a:effectLst/>
                        <a:latin typeface="Arial" panose="020B0604020202020204" pitchFamily="34" charset="0"/>
                      </a:endParaRPr>
                    </a:p>
                  </a:txBody>
                  <a:tcPr marL="12700" marR="12700" marT="12700"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Exp7</a:t>
                      </a:r>
                    </a:p>
                  </a:txBody>
                  <a:tcPr marL="10833" marR="10833" marT="10833" marB="0" anchor="ctr"/>
                </a:tc>
                <a:tc vMerge="1">
                  <a:txBody>
                    <a:bodyPr/>
                    <a:lstStyle/>
                    <a:p>
                      <a:pPr algn="ctr" fontAlgn="t"/>
                      <a:endParaRPr lang="en-US" altLang="zh-CN" sz="1500" b="0" i="0" u="none" strike="noStrike" dirty="0">
                        <a:solidFill>
                          <a:srgbClr val="000000"/>
                        </a:solidFill>
                        <a:effectLst/>
                        <a:latin typeface="Arial" panose="020B0604020202020204" pitchFamily="34" charset="0"/>
                      </a:endParaRPr>
                    </a:p>
                  </a:txBody>
                  <a:tcPr marL="10833" marR="10833" marT="10833" marB="0" anchor="ctr"/>
                </a:tc>
                <a:tc vMerge="1">
                  <a:txBody>
                    <a:bodyPr/>
                    <a:lstStyle/>
                    <a:p>
                      <a:pPr algn="ctr" fontAlgn="t"/>
                      <a:endParaRPr lang="en-US" altLang="zh-CN" sz="1500" b="0" i="0" u="none" strike="noStrike" dirty="0">
                        <a:solidFill>
                          <a:srgbClr val="000000"/>
                        </a:solidFill>
                        <a:effectLst/>
                        <a:latin typeface="Arial" panose="020B0604020202020204" pitchFamily="34" charset="0"/>
                      </a:endParaRP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Exp8</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Exp1</a:t>
                      </a:r>
                    </a:p>
                  </a:txBody>
                  <a:tcPr marL="10833" marR="10833" marT="10833" marB="0" anchor="ctr"/>
                </a:tc>
                <a:tc vMerge="1">
                  <a:txBody>
                    <a:bodyPr/>
                    <a:lstStyle/>
                    <a:p>
                      <a:pPr algn="ctr" fontAlgn="t"/>
                      <a:endParaRPr lang="en-US" altLang="zh-CN" sz="1800" b="0" i="0" u="none" strike="noStrike" dirty="0">
                        <a:solidFill>
                          <a:srgbClr val="000000"/>
                        </a:solidFill>
                        <a:effectLst/>
                        <a:latin typeface="Arial" panose="020B0604020202020204" pitchFamily="34" charset="0"/>
                      </a:endParaRPr>
                    </a:p>
                  </a:txBody>
                  <a:tcPr marL="12700" marR="12700" marT="12700"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Exp2</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Exp3</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Exp4</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Exp5</a:t>
                      </a:r>
                      <a:endParaRPr lang="is-IS" sz="1500" b="0" i="0" u="none" strike="noStrike" dirty="0">
                        <a:solidFill>
                          <a:srgbClr val="000000"/>
                        </a:solidFill>
                        <a:effectLst/>
                        <a:latin typeface="Arial" panose="020B0604020202020204" pitchFamily="34" charset="0"/>
                      </a:endParaRPr>
                    </a:p>
                  </a:txBody>
                  <a:tcPr marL="10833" marR="10833" marT="10833" marB="0" anchor="ctr"/>
                </a:tc>
                <a:tc>
                  <a:txBody>
                    <a:bodyPr/>
                    <a:lstStyle/>
                    <a:p>
                      <a:pPr marL="0" algn="ctr" defTabSz="457200" rtl="0" eaLnBrk="1" fontAlgn="t" latinLnBrk="0" hangingPunct="1"/>
                      <a:r>
                        <a:rPr lang="en-US" altLang="zh-CN" sz="1500" b="0" i="0" u="none" strike="noStrike" dirty="0">
                          <a:solidFill>
                            <a:srgbClr val="000000"/>
                          </a:solidFill>
                          <a:effectLst/>
                          <a:latin typeface="Arial" panose="020B0604020202020204" pitchFamily="34" charset="0"/>
                        </a:rPr>
                        <a:t>Exp6</a:t>
                      </a:r>
                      <a:endParaRPr lang="en-US" altLang="zh-CN" sz="1500" b="0" i="0" u="none" strike="noStrike" kern="1200" dirty="0">
                        <a:solidFill>
                          <a:srgbClr val="000000"/>
                        </a:solidFill>
                        <a:effectLst/>
                        <a:latin typeface="Arial" panose="020B0604020202020204" pitchFamily="34" charset="0"/>
                        <a:ea typeface="+mn-ea"/>
                        <a:cs typeface="+mn-cs"/>
                      </a:endParaRPr>
                    </a:p>
                  </a:txBody>
                  <a:tcPr marL="10833" marR="10833" marT="10833" marB="0" anchor="ctr"/>
                </a:tc>
                <a:extLst>
                  <a:ext uri="{0D108BD9-81ED-4DB2-BD59-A6C34878D82A}">
                    <a16:rowId xmlns:a16="http://schemas.microsoft.com/office/drawing/2014/main" xmlns="" val="1465514688"/>
                  </a:ext>
                </a:extLst>
              </a:tr>
              <a:tr h="410362">
                <a:tc>
                  <a:txBody>
                    <a:bodyPr/>
                    <a:lstStyle/>
                    <a:p>
                      <a:pPr algn="ctr" rtl="0" fontAlgn="ctr"/>
                      <a:r>
                        <a:rPr lang="en-US" altLang="zh-CN" sz="1500" b="0" i="0" u="none" strike="noStrike" dirty="0">
                          <a:solidFill>
                            <a:srgbClr val="000000"/>
                          </a:solidFill>
                          <a:effectLst/>
                          <a:latin typeface="Century Gothic" charset="0"/>
                        </a:rPr>
                        <a:t>8</a:t>
                      </a:r>
                    </a:p>
                  </a:txBody>
                  <a:tcPr marL="10833" marR="10833" marT="10833" marB="0" anchor="ctr"/>
                </a:tc>
                <a:tc vMerge="1">
                  <a:txBody>
                    <a:bodyPr/>
                    <a:lstStyle/>
                    <a:p>
                      <a:pPr algn="ctr" fontAlgn="ctr"/>
                      <a:endParaRPr lang="en-US" sz="1800" b="0" i="0" u="none" strike="noStrike" dirty="0">
                        <a:solidFill>
                          <a:srgbClr val="000000"/>
                        </a:solidFill>
                        <a:effectLst/>
                        <a:latin typeface="Arial" panose="020B0604020202020204" pitchFamily="34" charset="0"/>
                      </a:endParaRPr>
                    </a:p>
                  </a:txBody>
                  <a:tcPr marL="12700" marR="12700" marT="12700"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Exp8</a:t>
                      </a:r>
                    </a:p>
                  </a:txBody>
                  <a:tcPr marL="10833" marR="10833" marT="10833" marB="0" anchor="ctr"/>
                </a:tc>
                <a:tc vMerge="1">
                  <a:txBody>
                    <a:bodyPr/>
                    <a:lstStyle/>
                    <a:p>
                      <a:pPr algn="ctr" fontAlgn="t"/>
                      <a:endParaRPr lang="en-US" altLang="zh-CN" sz="1500" b="0" i="0" u="none" strike="noStrike" dirty="0">
                        <a:solidFill>
                          <a:srgbClr val="000000"/>
                        </a:solidFill>
                        <a:effectLst/>
                        <a:latin typeface="Arial" panose="020B0604020202020204" pitchFamily="34" charset="0"/>
                      </a:endParaRPr>
                    </a:p>
                  </a:txBody>
                  <a:tcPr marL="10833" marR="10833" marT="10833" marB="0" anchor="ctr"/>
                </a:tc>
                <a:tc vMerge="1">
                  <a:txBody>
                    <a:bodyPr/>
                    <a:lstStyle/>
                    <a:p>
                      <a:pPr algn="ctr" fontAlgn="t"/>
                      <a:endParaRPr lang="en-US" altLang="zh-CN" sz="1500" b="0" i="0" u="none" strike="noStrike" dirty="0">
                        <a:solidFill>
                          <a:srgbClr val="000000"/>
                        </a:solidFill>
                        <a:effectLst/>
                        <a:latin typeface="Arial" panose="020B0604020202020204" pitchFamily="34" charset="0"/>
                      </a:endParaRP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Exp1</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Exp2</a:t>
                      </a:r>
                    </a:p>
                  </a:txBody>
                  <a:tcPr marL="10833" marR="10833" marT="10833" marB="0" anchor="ctr"/>
                </a:tc>
                <a:tc vMerge="1">
                  <a:txBody>
                    <a:bodyPr/>
                    <a:lstStyle/>
                    <a:p>
                      <a:pPr algn="ctr" fontAlgn="t"/>
                      <a:endParaRPr lang="en-US" altLang="zh-CN" sz="1800" b="0" i="0" u="none" strike="noStrike" dirty="0">
                        <a:solidFill>
                          <a:srgbClr val="000000"/>
                        </a:solidFill>
                        <a:effectLst/>
                        <a:latin typeface="Arial" panose="020B0604020202020204" pitchFamily="34" charset="0"/>
                      </a:endParaRPr>
                    </a:p>
                  </a:txBody>
                  <a:tcPr marL="12700" marR="12700" marT="12700"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Exp3</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Exp4</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Exp5</a:t>
                      </a:r>
                    </a:p>
                  </a:txBody>
                  <a:tcPr marL="10833" marR="10833" marT="10833" marB="0" anchor="ctr"/>
                </a:tc>
                <a:tc>
                  <a:txBody>
                    <a:bodyPr/>
                    <a:lstStyle/>
                    <a:p>
                      <a:pPr algn="ctr" fontAlgn="t"/>
                      <a:r>
                        <a:rPr lang="en-US" altLang="zh-CN" sz="1500" b="0" i="0" u="none" strike="noStrike" dirty="0">
                          <a:solidFill>
                            <a:srgbClr val="000000"/>
                          </a:solidFill>
                          <a:effectLst/>
                          <a:latin typeface="Arial" panose="020B0604020202020204" pitchFamily="34" charset="0"/>
                        </a:rPr>
                        <a:t>Exp6</a:t>
                      </a:r>
                      <a:endParaRPr lang="is-IS" sz="1500" b="0" i="0" u="none" strike="noStrike" dirty="0">
                        <a:solidFill>
                          <a:srgbClr val="000000"/>
                        </a:solidFill>
                        <a:effectLst/>
                        <a:latin typeface="Arial" panose="020B0604020202020204" pitchFamily="34" charset="0"/>
                      </a:endParaRPr>
                    </a:p>
                  </a:txBody>
                  <a:tcPr marL="10833" marR="10833" marT="10833" marB="0" anchor="ctr"/>
                </a:tc>
                <a:tc>
                  <a:txBody>
                    <a:bodyPr/>
                    <a:lstStyle/>
                    <a:p>
                      <a:pPr marL="0" algn="ctr" defTabSz="457200" rtl="0" eaLnBrk="1" fontAlgn="t" latinLnBrk="0" hangingPunct="1"/>
                      <a:r>
                        <a:rPr lang="en-US" altLang="zh-CN" sz="1500" b="0" i="0" u="none" strike="noStrike" dirty="0">
                          <a:solidFill>
                            <a:srgbClr val="000000"/>
                          </a:solidFill>
                          <a:effectLst/>
                          <a:latin typeface="Arial" panose="020B0604020202020204" pitchFamily="34" charset="0"/>
                        </a:rPr>
                        <a:t>Exp7</a:t>
                      </a:r>
                      <a:endParaRPr lang="en-US" altLang="zh-CN" sz="1500" b="0" i="0" u="none" strike="noStrike" kern="1200" dirty="0">
                        <a:solidFill>
                          <a:srgbClr val="000000"/>
                        </a:solidFill>
                        <a:effectLst/>
                        <a:latin typeface="Arial" panose="020B0604020202020204" pitchFamily="34" charset="0"/>
                        <a:ea typeface="+mn-ea"/>
                        <a:cs typeface="+mn-cs"/>
                      </a:endParaRPr>
                    </a:p>
                  </a:txBody>
                  <a:tcPr marL="10833" marR="10833" marT="10833" marB="0" anchor="ctr"/>
                </a:tc>
                <a:extLst>
                  <a:ext uri="{0D108BD9-81ED-4DB2-BD59-A6C34878D82A}">
                    <a16:rowId xmlns:a16="http://schemas.microsoft.com/office/drawing/2014/main" xmlns="" val="186843230"/>
                  </a:ext>
                </a:extLst>
              </a:tr>
            </a:tbl>
          </a:graphicData>
        </a:graphic>
      </p:graphicFrame>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3004</TotalTime>
  <Words>5793</Words>
  <Application>Microsoft Macintosh PowerPoint</Application>
  <PresentationFormat>宽屏</PresentationFormat>
  <Paragraphs>786</Paragraphs>
  <Slides>62</Slides>
  <Notes>22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62</vt:i4>
      </vt:variant>
    </vt:vector>
  </HeadingPairs>
  <TitlesOfParts>
    <vt:vector size="76" baseType="lpstr">
      <vt:lpstr>Arial</vt:lpstr>
      <vt:lpstr>Calibri</vt:lpstr>
      <vt:lpstr>Cambria Math</vt:lpstr>
      <vt:lpstr>Century Gothic</vt:lpstr>
      <vt:lpstr>Helvetica Neue</vt:lpstr>
      <vt:lpstr>PMingLiU</vt:lpstr>
      <vt:lpstr>Rockwell</vt:lpstr>
      <vt:lpstr>Symbol</vt:lpstr>
      <vt:lpstr>Times New Roman</vt:lpstr>
      <vt:lpstr>Wingdings 3</vt:lpstr>
      <vt:lpstr>等线</vt:lpstr>
      <vt:lpstr>微軟正黑體</vt:lpstr>
      <vt:lpstr>幼圆</vt:lpstr>
      <vt:lpstr>Wisp</vt:lpstr>
      <vt:lpstr>PHY 1002 Physics Laboratory</vt:lpstr>
      <vt:lpstr>Contents</vt:lpstr>
      <vt:lpstr>Course outline </vt:lpstr>
      <vt:lpstr>Course outline </vt:lpstr>
      <vt:lpstr>List of experiments</vt:lpstr>
      <vt:lpstr>Assessment Scheme</vt:lpstr>
      <vt:lpstr>Schedule of lab classes</vt:lpstr>
      <vt:lpstr>Instructors</vt:lpstr>
      <vt:lpstr>Your lab schedule</vt:lpstr>
      <vt:lpstr>Preparations for the experiments</vt:lpstr>
      <vt:lpstr>What to do in the lab</vt:lpstr>
      <vt:lpstr>What to do in the lab</vt:lpstr>
      <vt:lpstr>What NOT to do in the lab</vt:lpstr>
      <vt:lpstr>Lab safety!!!</vt:lpstr>
      <vt:lpstr>After the experiment</vt:lpstr>
      <vt:lpstr>PASCO Mechanics Set</vt:lpstr>
      <vt:lpstr>Sensor specifications</vt:lpstr>
      <vt:lpstr>Universal Interface</vt:lpstr>
      <vt:lpstr>Guidelines on writing a lab report</vt:lpstr>
      <vt:lpstr>Guidelines on writing a lab report</vt:lpstr>
      <vt:lpstr>Guidelines on writing a lab report</vt:lpstr>
      <vt:lpstr>Guidelines on writing a lab report</vt:lpstr>
      <vt:lpstr>Standards of Evaluation of Reports</vt:lpstr>
      <vt:lpstr>Standards of Evaluation of Reports</vt:lpstr>
      <vt:lpstr>Standards of Evaluation of Reports</vt:lpstr>
      <vt:lpstr>Brief Intro to error analysis</vt:lpstr>
      <vt:lpstr>Accuracy and Precision</vt:lpstr>
      <vt:lpstr>Significant Figures</vt:lpstr>
      <vt:lpstr>Significant Figures</vt:lpstr>
      <vt:lpstr>Nature of Experimental errors</vt:lpstr>
      <vt:lpstr>Nature of Experimental errors</vt:lpstr>
      <vt:lpstr>Nature of Experimental errors</vt:lpstr>
      <vt:lpstr>Nature of Experimental errors</vt:lpstr>
      <vt:lpstr>Nature of Experimental errors</vt:lpstr>
      <vt:lpstr>Nature of Experimental errors</vt:lpstr>
      <vt:lpstr>Nature of Experimental errors</vt:lpstr>
      <vt:lpstr>Nature of Experimental errors</vt:lpstr>
      <vt:lpstr>Nature of Experimental errors</vt:lpstr>
      <vt:lpstr>Random Errors</vt:lpstr>
      <vt:lpstr>Data Distribution</vt:lpstr>
      <vt:lpstr>Mean and standard deviation</vt:lpstr>
      <vt:lpstr>Mean and standard deviation</vt:lpstr>
      <vt:lpstr>Standard Error</vt:lpstr>
      <vt:lpstr>Standard and Probable error</vt:lpstr>
      <vt:lpstr>Single measurement</vt:lpstr>
      <vt:lpstr>Presentation of data</vt:lpstr>
      <vt:lpstr>Presentation of data</vt:lpstr>
      <vt:lpstr>Comparing Results</vt:lpstr>
      <vt:lpstr>Comparing Results</vt:lpstr>
      <vt:lpstr>Comparing Results</vt:lpstr>
      <vt:lpstr>Accuracy vs precision</vt:lpstr>
      <vt:lpstr>Fitting a curve to data</vt:lpstr>
      <vt:lpstr>Linear Least Square Fit</vt:lpstr>
      <vt:lpstr>Linear Least Square Fit</vt:lpstr>
      <vt:lpstr>Linear Least Square Fit</vt:lpstr>
      <vt:lpstr>Propagation of error</vt:lpstr>
      <vt:lpstr>Propagation of error</vt:lpstr>
      <vt:lpstr>Propagation of error</vt:lpstr>
      <vt:lpstr>Accuracy of our equipment</vt:lpstr>
      <vt:lpstr>Experimental Strategy</vt:lpstr>
      <vt:lpstr>Experimental Strategy</vt:lpstr>
      <vt:lpstr>Thank you and good luck in your experiments!</vt:lpstr>
    </vt:vector>
  </TitlesOfParts>
  <Company>The Chinese University of Hong Kong, Shenzhen</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 Laboratory</dc:title>
  <dc:creator>Skhark</dc:creator>
  <cp:lastModifiedBy>#LING HAN#</cp:lastModifiedBy>
  <cp:revision>466</cp:revision>
  <dcterms:created xsi:type="dcterms:W3CDTF">2016-08-29T03:40:00Z</dcterms:created>
  <dcterms:modified xsi:type="dcterms:W3CDTF">2021-11-16T02:31:02Z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2052-10.8.2.6726</vt:lpwstr>
  </property>
</Properties>
</file>