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ed94f13b64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ed94f13b64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ed94f13b64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ed94f13b64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ed94f13b64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ed94f13b64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ed94f13b64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ed94f13b64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ed94f13b64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ed94f13b64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ed94f13b64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ed94f13b64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ed94f13b64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ed94f13b64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ed94f13b64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ed94f13b64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ed95aa907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ed95aa907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ed95aa907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ed95aa90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098200" y="8872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ANALYSIS-</a:t>
            </a:r>
            <a:r>
              <a:rPr lang="en"/>
              <a:t>SPEED DATING STUDY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2908075"/>
            <a:ext cx="6888600" cy="13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Objective: To develop a predictive model for dating matches based on participant characteristics and preferences.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490575" y="1239100"/>
            <a:ext cx="7843800" cy="3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286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Key Insights: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Significance of Personal Values: "Factors like the importance of race and religion (imprace and imprelig) were significant predictors, suggesting personal values play a crucial role in match outcomes."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Social Habits Matter: "Frequency of dating and going out (date and go_out) also emerged as important, highlighting the role of social lifestyle in dating preferences."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Implications: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For Dating Services: "These insights can refine matchmaking algorithms, emphasizing personal values and social habits."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Social Dynamics Understanding: "The findings provide a deeper understanding of modern dating preferences, useful for sociologists and psychologists."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Recommendations: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Enhanced Matchmaking: "Incorporate questions about values and social habits in dating profiles to improve match predictions."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Public Awareness Campaigns: "Authorities can use these insights for campaigns promoting understanding and respect for diverse personal values in relationships."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Further Research: "Future studies can explore the impact of these factors across different cultures and age groups."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650">
                <a:latin typeface="Roboto"/>
                <a:ea typeface="Roboto"/>
                <a:cs typeface="Roboto"/>
                <a:sym typeface="Roboto"/>
              </a:rPr>
              <a:t>Objective: </a:t>
            </a:r>
            <a:endParaRPr sz="16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0" lang="en" sz="1600">
                <a:latin typeface="Roboto"/>
                <a:ea typeface="Roboto"/>
                <a:cs typeface="Roboto"/>
                <a:sym typeface="Roboto"/>
              </a:rPr>
              <a:t>To develop a predictive model for dating matches based on participant characteristics and preferences.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88625" y="2712300"/>
            <a:ext cx="6366900" cy="19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Data Utilized: Use participant characteristics and preferences from the speed dating dataset from Columbia University.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Methodology: Implement statistical and machine learning techniques to identify factors that significantly predict a match.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Focus Variables: Attributes like age, gender, interests, preferences in a partner, and self-perception metrics.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alue case for public authorities, companies, citizens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308500" y="1709450"/>
            <a:ext cx="8587800" cy="3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Public Authorities</a:t>
            </a:r>
            <a:endParaRPr b="1" sz="1502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2559" lvl="0" marL="457200" rtl="0" algn="l">
              <a:spcBef>
                <a:spcPts val="2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1502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Social Integration and Community Building: Insights can be used to foster community events and social integration programs, especially in diverse societies.</a:t>
            </a:r>
            <a:endParaRPr sz="1502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2559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1502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Public Health and Well-being: Understanding relationship dynamics can aid in designing public health campaigns and mental well-being initiatives.</a:t>
            </a:r>
            <a:endParaRPr sz="1502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50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Companies</a:t>
            </a:r>
            <a:endParaRPr b="1" sz="1502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2559" lvl="0" marL="457200" rtl="0" algn="l">
              <a:spcBef>
                <a:spcPts val="2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1502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Dating Services and Apps: Direct application in improving matchmaking algorithms.</a:t>
            </a:r>
            <a:endParaRPr sz="1502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2559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1502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Marketing and Advertising: Insights into preferences and behaviors can guide targeted marketing strategies.</a:t>
            </a:r>
            <a:endParaRPr sz="1502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50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Citizens</a:t>
            </a:r>
            <a:endParaRPr b="1" sz="1502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2559" lvl="0" marL="457200" rtl="0" algn="l">
              <a:spcBef>
                <a:spcPts val="2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1502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Improved Dating Experiences: Insights can help individuals understand factors that might lead to successful relationships.</a:t>
            </a:r>
            <a:endParaRPr sz="1502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2559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1502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Self-awareness and Development: Encourages reflection on personal preferences and behaviors in social contexts.</a:t>
            </a:r>
            <a:endParaRPr sz="1502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581625" y="829425"/>
            <a:ext cx="3519900" cy="3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Match Distribution: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 majority of speed dating encounters did not result in a match.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This indicates that matches are relatively rare, which is an important factor to consider in model development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3375" y="716975"/>
            <a:ext cx="4530750" cy="33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490575" y="3212300"/>
            <a:ext cx="8284200" cy="20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228600" lvl="0" marL="457200" rtl="0" algn="l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</a:pPr>
            <a:r>
              <a:rPr lang="en" sz="2092">
                <a:latin typeface="Roboto"/>
                <a:ea typeface="Roboto"/>
                <a:cs typeface="Roboto"/>
                <a:sym typeface="Roboto"/>
              </a:rPr>
              <a:t>Age Distribution:</a:t>
            </a:r>
            <a:endParaRPr sz="2092">
              <a:latin typeface="Roboto"/>
              <a:ea typeface="Roboto"/>
              <a:cs typeface="Roboto"/>
              <a:sym typeface="Roboto"/>
            </a:endParaRPr>
          </a:p>
          <a:p>
            <a:pPr indent="-321604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2092">
                <a:latin typeface="Roboto"/>
                <a:ea typeface="Roboto"/>
                <a:cs typeface="Roboto"/>
                <a:sym typeface="Roboto"/>
              </a:rPr>
              <a:t>The age distribution appears to be skewed towards younger participants.</a:t>
            </a:r>
            <a:endParaRPr sz="2092">
              <a:latin typeface="Roboto"/>
              <a:ea typeface="Roboto"/>
              <a:cs typeface="Roboto"/>
              <a:sym typeface="Roboto"/>
            </a:endParaRPr>
          </a:p>
          <a:p>
            <a:pPr indent="-321604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2092">
                <a:latin typeface="Roboto"/>
                <a:ea typeface="Roboto"/>
                <a:cs typeface="Roboto"/>
                <a:sym typeface="Roboto"/>
              </a:rPr>
              <a:t>Most participants are in their 20s to early 30s.</a:t>
            </a:r>
            <a:endParaRPr sz="2092"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</a:pPr>
            <a:r>
              <a:rPr lang="en" sz="2092">
                <a:latin typeface="Roboto"/>
                <a:ea typeface="Roboto"/>
                <a:cs typeface="Roboto"/>
                <a:sym typeface="Roboto"/>
              </a:rPr>
              <a:t>Interest Correlation (int_corr) Distribution:</a:t>
            </a:r>
            <a:endParaRPr sz="2092">
              <a:latin typeface="Roboto"/>
              <a:ea typeface="Roboto"/>
              <a:cs typeface="Roboto"/>
              <a:sym typeface="Roboto"/>
            </a:endParaRPr>
          </a:p>
          <a:p>
            <a:pPr indent="-321604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2092">
                <a:latin typeface="Roboto"/>
                <a:ea typeface="Roboto"/>
                <a:cs typeface="Roboto"/>
                <a:sym typeface="Roboto"/>
              </a:rPr>
              <a:t>The interest correlation between participants varies widely.</a:t>
            </a:r>
            <a:endParaRPr sz="2092">
              <a:latin typeface="Roboto"/>
              <a:ea typeface="Roboto"/>
              <a:cs typeface="Roboto"/>
              <a:sym typeface="Roboto"/>
            </a:endParaRPr>
          </a:p>
          <a:p>
            <a:pPr indent="-321604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2092">
                <a:latin typeface="Roboto"/>
                <a:ea typeface="Roboto"/>
                <a:cs typeface="Roboto"/>
                <a:sym typeface="Roboto"/>
              </a:rPr>
              <a:t>Most values are clustered around 0, indicating a mix of positive, negative, and no correlation in interests.</a:t>
            </a:r>
            <a:endParaRPr sz="2092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500" y="562075"/>
            <a:ext cx="3367299" cy="265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8325" y="562075"/>
            <a:ext cx="3410875" cy="26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26300" y="1562925"/>
            <a:ext cx="4445700" cy="31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316229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b="0" lang="en" sz="1533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Features like 'imprace', 'imprelig', 'date', and 'go_out' show significant p-values (below 0.05), suggesting that they might be statistically significant predictors of a 'match'.</a:t>
            </a:r>
            <a:endParaRPr b="0" sz="1533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622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b="0" lang="en" sz="1533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'field_cd' also shows potential as a significant predictor with a p-value below 0.05.</a:t>
            </a:r>
            <a:endParaRPr b="0" sz="1533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622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b="0" lang="en" sz="1533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Features like 'gender', 'samerace', 'race', and 'goal', on the other hand, have higher p-values, indicating they might not be as significant in predicting the outcome of a match.</a:t>
            </a:r>
            <a:endParaRPr b="0" sz="1533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425" y="304550"/>
            <a:ext cx="3961275" cy="2937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8"/>
          <p:cNvSpPr txBox="1"/>
          <p:nvPr/>
        </p:nvSpPr>
        <p:spPr>
          <a:xfrm>
            <a:off x="884250" y="781425"/>
            <a:ext cx="41880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Significant variables</a:t>
            </a:r>
            <a:endParaRPr b="1" sz="2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Classification Report: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Precision for non-matches (0) is 0.84 and for matches (1) is 0.40.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Recall for non-matches is 0.97 and for matches is 0.09.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 f1-score for non-matches is 0.90 and for matches is 0.15.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 overall accuracy of the model is approximately 82.06%.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Confusion Matrix: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1940" lvl="1" marL="9144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AutoNum type="alphaLcPeriod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 model correctly predicted 1109 non-matches and 21 matches.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194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AutoNum type="alphaLcPeriod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It incorrectly predicted 32 as matches (which were non-matches) and 215 as non-matches (which were matches).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Accuracy: 82.06%.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88625" y="772725"/>
            <a:ext cx="6366900" cy="3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2280">
                <a:latin typeface="Roboto"/>
                <a:ea typeface="Roboto"/>
                <a:cs typeface="Roboto"/>
                <a:sym typeface="Roboto"/>
              </a:rPr>
              <a:t>Model Overview:</a:t>
            </a:r>
            <a:endParaRPr b="0" sz="228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2280">
              <a:latin typeface="Roboto"/>
              <a:ea typeface="Roboto"/>
              <a:cs typeface="Roboto"/>
              <a:sym typeface="Roboto"/>
            </a:endParaRPr>
          </a:p>
          <a:p>
            <a:pPr indent="-3289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80"/>
              <a:buFont typeface="Roboto"/>
              <a:buChar char="●"/>
            </a:pPr>
            <a:r>
              <a:rPr b="0" lang="en" sz="1580">
                <a:latin typeface="Roboto"/>
                <a:ea typeface="Roboto"/>
                <a:cs typeface="Roboto"/>
                <a:sym typeface="Roboto"/>
              </a:rPr>
              <a:t>Brief Description: "Used Logistic Regression for predictive modeling due to its effectiveness in binary classification problems."</a:t>
            </a:r>
            <a:endParaRPr b="0" sz="1580">
              <a:latin typeface="Roboto"/>
              <a:ea typeface="Roboto"/>
              <a:cs typeface="Roboto"/>
              <a:sym typeface="Roboto"/>
            </a:endParaRPr>
          </a:p>
          <a:p>
            <a:pPr indent="-3289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80"/>
              <a:buFont typeface="Roboto"/>
              <a:buChar char="●"/>
            </a:pPr>
            <a:r>
              <a:rPr b="0" lang="en" sz="1580">
                <a:latin typeface="Roboto"/>
                <a:ea typeface="Roboto"/>
                <a:cs typeface="Roboto"/>
                <a:sym typeface="Roboto"/>
              </a:rPr>
              <a:t>Features Included: List the key features used in the model (e.g., 'age', 'imprace', 'imprelig', 'date', 'go_out').</a:t>
            </a:r>
            <a:endParaRPr b="0" sz="158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7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794025" y="465300"/>
            <a:ext cx="7495200" cy="39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88">
                <a:latin typeface="Roboto"/>
                <a:ea typeface="Roboto"/>
                <a:cs typeface="Roboto"/>
                <a:sym typeface="Roboto"/>
              </a:rPr>
              <a:t>Model Performance:</a:t>
            </a:r>
            <a:endParaRPr sz="2588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88">
              <a:latin typeface="Roboto"/>
              <a:ea typeface="Roboto"/>
              <a:cs typeface="Roboto"/>
              <a:sym typeface="Robo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b="0" lang="en" sz="1700">
                <a:latin typeface="Roboto"/>
                <a:ea typeface="Roboto"/>
                <a:cs typeface="Roboto"/>
                <a:sym typeface="Roboto"/>
              </a:rPr>
              <a:t>Accuracy: "The model achieved an accuracy of approximately 82%, indicating a strong ability to predict non-matches."</a:t>
            </a:r>
            <a:endParaRPr b="0" sz="1700">
              <a:latin typeface="Roboto"/>
              <a:ea typeface="Roboto"/>
              <a:cs typeface="Roboto"/>
              <a:sym typeface="Robo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b="0" lang="en" sz="1700">
                <a:latin typeface="Roboto"/>
                <a:ea typeface="Roboto"/>
                <a:cs typeface="Roboto"/>
                <a:sym typeface="Roboto"/>
              </a:rPr>
              <a:t>Precision and Recall: "Precision for non-matches was high (84%), but lower for matches (40%). Recall showed similar trends, indicating the model's stronger predictive power for non-matches."</a:t>
            </a:r>
            <a:endParaRPr b="0" sz="1700">
              <a:latin typeface="Roboto"/>
              <a:ea typeface="Roboto"/>
              <a:cs typeface="Roboto"/>
              <a:sym typeface="Robo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b="0" lang="en" sz="1700">
                <a:latin typeface="Roboto"/>
                <a:ea typeface="Roboto"/>
                <a:cs typeface="Roboto"/>
                <a:sym typeface="Roboto"/>
              </a:rPr>
              <a:t>Interpretation: "These metrics suggest the model is more reliable in predicting instances where a match does not occur</a:t>
            </a:r>
            <a:endParaRPr b="0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