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35d9f77f1_0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35d9f77f1_0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635d9f77f1_0_2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35d9f77f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635d9f77f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35d9f77f1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635d9f77f1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35d9f77f1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635d9f77f1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35d9f77f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635d9f77f1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35d9f77f1_0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35d9f77f1_0_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635d9f77f1_0_2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35d9f77f1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635d9f77f1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35d9f77f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635d9f77f1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35d9f77f1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635d9f77f1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35d9f77f1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635d9f77f1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35d9f77f1_0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35d9f77f1_0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635d9f77f1_0_2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35d9f77f1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35d9f77f1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635d9f77f1_0_2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35d9f77f1_0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35d9f77f1_0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635d9f77f1_0_2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" y="4571999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" y="5739492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024507" y="4580708"/>
            <a:ext cx="1167493" cy="2277292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itle and Content">
  <p:cSld name="2 Title and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2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2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52" name="Google Shape;152;p12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2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2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itle and Content">
  <p:cSld name="3 Title and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3"/>
          <p:cNvSpPr/>
          <p:nvPr/>
        </p:nvSpPr>
        <p:spPr>
          <a:xfrm rot="5400000">
            <a:off x="8580896" y="0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-2364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3"/>
          <p:cNvSpPr/>
          <p:nvPr/>
        </p:nvSpPr>
        <p:spPr>
          <a:xfrm flipH="1" rot="5400000">
            <a:off x="11258144" y="5924144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3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67" name="Google Shape;167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3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idx="2" type="body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3" type="body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idx="4" type="body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5" type="body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idx="6" type="body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4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14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4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82" name="Google Shape;182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4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10228214" y="-1"/>
            <a:ext cx="1963787" cy="3178856"/>
          </a:xfrm>
          <a:custGeom>
            <a:rect b="b" l="l" r="r" t="t"/>
            <a:pathLst>
              <a:path extrusionOk="0" h="3178856" w="1963787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34" name="Google Shape;34;p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accen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flipH="1">
            <a:off x="8597718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 rot="-5400000">
            <a:off x="10344100" y="438098"/>
            <a:ext cx="2285999" cy="1409801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8025490" cy="6858000"/>
          </a:xfrm>
          <a:custGeom>
            <a:rect b="b" l="l" r="r" t="t"/>
            <a:pathLst>
              <a:path extrusionOk="0" h="6858000" w="802549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53" name="Google Shape;53;p5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5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Graph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2">
  <p:cSld name="Chart 2">
    <p:bg>
      <p:bgPr>
        <a:solidFill>
          <a:schemeClr val="accen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2" type="body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3" type="body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/>
          <p:nvPr>
            <p:ph idx="2" type="pic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3" type="body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9"/>
          <p:cNvSpPr/>
          <p:nvPr>
            <p:ph idx="4" type="pic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9"/>
          <p:cNvSpPr txBox="1"/>
          <p:nvPr>
            <p:ph idx="5" type="body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6" type="body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9"/>
          <p:cNvSpPr/>
          <p:nvPr>
            <p:ph idx="7" type="pic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9"/>
          <p:cNvSpPr txBox="1"/>
          <p:nvPr>
            <p:ph idx="8" type="body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9" type="body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9"/>
          <p:cNvSpPr/>
          <p:nvPr>
            <p:ph idx="13" type="pic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9"/>
          <p:cNvSpPr txBox="1"/>
          <p:nvPr>
            <p:ph idx="14" type="body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5" type="body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9"/>
          <p:cNvSpPr/>
          <p:nvPr/>
        </p:nvSpPr>
        <p:spPr>
          <a:xfrm flipH="1" rot="5400000">
            <a:off x="9499940" y="355410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/>
          <p:nvPr/>
        </p:nvSpPr>
        <p:spPr>
          <a:xfrm flipH="1">
            <a:off x="10866436" y="1879977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11024507" y="-1664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 flipH="1" rot="-5400000">
            <a:off x="10667432" y="5333432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/>
          <p:nvPr/>
        </p:nvSpPr>
        <p:spPr>
          <a:xfrm flipH="1" rot="10800000">
            <a:off x="9857012" y="3651505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 rot="10800000">
            <a:off x="9857013" y="4976359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le team">
  <p:cSld name="Whole team">
    <p:bg>
      <p:bgPr>
        <a:solidFill>
          <a:schemeClr val="accen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/>
          <p:nvPr>
            <p:ph idx="2" type="pic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3" type="body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0"/>
          <p:cNvSpPr/>
          <p:nvPr>
            <p:ph idx="4" type="pic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0"/>
          <p:cNvSpPr txBox="1"/>
          <p:nvPr>
            <p:ph idx="5" type="body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6" type="body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0"/>
          <p:cNvSpPr/>
          <p:nvPr>
            <p:ph idx="7" type="pic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/>
          <p:nvPr>
            <p:ph idx="8" type="body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9" type="body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0"/>
          <p:cNvSpPr/>
          <p:nvPr>
            <p:ph idx="13" type="pic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0"/>
          <p:cNvSpPr txBox="1"/>
          <p:nvPr>
            <p:ph idx="14" type="body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5" type="body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0"/>
          <p:cNvSpPr/>
          <p:nvPr>
            <p:ph idx="16" type="pic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0"/>
          <p:cNvSpPr txBox="1"/>
          <p:nvPr>
            <p:ph idx="17" type="body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18" type="body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/>
          <p:nvPr>
            <p:ph idx="19" type="pic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0"/>
          <p:cNvSpPr txBox="1"/>
          <p:nvPr>
            <p:ph idx="20" type="body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21" type="body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/>
          <p:nvPr>
            <p:ph idx="22" type="pic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0"/>
          <p:cNvSpPr txBox="1"/>
          <p:nvPr>
            <p:ph idx="23" type="body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24" type="body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0"/>
          <p:cNvSpPr/>
          <p:nvPr>
            <p:ph idx="25" type="pic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0"/>
          <p:cNvSpPr txBox="1"/>
          <p:nvPr>
            <p:ph idx="26" type="body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0"/>
          <p:cNvSpPr txBox="1"/>
          <p:nvPr>
            <p:ph idx="27" type="body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0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ctrTitle"/>
          </p:nvPr>
        </p:nvSpPr>
        <p:spPr>
          <a:xfrm>
            <a:off x="702200" y="1166600"/>
            <a:ext cx="97230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 sz="4300">
                <a:latin typeface="Arial"/>
                <a:ea typeface="Arial"/>
                <a:cs typeface="Arial"/>
                <a:sym typeface="Arial"/>
              </a:rPr>
              <a:t>Diagnostic Tests in Regression Analysis</a:t>
            </a:r>
            <a:endParaRPr sz="4300"/>
          </a:p>
        </p:txBody>
      </p:sp>
      <p:sp>
        <p:nvSpPr>
          <p:cNvPr id="191" name="Google Shape;191;p15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kl3458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Summary of Theoretical Backgrounds</a:t>
            </a:r>
            <a:endParaRPr/>
          </a:p>
        </p:txBody>
      </p:sp>
      <p:sp>
        <p:nvSpPr>
          <p:cNvPr id="248" name="Google Shape;248;p24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This section summarizes the equations and null hypotheses of each diagnostic test.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Highlights the importance of these tests in validating regression model assumptions.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Essential for ensuring the reliability of OLS and WLS model predictions.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Interpretation of OLS Diagnostic Tests - Python</a:t>
            </a:r>
            <a:endParaRPr/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1167492" y="2653167"/>
            <a:ext cx="9779100" cy="343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- Omnibus Test (Python): Statistic=164.41, P-value=1.99e-36. Indicates non-normality of residuals.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- Shapiro-Wilk Test (Python): Statistic=0.928, P-value=1.42e-13. Confirms non-normality of residuals.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- Breusch-Pagan Test (Python): P-value=1.14e-05. Suggests heteroscedasticity.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- White Test (Python): P-value=5.40e-06. Further evidence of heteroscedasticity.</a:t>
            </a:r>
            <a:endParaRPr/>
          </a:p>
        </p:txBody>
      </p:sp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10206318" y="6356350"/>
            <a:ext cx="1604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Interpretation of WLS Diagnostic Tests - Python</a:t>
            </a:r>
            <a:endParaRPr/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Omnibus Test (Python): Statistic=164.41, P-value=1.99e-36. Similar to OLS, indicates non-normality.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Shapiro-Wilk Test (Python): Statistic=0.928, P-value=1.42e-13. Consistent with OLS, shows non-normality.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Breusch-Pagan Test (Python): P-value=1.14e-05. Like OLS, indicates heteroscedasticity.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White Test (Python): P-value=5.40e-06. Aligns with OLS results, suggesting heteroscedasticity.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Interpretation of OLS Diagnostic Tests - R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Shapiro-Wilk Test (R): W=0.92802, P-value=1.417e-13. Indicates non-normality of residuals.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Omnibus Test (R): F-value=1195.2, Pr(&gt;F)&lt;2.2e-16. Shows overall model significance.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Breusch-Pagan Test (R): BP=25.638, P-value=1.136e-05. Evidence of heteroscedasticity.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White Test (R): T-values and P-values for coefficients. Indicates significance of coefficients.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Interpretation of WLS Diagnostic Tests - R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Shapiro-Wilk Test (R): W=0.92738, P-value=1.212e-13. Non-normality of residuals, similar to OLS.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Omnibus Test (R): F-value=2598339, Pr(&gt;F)&lt;2.2e-16. High significance of the model.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Breusch-Pagan Test (R): BP=12.841, P-value=0.004993. Lower BP value than OLS, suggesting better handling of heteroscedasticity.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White Test (R): T-values and P-values for coefficients. Similar to OLS, assesses coefficient significance.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Comparison of Diagnostic Tests - OLS</a:t>
            </a:r>
            <a:endParaRPr/>
          </a:p>
        </p:txBody>
      </p:sp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Both Python and R indicate non-normality and heteroscedasticity in OLS models.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Python's Omnibus and Shapiro-Wilk tests are more direct in indicating non-normality.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R's Omnibus test additionally provides model significance, not directly shown in Python.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1989150" y="2523905"/>
            <a:ext cx="8594700" cy="395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- WLS diagnostics are consistent in Python and R, showing non-normality and heteroscedasticity.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- R's Breusch-Pagan test shows a lower BP value in WLS compared to OLS, suggesting better handling of heteroscedasticity.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- Python's results are consistent but do not highlight the difference in BP values as clearly as R.</a:t>
            </a:r>
            <a:endParaRPr/>
          </a:p>
        </p:txBody>
      </p:sp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381000" y="519405"/>
            <a:ext cx="1364400" cy="10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 txBox="1"/>
          <p:nvPr>
            <p:ph idx="2" type="body"/>
          </p:nvPr>
        </p:nvSpPr>
        <p:spPr>
          <a:xfrm>
            <a:off x="1745404" y="726850"/>
            <a:ext cx="9467700" cy="67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/>
              <a:t>Comparison of Diagnostic Tests - WLS</a:t>
            </a:r>
            <a:endParaRPr/>
          </a:p>
        </p:txBody>
      </p:sp>
      <p:sp>
        <p:nvSpPr>
          <p:cNvPr id="289" name="Google Shape;289;p30"/>
          <p:cNvSpPr txBox="1"/>
          <p:nvPr>
            <p:ph idx="3" type="body"/>
          </p:nvPr>
        </p:nvSpPr>
        <p:spPr>
          <a:xfrm>
            <a:off x="10609104" y="3399692"/>
            <a:ext cx="1364400" cy="10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 txBox="1"/>
          <p:nvPr>
            <p:ph idx="12" type="sldNum"/>
          </p:nvPr>
        </p:nvSpPr>
        <p:spPr>
          <a:xfrm>
            <a:off x="90678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Overall Interpretation and Comparison</a:t>
            </a:r>
            <a:endParaRPr/>
          </a:p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Both OLS and WLS models show significant issues with non-normality and heteroscedasticity across Python and 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WLS shows a slight improvement in handling heteroscedasticity, especially evident in R's results.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The consistency across both platforms reinforces the reliability of these diagnostic findings.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Implications for Model Reliability</a:t>
            </a:r>
            <a:endParaRPr/>
          </a:p>
        </p:txBody>
      </p:sp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The diagnostic tests suggest that both OLS and WLS models may not fully meet the assumptions of linear regression.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Non-normality of residuals can affect the reliability of hypothesis tests.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Heteroscedasticity can lead to inefficient and biased estimates of standard errors.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Recommendations for Further Analysis</a:t>
            </a:r>
            <a:endParaRPr/>
          </a:p>
        </p:txBody>
      </p:sp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Consider alternative regression models or transformations to address non-normality and heteroscedasticity.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Explore robust regression methods or generalized linear models as potential solutions.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Further diagnostic tests and model validation are recommended to ensure the robustness of findings.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Introduction to Regression Analysis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Regression analysis: Statistical method for estimating variable relationships.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Includes Ordinary Least Squares (OLS) and Weighted Least Squares (WLS).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OLS: Models relationship between dependent and independent variables.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WLS: Addresses heteroscedasticity by assigning weights to observations.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14" name="Google Shape;314;p34"/>
          <p:cNvSpPr txBox="1"/>
          <p:nvPr>
            <p:ph idx="1" type="body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The detailed comparison of diagnostic tests in Python and R highlights key areas of concern in both OLS and WLS models.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Understanding these diagnostics is crucial for improving model accuracy and reliability.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Continuous evaluation and adaptation of the model are essential for robust statistical analysis.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ctrTitle"/>
          </p:nvPr>
        </p:nvSpPr>
        <p:spPr>
          <a:xfrm>
            <a:off x="1167494" y="1059400"/>
            <a:ext cx="6246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Thank you!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Ordinary Least Squares (OLS)</a:t>
            </a:r>
            <a:endParaRPr/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OLS Method: Estimates parameters in a linear regression model.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Goal: Minimize sum of squared differences between observed and predicted values.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Equation: Y = \( \beta_0 + \beta_1X_1 + \beta_2X_2 + ... + \beta_nX_n + \epsilon \)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Where Y is the dependent variable, X_i are independent variables, \( \beta_i \) are coefficients, and \( \epsilon \) is the error term.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Weighted Least Squares (WLS)</a:t>
            </a:r>
            <a:endParaRPr/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1167493" y="2087561"/>
            <a:ext cx="97791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- WLS Method: Variant of OLS for heteroscedastic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- Assigns weights to observations, typically inversely proportional to variance.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- Equation: Y = \( \beta_0 + \beta_1X_1 + \beta_2X_2 + ... + \beta_nX_n + \epsilon \), with weights applied to each observation.</a:t>
            </a:r>
            <a:endParaRPr/>
          </a:p>
        </p:txBody>
      </p:sp>
      <p:sp>
        <p:nvSpPr>
          <p:cNvPr id="211" name="Google Shape;211;p18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Omnibus Test</a:t>
            </a:r>
            <a:endParaRPr/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Omnibus Test: Checks overall model significance.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Null Hypothesis: Model is not significantly different from a no-predictor model.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Typically assessed using F-test.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Equation: F = \( \frac{(RSS_0 - RSS_1) / p}{RSS_1 / (n - p - 1)} \)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Where RSS_0 and RSS_1 are the residual sum of squares for the null model and the proposed model, respectively, p is the number of predictors, and n is the sample size.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Shapiro-Wilk Test</a:t>
            </a:r>
            <a:endParaRPr/>
          </a:p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Shapiro-Wilk Test: Tests normality of residuals.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Null Hypothesis: Residuals are normally distributed.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Important for validating OLS assumptions.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Equation: Based on the correlation between the data and the corresponding normal scores.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ctrTitle"/>
          </p:nvPr>
        </p:nvSpPr>
        <p:spPr>
          <a:xfrm>
            <a:off x="1167494" y="1059400"/>
            <a:ext cx="6246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Breusch-Pagan Test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 txBox="1"/>
          <p:nvPr>
            <p:ph idx="1" type="subTitle"/>
          </p:nvPr>
        </p:nvSpPr>
        <p:spPr>
          <a:xfrm>
            <a:off x="1167500" y="3041250"/>
            <a:ext cx="7100100" cy="19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- Breusch-Pagan Test: Detects heteroscedasticity.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- Null Hypothesis: Constant variance of residuals across independent variable levels.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- Equation: BP = \( \frac{(ESS/2)}{(S^2)} \) follows a Chi-square distribution.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- Where ESS is the explained sum of squares, and S^2 is the mean squared error.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White Test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White Test: Another method for detecting heteroscedasticity.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Does not require a specific model for variance of residuals.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Equation: Based on the squared residuals of the fitted model.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Newey-West Adjustment</a:t>
            </a:r>
            <a:endParaRPr/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Newey-West Adjustment: Corrects autocorrelation and heteroscedasticity in residuals.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Modifies standard errors of coefficients.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Used for more accurate hypothesis testing in presence of autocorrelation.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