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5" r:id="rId4"/>
    <p:sldId id="261" r:id="rId5"/>
    <p:sldId id="267" r:id="rId6"/>
    <p:sldId id="269" r:id="rId7"/>
    <p:sldId id="266" r:id="rId8"/>
    <p:sldId id="264" r:id="rId9"/>
    <p:sldId id="268"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Gibson" initials="JG" lastIdx="1" clrIdx="0">
    <p:extLst>
      <p:ext uri="{19B8F6BF-5375-455C-9EA6-DF929625EA0E}">
        <p15:presenceInfo xmlns:p15="http://schemas.microsoft.com/office/powerpoint/2012/main" userId="4289db150fcaee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4E5623-B9E6-4FCB-B940-4C933570B26C}" type="datetimeFigureOut">
              <a:rPr lang="en-GB" smtClean="0"/>
              <a:t>16/10/2016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D83D30-1EB4-4471-9BF7-2164C349BA4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45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E5623-B9E6-4FCB-B940-4C933570B26C}" type="datetimeFigureOut">
              <a:rPr lang="en-GB" smtClean="0"/>
              <a:t>16/10/2016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D83D30-1EB4-4471-9BF7-2164C349BA42}" type="slidenum">
              <a:rPr lang="en-GB" smtClean="0"/>
              <a:t>‹#›</a:t>
            </a:fld>
            <a:endParaRPr lang="en-GB"/>
          </a:p>
        </p:txBody>
      </p:sp>
    </p:spTree>
    <p:extLst>
      <p:ext uri="{BB962C8B-B14F-4D97-AF65-F5344CB8AC3E}">
        <p14:creationId xmlns:p14="http://schemas.microsoft.com/office/powerpoint/2010/main" val="329864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E5623-B9E6-4FCB-B940-4C933570B26C}" type="datetimeFigureOut">
              <a:rPr lang="en-GB" smtClean="0"/>
              <a:t>16/10/2016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D83D30-1EB4-4471-9BF7-2164C349BA42}" type="slidenum">
              <a:rPr lang="en-GB" smtClean="0"/>
              <a:t>‹#›</a:t>
            </a:fld>
            <a:endParaRPr lang="en-GB"/>
          </a:p>
        </p:txBody>
      </p:sp>
    </p:spTree>
    <p:extLst>
      <p:ext uri="{BB962C8B-B14F-4D97-AF65-F5344CB8AC3E}">
        <p14:creationId xmlns:p14="http://schemas.microsoft.com/office/powerpoint/2010/main" val="178807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E5623-B9E6-4FCB-B940-4C933570B26C}" type="datetimeFigureOut">
              <a:rPr lang="en-GB" smtClean="0"/>
              <a:t>16/10/2016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D83D30-1EB4-4471-9BF7-2164C349BA42}" type="slidenum">
              <a:rPr lang="en-GB" smtClean="0"/>
              <a:t>‹#›</a:t>
            </a:fld>
            <a:endParaRPr lang="en-GB"/>
          </a:p>
        </p:txBody>
      </p:sp>
    </p:spTree>
    <p:extLst>
      <p:ext uri="{BB962C8B-B14F-4D97-AF65-F5344CB8AC3E}">
        <p14:creationId xmlns:p14="http://schemas.microsoft.com/office/powerpoint/2010/main" val="282049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4E5623-B9E6-4FCB-B940-4C933570B26C}" type="datetimeFigureOut">
              <a:rPr lang="en-GB" smtClean="0"/>
              <a:t>16/10/2016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D83D30-1EB4-4471-9BF7-2164C349BA4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13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E5623-B9E6-4FCB-B940-4C933570B26C}" type="datetimeFigureOut">
              <a:rPr lang="en-GB" smtClean="0"/>
              <a:t>16/10/2016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D83D30-1EB4-4471-9BF7-2164C349BA42}" type="slidenum">
              <a:rPr lang="en-GB" smtClean="0"/>
              <a:t>‹#›</a:t>
            </a:fld>
            <a:endParaRPr lang="en-GB"/>
          </a:p>
        </p:txBody>
      </p:sp>
    </p:spTree>
    <p:extLst>
      <p:ext uri="{BB962C8B-B14F-4D97-AF65-F5344CB8AC3E}">
        <p14:creationId xmlns:p14="http://schemas.microsoft.com/office/powerpoint/2010/main" val="277189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4E5623-B9E6-4FCB-B940-4C933570B26C}" type="datetimeFigureOut">
              <a:rPr lang="en-GB" smtClean="0"/>
              <a:t>16/10/2016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D83D30-1EB4-4471-9BF7-2164C349BA42}" type="slidenum">
              <a:rPr lang="en-GB" smtClean="0"/>
              <a:t>‹#›</a:t>
            </a:fld>
            <a:endParaRPr lang="en-GB"/>
          </a:p>
        </p:txBody>
      </p:sp>
    </p:spTree>
    <p:extLst>
      <p:ext uri="{BB962C8B-B14F-4D97-AF65-F5344CB8AC3E}">
        <p14:creationId xmlns:p14="http://schemas.microsoft.com/office/powerpoint/2010/main" val="82416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4E5623-B9E6-4FCB-B940-4C933570B26C}" type="datetimeFigureOut">
              <a:rPr lang="en-GB" smtClean="0"/>
              <a:t>16/10/2016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D83D30-1EB4-4471-9BF7-2164C349BA42}" type="slidenum">
              <a:rPr lang="en-GB" smtClean="0"/>
              <a:t>‹#›</a:t>
            </a:fld>
            <a:endParaRPr lang="en-GB"/>
          </a:p>
        </p:txBody>
      </p:sp>
    </p:spTree>
    <p:extLst>
      <p:ext uri="{BB962C8B-B14F-4D97-AF65-F5344CB8AC3E}">
        <p14:creationId xmlns:p14="http://schemas.microsoft.com/office/powerpoint/2010/main" val="155095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4E5623-B9E6-4FCB-B940-4C933570B26C}" type="datetimeFigureOut">
              <a:rPr lang="en-GB" smtClean="0"/>
              <a:t>16/10/2016</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2D83D30-1EB4-4471-9BF7-2164C349BA42}" type="slidenum">
              <a:rPr lang="en-GB" smtClean="0"/>
              <a:t>‹#›</a:t>
            </a:fld>
            <a:endParaRPr lang="en-GB"/>
          </a:p>
        </p:txBody>
      </p:sp>
    </p:spTree>
    <p:extLst>
      <p:ext uri="{BB962C8B-B14F-4D97-AF65-F5344CB8AC3E}">
        <p14:creationId xmlns:p14="http://schemas.microsoft.com/office/powerpoint/2010/main" val="150831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4E5623-B9E6-4FCB-B940-4C933570B26C}" type="datetimeFigureOut">
              <a:rPr lang="en-GB" smtClean="0"/>
              <a:t>16/10/2016</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D83D30-1EB4-4471-9BF7-2164C349BA42}" type="slidenum">
              <a:rPr lang="en-GB" smtClean="0"/>
              <a:t>‹#›</a:t>
            </a:fld>
            <a:endParaRPr lang="en-GB"/>
          </a:p>
        </p:txBody>
      </p:sp>
    </p:spTree>
    <p:extLst>
      <p:ext uri="{BB962C8B-B14F-4D97-AF65-F5344CB8AC3E}">
        <p14:creationId xmlns:p14="http://schemas.microsoft.com/office/powerpoint/2010/main" val="169113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4E5623-B9E6-4FCB-B940-4C933570B26C}" type="datetimeFigureOut">
              <a:rPr lang="en-GB" smtClean="0"/>
              <a:t>16/10/2016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D83D30-1EB4-4471-9BF7-2164C349BA42}" type="slidenum">
              <a:rPr lang="en-GB" smtClean="0"/>
              <a:t>‹#›</a:t>
            </a:fld>
            <a:endParaRPr lang="en-GB"/>
          </a:p>
        </p:txBody>
      </p:sp>
    </p:spTree>
    <p:extLst>
      <p:ext uri="{BB962C8B-B14F-4D97-AF65-F5344CB8AC3E}">
        <p14:creationId xmlns:p14="http://schemas.microsoft.com/office/powerpoint/2010/main" val="232176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4E5623-B9E6-4FCB-B940-4C933570B26C}" type="datetimeFigureOut">
              <a:rPr lang="en-GB" smtClean="0"/>
              <a:t>16/10/2016</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D83D30-1EB4-4471-9BF7-2164C349BA42}"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876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Optimising Marketing Efficiency</a:t>
            </a:r>
          </a:p>
        </p:txBody>
      </p:sp>
      <p:sp>
        <p:nvSpPr>
          <p:cNvPr id="3" name="Subtitle 2"/>
          <p:cNvSpPr>
            <a:spLocks noGrp="1"/>
          </p:cNvSpPr>
          <p:nvPr>
            <p:ph type="subTitle" idx="1"/>
          </p:nvPr>
        </p:nvSpPr>
        <p:spPr/>
        <p:txBody>
          <a:bodyPr/>
          <a:lstStyle/>
          <a:p>
            <a:r>
              <a:rPr lang="en-US" altLang="en-US" dirty="0"/>
              <a:t>Paralyzed Veterans of America</a:t>
            </a:r>
            <a:endParaRPr lang="en-GB" dirty="0"/>
          </a:p>
        </p:txBody>
      </p:sp>
    </p:spTree>
    <p:extLst>
      <p:ext uri="{BB962C8B-B14F-4D97-AF65-F5344CB8AC3E}">
        <p14:creationId xmlns:p14="http://schemas.microsoft.com/office/powerpoint/2010/main" val="215695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5090"/>
            <a:ext cx="10058400" cy="1450757"/>
          </a:xfrm>
        </p:spPr>
        <p:txBody>
          <a:bodyPr/>
          <a:lstStyle/>
          <a:p>
            <a:r>
              <a:rPr lang="en-GB" dirty="0"/>
              <a:t>Future Steps</a:t>
            </a:r>
          </a:p>
        </p:txBody>
      </p:sp>
      <p:sp>
        <p:nvSpPr>
          <p:cNvPr id="3" name="Content Placeholder 2"/>
          <p:cNvSpPr>
            <a:spLocks noGrp="1"/>
          </p:cNvSpPr>
          <p:nvPr>
            <p:ph idx="1"/>
          </p:nvPr>
        </p:nvSpPr>
        <p:spPr>
          <a:xfrm>
            <a:off x="325315" y="1845734"/>
            <a:ext cx="11658600" cy="4440766"/>
          </a:xfrm>
        </p:spPr>
        <p:txBody>
          <a:bodyPr>
            <a:normAutofit/>
          </a:bodyPr>
          <a:lstStyle/>
          <a:p>
            <a:r>
              <a:rPr lang="en-GB" dirty="0"/>
              <a:t>This is the beginning of the process to embed an analytical approach to the organisation in which a culture of learning from data is in place</a:t>
            </a:r>
          </a:p>
          <a:p>
            <a:r>
              <a:rPr lang="en-GB" dirty="0"/>
              <a:t>Through an ongoing cycle of  data driven insight, hypothesis testing and evaluation the PVA can significantly reduce wasteful marketing expenditure and put more money to use helping veterans</a:t>
            </a:r>
          </a:p>
          <a:p>
            <a:r>
              <a:rPr lang="en-GB" dirty="0"/>
              <a:t>Future projects will include:</a:t>
            </a:r>
          </a:p>
          <a:p>
            <a:r>
              <a:rPr lang="en-GB" dirty="0"/>
              <a:t>- Segmenting the donor base further through demographic attributes</a:t>
            </a:r>
          </a:p>
          <a:p>
            <a:r>
              <a:rPr lang="en-GB" dirty="0"/>
              <a:t>- A/B testing different message content, subject lines and calls to action to improve response rates</a:t>
            </a:r>
          </a:p>
          <a:p>
            <a:r>
              <a:rPr lang="en-GB" dirty="0"/>
              <a:t>- Identifying lookalikes of our Whales in the wider society and targeting them for acquisition campaigns to develop a first response from them and get them added to the database</a:t>
            </a:r>
          </a:p>
          <a:p>
            <a:r>
              <a:rPr lang="en-GB" dirty="0"/>
              <a:t>- A data audit to identify any further data sources or engineering of the data that can be used in version 2 of the models to improve performance</a:t>
            </a:r>
          </a:p>
        </p:txBody>
      </p:sp>
    </p:spTree>
    <p:extLst>
      <p:ext uri="{BB962C8B-B14F-4D97-AF65-F5344CB8AC3E}">
        <p14:creationId xmlns:p14="http://schemas.microsoft.com/office/powerpoint/2010/main" val="105432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Charity campaigns make just $0.17 profit for every $1 spent</a:t>
            </a:r>
          </a:p>
        </p:txBody>
      </p:sp>
      <p:sp>
        <p:nvSpPr>
          <p:cNvPr id="3" name="Content Placeholder 2"/>
          <p:cNvSpPr>
            <a:spLocks noGrp="1"/>
          </p:cNvSpPr>
          <p:nvPr>
            <p:ph idx="1"/>
          </p:nvPr>
        </p:nvSpPr>
        <p:spPr>
          <a:xfrm>
            <a:off x="1097280" y="1845734"/>
            <a:ext cx="10058400" cy="4396804"/>
          </a:xfrm>
        </p:spPr>
        <p:txBody>
          <a:bodyPr>
            <a:normAutofit fontScale="92500"/>
          </a:bodyPr>
          <a:lstStyle/>
          <a:p>
            <a:r>
              <a:rPr lang="en-GB" dirty="0"/>
              <a:t>The </a:t>
            </a:r>
            <a:r>
              <a:rPr lang="en-US" altLang="en-US" dirty="0"/>
              <a:t>Paralyzed Veterans of America (PVA) is a charity helping wounded veterans</a:t>
            </a:r>
          </a:p>
          <a:p>
            <a:r>
              <a:rPr lang="en-US" dirty="0"/>
              <a:t>It has a database of 13 million donors it can contact for support</a:t>
            </a:r>
          </a:p>
          <a:p>
            <a:r>
              <a:rPr lang="en-US" dirty="0"/>
              <a:t>It primarily uses Direct Mail as its primary contact method, with a cost of $0.68 per piece</a:t>
            </a:r>
          </a:p>
          <a:p>
            <a:r>
              <a:rPr lang="en-US" dirty="0"/>
              <a:t>The average donation from responders is $15.68</a:t>
            </a:r>
          </a:p>
          <a:p>
            <a:r>
              <a:rPr lang="en-GB" dirty="0"/>
              <a:t>So to break even 1 in 24 people must respond to the campaign (4.34% response rate)</a:t>
            </a:r>
          </a:p>
          <a:p>
            <a:r>
              <a:rPr lang="en-GB" dirty="0"/>
              <a:t>The campaign response rate is currently 5.08%</a:t>
            </a:r>
          </a:p>
          <a:p>
            <a:r>
              <a:rPr lang="en-GB" dirty="0"/>
              <a:t>Profits from the campaign are only 17% of the amount spent, a Return on Investment of  just 1.17</a:t>
            </a:r>
          </a:p>
          <a:p>
            <a:r>
              <a:rPr lang="en-GB" dirty="0"/>
              <a:t>Actual ROI is lower because underlying costs such as marketing staff and technology are not available and have not been included in the calculation</a:t>
            </a:r>
          </a:p>
          <a:p>
            <a:r>
              <a:rPr lang="en-GB" dirty="0"/>
              <a:t>Such ROIs are very poor by industry standards and can be improved significantly with the use of data analytics</a:t>
            </a:r>
          </a:p>
        </p:txBody>
      </p:sp>
    </p:spTree>
    <p:extLst>
      <p:ext uri="{BB962C8B-B14F-4D97-AF65-F5344CB8AC3E}">
        <p14:creationId xmlns:p14="http://schemas.microsoft.com/office/powerpoint/2010/main" val="269563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Tree>
    <p:extLst>
      <p:ext uri="{BB962C8B-B14F-4D97-AF65-F5344CB8AC3E}">
        <p14:creationId xmlns:p14="http://schemas.microsoft.com/office/powerpoint/2010/main" val="97652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GB" dirty="0"/>
              <a:t>Machine Learning will predict the likelihood and gift amount of a response</a:t>
            </a:r>
          </a:p>
        </p:txBody>
      </p:sp>
      <p:sp>
        <p:nvSpPr>
          <p:cNvPr id="3" name="Content Placeholder 2"/>
          <p:cNvSpPr>
            <a:spLocks noGrp="1"/>
          </p:cNvSpPr>
          <p:nvPr>
            <p:ph idx="1"/>
          </p:nvPr>
        </p:nvSpPr>
        <p:spPr>
          <a:xfrm>
            <a:off x="606669" y="1845733"/>
            <a:ext cx="11403623" cy="4475935"/>
          </a:xfrm>
        </p:spPr>
        <p:txBody>
          <a:bodyPr>
            <a:normAutofit/>
          </a:bodyPr>
          <a:lstStyle/>
          <a:p>
            <a:r>
              <a:rPr lang="en-GB" dirty="0"/>
              <a:t>A logistic regression model will be used to predict the likelihood of each individual responding to the appeal</a:t>
            </a:r>
          </a:p>
          <a:p>
            <a:r>
              <a:rPr lang="en-GB" dirty="0"/>
              <a:t>Reason: Marketing efficiency can be hugely improved by sending the mailing only to those predicted to respond</a:t>
            </a:r>
          </a:p>
          <a:p>
            <a:endParaRPr lang="en-GB" dirty="0"/>
          </a:p>
          <a:p>
            <a:r>
              <a:rPr lang="en-GB" dirty="0"/>
              <a:t>A multivariate linear regression model will be used to predict the amount gifted by each individual</a:t>
            </a:r>
          </a:p>
          <a:p>
            <a:r>
              <a:rPr lang="en-GB" dirty="0"/>
              <a:t>Reason: Estimated donation can be used to decide the gift sent to each donor to ensure profitability is optimised</a:t>
            </a:r>
          </a:p>
          <a:p>
            <a:endParaRPr lang="en-GB" dirty="0"/>
          </a:p>
          <a:p>
            <a:r>
              <a:rPr lang="en-GB" dirty="0"/>
              <a:t>The 2 models have been built in R on a random sample of 92,000 people from the PVA database containing various demographic attributes, past mailings to the person and their donation history</a:t>
            </a:r>
          </a:p>
        </p:txBody>
      </p:sp>
    </p:spTree>
    <p:extLst>
      <p:ext uri="{BB962C8B-B14F-4D97-AF65-F5344CB8AC3E}">
        <p14:creationId xmlns:p14="http://schemas.microsoft.com/office/powerpoint/2010/main" val="253751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Predicting who will donate</a:t>
            </a:r>
          </a:p>
        </p:txBody>
      </p:sp>
      <p:sp>
        <p:nvSpPr>
          <p:cNvPr id="3" name="Content Placeholder 2"/>
          <p:cNvSpPr>
            <a:spLocks noGrp="1"/>
          </p:cNvSpPr>
          <p:nvPr>
            <p:ph idx="1"/>
          </p:nvPr>
        </p:nvSpPr>
        <p:spPr>
          <a:xfrm>
            <a:off x="192903" y="1836942"/>
            <a:ext cx="7424835" cy="4344050"/>
          </a:xfrm>
        </p:spPr>
        <p:txBody>
          <a:bodyPr>
            <a:normAutofit/>
          </a:bodyPr>
          <a:lstStyle/>
          <a:p>
            <a:r>
              <a:rPr lang="en-GB" dirty="0"/>
              <a:t>A logistic regression model built in R was developed that can now score every person in the database with a propensity to donate if contacted</a:t>
            </a:r>
          </a:p>
          <a:p>
            <a:r>
              <a:rPr lang="en-GB" dirty="0"/>
              <a:t>Top predictive variables</a:t>
            </a:r>
          </a:p>
          <a:p>
            <a:pPr lvl="1"/>
            <a:r>
              <a:rPr lang="en-GB" dirty="0"/>
              <a:t>Time since last donation</a:t>
            </a:r>
          </a:p>
          <a:p>
            <a:pPr lvl="1"/>
            <a:r>
              <a:rPr lang="en-GB" dirty="0"/>
              <a:t>Previous donation</a:t>
            </a:r>
          </a:p>
          <a:p>
            <a:pPr lvl="1"/>
            <a:r>
              <a:rPr lang="en-GB" dirty="0"/>
              <a:t>Gift received from PVA in mailing</a:t>
            </a:r>
          </a:p>
          <a:p>
            <a:pPr lvl="1"/>
            <a:r>
              <a:rPr lang="en-GB" dirty="0"/>
              <a:t>Income</a:t>
            </a:r>
          </a:p>
          <a:p>
            <a:pPr lvl="1"/>
            <a:r>
              <a:rPr lang="en-GB" dirty="0"/>
              <a:t>Veterans in the family</a:t>
            </a:r>
          </a:p>
          <a:p>
            <a:r>
              <a:rPr lang="en-GB" dirty="0"/>
              <a:t>Testing the model on a  previous campaign showed it can identify:</a:t>
            </a:r>
          </a:p>
          <a:p>
            <a:pPr>
              <a:buFont typeface="Arial" panose="020B0604020202020204" pitchFamily="34" charset="0"/>
              <a:buChar char="•"/>
            </a:pPr>
            <a:r>
              <a:rPr lang="en-GB" dirty="0"/>
              <a:t> 55% of respondents within the top 30% of people predicted</a:t>
            </a:r>
          </a:p>
          <a:p>
            <a:pPr>
              <a:buFont typeface="Arial" panose="020B0604020202020204" pitchFamily="34" charset="0"/>
              <a:buChar char="•"/>
            </a:pPr>
            <a:r>
              <a:rPr lang="en-GB" dirty="0"/>
              <a:t> 82% of respondents within the top 50% of people scored</a:t>
            </a:r>
          </a:p>
        </p:txBody>
      </p:sp>
      <p:pic>
        <p:nvPicPr>
          <p:cNvPr id="5" name="Picture 4"/>
          <p:cNvPicPr>
            <a:picLocks noChangeAspect="1"/>
          </p:cNvPicPr>
          <p:nvPr/>
        </p:nvPicPr>
        <p:blipFill>
          <a:blip r:embed="rId2"/>
          <a:stretch>
            <a:fillRect/>
          </a:stretch>
        </p:blipFill>
        <p:spPr>
          <a:xfrm>
            <a:off x="7617738" y="2320156"/>
            <a:ext cx="4468755" cy="2755631"/>
          </a:xfrm>
          <a:prstGeom prst="rect">
            <a:avLst/>
          </a:prstGeom>
        </p:spPr>
      </p:pic>
      <p:sp>
        <p:nvSpPr>
          <p:cNvPr id="6" name="TextBox 5"/>
          <p:cNvSpPr txBox="1"/>
          <p:nvPr/>
        </p:nvSpPr>
        <p:spPr>
          <a:xfrm>
            <a:off x="7895492" y="5169877"/>
            <a:ext cx="4296507" cy="923330"/>
          </a:xfrm>
          <a:prstGeom prst="rect">
            <a:avLst/>
          </a:prstGeom>
          <a:noFill/>
        </p:spPr>
        <p:txBody>
          <a:bodyPr wrap="square" rtlCol="0">
            <a:spAutoFit/>
          </a:bodyPr>
          <a:lstStyle/>
          <a:p>
            <a:r>
              <a:rPr lang="en-GB" dirty="0"/>
              <a:t>Lift chart showing model performance compared to random selection from the database</a:t>
            </a:r>
          </a:p>
        </p:txBody>
      </p:sp>
    </p:spTree>
    <p:extLst>
      <p:ext uri="{BB962C8B-B14F-4D97-AF65-F5344CB8AC3E}">
        <p14:creationId xmlns:p14="http://schemas.microsoft.com/office/powerpoint/2010/main" val="370158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Predicting size of donation</a:t>
            </a:r>
          </a:p>
        </p:txBody>
      </p:sp>
      <p:sp>
        <p:nvSpPr>
          <p:cNvPr id="3" name="Content Placeholder 2"/>
          <p:cNvSpPr>
            <a:spLocks noGrp="1"/>
          </p:cNvSpPr>
          <p:nvPr>
            <p:ph idx="1"/>
          </p:nvPr>
        </p:nvSpPr>
        <p:spPr>
          <a:xfrm>
            <a:off x="404446" y="2003995"/>
            <a:ext cx="11078307" cy="4023360"/>
          </a:xfrm>
        </p:spPr>
        <p:txBody>
          <a:bodyPr>
            <a:normAutofit fontScale="77500" lnSpcReduction="20000"/>
          </a:bodyPr>
          <a:lstStyle/>
          <a:p>
            <a:r>
              <a:rPr lang="en-GB" dirty="0"/>
              <a:t>2 multivariate linear regression models were constructed to predict the size of donations dependent on if they’ve donated previously</a:t>
            </a:r>
          </a:p>
          <a:p>
            <a:endParaRPr lang="en-GB" dirty="0"/>
          </a:p>
          <a:p>
            <a:r>
              <a:rPr lang="en-GB" dirty="0"/>
              <a:t>Model 1 – for Previous Donors, achieved a very high  R</a:t>
            </a:r>
            <a:r>
              <a:rPr lang="en-GB" baseline="30000" dirty="0"/>
              <a:t>2 </a:t>
            </a:r>
            <a:r>
              <a:rPr lang="en-GB" dirty="0"/>
              <a:t>of 54%</a:t>
            </a:r>
          </a:p>
          <a:p>
            <a:r>
              <a:rPr lang="en-GB" dirty="0"/>
              <a:t>Most important variables- last donation,  minimum donation, last gift value, number of donations</a:t>
            </a:r>
          </a:p>
          <a:p>
            <a:r>
              <a:rPr lang="en-GB" dirty="0"/>
              <a:t>People often donate the same amount but can be persuaded to donate more with a higher value gift and donate slightly less on average if they donate more frequently</a:t>
            </a:r>
          </a:p>
          <a:p>
            <a:endParaRPr lang="en-GB" dirty="0"/>
          </a:p>
          <a:p>
            <a:r>
              <a:rPr lang="en-GB" dirty="0"/>
              <a:t>Model 2 – for those who have never donated</a:t>
            </a:r>
          </a:p>
          <a:p>
            <a:r>
              <a:rPr lang="en-GB" dirty="0"/>
              <a:t>R</a:t>
            </a:r>
            <a:r>
              <a:rPr lang="en-GB" baseline="30000" dirty="0"/>
              <a:t>2- </a:t>
            </a:r>
            <a:r>
              <a:rPr lang="en-GB" dirty="0"/>
              <a:t>22%- lower performance as people tend to repeat previous donation levels, for this group we can only use demographics to estimate donations</a:t>
            </a:r>
          </a:p>
          <a:p>
            <a:r>
              <a:rPr lang="en-GB" dirty="0"/>
              <a:t>Most important variables- income, age, veteran in family</a:t>
            </a:r>
          </a:p>
          <a:p>
            <a:r>
              <a:rPr lang="en-GB" sz="2100" dirty="0"/>
              <a:t>Wealthier households </a:t>
            </a:r>
            <a:r>
              <a:rPr lang="en-GB" dirty="0"/>
              <a:t>tend to donate more, as do older households and those with a veteran in the family</a:t>
            </a:r>
          </a:p>
          <a:p>
            <a:endParaRPr lang="en-GB" dirty="0"/>
          </a:p>
        </p:txBody>
      </p:sp>
    </p:spTree>
    <p:extLst>
      <p:ext uri="{BB962C8B-B14F-4D97-AF65-F5344CB8AC3E}">
        <p14:creationId xmlns:p14="http://schemas.microsoft.com/office/powerpoint/2010/main" val="185563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Recommendations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6992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9452" y="21122"/>
            <a:ext cx="12192000" cy="713276"/>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4400" dirty="0"/>
              <a:t>Segment the donor base by value</a:t>
            </a:r>
          </a:p>
        </p:txBody>
      </p:sp>
      <p:cxnSp>
        <p:nvCxnSpPr>
          <p:cNvPr id="5" name="Straight Connector 4"/>
          <p:cNvCxnSpPr/>
          <p:nvPr/>
        </p:nvCxnSpPr>
        <p:spPr>
          <a:xfrm>
            <a:off x="3701653" y="1124720"/>
            <a:ext cx="10251" cy="481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424444" y="3217295"/>
            <a:ext cx="4888525" cy="8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424444" y="921847"/>
            <a:ext cx="1" cy="502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420041" y="5942903"/>
            <a:ext cx="4870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29238" y="5925889"/>
            <a:ext cx="2171699" cy="307777"/>
          </a:xfrm>
          <a:prstGeom prst="rect">
            <a:avLst/>
          </a:prstGeom>
          <a:noFill/>
        </p:spPr>
        <p:txBody>
          <a:bodyPr wrap="square" rtlCol="0">
            <a:spAutoFit/>
          </a:bodyPr>
          <a:lstStyle/>
          <a:p>
            <a:r>
              <a:rPr lang="en-GB" sz="1400" dirty="0"/>
              <a:t>High propensity to donate</a:t>
            </a:r>
          </a:p>
        </p:txBody>
      </p:sp>
      <p:sp>
        <p:nvSpPr>
          <p:cNvPr id="10" name="TextBox 9"/>
          <p:cNvSpPr txBox="1"/>
          <p:nvPr/>
        </p:nvSpPr>
        <p:spPr>
          <a:xfrm>
            <a:off x="1351095" y="5930447"/>
            <a:ext cx="2171699" cy="307777"/>
          </a:xfrm>
          <a:prstGeom prst="rect">
            <a:avLst/>
          </a:prstGeom>
          <a:noFill/>
        </p:spPr>
        <p:txBody>
          <a:bodyPr wrap="square" rtlCol="0">
            <a:spAutoFit/>
          </a:bodyPr>
          <a:lstStyle/>
          <a:p>
            <a:r>
              <a:rPr lang="en-GB" sz="1400" dirty="0"/>
              <a:t>Low propensity to donate</a:t>
            </a:r>
          </a:p>
        </p:txBody>
      </p:sp>
      <p:sp>
        <p:nvSpPr>
          <p:cNvPr id="11" name="TextBox 10"/>
          <p:cNvSpPr txBox="1"/>
          <p:nvPr/>
        </p:nvSpPr>
        <p:spPr>
          <a:xfrm>
            <a:off x="861643" y="921846"/>
            <a:ext cx="615553" cy="1221718"/>
          </a:xfrm>
          <a:prstGeom prst="rect">
            <a:avLst/>
          </a:prstGeom>
          <a:noFill/>
        </p:spPr>
        <p:txBody>
          <a:bodyPr vert="vert270" wrap="square" rtlCol="0">
            <a:spAutoFit/>
          </a:bodyPr>
          <a:lstStyle/>
          <a:p>
            <a:r>
              <a:rPr lang="en-GB" sz="1400" dirty="0"/>
              <a:t>High estimated donation</a:t>
            </a:r>
          </a:p>
        </p:txBody>
      </p:sp>
      <p:sp>
        <p:nvSpPr>
          <p:cNvPr id="12" name="TextBox 11"/>
          <p:cNvSpPr txBox="1"/>
          <p:nvPr/>
        </p:nvSpPr>
        <p:spPr>
          <a:xfrm>
            <a:off x="907065" y="3633504"/>
            <a:ext cx="615553" cy="1221718"/>
          </a:xfrm>
          <a:prstGeom prst="rect">
            <a:avLst/>
          </a:prstGeom>
          <a:noFill/>
        </p:spPr>
        <p:txBody>
          <a:bodyPr vert="vert270" wrap="square" rtlCol="0">
            <a:spAutoFit/>
          </a:bodyPr>
          <a:lstStyle/>
          <a:p>
            <a:r>
              <a:rPr lang="en-GB" sz="1400" dirty="0"/>
              <a:t>Low estimated donation</a:t>
            </a:r>
          </a:p>
        </p:txBody>
      </p:sp>
      <p:sp>
        <p:nvSpPr>
          <p:cNvPr id="13" name="TextBox 12"/>
          <p:cNvSpPr txBox="1"/>
          <p:nvPr/>
        </p:nvSpPr>
        <p:spPr>
          <a:xfrm>
            <a:off x="7192108" y="866849"/>
            <a:ext cx="4951583" cy="3793346"/>
          </a:xfrm>
          <a:prstGeom prst="rect">
            <a:avLst/>
          </a:prstGeom>
          <a:noFill/>
        </p:spPr>
        <p:txBody>
          <a:bodyPr wrap="square" rtlCol="0">
            <a:spAutoFit/>
          </a:bodyPr>
          <a:lstStyle/>
          <a:p>
            <a:r>
              <a:rPr lang="en-GB" sz="1750" dirty="0"/>
              <a:t>Customers have been segmented into 4 groups based on the estimated likelihood to respond and the estimation donation given according to the models</a:t>
            </a:r>
          </a:p>
          <a:p>
            <a:endParaRPr lang="en-GB" sz="1750" dirty="0"/>
          </a:p>
          <a:p>
            <a:pPr marL="342900" indent="-342900">
              <a:buFontTx/>
              <a:buAutoNum type="arabicPeriod"/>
            </a:pPr>
            <a:r>
              <a:rPr lang="en-GB" sz="1750" dirty="0"/>
              <a:t>Unicorns- H</a:t>
            </a:r>
            <a:r>
              <a:rPr lang="en-GB" sz="1600" dirty="0"/>
              <a:t>ard to make donate but valuable when they do</a:t>
            </a:r>
            <a:endParaRPr lang="en-GB" sz="1750" dirty="0"/>
          </a:p>
          <a:p>
            <a:pPr marL="342900" indent="-342900">
              <a:buFontTx/>
              <a:buAutoNum type="arabicPeriod"/>
            </a:pPr>
            <a:r>
              <a:rPr lang="en-GB" sz="1750" dirty="0"/>
              <a:t>Whales- </a:t>
            </a:r>
            <a:r>
              <a:rPr lang="en-GB" sz="1600" dirty="0"/>
              <a:t>Regular donators and very valuable each time</a:t>
            </a:r>
            <a:endParaRPr lang="en-GB" sz="1750" dirty="0"/>
          </a:p>
          <a:p>
            <a:pPr marL="342900" indent="-342900">
              <a:buFontTx/>
              <a:buAutoNum type="arabicPeriod"/>
            </a:pPr>
            <a:r>
              <a:rPr lang="en-GB" sz="1750" dirty="0"/>
              <a:t>Minnow- </a:t>
            </a:r>
            <a:r>
              <a:rPr lang="en-GB" sz="1600" dirty="0"/>
              <a:t>Numerous but difficult to get donation and low value each</a:t>
            </a:r>
          </a:p>
          <a:p>
            <a:pPr marL="342900" indent="-342900">
              <a:buFontTx/>
              <a:buAutoNum type="arabicPeriod"/>
            </a:pPr>
            <a:r>
              <a:rPr lang="en-GB" sz="1750" dirty="0"/>
              <a:t>Tuna- </a:t>
            </a:r>
            <a:r>
              <a:rPr lang="en-GB" sz="1600" dirty="0"/>
              <a:t>Reliable donators but less valuable each</a:t>
            </a:r>
          </a:p>
          <a:p>
            <a:pPr marL="342900" indent="-342900">
              <a:buAutoNum type="arabicPeriod"/>
            </a:pPr>
            <a:endParaRPr lang="en-GB" sz="1750" dirty="0"/>
          </a:p>
          <a:p>
            <a:pPr marL="285750" indent="-285750">
              <a:buFont typeface="Arial" panose="020B0604020202020204" pitchFamily="34" charset="0"/>
              <a:buChar char="•"/>
            </a:pPr>
            <a:endParaRPr lang="en-GB" sz="1750" dirty="0"/>
          </a:p>
        </p:txBody>
      </p:sp>
      <p:sp>
        <p:nvSpPr>
          <p:cNvPr id="14" name="TextBox 13"/>
          <p:cNvSpPr txBox="1"/>
          <p:nvPr/>
        </p:nvSpPr>
        <p:spPr>
          <a:xfrm>
            <a:off x="3758799" y="1613408"/>
            <a:ext cx="2497022" cy="1200329"/>
          </a:xfrm>
          <a:prstGeom prst="rect">
            <a:avLst/>
          </a:prstGeom>
          <a:noFill/>
        </p:spPr>
        <p:txBody>
          <a:bodyPr wrap="square" rtlCol="0">
            <a:spAutoFit/>
          </a:bodyPr>
          <a:lstStyle/>
          <a:p>
            <a:r>
              <a:rPr lang="en-GB" dirty="0"/>
              <a:t>The Whales</a:t>
            </a:r>
          </a:p>
          <a:p>
            <a:r>
              <a:rPr lang="en-GB" dirty="0"/>
              <a:t>8% of the base</a:t>
            </a:r>
          </a:p>
          <a:p>
            <a:r>
              <a:rPr lang="en-GB" dirty="0"/>
              <a:t>34% of revenue</a:t>
            </a:r>
          </a:p>
          <a:p>
            <a:endParaRPr lang="en-GB" dirty="0"/>
          </a:p>
        </p:txBody>
      </p:sp>
      <p:sp>
        <p:nvSpPr>
          <p:cNvPr id="15" name="TextBox 14"/>
          <p:cNvSpPr txBox="1"/>
          <p:nvPr/>
        </p:nvSpPr>
        <p:spPr>
          <a:xfrm>
            <a:off x="1419912" y="4190220"/>
            <a:ext cx="2302241" cy="1200329"/>
          </a:xfrm>
          <a:prstGeom prst="rect">
            <a:avLst/>
          </a:prstGeom>
          <a:noFill/>
        </p:spPr>
        <p:txBody>
          <a:bodyPr wrap="square" rtlCol="0">
            <a:spAutoFit/>
          </a:bodyPr>
          <a:lstStyle/>
          <a:p>
            <a:r>
              <a:rPr lang="en-GB" dirty="0"/>
              <a:t>The Minnows</a:t>
            </a:r>
          </a:p>
          <a:p>
            <a:r>
              <a:rPr lang="en-GB" dirty="0"/>
              <a:t>56% of base</a:t>
            </a:r>
          </a:p>
          <a:p>
            <a:r>
              <a:rPr lang="en-GB" dirty="0"/>
              <a:t>22% of revenue</a:t>
            </a:r>
          </a:p>
          <a:p>
            <a:endParaRPr lang="en-GB" dirty="0"/>
          </a:p>
        </p:txBody>
      </p:sp>
      <p:pic>
        <p:nvPicPr>
          <p:cNvPr id="16" name="Picture 4" descr="http://images.clipartbro.com/237/whale-cartoon-2371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689" y="866849"/>
            <a:ext cx="1300494" cy="10323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blogaboutwriting.files.wordpress.com/2013/01/bubbling-cartoon-fish-clip-art_4339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088" y="3257043"/>
            <a:ext cx="860838" cy="64356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454872" y="1610075"/>
            <a:ext cx="2181181" cy="1200329"/>
          </a:xfrm>
          <a:prstGeom prst="rect">
            <a:avLst/>
          </a:prstGeom>
          <a:noFill/>
        </p:spPr>
        <p:txBody>
          <a:bodyPr wrap="square" rtlCol="0">
            <a:spAutoFit/>
          </a:bodyPr>
          <a:lstStyle/>
          <a:p>
            <a:r>
              <a:rPr lang="en-GB" dirty="0"/>
              <a:t>Unicorns</a:t>
            </a:r>
          </a:p>
          <a:p>
            <a:r>
              <a:rPr lang="en-GB" dirty="0"/>
              <a:t>4% of the base</a:t>
            </a:r>
          </a:p>
          <a:p>
            <a:r>
              <a:rPr lang="en-GB" dirty="0"/>
              <a:t>9% of revenue</a:t>
            </a:r>
          </a:p>
          <a:p>
            <a:endParaRPr lang="en-GB" dirty="0"/>
          </a:p>
        </p:txBody>
      </p:sp>
      <p:pic>
        <p:nvPicPr>
          <p:cNvPr id="19" name="Picture 8" descr="http://images.clipartpanda.com/unicorn-head-cartoon-nTX8B5bjc.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078" y="1093242"/>
            <a:ext cx="737088" cy="73708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711904" y="4219948"/>
            <a:ext cx="2601065" cy="923330"/>
          </a:xfrm>
          <a:prstGeom prst="rect">
            <a:avLst/>
          </a:prstGeom>
          <a:noFill/>
        </p:spPr>
        <p:txBody>
          <a:bodyPr wrap="square" rtlCol="0">
            <a:spAutoFit/>
          </a:bodyPr>
          <a:lstStyle/>
          <a:p>
            <a:r>
              <a:rPr lang="en-GB" dirty="0"/>
              <a:t>The Tuna</a:t>
            </a:r>
          </a:p>
          <a:p>
            <a:r>
              <a:rPr lang="en-GB" dirty="0"/>
              <a:t>32% of the base</a:t>
            </a:r>
          </a:p>
          <a:p>
            <a:r>
              <a:rPr lang="en-GB" dirty="0"/>
              <a:t>35% of revenue</a:t>
            </a:r>
          </a:p>
        </p:txBody>
      </p:sp>
      <p:pic>
        <p:nvPicPr>
          <p:cNvPr id="21" name="Picture 12" descr="http://www.clipartbest.com/cliparts/acq/d69/acqd69McM.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7476" y="3248000"/>
            <a:ext cx="605038" cy="971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14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Communication strategies</a:t>
            </a:r>
          </a:p>
        </p:txBody>
      </p:sp>
      <p:sp>
        <p:nvSpPr>
          <p:cNvPr id="3" name="Content Placeholder 2"/>
          <p:cNvSpPr>
            <a:spLocks noGrp="1"/>
          </p:cNvSpPr>
          <p:nvPr>
            <p:ph idx="1"/>
          </p:nvPr>
        </p:nvSpPr>
        <p:spPr>
          <a:xfrm>
            <a:off x="272562" y="1845733"/>
            <a:ext cx="11676184" cy="4361635"/>
          </a:xfrm>
        </p:spPr>
        <p:txBody>
          <a:bodyPr>
            <a:normAutofit fontScale="92500" lnSpcReduction="20000"/>
          </a:bodyPr>
          <a:lstStyle/>
          <a:p>
            <a:r>
              <a:rPr lang="en-GB" dirty="0"/>
              <a:t>Emails typically have a cost of $0.02 each so by using this rather than direct mail (cost $0.68) for low likelihood to donate segments we can ensure we have positive returns form the marketing spend. Expected high donors can be sent direct mails and gifts at higher cost to the PVA because we will see a significant response in donations</a:t>
            </a:r>
          </a:p>
          <a:p>
            <a:r>
              <a:rPr lang="en-GB" dirty="0"/>
              <a:t>Each of the four groups needs its own communications strategy to be built in partnership with the marketing team:</a:t>
            </a:r>
          </a:p>
          <a:p>
            <a:pPr marL="285750" indent="-285750">
              <a:buFont typeface="Arial" panose="020B0604020202020204" pitchFamily="34" charset="0"/>
              <a:buChar char="•"/>
            </a:pPr>
            <a:r>
              <a:rPr lang="en-GB" dirty="0"/>
              <a:t>Unicorns- target with emails as while valuable, the low response rate will erode profitability if direct mailing were used</a:t>
            </a:r>
          </a:p>
          <a:p>
            <a:pPr marL="285750" indent="-285750">
              <a:buFont typeface="Arial" panose="020B0604020202020204" pitchFamily="34" charset="0"/>
              <a:buChar char="•"/>
            </a:pPr>
            <a:r>
              <a:rPr lang="en-GB" dirty="0"/>
              <a:t>Whales- Send premium direct mail with gifts as can expect a good response</a:t>
            </a:r>
          </a:p>
          <a:p>
            <a:pPr marL="285750" indent="-285750">
              <a:buFont typeface="Arial" panose="020B0604020202020204" pitchFamily="34" charset="0"/>
              <a:buChar char="•"/>
            </a:pPr>
            <a:r>
              <a:rPr lang="en-GB" dirty="0"/>
              <a:t>Tuna- Send regular emails and occasional more expensive Direct Mailings to keep marketing cost per donation low</a:t>
            </a:r>
          </a:p>
          <a:p>
            <a:pPr marL="285750" indent="-285750">
              <a:buFont typeface="Arial" panose="020B0604020202020204" pitchFamily="34" charset="0"/>
              <a:buChar char="•"/>
            </a:pPr>
            <a:r>
              <a:rPr lang="en-GB" dirty="0"/>
              <a:t>Minnows-Target infrequently with emails to keep cost per donor low and so ensure profitability despite low expected returns </a:t>
            </a:r>
          </a:p>
          <a:p>
            <a:r>
              <a:rPr lang="en-GB" dirty="0"/>
              <a:t>This approach will significantly improve the current Return on Investment from campaigns by reducing wasteful spend, greatly improving efficiency</a:t>
            </a:r>
          </a:p>
          <a:p>
            <a:r>
              <a:rPr lang="en-GB" dirty="0"/>
              <a:t>Collaboration with the marketing team will develop the exact strategy and expected improvements to RoI, but my experience and the share of customers among the segments makes me expect a doubling of RoI to 2.34 as a minimum</a:t>
            </a:r>
          </a:p>
        </p:txBody>
      </p:sp>
    </p:spTree>
    <p:extLst>
      <p:ext uri="{BB962C8B-B14F-4D97-AF65-F5344CB8AC3E}">
        <p14:creationId xmlns:p14="http://schemas.microsoft.com/office/powerpoint/2010/main" val="13807289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309</TotalTime>
  <Words>1008</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Optimising Marketing Efficiency</vt:lpstr>
      <vt:lpstr>Charity campaigns make just $0.17 profit for every $1 spent</vt:lpstr>
      <vt:lpstr>Methodology</vt:lpstr>
      <vt:lpstr>Machine Learning will predict the likelihood and gift amount of a response</vt:lpstr>
      <vt:lpstr>Predicting who will donate</vt:lpstr>
      <vt:lpstr>Predicting size of donation</vt:lpstr>
      <vt:lpstr>Recommendations</vt:lpstr>
      <vt:lpstr>PowerPoint Presentation</vt:lpstr>
      <vt:lpstr>Communication strategies</vt:lpstr>
      <vt:lpstr>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Gibson</dc:creator>
  <cp:lastModifiedBy>James Gibson</cp:lastModifiedBy>
  <cp:revision>74</cp:revision>
  <dcterms:created xsi:type="dcterms:W3CDTF">2016-10-01T18:10:43Z</dcterms:created>
  <dcterms:modified xsi:type="dcterms:W3CDTF">2016-10-16T18:40:28Z</dcterms:modified>
</cp:coreProperties>
</file>