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8" r:id="rId5"/>
    <p:sldId id="257" r:id="rId6"/>
    <p:sldId id="259" r:id="rId7"/>
    <p:sldId id="260" r:id="rId8"/>
    <p:sldId id="276" r:id="rId9"/>
    <p:sldId id="267" r:id="rId10"/>
    <p:sldId id="278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2A5D6C-27A9-478A-BF52-8A5C3B2EBAAD}" v="1" dt="2023-11-20T20:44:58.478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5220" autoAdjust="0"/>
  </p:normalViewPr>
  <p:slideViewPr>
    <p:cSldViewPr snapToGrid="0">
      <p:cViewPr varScale="1">
        <p:scale>
          <a:sx n="82" d="100"/>
          <a:sy n="82" d="100"/>
        </p:scale>
        <p:origin x="629" y="77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179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slan Shaukat" userId="890d697d7e21f31f" providerId="LiveId" clId="{C12A5D6C-27A9-478A-BF52-8A5C3B2EBAAD}"/>
    <pc:docChg chg="modSld">
      <pc:chgData name="Arslan Shaukat" userId="890d697d7e21f31f" providerId="LiveId" clId="{C12A5D6C-27A9-478A-BF52-8A5C3B2EBAAD}" dt="2023-11-20T20:45:18.887" v="4" actId="1076"/>
      <pc:docMkLst>
        <pc:docMk/>
      </pc:docMkLst>
      <pc:sldChg chg="modSp mod">
        <pc:chgData name="Arslan Shaukat" userId="890d697d7e21f31f" providerId="LiveId" clId="{C12A5D6C-27A9-478A-BF52-8A5C3B2EBAAD}" dt="2023-11-20T20:45:18.887" v="4" actId="1076"/>
        <pc:sldMkLst>
          <pc:docMk/>
          <pc:sldMk cId="3533234543" sldId="278"/>
        </pc:sldMkLst>
        <pc:spChg chg="mod ord">
          <ac:chgData name="Arslan Shaukat" userId="890d697d7e21f31f" providerId="LiveId" clId="{C12A5D6C-27A9-478A-BF52-8A5C3B2EBAAD}" dt="2023-11-20T20:45:09.632" v="2" actId="166"/>
          <ac:spMkLst>
            <pc:docMk/>
            <pc:sldMk cId="3533234543" sldId="278"/>
            <ac:spMk id="5" creationId="{3903B2AA-ABC1-A144-9D50-E827010D9BFF}"/>
          </ac:spMkLst>
        </pc:spChg>
        <pc:spChg chg="mod">
          <ac:chgData name="Arslan Shaukat" userId="890d697d7e21f31f" providerId="LiveId" clId="{C12A5D6C-27A9-478A-BF52-8A5C3B2EBAAD}" dt="2023-11-20T20:45:18.887" v="4" actId="1076"/>
          <ac:spMkLst>
            <pc:docMk/>
            <pc:sldMk cId="3533234543" sldId="278"/>
            <ac:spMk id="7" creationId="{DBF8C33B-3F61-F26F-C6FB-7A5D34AF248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11/21/2023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11/21/2023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" name="Date Placeholder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phic 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7" name="Content Placeholder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Y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9" name="Graphic 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Date Placeholder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1" name="Footer Placeholder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62" name="Slide Number Placeholder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8" name="Picture Placeholder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2" name="Picture Placeholder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6" name="Picture Placeholder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4" name="Picture Placeholder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67" name="Text Placeholder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68" name="Picture Placeholder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 Placeholder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1" name="Text Placeholder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2" name="Picture Placeholder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 Placeholder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5" name="Text Placeholder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7" name="Text Placeholder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0" name="Text Placeholder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9" name="Text Placeholder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2" name="Text Placeholder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1" name="Text Placeholder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Date Placeholder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A picture containing grass, sky, outdoor, field">
            <a:extLst>
              <a:ext uri="{FF2B5EF4-FFF2-40B4-BE49-F238E27FC236}">
                <a16:creationId xmlns:a16="http://schemas.microsoft.com/office/drawing/2014/main" id="{C1B138FC-3C84-469E-A058-94102F777E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341AF6A-3D5A-4E1F-AF01-A82A15DA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75848"/>
            <a:ext cx="12192000" cy="4491182"/>
          </a:xfrm>
        </p:spPr>
        <p:txBody>
          <a:bodyPr/>
          <a:lstStyle/>
          <a:p>
            <a:r>
              <a:rPr lang="en-US" sz="4000" dirty="0"/>
              <a:t>Crop Recommendation System</a:t>
            </a:r>
            <a:br>
              <a:rPr lang="en-US" sz="4000" dirty="0"/>
            </a:br>
            <a:br>
              <a:rPr lang="en-US" sz="4000" dirty="0"/>
            </a:br>
            <a:r>
              <a:rPr lang="en-US" sz="1800" dirty="0">
                <a:solidFill>
                  <a:schemeClr val="bg2"/>
                </a:solidFill>
              </a:rPr>
              <a:t>Muhammad Arslan Shaukat</a:t>
            </a:r>
            <a:br>
              <a:rPr lang="en-US" sz="1800" dirty="0">
                <a:solidFill>
                  <a:schemeClr val="bg2"/>
                </a:solidFill>
              </a:rPr>
            </a:br>
            <a:r>
              <a:rPr lang="en-US" sz="1800" dirty="0">
                <a:solidFill>
                  <a:schemeClr val="bg2"/>
                </a:solidFill>
              </a:rPr>
              <a:t>Ali Ahmed raza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B3045B-F983-455A-805B-F6137A207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030"/>
            <a:ext cx="12192000" cy="2366818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37E011-7540-4769-B01C-BBFC9632D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58613" y="2199636"/>
            <a:ext cx="5674774" cy="243746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7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74" y="1329829"/>
            <a:ext cx="2043713" cy="640698"/>
          </a:xfrm>
        </p:spPr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2513" y="808353"/>
            <a:ext cx="6341212" cy="16824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Develop machine learning model for crop recommendations.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Enable informed decisions to enhance agricultural productivity.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Promote sustainable agriculture.</a:t>
            </a:r>
            <a:endParaRPr lang="en-US" dirty="0"/>
          </a:p>
        </p:txBody>
      </p:sp>
      <p:pic>
        <p:nvPicPr>
          <p:cNvPr id="15" name="Picture Placeholder 14" descr="Close up of a plants">
            <a:extLst>
              <a:ext uri="{FF2B5EF4-FFF2-40B4-BE49-F238E27FC236}">
                <a16:creationId xmlns:a16="http://schemas.microsoft.com/office/drawing/2014/main" id="{8A312F11-75CA-44C5-8937-46152AD552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34519"/>
            <a:ext cx="12192000" cy="3623481"/>
          </a:xfrm>
        </p:spPr>
      </p:pic>
      <p:sp>
        <p:nvSpPr>
          <p:cNvPr id="58" name="Footer Placeholder 57">
            <a:extLst>
              <a:ext uri="{FF2B5EF4-FFF2-40B4-BE49-F238E27FC236}">
                <a16:creationId xmlns:a16="http://schemas.microsoft.com/office/drawing/2014/main" id="{4DDD181B-D1CF-4E5A-B354-DE584F3F2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CRS</a:t>
            </a:r>
          </a:p>
        </p:txBody>
      </p: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185AB600-E5B8-4AFD-A7DA-37E5D3AF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3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F20131-2E66-4147-85FF-C0F1FCA9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4359" y="225040"/>
            <a:ext cx="3914368" cy="640698"/>
          </a:xfrm>
        </p:spPr>
        <p:txBody>
          <a:bodyPr/>
          <a:lstStyle/>
          <a:p>
            <a:r>
              <a:rPr lang="en-US" noProof="0" dirty="0"/>
              <a:t>Problem Statement</a:t>
            </a:r>
            <a:endParaRPr lang="en-US" dirty="0"/>
          </a:p>
        </p:txBody>
      </p:sp>
      <p:pic>
        <p:nvPicPr>
          <p:cNvPr id="27" name="Picture Placeholder 26" descr="Arial view of an avenue of tree and pastures on either side">
            <a:extLst>
              <a:ext uri="{FF2B5EF4-FFF2-40B4-BE49-F238E27FC236}">
                <a16:creationId xmlns:a16="http://schemas.microsoft.com/office/drawing/2014/main" id="{290FBD7A-BEB6-4C4C-B057-7A00B6FBB7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4495801" cy="6858000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06F3974-4943-47E8-A433-5C64B36E94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24359" y="3957598"/>
            <a:ext cx="3126583" cy="428891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3643E873-8912-4B68-8719-1C569341D6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24359" y="4505109"/>
            <a:ext cx="3126583" cy="18512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Precision Agriculture Crop Recommendation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Machine learning for informed crop selection using specific datasets.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8950946-2F58-45BE-8886-7AC0149D69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26986" y="3957597"/>
            <a:ext cx="3281556" cy="428891"/>
          </a:xfrm>
        </p:spPr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56B6F3A-5C12-4500-AD07-4FCE61526A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26986" y="4562976"/>
            <a:ext cx="3281556" cy="17933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Enhanced Crop Yield.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Resource Optimization.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Cost Reduction.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Informed Decision-Making.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Sustainable Agriculture.</a:t>
            </a:r>
            <a:endParaRPr lang="en-US" dirty="0"/>
          </a:p>
        </p:txBody>
      </p:sp>
      <p:sp>
        <p:nvSpPr>
          <p:cNvPr id="257" name="Footer Placeholder 256">
            <a:extLst>
              <a:ext uri="{FF2B5EF4-FFF2-40B4-BE49-F238E27FC236}">
                <a16:creationId xmlns:a16="http://schemas.microsoft.com/office/drawing/2014/main" id="{8DBC7823-0B82-44CB-B937-1DAF28C16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CRS</a:t>
            </a:r>
          </a:p>
        </p:txBody>
      </p:sp>
      <p:sp>
        <p:nvSpPr>
          <p:cNvPr id="258" name="Slide Number Placeholder 257">
            <a:extLst>
              <a:ext uri="{FF2B5EF4-FFF2-40B4-BE49-F238E27FC236}">
                <a16:creationId xmlns:a16="http://schemas.microsoft.com/office/drawing/2014/main" id="{A9734560-9D8A-4BBC-A7FA-131A75654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78F90-53ED-D5EF-D9D3-8A40FBC572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24359" y="1216521"/>
            <a:ext cx="3126583" cy="1200108"/>
          </a:xfrm>
        </p:spPr>
        <p:txBody>
          <a:bodyPr/>
          <a:lstStyle/>
          <a:p>
            <a:r>
              <a:rPr lang="en-GB" dirty="0"/>
              <a:t>Challenge of traditional methods in Pakistani agriculture.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96A13-A0ED-0135-C4C6-14B9F119EF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26986" y="1216521"/>
            <a:ext cx="3281556" cy="882868"/>
          </a:xfrm>
        </p:spPr>
        <p:txBody>
          <a:bodyPr/>
          <a:lstStyle/>
          <a:p>
            <a:r>
              <a:rPr lang="en-GB" dirty="0"/>
              <a:t>Lack of data-driven solutions for optimal crop selection.</a:t>
            </a:r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4982FE16-90A6-11F3-69FF-4EAD4A11FD67}"/>
              </a:ext>
            </a:extLst>
          </p:cNvPr>
          <p:cNvSpPr txBox="1">
            <a:spLocks/>
          </p:cNvSpPr>
          <p:nvPr/>
        </p:nvSpPr>
        <p:spPr>
          <a:xfrm>
            <a:off x="5024359" y="2997704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spc="1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0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33" descr="A picture containing grass, outdoor, nature, field, sunset">
            <a:extLst>
              <a:ext uri="{FF2B5EF4-FFF2-40B4-BE49-F238E27FC236}">
                <a16:creationId xmlns:a16="http://schemas.microsoft.com/office/drawing/2014/main" id="{C4BDBB22-6AEB-49C9-9E42-0CA929FFB7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6772276" cy="6858000"/>
          </a:xfrm>
        </p:spPr>
      </p:pic>
      <p:sp>
        <p:nvSpPr>
          <p:cNvPr id="47" name="Title 46">
            <a:extLst>
              <a:ext uri="{FF2B5EF4-FFF2-40B4-BE49-F238E27FC236}">
                <a16:creationId xmlns:a16="http://schemas.microsoft.com/office/drawing/2014/main" id="{3F9E60C6-15AA-4C95-9519-652CD08A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346" y="833850"/>
            <a:ext cx="3376958" cy="1432426"/>
          </a:xfrm>
        </p:spPr>
        <p:txBody>
          <a:bodyPr/>
          <a:lstStyle/>
          <a:p>
            <a:r>
              <a:rPr lang="en-US" noProof="0" dirty="0"/>
              <a:t>Methodology &amp; Data Collection </a:t>
            </a:r>
            <a:endParaRPr lang="en-US" dirty="0"/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1E23B707-4619-411F-BCA9-9F153721B2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2086" y="826720"/>
            <a:ext cx="3421103" cy="42639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82E2372A-C3D6-4099-889B-9004AC815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22086" y="1262697"/>
            <a:ext cx="3859841" cy="13239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collection, preprocessing, and model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 interface development for accessibility.</a:t>
            </a:r>
            <a:r>
              <a:rPr lang="en-US" dirty="0"/>
              <a:t>​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3F5597E2-E045-4B3D-8F17-983390E18B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2085" y="2751782"/>
            <a:ext cx="3421103" cy="426393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A64F1920-095B-403C-80E1-A2F024F580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822086" y="3337057"/>
            <a:ext cx="3859841" cy="22629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 (Nitrogen content in soil)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 (Phosphorous content in soil)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 (Potassium content in soil)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Temperature (in degrees Celsius)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Humidity (in 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 value of the soil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Rainfall (in mm)</a:t>
            </a:r>
          </a:p>
          <a:p>
            <a:r>
              <a:rPr lang="en-US" dirty="0"/>
              <a:t>​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CA8CE3DC-A478-4227-82A4-F4E05F737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</p:spPr>
        <p:txBody>
          <a:bodyPr/>
          <a:lstStyle/>
          <a:p>
            <a:r>
              <a:rPr lang="en-US" dirty="0"/>
              <a:t>CRS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1FFD6689-1CFE-4E13-B717-1E5B52BDC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C7070E84-7C6C-417F-AB09-EC34EAFFD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83071" y="0"/>
            <a:ext cx="3376958" cy="6858000"/>
          </a:xfrm>
          <a:custGeom>
            <a:avLst/>
            <a:gdLst>
              <a:gd name="connsiteX0" fmla="*/ 0 w 8808322"/>
              <a:gd name="connsiteY0" fmla="*/ 0 h 6858000"/>
              <a:gd name="connsiteX1" fmla="*/ 8808322 w 8808322"/>
              <a:gd name="connsiteY1" fmla="*/ 0 h 6858000"/>
              <a:gd name="connsiteX2" fmla="*/ 8808322 w 8808322"/>
              <a:gd name="connsiteY2" fmla="*/ 6858000 h 6858000"/>
              <a:gd name="connsiteX3" fmla="*/ 0 w 8808322"/>
              <a:gd name="connsiteY3" fmla="*/ 6858000 h 6858000"/>
              <a:gd name="connsiteX4" fmla="*/ 0 w 8808322"/>
              <a:gd name="connsiteY4" fmla="*/ 0 h 6858000"/>
              <a:gd name="connsiteX0" fmla="*/ 398 w 8808720"/>
              <a:gd name="connsiteY0" fmla="*/ 0 h 6858000"/>
              <a:gd name="connsiteX1" fmla="*/ 8808720 w 8808720"/>
              <a:gd name="connsiteY1" fmla="*/ 0 h 6858000"/>
              <a:gd name="connsiteX2" fmla="*/ 8808720 w 8808720"/>
              <a:gd name="connsiteY2" fmla="*/ 6858000 h 6858000"/>
              <a:gd name="connsiteX3" fmla="*/ 398 w 8808720"/>
              <a:gd name="connsiteY3" fmla="*/ 6858000 h 6858000"/>
              <a:gd name="connsiteX4" fmla="*/ 0 w 8808720"/>
              <a:gd name="connsiteY4" fmla="*/ 1417320 h 6858000"/>
              <a:gd name="connsiteX5" fmla="*/ 398 w 8808720"/>
              <a:gd name="connsiteY5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413722 w 9222044"/>
              <a:gd name="connsiteY0" fmla="*/ 0 h 6858000"/>
              <a:gd name="connsiteX1" fmla="*/ 9222044 w 9222044"/>
              <a:gd name="connsiteY1" fmla="*/ 0 h 6858000"/>
              <a:gd name="connsiteX2" fmla="*/ 9222044 w 9222044"/>
              <a:gd name="connsiteY2" fmla="*/ 6858000 h 6858000"/>
              <a:gd name="connsiteX3" fmla="*/ 413722 w 9222044"/>
              <a:gd name="connsiteY3" fmla="*/ 6858000 h 6858000"/>
              <a:gd name="connsiteX4" fmla="*/ 413324 w 9222044"/>
              <a:gd name="connsiteY4" fmla="*/ 1417320 h 6858000"/>
              <a:gd name="connsiteX5" fmla="*/ 1861124 w 9222044"/>
              <a:gd name="connsiteY5" fmla="*/ 1417320 h 6858000"/>
              <a:gd name="connsiteX6" fmla="*/ 413722 w 9222044"/>
              <a:gd name="connsiteY6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383332 w 9191654"/>
              <a:gd name="connsiteY0" fmla="*/ 0 h 6858000"/>
              <a:gd name="connsiteX1" fmla="*/ 9191654 w 9191654"/>
              <a:gd name="connsiteY1" fmla="*/ 0 h 6858000"/>
              <a:gd name="connsiteX2" fmla="*/ 9191654 w 9191654"/>
              <a:gd name="connsiteY2" fmla="*/ 6858000 h 6858000"/>
              <a:gd name="connsiteX3" fmla="*/ 383332 w 9191654"/>
              <a:gd name="connsiteY3" fmla="*/ 6858000 h 6858000"/>
              <a:gd name="connsiteX4" fmla="*/ 382934 w 9191654"/>
              <a:gd name="connsiteY4" fmla="*/ 1417320 h 6858000"/>
              <a:gd name="connsiteX5" fmla="*/ 1830734 w 9191654"/>
              <a:gd name="connsiteY5" fmla="*/ 1417320 h 6858000"/>
              <a:gd name="connsiteX6" fmla="*/ 1823114 w 9191654"/>
              <a:gd name="connsiteY6" fmla="*/ 822960 h 6858000"/>
              <a:gd name="connsiteX7" fmla="*/ 383332 w 9191654"/>
              <a:gd name="connsiteY7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685684 w 9494006"/>
              <a:gd name="connsiteY0" fmla="*/ 0 h 6858000"/>
              <a:gd name="connsiteX1" fmla="*/ 9494006 w 9494006"/>
              <a:gd name="connsiteY1" fmla="*/ 0 h 6858000"/>
              <a:gd name="connsiteX2" fmla="*/ 9494006 w 9494006"/>
              <a:gd name="connsiteY2" fmla="*/ 6858000 h 6858000"/>
              <a:gd name="connsiteX3" fmla="*/ 685684 w 9494006"/>
              <a:gd name="connsiteY3" fmla="*/ 6858000 h 6858000"/>
              <a:gd name="connsiteX4" fmla="*/ 685286 w 9494006"/>
              <a:gd name="connsiteY4" fmla="*/ 1417320 h 6858000"/>
              <a:gd name="connsiteX5" fmla="*/ 2133086 w 9494006"/>
              <a:gd name="connsiteY5" fmla="*/ 1417320 h 6858000"/>
              <a:gd name="connsiteX6" fmla="*/ 2125466 w 9494006"/>
              <a:gd name="connsiteY6" fmla="*/ 822960 h 6858000"/>
              <a:gd name="connsiteX7" fmla="*/ 692906 w 9494006"/>
              <a:gd name="connsiteY7" fmla="*/ 822960 h 6858000"/>
              <a:gd name="connsiteX8" fmla="*/ 685684 w 9494006"/>
              <a:gd name="connsiteY8" fmla="*/ 0 h 6858000"/>
              <a:gd name="connsiteX0" fmla="*/ 101918 w 8910240"/>
              <a:gd name="connsiteY0" fmla="*/ 0 h 6858000"/>
              <a:gd name="connsiteX1" fmla="*/ 8910240 w 8910240"/>
              <a:gd name="connsiteY1" fmla="*/ 0 h 6858000"/>
              <a:gd name="connsiteX2" fmla="*/ 8910240 w 8910240"/>
              <a:gd name="connsiteY2" fmla="*/ 6858000 h 6858000"/>
              <a:gd name="connsiteX3" fmla="*/ 101918 w 8910240"/>
              <a:gd name="connsiteY3" fmla="*/ 6858000 h 6858000"/>
              <a:gd name="connsiteX4" fmla="*/ 101520 w 8910240"/>
              <a:gd name="connsiteY4" fmla="*/ 1417320 h 6858000"/>
              <a:gd name="connsiteX5" fmla="*/ 1549320 w 8910240"/>
              <a:gd name="connsiteY5" fmla="*/ 1417320 h 6858000"/>
              <a:gd name="connsiteX6" fmla="*/ 1541700 w 8910240"/>
              <a:gd name="connsiteY6" fmla="*/ 822960 h 6858000"/>
              <a:gd name="connsiteX7" fmla="*/ 109140 w 8910240"/>
              <a:gd name="connsiteY7" fmla="*/ 822960 h 6858000"/>
              <a:gd name="connsiteX8" fmla="*/ 101918 w 8910240"/>
              <a:gd name="connsiteY8" fmla="*/ 0 h 6858000"/>
              <a:gd name="connsiteX0" fmla="*/ 607 w 8808929"/>
              <a:gd name="connsiteY0" fmla="*/ 0 h 6858000"/>
              <a:gd name="connsiteX1" fmla="*/ 8808929 w 8808929"/>
              <a:gd name="connsiteY1" fmla="*/ 0 h 6858000"/>
              <a:gd name="connsiteX2" fmla="*/ 8808929 w 8808929"/>
              <a:gd name="connsiteY2" fmla="*/ 6858000 h 6858000"/>
              <a:gd name="connsiteX3" fmla="*/ 607 w 8808929"/>
              <a:gd name="connsiteY3" fmla="*/ 6858000 h 6858000"/>
              <a:gd name="connsiteX4" fmla="*/ 209 w 8808929"/>
              <a:gd name="connsiteY4" fmla="*/ 1417320 h 6858000"/>
              <a:gd name="connsiteX5" fmla="*/ 1448009 w 8808929"/>
              <a:gd name="connsiteY5" fmla="*/ 1417320 h 6858000"/>
              <a:gd name="connsiteX6" fmla="*/ 1440389 w 8808929"/>
              <a:gd name="connsiteY6" fmla="*/ 822960 h 6858000"/>
              <a:gd name="connsiteX7" fmla="*/ 7829 w 8808929"/>
              <a:gd name="connsiteY7" fmla="*/ 822960 h 6858000"/>
              <a:gd name="connsiteX8" fmla="*/ 607 w 8808929"/>
              <a:gd name="connsiteY8" fmla="*/ 0 h 6858000"/>
              <a:gd name="connsiteX0" fmla="*/ 607 w 8808929"/>
              <a:gd name="connsiteY0" fmla="*/ 0 h 6858000"/>
              <a:gd name="connsiteX1" fmla="*/ 8808929 w 8808929"/>
              <a:gd name="connsiteY1" fmla="*/ 0 h 6858000"/>
              <a:gd name="connsiteX2" fmla="*/ 3366072 w 8808929"/>
              <a:gd name="connsiteY2" fmla="*/ 6858000 h 6858000"/>
              <a:gd name="connsiteX3" fmla="*/ 607 w 8808929"/>
              <a:gd name="connsiteY3" fmla="*/ 6858000 h 6858000"/>
              <a:gd name="connsiteX4" fmla="*/ 209 w 8808929"/>
              <a:gd name="connsiteY4" fmla="*/ 1417320 h 6858000"/>
              <a:gd name="connsiteX5" fmla="*/ 1448009 w 8808929"/>
              <a:gd name="connsiteY5" fmla="*/ 1417320 h 6858000"/>
              <a:gd name="connsiteX6" fmla="*/ 1440389 w 8808929"/>
              <a:gd name="connsiteY6" fmla="*/ 822960 h 6858000"/>
              <a:gd name="connsiteX7" fmla="*/ 7829 w 8808929"/>
              <a:gd name="connsiteY7" fmla="*/ 822960 h 6858000"/>
              <a:gd name="connsiteX8" fmla="*/ 607 w 8808929"/>
              <a:gd name="connsiteY8" fmla="*/ 0 h 6858000"/>
              <a:gd name="connsiteX0" fmla="*/ 607 w 3376958"/>
              <a:gd name="connsiteY0" fmla="*/ 0 h 6858000"/>
              <a:gd name="connsiteX1" fmla="*/ 3376958 w 3376958"/>
              <a:gd name="connsiteY1" fmla="*/ 0 h 6858000"/>
              <a:gd name="connsiteX2" fmla="*/ 3366072 w 3376958"/>
              <a:gd name="connsiteY2" fmla="*/ 6858000 h 6858000"/>
              <a:gd name="connsiteX3" fmla="*/ 607 w 3376958"/>
              <a:gd name="connsiteY3" fmla="*/ 6858000 h 6858000"/>
              <a:gd name="connsiteX4" fmla="*/ 209 w 3376958"/>
              <a:gd name="connsiteY4" fmla="*/ 1417320 h 6858000"/>
              <a:gd name="connsiteX5" fmla="*/ 1448009 w 3376958"/>
              <a:gd name="connsiteY5" fmla="*/ 1417320 h 6858000"/>
              <a:gd name="connsiteX6" fmla="*/ 1440389 w 3376958"/>
              <a:gd name="connsiteY6" fmla="*/ 822960 h 6858000"/>
              <a:gd name="connsiteX7" fmla="*/ 7829 w 3376958"/>
              <a:gd name="connsiteY7" fmla="*/ 822960 h 6858000"/>
              <a:gd name="connsiteX8" fmla="*/ 607 w 3376958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76958" h="6858000">
                <a:moveTo>
                  <a:pt x="607" y="0"/>
                </a:moveTo>
                <a:lnTo>
                  <a:pt x="3376958" y="0"/>
                </a:lnTo>
                <a:cubicBezTo>
                  <a:pt x="3373329" y="2286000"/>
                  <a:pt x="3369701" y="4572000"/>
                  <a:pt x="3366072" y="6858000"/>
                </a:cubicBezTo>
                <a:lnTo>
                  <a:pt x="607" y="6858000"/>
                </a:lnTo>
                <a:cubicBezTo>
                  <a:pt x="474" y="5044440"/>
                  <a:pt x="342" y="3230880"/>
                  <a:pt x="209" y="1417320"/>
                </a:cubicBezTo>
                <a:cubicBezTo>
                  <a:pt x="-1127" y="1400810"/>
                  <a:pt x="1470803" y="1409700"/>
                  <a:pt x="1448009" y="1417320"/>
                </a:cubicBezTo>
                <a:cubicBezTo>
                  <a:pt x="1444199" y="1253490"/>
                  <a:pt x="1453023" y="1028700"/>
                  <a:pt x="1440389" y="822960"/>
                </a:cubicBezTo>
                <a:lnTo>
                  <a:pt x="7829" y="822960"/>
                </a:lnTo>
                <a:cubicBezTo>
                  <a:pt x="4085" y="533400"/>
                  <a:pt x="-1933" y="316230"/>
                  <a:pt x="607" y="0"/>
                </a:cubicBez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5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1D9B171E-A37E-4DB5-A2AC-F8C4778D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568" y="2450440"/>
            <a:ext cx="4143432" cy="548711"/>
          </a:xfrm>
        </p:spPr>
        <p:txBody>
          <a:bodyPr/>
          <a:lstStyle/>
          <a:p>
            <a:r>
              <a:rPr lang="en-US" noProof="0" dirty="0"/>
              <a:t>Implementation</a:t>
            </a:r>
            <a:endParaRPr lang="en-US" dirty="0"/>
          </a:p>
        </p:txBody>
      </p:sp>
      <p:pic>
        <p:nvPicPr>
          <p:cNvPr id="60" name="Picture Placeholder 59" descr="A picture containing grass sprouting">
            <a:extLst>
              <a:ext uri="{FF2B5EF4-FFF2-40B4-BE49-F238E27FC236}">
                <a16:creationId xmlns:a16="http://schemas.microsoft.com/office/drawing/2014/main" id="{203BE455-3949-41E3-AD2E-8F6C87C3836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7756" y="0"/>
            <a:ext cx="7354243" cy="286247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0E91D-18E5-4731-B64D-89FA6D338F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9567" y="3240973"/>
            <a:ext cx="8474391" cy="2046251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dirty="0"/>
              <a:t>Python, scikit-learn, TensorFlow or </a:t>
            </a:r>
            <a:r>
              <a:rPr lang="en-ZA" dirty="0" err="1"/>
              <a:t>PyTorch</a:t>
            </a:r>
            <a:r>
              <a:rPr lang="en-ZA" dirty="0"/>
              <a:t> for ML.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dirty="0"/>
              <a:t>PERN stack for web development, PostgreSQL for data storage.</a:t>
            </a:r>
            <a:endParaRPr lang="en-US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Soil Moisture Sensors to collect data from field</a:t>
            </a: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359ECB67-53CE-46F0-8F4C-CF75ABD5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CRS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4224E8B4-C6BD-4998-8E02-7B2861BBB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1A47241-52E5-4D60-BFBB-CDEA5AE2B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"/>
            <a:ext cx="6095999" cy="2139951"/>
          </a:xfrm>
          <a:prstGeom prst="rect">
            <a:avLst/>
          </a:prstGeom>
          <a:solidFill>
            <a:schemeClr val="accent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329297-63BE-65D5-571D-59ECAE7D930A}"/>
              </a:ext>
            </a:extLst>
          </p:cNvPr>
          <p:cNvSpPr txBox="1"/>
          <p:nvPr/>
        </p:nvSpPr>
        <p:spPr>
          <a:xfrm>
            <a:off x="363894" y="457200"/>
            <a:ext cx="5075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326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7D64EB56-7814-4ADB-BD4C-D4E42F87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627486"/>
            <a:ext cx="5268686" cy="568896"/>
          </a:xfrm>
        </p:spPr>
        <p:txBody>
          <a:bodyPr/>
          <a:lstStyle/>
          <a:p>
            <a:r>
              <a:rPr lang="en-US" noProof="0" dirty="0"/>
              <a:t>Timeline</a:t>
            </a:r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961EE219-B131-4C25-AE31-AD3B197A4B7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20438" y="1011439"/>
            <a:ext cx="4989233" cy="568896"/>
          </a:xfrm>
        </p:spPr>
        <p:txBody>
          <a:bodyPr/>
          <a:lstStyle/>
          <a:p>
            <a:r>
              <a:rPr lang="en-ZA" dirty="0"/>
              <a:t>How we’ll scale in the future</a:t>
            </a:r>
            <a:r>
              <a:rPr lang="en-US" dirty="0"/>
              <a:t>​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23F79-82E5-43EE-8390-DF067A88C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pic>
        <p:nvPicPr>
          <p:cNvPr id="21" name="Picture Placeholder 20" descr="Close up of green grass">
            <a:extLst>
              <a:ext uri="{FF2B5EF4-FFF2-40B4-BE49-F238E27FC236}">
                <a16:creationId xmlns:a16="http://schemas.microsoft.com/office/drawing/2014/main" id="{EF945BF7-34F4-4EEA-A280-470C550BC5E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3831" y="0"/>
            <a:ext cx="5508168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62DA0-3900-45BB-8F3C-556CCD213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84ED397-8ABB-C913-6259-87F9BD4CB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156939"/>
              </p:ext>
            </p:extLst>
          </p:nvPr>
        </p:nvGraphicFramePr>
        <p:xfrm>
          <a:off x="820438" y="1825625"/>
          <a:ext cx="5720320" cy="4351338"/>
        </p:xfrm>
        <a:graphic>
          <a:graphicData uri="http://schemas.openxmlformats.org/drawingml/2006/table">
            <a:tbl>
              <a:tblPr/>
              <a:tblGrid>
                <a:gridCol w="1430080">
                  <a:extLst>
                    <a:ext uri="{9D8B030D-6E8A-4147-A177-3AD203B41FA5}">
                      <a16:colId xmlns:a16="http://schemas.microsoft.com/office/drawing/2014/main" val="2951623728"/>
                    </a:ext>
                  </a:extLst>
                </a:gridCol>
                <a:gridCol w="1430080">
                  <a:extLst>
                    <a:ext uri="{9D8B030D-6E8A-4147-A177-3AD203B41FA5}">
                      <a16:colId xmlns:a16="http://schemas.microsoft.com/office/drawing/2014/main" val="3092155997"/>
                    </a:ext>
                  </a:extLst>
                </a:gridCol>
                <a:gridCol w="1430080">
                  <a:extLst>
                    <a:ext uri="{9D8B030D-6E8A-4147-A177-3AD203B41FA5}">
                      <a16:colId xmlns:a16="http://schemas.microsoft.com/office/drawing/2014/main" val="1728650051"/>
                    </a:ext>
                  </a:extLst>
                </a:gridCol>
                <a:gridCol w="1430080">
                  <a:extLst>
                    <a:ext uri="{9D8B030D-6E8A-4147-A177-3AD203B41FA5}">
                      <a16:colId xmlns:a16="http://schemas.microsoft.com/office/drawing/2014/main" val="2527825201"/>
                    </a:ext>
                  </a:extLst>
                </a:gridCol>
              </a:tblGrid>
              <a:tr h="292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Task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 Start Date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 End Date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 Duration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62005"/>
                  </a:ext>
                </a:extLst>
              </a:tr>
              <a:tr h="435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Project Initiation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 11/01/2023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 11/03/2023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 3 days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282971"/>
                  </a:ext>
                </a:extLst>
              </a:tr>
              <a:tr h="435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Data Collection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 11/04/2023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 11/14/2023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 11 days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865597"/>
                  </a:ext>
                </a:extLst>
              </a:tr>
              <a:tr h="435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Data Preprocessing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 11/15/2023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 11/24/2023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 10 days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590853"/>
                  </a:ext>
                </a:extLst>
              </a:tr>
              <a:tr h="7219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Machine Learning Model Development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 11/25/2023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 12/10/2023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 16 days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561420"/>
                  </a:ext>
                </a:extLst>
              </a:tr>
              <a:tr h="5788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User Interface Development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 12/11/2023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 12/28/2023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 18 days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602220"/>
                  </a:ext>
                </a:extLst>
              </a:tr>
              <a:tr h="435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Testing and Validation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 12/29/2023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 01/08/2024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 11 days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654481"/>
                  </a:ext>
                </a:extLst>
              </a:tr>
              <a:tr h="5788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Documentation and Final Report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 01/09/2024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 01/13/2024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 5 days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5584"/>
                  </a:ext>
                </a:extLst>
              </a:tr>
              <a:tr h="4357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Project Conclusion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 01/14/2024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 01/15/2024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enorite  (Body)"/>
                        </a:rPr>
                        <a:t> 2 days</a:t>
                      </a:r>
                    </a:p>
                  </a:txBody>
                  <a:tcPr marL="6504" marR="6504" marT="65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75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89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0A2B-5F2B-F4C2-56F9-B8143B06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140" y="336771"/>
            <a:ext cx="3713719" cy="640698"/>
          </a:xfrm>
        </p:spPr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53A13-3012-90E2-D47A-CA3C206E6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8C33B-3F61-F26F-C6FB-7A5D34AF248A}"/>
              </a:ext>
            </a:extLst>
          </p:cNvPr>
          <p:cNvSpPr txBox="1"/>
          <p:nvPr/>
        </p:nvSpPr>
        <p:spPr>
          <a:xfrm>
            <a:off x="-1" y="3275045"/>
            <a:ext cx="12192000" cy="3582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24ED35-70B2-29A2-E7BF-B6B6B67B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056" y="1909213"/>
            <a:ext cx="2881324" cy="2265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D9CD06-6025-FBDE-4695-78519339C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397" y="1909213"/>
            <a:ext cx="2881324" cy="2147271"/>
          </a:xfrm>
          <a:prstGeom prst="rect">
            <a:avLst/>
          </a:prstGeom>
        </p:spPr>
      </p:pic>
      <p:pic>
        <p:nvPicPr>
          <p:cNvPr id="13" name="Picture 12" descr="A person in a black jacket&#10;&#10;Description automatically generated">
            <a:extLst>
              <a:ext uri="{FF2B5EF4-FFF2-40B4-BE49-F238E27FC236}">
                <a16:creationId xmlns:a16="http://schemas.microsoft.com/office/drawing/2014/main" id="{6E948171-BD32-6918-2CF7-CBA32DBE4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557" y="2057832"/>
            <a:ext cx="1942322" cy="19423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55EE63-FE4C-FCA2-8221-7B82AA0B0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667" y="2057832"/>
            <a:ext cx="1388772" cy="1851695"/>
          </a:xfrm>
          <a:prstGeom prst="rect">
            <a:avLst/>
          </a:prstGeom>
        </p:spPr>
      </p:pic>
      <p:sp>
        <p:nvSpPr>
          <p:cNvPr id="16" name="Text Placeholder 26">
            <a:extLst>
              <a:ext uri="{FF2B5EF4-FFF2-40B4-BE49-F238E27FC236}">
                <a16:creationId xmlns:a16="http://schemas.microsoft.com/office/drawing/2014/main" id="{C5D1B641-8F3D-59F4-206E-4A80EBF24F91}"/>
              </a:ext>
            </a:extLst>
          </p:cNvPr>
          <p:cNvSpPr txBox="1">
            <a:spLocks/>
          </p:cNvSpPr>
          <p:nvPr/>
        </p:nvSpPr>
        <p:spPr>
          <a:xfrm>
            <a:off x="2273056" y="4284304"/>
            <a:ext cx="2881324" cy="12557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2000" dirty="0"/>
              <a:t>ARSLAN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000" dirty="0"/>
              <a:t>Senior Engineer</a:t>
            </a:r>
            <a:r>
              <a:rPr lang="en-US" dirty="0"/>
              <a:t>​​</a:t>
            </a:r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8803ECE6-A1D6-98A3-E33E-2E2B3F2BFD4B}"/>
              </a:ext>
            </a:extLst>
          </p:cNvPr>
          <p:cNvSpPr txBox="1">
            <a:spLocks/>
          </p:cNvSpPr>
          <p:nvPr/>
        </p:nvSpPr>
        <p:spPr>
          <a:xfrm>
            <a:off x="6969397" y="4284303"/>
            <a:ext cx="2881324" cy="12557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2000" dirty="0"/>
              <a:t>Ali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000" dirty="0"/>
              <a:t>Engineer</a:t>
            </a:r>
            <a:r>
              <a:rPr lang="en-US" dirty="0"/>
              <a:t>​​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3B2AA-ABC1-A144-9D50-E827010D9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39140" y="6156104"/>
            <a:ext cx="4114800" cy="365125"/>
          </a:xfrm>
        </p:spPr>
        <p:txBody>
          <a:bodyPr/>
          <a:lstStyle/>
          <a:p>
            <a:r>
              <a:rPr lang="en-US" dirty="0"/>
              <a:t>CRS</a:t>
            </a:r>
          </a:p>
        </p:txBody>
      </p:sp>
    </p:spTree>
    <p:extLst>
      <p:ext uri="{BB962C8B-B14F-4D97-AF65-F5344CB8AC3E}">
        <p14:creationId xmlns:p14="http://schemas.microsoft.com/office/powerpoint/2010/main" val="353323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CD4EC34-A56A-4AFF-967C-7826E8491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544" y="-1"/>
            <a:ext cx="3944790" cy="1845127"/>
          </a:xfrm>
        </p:spPr>
        <p:txBody>
          <a:bodyPr/>
          <a:lstStyle/>
          <a:p>
            <a:r>
              <a:rPr lang="en-US" noProof="0" dirty="0"/>
              <a:t>summary</a:t>
            </a:r>
            <a:endParaRPr lang="en-US" dirty="0"/>
          </a:p>
        </p:txBody>
      </p:sp>
      <p:pic>
        <p:nvPicPr>
          <p:cNvPr id="12" name="Picture Placeholder 11" descr="A high angle view of a plantation">
            <a:extLst>
              <a:ext uri="{FF2B5EF4-FFF2-40B4-BE49-F238E27FC236}">
                <a16:creationId xmlns:a16="http://schemas.microsoft.com/office/drawing/2014/main" id="{86DB35FE-DA40-47CA-AC01-10AFBE90D4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45128"/>
            <a:ext cx="12192000" cy="5012871"/>
          </a:xfr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ACAAE1E-C644-4F5F-B013-E7D2D2C82E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27913" y="0"/>
            <a:ext cx="6564087" cy="2789853"/>
          </a:xfrm>
        </p:spPr>
        <p:txBody>
          <a:bodyPr/>
          <a:lstStyle/>
          <a:p>
            <a:r>
              <a:rPr lang="en-GB" dirty="0"/>
              <a:t>This project aims to enhance precision agriculture by providing a robust Crop Recommendation System tailored to the specific needs of farmers in Pakistan. It is an opportunity to promote sustainable farming practices and increase agricultural productivity.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B7E33-6C5A-49D2-AA9F-51E7DEA1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5A82B-E666-4FD6-A993-84ED558D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B0A0B61-E44C-4C98-A84B-B96C81DA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566" y="3035081"/>
            <a:ext cx="2341256" cy="640698"/>
          </a:xfrm>
        </p:spPr>
        <p:txBody>
          <a:bodyPr/>
          <a:lstStyle/>
          <a:p>
            <a:r>
              <a:rPr lang="en-US" noProof="0" dirty="0"/>
              <a:t>Thank you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F8A3EA-3C0A-457C-ACBD-FA9FBF4DCB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86566" y="3978422"/>
            <a:ext cx="3408371" cy="1790164"/>
          </a:xfrm>
        </p:spPr>
        <p:txBody>
          <a:bodyPr/>
          <a:lstStyle/>
          <a:p>
            <a:r>
              <a:rPr lang="pt-BR" dirty="0"/>
              <a:t>Arslan Shaukat</a:t>
            </a:r>
          </a:p>
          <a:p>
            <a:r>
              <a:rPr lang="pt-BR" dirty="0"/>
              <a:t>01-134211-053</a:t>
            </a:r>
          </a:p>
          <a:p>
            <a:endParaRPr lang="pt-BR" dirty="0"/>
          </a:p>
          <a:p>
            <a:r>
              <a:rPr lang="pt-BR" dirty="0"/>
              <a:t>Ali Ahmed Raza</a:t>
            </a:r>
          </a:p>
          <a:p>
            <a:r>
              <a:rPr lang="pt-BR" dirty="0"/>
              <a:t>01-134211-115</a:t>
            </a:r>
          </a:p>
        </p:txBody>
      </p:sp>
      <p:pic>
        <p:nvPicPr>
          <p:cNvPr id="18" name="Picture Placeholder 15" descr="A picture of a field of grass sprouting">
            <a:extLst>
              <a:ext uri="{FF2B5EF4-FFF2-40B4-BE49-F238E27FC236}">
                <a16:creationId xmlns:a16="http://schemas.microsoft.com/office/drawing/2014/main" id="{594B2289-B469-43CF-B394-071C6B0A4DD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1344" y="0"/>
            <a:ext cx="6680656" cy="6858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B52D9-2BE1-41EE-B28C-4DEDAEFD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</p:spPr>
        <p:txBody>
          <a:bodyPr/>
          <a:lstStyle/>
          <a:p>
            <a:r>
              <a:rPr lang="en-US" dirty="0"/>
              <a:t>CRS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E7CB9-A0ED-4EB9-BBDE-0C1004C49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4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rdant pitch deck" id="{6168B692-48E4-4067-93F7-E4162F55EDB9}" vid="{199D32BF-5E1B-4EE7-9521-562FD69923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C8B65F-C127-4D9D-85FF-7D9CEB80A6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A649EB-F146-4448-BC07-06DD62AC0B1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A8CDE4D-A18E-444B-9AD2-CDC9B2FAD7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{F068E2F2-6473-4A65-A229-0ED3EFD56E00}tf16411175_win32</Template>
  <TotalTime>50</TotalTime>
  <Words>354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Tenorite </vt:lpstr>
      <vt:lpstr>Tenorite  (Body)</vt:lpstr>
      <vt:lpstr>Tenorite Bold</vt:lpstr>
      <vt:lpstr>Office Theme</vt:lpstr>
      <vt:lpstr>Crop Recommendation System  Muhammad Arslan Shaukat Ali Ahmed raza</vt:lpstr>
      <vt:lpstr>Objectives:</vt:lpstr>
      <vt:lpstr>Problem Statement</vt:lpstr>
      <vt:lpstr>Methodology &amp; Data Collection </vt:lpstr>
      <vt:lpstr>Implementation</vt:lpstr>
      <vt:lpstr>Timeline</vt:lpstr>
      <vt:lpstr>Meet the team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Recommendation System  Muhammad Arslan Shaukat Ali Ahmed raza</dc:title>
  <dc:creator>Arslan Shaukat</dc:creator>
  <cp:lastModifiedBy>Arslan Shaukat</cp:lastModifiedBy>
  <cp:revision>1</cp:revision>
  <dcterms:created xsi:type="dcterms:W3CDTF">2023-11-20T19:54:35Z</dcterms:created>
  <dcterms:modified xsi:type="dcterms:W3CDTF">2023-11-20T20:45:25Z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