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73" r:id="rId4"/>
    <p:sldId id="258" r:id="rId5"/>
    <p:sldId id="271" r:id="rId6"/>
    <p:sldId id="261" r:id="rId7"/>
    <p:sldId id="262" r:id="rId8"/>
    <p:sldId id="263" r:id="rId9"/>
    <p:sldId id="272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5BA01-A1DF-4EDF-9966-1E287BD8669F}" v="1" dt="2018-10-23T03:46:35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3432" autoAdjust="0"/>
  </p:normalViewPr>
  <p:slideViewPr>
    <p:cSldViewPr snapToGrid="0">
      <p:cViewPr varScale="1">
        <p:scale>
          <a:sx n="60" d="100"/>
          <a:sy n="60" d="100"/>
        </p:scale>
        <p:origin x="13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lan Ahmed" userId="273c38f0-809b-43be-8d0c-cca415cf0586" providerId="ADAL" clId="{87D5BA01-A1DF-4EDF-9966-1E287BD8669F}"/>
    <pc:docChg chg="modSld">
      <pc:chgData name="Arslan Ahmed" userId="273c38f0-809b-43be-8d0c-cca415cf0586" providerId="ADAL" clId="{87D5BA01-A1DF-4EDF-9966-1E287BD8669F}" dt="2018-10-23T03:46:35.161" v="0"/>
      <pc:docMkLst>
        <pc:docMk/>
      </pc:docMkLst>
      <pc:sldChg chg="modTransition">
        <pc:chgData name="Arslan Ahmed" userId="273c38f0-809b-43be-8d0c-cca415cf0586" providerId="ADAL" clId="{87D5BA01-A1DF-4EDF-9966-1E287BD8669F}" dt="2018-10-23T03:46:35.161" v="0"/>
        <pc:sldMkLst>
          <pc:docMk/>
          <pc:sldMk cId="1358168453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92D7F-56A7-461B-8FFF-CDBBAF2B7685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C1C3E-92B0-418C-B6B7-937F144F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Conventionally, no feedback…</a:t>
            </a:r>
          </a:p>
          <a:p>
            <a:r>
              <a:rPr lang="en-US" dirty="0"/>
              <a:t>Bi directional communication of data of all generator, consumers </a:t>
            </a:r>
          </a:p>
          <a:p>
            <a:r>
              <a:rPr lang="en-US" dirty="0"/>
              <a:t>Respond to local changes in the usage to optimize the load at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Conventionally, no feedback…</a:t>
            </a:r>
          </a:p>
          <a:p>
            <a:r>
              <a:rPr lang="en-US" dirty="0"/>
              <a:t>Bi directional communication of data of all generator, consumers </a:t>
            </a:r>
          </a:p>
          <a:p>
            <a:r>
              <a:rPr lang="en-US" dirty="0"/>
              <a:t>Respond to local changes in the usage to optimize the load at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access and analyze the data </a:t>
            </a:r>
            <a:r>
              <a:rPr lang="en-US" b="1" dirty="0"/>
              <a:t>over the internet</a:t>
            </a:r>
          </a:p>
          <a:p>
            <a:r>
              <a:rPr lang="en-US" b="1" dirty="0"/>
              <a:t>Computational resources </a:t>
            </a:r>
            <a:r>
              <a:rPr lang="en-US" dirty="0"/>
              <a:t>of local devices are limited</a:t>
            </a:r>
          </a:p>
          <a:p>
            <a:r>
              <a:rPr lang="en-US" dirty="0"/>
              <a:t>e.g.200,000 homes data of 2 years analyze, store</a:t>
            </a:r>
          </a:p>
          <a:p>
            <a:endParaRPr lang="en-US" dirty="0"/>
          </a:p>
          <a:p>
            <a:r>
              <a:rPr lang="en-US" dirty="0"/>
              <a:t>But cloud computing provides all these facilities+ predictive analyses</a:t>
            </a:r>
          </a:p>
          <a:p>
            <a:r>
              <a:rPr lang="en-US" dirty="0"/>
              <a:t>Big 4 companies</a:t>
            </a:r>
          </a:p>
          <a:p>
            <a:r>
              <a:rPr lang="en-US" b="1" dirty="0"/>
              <a:t>Pricing models</a:t>
            </a:r>
          </a:p>
          <a:p>
            <a:r>
              <a:rPr lang="en-US" dirty="0"/>
              <a:t>Computational resources allowance</a:t>
            </a:r>
          </a:p>
          <a:p>
            <a:r>
              <a:rPr lang="en-US" dirty="0"/>
              <a:t>Space, analysis different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Synergy provides quarterly market tracking and segmentation data on IT and Cloud related markets, including vendor revenues by segment and by region.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block diagram explains it all. Here is my R Pi and it gets </a:t>
            </a:r>
            <a:r>
              <a:rPr lang="en-US" b="1" dirty="0"/>
              <a:t>25 different xml files </a:t>
            </a:r>
            <a:r>
              <a:rPr lang="en-US" dirty="0"/>
              <a:t>in real time, from 25 homes in a neighbor hood. Each xml has </a:t>
            </a:r>
            <a:r>
              <a:rPr lang="en-US" b="1" dirty="0"/>
              <a:t>unique home ID</a:t>
            </a:r>
            <a:r>
              <a:rPr lang="en-US" dirty="0"/>
              <a:t>, current load in Amp and a negotiation parameter which can be Yes or No. it depends on each home whether they want to </a:t>
            </a:r>
            <a:r>
              <a:rPr lang="en-US" b="1" dirty="0"/>
              <a:t>negotiate</a:t>
            </a:r>
            <a:r>
              <a:rPr lang="en-US" dirty="0"/>
              <a:t> with the utility company on their load or not.</a:t>
            </a:r>
          </a:p>
          <a:p>
            <a:r>
              <a:rPr lang="en-US" dirty="0"/>
              <a:t>If they negotiate, they will be getting recommendations from the utility regarding their load </a:t>
            </a:r>
            <a:r>
              <a:rPr lang="en-US" dirty="0" err="1"/>
              <a:t>e.g</a:t>
            </a:r>
            <a:r>
              <a:rPr lang="en-US" dirty="0"/>
              <a:t> if the load is greater than 200Amp, utility can recommend them to reduce their load to save energy. It is a </a:t>
            </a:r>
            <a:r>
              <a:rPr lang="en-US" b="1" dirty="0"/>
              <a:t>win-win situation </a:t>
            </a:r>
            <a:r>
              <a:rPr lang="en-US" dirty="0"/>
              <a:t>for both, the utility company and the home.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Lines show </a:t>
            </a:r>
            <a:r>
              <a:rPr lang="en-US" b="1" dirty="0"/>
              <a:t>bi-directional communication </a:t>
            </a:r>
            <a:r>
              <a:rPr lang="en-US" dirty="0"/>
              <a:t>, that’s y I didn’t put an arrow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</a:t>
            </a: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r>
              <a:rPr lang="en-US" dirty="0"/>
              <a:t>LTE module (sierra </a:t>
            </a:r>
            <a:r>
              <a:rPr lang="en-US" dirty="0" err="1"/>
              <a:t>aircard</a:t>
            </a:r>
            <a:r>
              <a:rPr lang="en-US" dirty="0"/>
              <a:t> 330U)</a:t>
            </a:r>
          </a:p>
          <a:p>
            <a:r>
              <a:rPr lang="en-US" dirty="0"/>
              <a:t>xml files instead of raw sensor data</a:t>
            </a:r>
          </a:p>
          <a:p>
            <a:r>
              <a:rPr lang="en-US" dirty="0"/>
              <a:t>asynchronous nature of node-red 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="1" dirty="0"/>
              <a:t>Node red </a:t>
            </a:r>
            <a:r>
              <a:rPr lang="en-US" sz="1200" dirty="0"/>
              <a:t>is a library or you can say it’s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tool for wiring together hardware devices, APIs and online services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very interesting way. </a:t>
            </a:r>
          </a:p>
          <a:p>
            <a:pPr algn="jus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good thing is that It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 browser-based editor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nodes can be wired together.</a:t>
            </a:r>
            <a:endParaRPr lang="en-US" sz="1200" dirty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Here is what happens inside R Pi. I </a:t>
            </a:r>
            <a:r>
              <a:rPr lang="en-US" sz="1200" b="1" dirty="0"/>
              <a:t>installed IBM </a:t>
            </a:r>
            <a:r>
              <a:rPr lang="en-US" sz="1200" b="1" dirty="0" err="1"/>
              <a:t>bluemix</a:t>
            </a:r>
            <a:r>
              <a:rPr lang="en-US" sz="1200" dirty="0"/>
              <a:t> and set up my </a:t>
            </a:r>
            <a:r>
              <a:rPr lang="en-US" sz="1200" dirty="0" err="1"/>
              <a:t>Rpi</a:t>
            </a:r>
            <a:r>
              <a:rPr lang="en-US" sz="1200" dirty="0"/>
              <a:t> with </a:t>
            </a:r>
            <a:r>
              <a:rPr lang="en-US" sz="1200" b="1" dirty="0"/>
              <a:t>unique authentication key </a:t>
            </a:r>
            <a:r>
              <a:rPr lang="en-US" sz="1200" dirty="0"/>
              <a:t>to maintain privacy and security of home data.</a:t>
            </a:r>
          </a:p>
          <a:p>
            <a:pPr algn="just"/>
            <a:r>
              <a:rPr lang="en-US" sz="1200" dirty="0"/>
              <a:t>Node-red is already installed on Pi and IBM </a:t>
            </a:r>
            <a:r>
              <a:rPr lang="en-US" sz="1200" dirty="0" err="1"/>
              <a:t>bluemix</a:t>
            </a:r>
            <a:r>
              <a:rPr lang="en-US" sz="1200" dirty="0"/>
              <a:t> also supports Node-Red. Moreover, its </a:t>
            </a:r>
            <a:r>
              <a:rPr lang="en-US" sz="1200" b="1" dirty="0"/>
              <a:t>very powerful </a:t>
            </a:r>
            <a:r>
              <a:rPr lang="en-US" sz="1200" dirty="0"/>
              <a:t>and provides different features like graphs </a:t>
            </a:r>
            <a:r>
              <a:rPr lang="en-US" sz="1200" dirty="0" err="1"/>
              <a:t>etc</a:t>
            </a:r>
            <a:r>
              <a:rPr lang="en-US" sz="1200" dirty="0"/>
              <a:t> can be drawn as well. So I decided to go with this environment.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It has 2 parts: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1)Pi to Cloud (show the values)</a:t>
            </a:r>
          </a:p>
          <a:p>
            <a:pPr algn="just"/>
            <a:r>
              <a:rPr lang="en-US" sz="1200" b="1" dirty="0"/>
              <a:t>Timestamp</a:t>
            </a:r>
            <a:r>
              <a:rPr lang="en-US" sz="1200" dirty="0"/>
              <a:t> for real time collection of data,</a:t>
            </a:r>
          </a:p>
          <a:p>
            <a:pPr algn="just"/>
            <a:r>
              <a:rPr lang="en-US" sz="1200" b="1" dirty="0"/>
              <a:t>Collect xml </a:t>
            </a:r>
            <a:r>
              <a:rPr lang="en-US" sz="1200" dirty="0"/>
              <a:t>files and send them to cloud for processing.</a:t>
            </a:r>
          </a:p>
          <a:p>
            <a:pPr algn="just"/>
            <a:r>
              <a:rPr lang="en-US" sz="1200" b="1" dirty="0" err="1"/>
              <a:t>Bluemix</a:t>
            </a:r>
            <a:r>
              <a:rPr lang="en-US" sz="1200" dirty="0"/>
              <a:t> only accepts </a:t>
            </a:r>
            <a:r>
              <a:rPr lang="en-US" sz="1200" b="1" dirty="0"/>
              <a:t>JSON</a:t>
            </a:r>
            <a:r>
              <a:rPr lang="en-US" sz="1200" dirty="0"/>
              <a:t>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node has a key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take the data from only a particular house with which the key matches. So this is a good security feature.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above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points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and lowest load for 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cycle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cycle repeats every 10 sec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go back to any particular time to check the current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we can draw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graphs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electric parameters of each house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very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 more houses, functions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2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/>
              <a:t>2) Cloud to Pi</a:t>
            </a:r>
          </a:p>
          <a:p>
            <a:pPr algn="just"/>
            <a:r>
              <a:rPr lang="en-US" sz="1200" b="1" dirty="0"/>
              <a:t>Receive</a:t>
            </a:r>
            <a:r>
              <a:rPr lang="en-US" sz="1200" dirty="0"/>
              <a:t> modified xml files from cloud and send them back to individual homes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All this happens in </a:t>
            </a:r>
            <a:r>
              <a:rPr lang="en-US" sz="1200" b="1" dirty="0"/>
              <a:t>less than a second </a:t>
            </a:r>
            <a:r>
              <a:rPr lang="en-US" sz="1200" dirty="0"/>
              <a:t>(see the timings)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1C3E-92B0-418C-B6B7-937F144FBB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BF7F-23C4-4BCD-85B5-A4BF8C27F2CF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4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F1CB-8E6A-4E66-9821-99FEDCF70D2C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625E-6DEE-4FF0-A63A-C048B3E11077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6CB1-AA0F-4C36-A82A-8E783D20E3BA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6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DAAF-2553-4B2E-BBA0-C44891BD8BBC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447-DAD9-4EF0-8E3F-A3843E13E561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EFF-BCB0-4AC9-B7DF-AE00D9216A2A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D507-1B10-497B-90BC-8C0EE82C531E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366E-2E4B-4658-B7B5-215B66A7C0C5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BCB-570C-43ED-B8D1-32E318AB0CA0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04B-1906-467E-966B-2E9B921BF232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D661-6C33-46DE-AEA6-4BDF56FA7311}" type="datetime1">
              <a:rPr lang="en-US" smtClean="0"/>
              <a:t>22-Oct-18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49" y="1712439"/>
            <a:ext cx="8825658" cy="2420119"/>
          </a:xfrm>
        </p:spPr>
        <p:txBody>
          <a:bodyPr/>
          <a:lstStyle/>
          <a:p>
            <a:pPr algn="ctr"/>
            <a:r>
              <a:rPr lang="en-US" sz="4200" spc="-15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US" sz="4200" spc="-15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spc="-15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sz="4200" spc="-15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spc="-15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  <a:endParaRPr lang="en-US" sz="42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8" y="408338"/>
            <a:ext cx="2698061" cy="774729"/>
          </a:xfrm>
          <a:prstGeom prst="rect">
            <a:avLst/>
          </a:prstGeom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3207" y="488315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Internet of Things Lab, Carleton University, Canada</a:t>
            </a:r>
          </a:p>
        </p:txBody>
      </p:sp>
    </p:spTree>
    <p:extLst>
      <p:ext uri="{BB962C8B-B14F-4D97-AF65-F5344CB8AC3E}">
        <p14:creationId xmlns:p14="http://schemas.microsoft.com/office/powerpoint/2010/main" val="371920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other electric parameters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Raspberry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means more neighborhoods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complex data analytics using training and pre-processing (dimensionality reduction) of the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61463" y="-7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827" y="2703568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2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986" y="1452842"/>
            <a:ext cx="9404723" cy="324463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234" y="5527045"/>
            <a:ext cx="4779261" cy="133095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Arslan Ahmed</a:t>
            </a:r>
          </a:p>
          <a:p>
            <a:pPr marL="0" indent="0" algn="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arslan.m.ahmed@gmail.com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</p:txBody>
      </p:sp>
      <p:pic>
        <p:nvPicPr>
          <p:cNvPr id="2054" name="Picture 6" descr="http://www.tendersontime.com/get-blog-image.php?id=MzM1Nw=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37078"/>
            <a:ext cx="10877550" cy="52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6111" y="6581001"/>
            <a:ext cx="110336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https://www.csiac.org/journal-article/the-efficacy-and-challenges-of-scada-and-smart-grid-integration/2/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 and Cloud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https://thumbs.dreamstime.com/z/smart-grid-concept-cloud-computing-technology-7877805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"/>
          <a:stretch/>
        </p:blipFill>
        <p:spPr bwMode="auto">
          <a:xfrm>
            <a:off x="1770888" y="1690688"/>
            <a:ext cx="8650224" cy="48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6111" y="2160165"/>
            <a:ext cx="4223569" cy="41961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Costumer Segmentation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Response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Workforce optimization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 and leak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likely source of outages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based on consumer behavior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in Smart Grids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https://www.environmentalleader.com/wp-content/uploads/2012/09/Pi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r="8614" b="8335"/>
          <a:stretch/>
        </p:blipFill>
        <p:spPr bwMode="auto">
          <a:xfrm>
            <a:off x="5221972" y="1837183"/>
            <a:ext cx="6484120" cy="47017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6111" y="6581001"/>
            <a:ext cx="110336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Pike Research Survey 2016</a:t>
            </a:r>
          </a:p>
        </p:txBody>
      </p:sp>
    </p:spTree>
    <p:extLst>
      <p:ext uri="{BB962C8B-B14F-4D97-AF65-F5344CB8AC3E}">
        <p14:creationId xmlns:p14="http://schemas.microsoft.com/office/powerpoint/2010/main" val="165652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6" y="247972"/>
            <a:ext cx="11368064" cy="64917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9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6"/>
          <p:cNvSpPr txBox="1">
            <a:spLocks/>
          </p:cNvSpPr>
          <p:nvPr/>
        </p:nvSpPr>
        <p:spPr>
          <a:xfrm>
            <a:off x="369681" y="1605559"/>
            <a:ext cx="3687970" cy="5022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1463" y="-7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Raspberry Pi block (data to cloud)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3" y="1038310"/>
            <a:ext cx="10546080" cy="568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56895" y="882524"/>
            <a:ext cx="6968693" cy="6231508"/>
          </a:xfrm>
        </p:spPr>
        <p:txBody>
          <a:bodyPr numCol="2" spcCol="27432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line chart display of electric load of all the houses in each neighborhood</a:t>
            </a: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highest and lowest load in each neighborhood</a:t>
            </a: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each house’s data history in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Cloudant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of IBM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Bluemix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line chart display of history of each house</a:t>
            </a: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near future consumption of each house using linier regression model on its previous track record</a:t>
            </a: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on the electricity consumption of each neighborhood</a:t>
            </a: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houses who have not opted for negotiation, and are exceeding the critical limit of load</a:t>
            </a: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recommendations to those who have opted for  negotiation, and send modified xml file back to the house</a:t>
            </a: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tweets automatically in case any outage is expected due to a sudden increase of load for a particular neighborhood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r="13129"/>
          <a:stretch/>
        </p:blipFill>
        <p:spPr>
          <a:xfrm>
            <a:off x="7315200" y="1017895"/>
            <a:ext cx="4766431" cy="29676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61463" y="-7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IBM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Bluemix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7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6"/>
          <p:cNvSpPr txBox="1">
            <a:spLocks/>
          </p:cNvSpPr>
          <p:nvPr/>
        </p:nvSpPr>
        <p:spPr>
          <a:xfrm>
            <a:off x="369681" y="1605559"/>
            <a:ext cx="3687970" cy="5022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1463" y="-7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Raspberry Pi block (data from cloud)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3" y="987552"/>
            <a:ext cx="10626576" cy="57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Words>854</Words>
  <Application>Microsoft Office PowerPoint</Application>
  <PresentationFormat>Widescreen</PresentationFormat>
  <Paragraphs>109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 3</vt:lpstr>
      <vt:lpstr>Office Theme</vt:lpstr>
      <vt:lpstr>DATA ANALYTICS IN SMART GRIDS</vt:lpstr>
      <vt:lpstr>Smart Grids</vt:lpstr>
      <vt:lpstr>Smart Grids and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you!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Grids and Cloud Computing</dc:title>
  <dc:creator>Arslan Ahmed</dc:creator>
  <cp:lastModifiedBy>Arslan Ahmed</cp:lastModifiedBy>
  <cp:revision>51</cp:revision>
  <dcterms:created xsi:type="dcterms:W3CDTF">2017-03-30T02:13:06Z</dcterms:created>
  <dcterms:modified xsi:type="dcterms:W3CDTF">2018-10-23T03:46:44Z</dcterms:modified>
</cp:coreProperties>
</file>