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0" r:id="rId3"/>
    <p:sldId id="259" r:id="rId4"/>
    <p:sldId id="258" r:id="rId5"/>
    <p:sldId id="257" r:id="rId6"/>
    <p:sldId id="265" r:id="rId7"/>
    <p:sldId id="261" r:id="rId8"/>
    <p:sldId id="262" r:id="rId9"/>
    <p:sldId id="264"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8" autoAdjust="0"/>
    <p:restoredTop sz="94660"/>
  </p:normalViewPr>
  <p:slideViewPr>
    <p:cSldViewPr snapToGrid="0">
      <p:cViewPr varScale="1">
        <p:scale>
          <a:sx n="72" d="100"/>
          <a:sy n="7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10489-25A1-47F3-9AAE-B43EBEE321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9FA02EEC-1978-4377-AB39-94B3FD5A9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a:extLst>
              <a:ext uri="{FF2B5EF4-FFF2-40B4-BE49-F238E27FC236}">
                <a16:creationId xmlns:a16="http://schemas.microsoft.com/office/drawing/2014/main" id="{B3538F0F-0AAB-48FB-9FCD-1C92CDECD043}"/>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49E1E776-493C-4B24-9433-7857AC07A5A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B1EF44B-1774-46CC-B65C-2D49B989D534}"/>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55327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B5E41-4E77-4289-A3B0-819659223500}"/>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8CF3E68-1B3F-437E-831B-C3B1A17F439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7EC32C6-040F-4FD8-96B7-3D1C8FE338D5}"/>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5254D557-9990-4A6F-8B9A-C81FC560760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A8CCD8C-A449-48A2-87CD-B826975DEBE9}"/>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186626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7AC5AD-83EE-4883-B123-91E80FEA312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0BFEDA96-F7BC-4DE3-9322-9B0EB1D1397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22FC5D7-0DE9-4DC8-9FB3-3DBBE22F0328}"/>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6CDA5129-7271-4536-B994-EECB751D3A3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66CCB92-B089-4527-A012-F768BC2AFCD3}"/>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2969940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1 ligne">
    <p:spTree>
      <p:nvGrpSpPr>
        <p:cNvPr id="1" name=""/>
        <p:cNvGrpSpPr/>
        <p:nvPr/>
      </p:nvGrpSpPr>
      <p:grpSpPr>
        <a:xfrm>
          <a:off x="0" y="0"/>
          <a:ext cx="0" cy="0"/>
          <a:chOff x="0" y="0"/>
          <a:chExt cx="0" cy="0"/>
        </a:xfrm>
      </p:grpSpPr>
      <p:cxnSp>
        <p:nvCxnSpPr>
          <p:cNvPr id="4" name="Straight Connector 3"/>
          <p:cNvCxnSpPr/>
          <p:nvPr/>
        </p:nvCxnSpPr>
        <p:spPr>
          <a:xfrm>
            <a:off x="5754624" y="920448"/>
            <a:ext cx="682752" cy="0"/>
          </a:xfrm>
          <a:prstGeom prst="line">
            <a:avLst/>
          </a:prstGeom>
          <a:ln>
            <a:solidFill>
              <a:srgbClr val="F50000"/>
            </a:solidFill>
          </a:ln>
          <a:effectLst/>
        </p:spPr>
        <p:style>
          <a:lnRef idx="2">
            <a:schemeClr val="accent1"/>
          </a:lnRef>
          <a:fillRef idx="0">
            <a:schemeClr val="accent1"/>
          </a:fillRef>
          <a:effectRef idx="1">
            <a:schemeClr val="accent1"/>
          </a:effectRef>
          <a:fontRef idx="minor">
            <a:schemeClr val="tx1"/>
          </a:fontRef>
        </p:style>
      </p:cxnSp>
      <p:sp>
        <p:nvSpPr>
          <p:cNvPr id="20" name="Espace réservé du titre 12"/>
          <p:cNvSpPr>
            <a:spLocks noGrp="1"/>
          </p:cNvSpPr>
          <p:nvPr>
            <p:ph type="title" hasCustomPrompt="1"/>
          </p:nvPr>
        </p:nvSpPr>
        <p:spPr>
          <a:xfrm>
            <a:off x="609600" y="402337"/>
            <a:ext cx="10972800" cy="406019"/>
          </a:xfrm>
          <a:prstGeom prst="rect">
            <a:avLst/>
          </a:prstGeom>
        </p:spPr>
        <p:txBody>
          <a:bodyPr vert="horz" lIns="0" tIns="0" rIns="0" bIns="0" rtlCol="0" anchor="t" anchorCtr="1">
            <a:normAutofit/>
          </a:bodyPr>
          <a:lstStyle>
            <a:lvl1pPr algn="ctr">
              <a:lnSpc>
                <a:spcPts val="2400"/>
              </a:lnSpc>
              <a:defRPr sz="2267" b="1">
                <a:solidFill>
                  <a:srgbClr val="F50000"/>
                </a:solidFill>
                <a:latin typeface="Arial" charset="0"/>
                <a:ea typeface="Arial" charset="0"/>
                <a:cs typeface="Arial" charset="0"/>
              </a:defRPr>
            </a:lvl1pPr>
          </a:lstStyle>
          <a:p>
            <a:r>
              <a:rPr lang="en-US" dirty="0"/>
              <a:t>CLIQUEZ ET MODIFIEZ LE TITRE</a:t>
            </a:r>
            <a:endParaRPr lang="fr-FR" dirty="0"/>
          </a:p>
        </p:txBody>
      </p:sp>
      <p:sp>
        <p:nvSpPr>
          <p:cNvPr id="5" name="Slide Number Placeholder 5"/>
          <p:cNvSpPr>
            <a:spLocks noGrp="1"/>
          </p:cNvSpPr>
          <p:nvPr>
            <p:ph type="sldNum" sz="quarter" idx="4"/>
          </p:nvPr>
        </p:nvSpPr>
        <p:spPr>
          <a:xfrm>
            <a:off x="10641245" y="6342744"/>
            <a:ext cx="633163" cy="207433"/>
          </a:xfrm>
          <a:prstGeom prst="rect">
            <a:avLst/>
          </a:prstGeom>
        </p:spPr>
        <p:txBody>
          <a:bodyPr lIns="0" tIns="0" rIns="0" bIns="0"/>
          <a:lstStyle>
            <a:lvl1pPr algn="r">
              <a:defRPr sz="1333"/>
            </a:lvl1pPr>
          </a:lstStyle>
          <a:p>
            <a:pPr>
              <a:defRPr/>
            </a:pPr>
            <a:fld id="{B8744DBC-FE0A-FE49-B7DE-55FD1938715C}" type="slidenum">
              <a:rPr lang="en-US" altLang="fr-FR" smtClean="0">
                <a:latin typeface="Calibri" charset="0"/>
                <a:ea typeface="Calibri" charset="0"/>
                <a:cs typeface="Calibri" charset="0"/>
              </a:rPr>
              <a:pPr>
                <a:defRPr/>
              </a:pPr>
              <a:t>‹N°›</a:t>
            </a:fld>
            <a:r>
              <a:rPr lang="en-US" altLang="fr-FR" dirty="0"/>
              <a:t> </a:t>
            </a:r>
          </a:p>
        </p:txBody>
      </p:sp>
      <p:sp>
        <p:nvSpPr>
          <p:cNvPr id="6" name="Text Placeholder 8"/>
          <p:cNvSpPr>
            <a:spLocks noGrp="1"/>
          </p:cNvSpPr>
          <p:nvPr>
            <p:ph type="body" sz="quarter" idx="11" hasCustomPrompt="1"/>
          </p:nvPr>
        </p:nvSpPr>
        <p:spPr>
          <a:xfrm>
            <a:off x="609600" y="1233442"/>
            <a:ext cx="10972800" cy="4949645"/>
          </a:xfrm>
          <a:prstGeom prst="rect">
            <a:avLst/>
          </a:prstGeom>
        </p:spPr>
        <p:txBody>
          <a:bodyPr lIns="0" tIns="0" rIns="0" bIns="0"/>
          <a:lstStyle>
            <a:lvl1pPr marL="0" indent="0">
              <a:lnSpc>
                <a:spcPts val="2667"/>
              </a:lnSpc>
              <a:buFontTx/>
              <a:buNone/>
              <a:defRPr sz="2000" b="1" i="0">
                <a:solidFill>
                  <a:srgbClr val="00324D"/>
                </a:solidFill>
                <a:latin typeface="Arial" charset="0"/>
                <a:ea typeface="Arial" charset="0"/>
                <a:cs typeface="Arial" charset="0"/>
              </a:defRPr>
            </a:lvl1pPr>
            <a:lvl2pPr marL="379191" indent="-379191">
              <a:lnSpc>
                <a:spcPts val="2267"/>
              </a:lnSpc>
              <a:spcBef>
                <a:spcPts val="2400"/>
              </a:spcBef>
              <a:buFont typeface="LucidaGrande" charset="0"/>
              <a:buChar char="&gt;"/>
              <a:defRPr sz="1733" b="0" i="0">
                <a:latin typeface="Arial" charset="0"/>
                <a:ea typeface="Arial" charset="0"/>
                <a:cs typeface="Arial" charset="0"/>
              </a:defRPr>
            </a:lvl2pPr>
            <a:lvl3pPr marL="763181" indent="-379191">
              <a:lnSpc>
                <a:spcPts val="2267"/>
              </a:lnSpc>
              <a:spcBef>
                <a:spcPts val="800"/>
              </a:spcBef>
              <a:buClr>
                <a:schemeClr val="tx1"/>
              </a:buClr>
              <a:buFont typeface="LucidaGrande" charset="0"/>
              <a:buChar char="–"/>
              <a:defRPr sz="1733" b="0" i="0">
                <a:latin typeface="Arial" charset="0"/>
                <a:ea typeface="Arial" charset="0"/>
                <a:cs typeface="Arial" charset="0"/>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br>
              <a:rPr lang="en-US" dirty="0"/>
            </a:br>
            <a:r>
              <a:rPr lang="en-US" dirty="0" err="1"/>
              <a:t>Cras</a:t>
            </a:r>
            <a:r>
              <a:rPr lang="en-US" dirty="0"/>
              <a:t> ac libero at </a:t>
            </a:r>
            <a:r>
              <a:rPr lang="en-US" dirty="0" err="1"/>
              <a:t>diam</a:t>
            </a:r>
            <a:r>
              <a:rPr lang="en-US" dirty="0"/>
              <a:t> </a:t>
            </a:r>
            <a:r>
              <a:rPr lang="en-US" dirty="0" err="1"/>
              <a:t>malesuada</a:t>
            </a:r>
            <a:r>
              <a:rPr lang="en-US" dirty="0"/>
              <a:t> </a:t>
            </a:r>
            <a:r>
              <a:rPr lang="en-US" dirty="0" err="1"/>
              <a:t>fringilla</a:t>
            </a:r>
            <a:r>
              <a:rPr lang="en-US" dirty="0"/>
              <a:t> </a:t>
            </a:r>
            <a:r>
              <a:rPr lang="en-US" dirty="0" err="1"/>
              <a:t>itnanc</a:t>
            </a:r>
            <a:r>
              <a:rPr lang="en-US" dirty="0"/>
              <a:t>.</a:t>
            </a:r>
          </a:p>
          <a:p>
            <a:pPr lvl="1"/>
            <a:r>
              <a:rPr lang="en-US" dirty="0" err="1"/>
              <a:t>Vestibulum</a:t>
            </a:r>
            <a:r>
              <a:rPr lang="en-US" dirty="0"/>
              <a:t> </a:t>
            </a:r>
            <a:r>
              <a:rPr lang="en-US" dirty="0" err="1"/>
              <a:t>ultricies</a:t>
            </a:r>
            <a:r>
              <a:rPr lang="en-US" dirty="0"/>
              <a:t> </a:t>
            </a:r>
            <a:r>
              <a:rPr lang="en-US" dirty="0" err="1"/>
              <a:t>pretium</a:t>
            </a:r>
            <a:r>
              <a:rPr lang="en-US" dirty="0"/>
              <a:t> </a:t>
            </a:r>
            <a:r>
              <a:rPr lang="en-US" dirty="0" err="1"/>
              <a:t>dapibus</a:t>
            </a:r>
            <a:r>
              <a:rPr lang="en-US" dirty="0"/>
              <a:t>. </a:t>
            </a:r>
            <a:r>
              <a:rPr lang="en-US" dirty="0" err="1"/>
              <a:t>Sed</a:t>
            </a:r>
            <a:r>
              <a:rPr lang="en-US" dirty="0"/>
              <a:t> </a:t>
            </a:r>
            <a:r>
              <a:rPr lang="en-US" dirty="0" err="1"/>
              <a:t>est</a:t>
            </a:r>
            <a:r>
              <a:rPr lang="en-US" dirty="0"/>
              <a:t> nisi </a:t>
            </a:r>
            <a:r>
              <a:rPr lang="en-US" dirty="0" err="1"/>
              <a:t>elementum</a:t>
            </a:r>
            <a:r>
              <a:rPr lang="en-US" dirty="0"/>
              <a:t> ac porta vitae</a:t>
            </a:r>
            <a:br>
              <a:rPr lang="en-US" dirty="0"/>
            </a:br>
            <a:r>
              <a:rPr lang="en-US" dirty="0" err="1"/>
              <a:t>pellentesque</a:t>
            </a:r>
            <a:r>
              <a:rPr lang="en-US" dirty="0"/>
              <a:t> a quam.</a:t>
            </a:r>
          </a:p>
          <a:p>
            <a:pPr lvl="2"/>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65559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2E46C-C08B-40AB-9F7B-4AA254B52A9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20B6A7F6-3608-4C12-B395-A3D90BFBF77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461DBA0-0D9A-41B7-8375-C48087BB482A}"/>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6F425940-94D7-4673-B874-78F5E4E0C2F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DEAA3C2-2B8B-40E5-A864-137647547451}"/>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58270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C6ED8-91AE-412B-BABE-733C2B01F29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871B12E9-C074-427A-BE5D-C805CFBAC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DC0F272-35D5-429C-B57D-5CBFFBC440D1}"/>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BBAD7BD9-5EF9-445D-9EFB-94ECEE7797A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E32456A-A96C-4817-B8F2-31895F45F2A2}"/>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262215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22070-3DFC-4548-9507-6ACC8540DD04}"/>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87AFC520-0122-41E7-8F73-5CB17DBBA69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D0F23E0-D77B-4A3F-9B35-7750D85C79C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4FC29BE1-6062-4C50-BDD1-F5ED93498768}"/>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6" name="Espace réservé du pied de page 5">
            <a:extLst>
              <a:ext uri="{FF2B5EF4-FFF2-40B4-BE49-F238E27FC236}">
                <a16:creationId xmlns:a16="http://schemas.microsoft.com/office/drawing/2014/main" id="{4CC61448-8527-4535-BF3F-F5AB21FC11F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78A45D4-C3D8-4E1E-9AEB-F3A02EBFE7D9}"/>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305650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A53717-9C8D-42BC-9EB9-FA60DEEBAA43}"/>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BE258EFF-2052-4D69-B2BB-780E12269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DA021F7-0E5A-4F12-BA33-D242F669EA3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043521C-9C33-4FDB-A50E-833C879F4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FD4C87BC-2D0C-436A-9054-2980939B568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9720F3C0-B4BE-4F1C-B8F0-CB7411F75E8D}"/>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8" name="Espace réservé du pied de page 7">
            <a:extLst>
              <a:ext uri="{FF2B5EF4-FFF2-40B4-BE49-F238E27FC236}">
                <a16:creationId xmlns:a16="http://schemas.microsoft.com/office/drawing/2014/main" id="{141249A5-22F4-4C7E-B7E2-9820E11186E1}"/>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27D716D-02E7-4DA8-A952-A0A857B825E4}"/>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114926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2B8AB-C6A5-491F-AB96-D8F2881C2071}"/>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89B361A-E568-4104-8874-9B21EA558699}"/>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4" name="Espace réservé du pied de page 3">
            <a:extLst>
              <a:ext uri="{FF2B5EF4-FFF2-40B4-BE49-F238E27FC236}">
                <a16:creationId xmlns:a16="http://schemas.microsoft.com/office/drawing/2014/main" id="{667E3417-83D6-4E84-85E1-D180F642E659}"/>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79DAF2C-08B0-441B-AFBE-43B6F4688C9B}"/>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205072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9A1C56-E5C6-4004-B659-B1D942158DE1}"/>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3" name="Espace réservé du pied de page 2">
            <a:extLst>
              <a:ext uri="{FF2B5EF4-FFF2-40B4-BE49-F238E27FC236}">
                <a16:creationId xmlns:a16="http://schemas.microsoft.com/office/drawing/2014/main" id="{4D03FCDF-FA2F-4BAE-A9DE-553E8901BA01}"/>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80A16239-A90D-41CD-8804-5ACDD3E81BA7}"/>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39649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58679-6FE6-47B4-ADD8-56685C9528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7AD44902-09C1-40C1-8185-729413FD2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0DFC4F10-754B-4BDF-B736-467FB0683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CE24505-4461-43B8-A447-693F1B4653C8}"/>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6" name="Espace réservé du pied de page 5">
            <a:extLst>
              <a:ext uri="{FF2B5EF4-FFF2-40B4-BE49-F238E27FC236}">
                <a16:creationId xmlns:a16="http://schemas.microsoft.com/office/drawing/2014/main" id="{D05D2D63-C831-4279-A4D1-8498DC5C3FB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673560D0-9378-4B21-A157-C89AC33712E3}"/>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330124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F7838-49E5-4CE8-AC07-16AFE03B63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1BD906D1-AB71-4695-93F9-BFD4DDD53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BB884E0F-E48E-4B4B-A2F6-F058A19A8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7B6D415-5504-4D8F-996E-F9840FDE6B01}"/>
              </a:ext>
            </a:extLst>
          </p:cNvPr>
          <p:cNvSpPr>
            <a:spLocks noGrp="1"/>
          </p:cNvSpPr>
          <p:nvPr>
            <p:ph type="dt" sz="half" idx="10"/>
          </p:nvPr>
        </p:nvSpPr>
        <p:spPr/>
        <p:txBody>
          <a:bodyPr/>
          <a:lstStyle/>
          <a:p>
            <a:fld id="{91BE87BC-3AD8-47F9-B6DC-E8564AC0D302}" type="datetimeFigureOut">
              <a:rPr lang="fr-CA" smtClean="0"/>
              <a:t>2018-11-17</a:t>
            </a:fld>
            <a:endParaRPr lang="fr-CA"/>
          </a:p>
        </p:txBody>
      </p:sp>
      <p:sp>
        <p:nvSpPr>
          <p:cNvPr id="6" name="Espace réservé du pied de page 5">
            <a:extLst>
              <a:ext uri="{FF2B5EF4-FFF2-40B4-BE49-F238E27FC236}">
                <a16:creationId xmlns:a16="http://schemas.microsoft.com/office/drawing/2014/main" id="{E72B786F-EDE4-4CC3-9517-40E1586401A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FEB59948-8AF5-455F-B759-F35B27998EEF}"/>
              </a:ext>
            </a:extLst>
          </p:cNvPr>
          <p:cNvSpPr>
            <a:spLocks noGrp="1"/>
          </p:cNvSpPr>
          <p:nvPr>
            <p:ph type="sldNum" sz="quarter" idx="12"/>
          </p:nvPr>
        </p:nvSpPr>
        <p:spPr/>
        <p:txBody>
          <a:bodyPr/>
          <a:lstStyle/>
          <a:p>
            <a:fld id="{A9B82547-DF41-4B7A-9C31-108DB2837449}" type="slidenum">
              <a:rPr lang="fr-CA" smtClean="0"/>
              <a:t>‹N°›</a:t>
            </a:fld>
            <a:endParaRPr lang="fr-CA"/>
          </a:p>
        </p:txBody>
      </p:sp>
    </p:spTree>
    <p:extLst>
      <p:ext uri="{BB962C8B-B14F-4D97-AF65-F5344CB8AC3E}">
        <p14:creationId xmlns:p14="http://schemas.microsoft.com/office/powerpoint/2010/main" val="175906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614A752-F7D9-4A3C-80C5-850F2E354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B5A0652-7DD2-4994-AD53-87072C758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C3A5B82-DB74-490D-A90B-08F3C6793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E87BC-3AD8-47F9-B6DC-E8564AC0D302}" type="datetimeFigureOut">
              <a:rPr lang="fr-CA" smtClean="0"/>
              <a:t>2018-11-17</a:t>
            </a:fld>
            <a:endParaRPr lang="fr-CA"/>
          </a:p>
        </p:txBody>
      </p:sp>
      <p:sp>
        <p:nvSpPr>
          <p:cNvPr id="5" name="Espace réservé du pied de page 4">
            <a:extLst>
              <a:ext uri="{FF2B5EF4-FFF2-40B4-BE49-F238E27FC236}">
                <a16:creationId xmlns:a16="http://schemas.microsoft.com/office/drawing/2014/main" id="{38590D20-C323-41EF-B4B8-2378F2FCC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4150473B-D9E7-4C51-8E17-9A9461F4E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82547-DF41-4B7A-9C31-108DB2837449}" type="slidenum">
              <a:rPr lang="fr-CA" smtClean="0"/>
              <a:t>‹N°›</a:t>
            </a:fld>
            <a:endParaRPr lang="fr-CA"/>
          </a:p>
        </p:txBody>
      </p:sp>
    </p:spTree>
    <p:extLst>
      <p:ext uri="{BB962C8B-B14F-4D97-AF65-F5344CB8AC3E}">
        <p14:creationId xmlns:p14="http://schemas.microsoft.com/office/powerpoint/2010/main" val="222382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EAC03F1-BC7B-4D30-BF89-A73EE783CF3D}"/>
              </a:ext>
            </a:extLst>
          </p:cNvPr>
          <p:cNvSpPr>
            <a:spLocks noGrp="1"/>
          </p:cNvSpPr>
          <p:nvPr>
            <p:ph type="sldNum" sz="quarter" idx="4"/>
          </p:nvPr>
        </p:nvSpPr>
        <p:spPr/>
        <p:txBody>
          <a:bodyPr/>
          <a:lstStyle/>
          <a:p>
            <a:pPr>
              <a:defRPr/>
            </a:pPr>
            <a:fld id="{B8744DBC-FE0A-FE49-B7DE-55FD1938715C}" type="slidenum">
              <a:rPr lang="en-US" altLang="fr-FR" smtClean="0">
                <a:latin typeface="Calibri" charset="0"/>
                <a:ea typeface="Calibri" charset="0"/>
                <a:cs typeface="Calibri" charset="0"/>
              </a:rPr>
              <a:pPr>
                <a:defRPr/>
              </a:pPr>
              <a:t>1</a:t>
            </a:fld>
            <a:r>
              <a:rPr lang="en-US" altLang="fr-FR"/>
              <a:t> </a:t>
            </a:r>
            <a:endParaRPr lang="en-US" altLang="fr-FR" dirty="0"/>
          </a:p>
        </p:txBody>
      </p:sp>
      <p:pic>
        <p:nvPicPr>
          <p:cNvPr id="6" name="Image 5" descr="Capture d’écran">
            <a:extLst>
              <a:ext uri="{FF2B5EF4-FFF2-40B4-BE49-F238E27FC236}">
                <a16:creationId xmlns:a16="http://schemas.microsoft.com/office/drawing/2014/main" id="{D8E99162-E05E-4171-8E26-FF18209D227B}"/>
              </a:ext>
            </a:extLst>
          </p:cNvPr>
          <p:cNvPicPr>
            <a:picLocks noChangeAspect="1"/>
          </p:cNvPicPr>
          <p:nvPr/>
        </p:nvPicPr>
        <p:blipFill>
          <a:blip r:embed="rId2"/>
          <a:stretch>
            <a:fillRect/>
          </a:stretch>
        </p:blipFill>
        <p:spPr>
          <a:xfrm>
            <a:off x="0" y="1396"/>
            <a:ext cx="12192000" cy="6855208"/>
          </a:xfrm>
          <a:prstGeom prst="rect">
            <a:avLst/>
          </a:prstGeom>
        </p:spPr>
      </p:pic>
    </p:spTree>
    <p:extLst>
      <p:ext uri="{BB962C8B-B14F-4D97-AF65-F5344CB8AC3E}">
        <p14:creationId xmlns:p14="http://schemas.microsoft.com/office/powerpoint/2010/main" val="20062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30C24-FEFE-41F2-BA39-9D9962A3EFB3}"/>
              </a:ext>
            </a:extLst>
          </p:cNvPr>
          <p:cNvSpPr>
            <a:spLocks noGrp="1"/>
          </p:cNvSpPr>
          <p:nvPr>
            <p:ph type="title"/>
          </p:nvPr>
        </p:nvSpPr>
        <p:spPr>
          <a:xfrm>
            <a:off x="904188" y="2608704"/>
            <a:ext cx="10515600" cy="1325563"/>
          </a:xfrm>
        </p:spPr>
        <p:txBody>
          <a:bodyPr>
            <a:normAutofit/>
          </a:bodyPr>
          <a:lstStyle/>
          <a:p>
            <a:pPr algn="ctr"/>
            <a:r>
              <a:rPr lang="fr-CA" sz="6000" b="1" dirty="0"/>
              <a:t>GOOD LUCK!!!</a:t>
            </a:r>
          </a:p>
        </p:txBody>
      </p:sp>
    </p:spTree>
    <p:extLst>
      <p:ext uri="{BB962C8B-B14F-4D97-AF65-F5344CB8AC3E}">
        <p14:creationId xmlns:p14="http://schemas.microsoft.com/office/powerpoint/2010/main" val="163085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A760A-098F-45E3-A2D2-A6E188DC908D}"/>
              </a:ext>
            </a:extLst>
          </p:cNvPr>
          <p:cNvSpPr>
            <a:spLocks noGrp="1"/>
          </p:cNvSpPr>
          <p:nvPr>
            <p:ph type="title"/>
          </p:nvPr>
        </p:nvSpPr>
        <p:spPr/>
        <p:txBody>
          <a:bodyPr/>
          <a:lstStyle/>
          <a:p>
            <a:r>
              <a:rPr lang="en-CA"/>
              <a:t>The Insurance Industry</a:t>
            </a:r>
          </a:p>
        </p:txBody>
      </p:sp>
      <p:sp>
        <p:nvSpPr>
          <p:cNvPr id="3" name="Espace réservé du contenu 2">
            <a:extLst>
              <a:ext uri="{FF2B5EF4-FFF2-40B4-BE49-F238E27FC236}">
                <a16:creationId xmlns:a16="http://schemas.microsoft.com/office/drawing/2014/main" id="{A5C6F15B-4CAC-4444-8037-98E1732C11C8}"/>
              </a:ext>
            </a:extLst>
          </p:cNvPr>
          <p:cNvSpPr>
            <a:spLocks noGrp="1"/>
          </p:cNvSpPr>
          <p:nvPr>
            <p:ph idx="1"/>
          </p:nvPr>
        </p:nvSpPr>
        <p:spPr/>
        <p:txBody>
          <a:bodyPr/>
          <a:lstStyle/>
          <a:p>
            <a:pPr marL="0" indent="0">
              <a:buNone/>
            </a:pPr>
            <a:r>
              <a:rPr lang="en-CA" dirty="0"/>
              <a:t>In order to provide insurance services to a customer, this customer must subscribe to at least one “credit product” from the bank (a mortgage). The customer then has the option to subscribe to three insurance products:  Life insurance, disability insurance, and critical illness insurance.  A life insurance is required in order to subscribe to the two other insurance products.   </a:t>
            </a:r>
          </a:p>
        </p:txBody>
      </p:sp>
    </p:spTree>
    <p:extLst>
      <p:ext uri="{BB962C8B-B14F-4D97-AF65-F5344CB8AC3E}">
        <p14:creationId xmlns:p14="http://schemas.microsoft.com/office/powerpoint/2010/main" val="398525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5D76C-FD18-47AB-9CD6-39FD1EFA0027}"/>
              </a:ext>
            </a:extLst>
          </p:cNvPr>
          <p:cNvSpPr>
            <a:spLocks noGrp="1"/>
          </p:cNvSpPr>
          <p:nvPr>
            <p:ph type="title"/>
          </p:nvPr>
        </p:nvSpPr>
        <p:spPr/>
        <p:txBody>
          <a:bodyPr/>
          <a:lstStyle/>
          <a:p>
            <a:r>
              <a:rPr lang="en-CA"/>
              <a:t>Data</a:t>
            </a:r>
          </a:p>
        </p:txBody>
      </p:sp>
      <p:sp>
        <p:nvSpPr>
          <p:cNvPr id="3" name="Espace réservé du contenu 2">
            <a:extLst>
              <a:ext uri="{FF2B5EF4-FFF2-40B4-BE49-F238E27FC236}">
                <a16:creationId xmlns:a16="http://schemas.microsoft.com/office/drawing/2014/main" id="{C409C84F-8660-4DFB-B6E3-9475EDD96013}"/>
              </a:ext>
            </a:extLst>
          </p:cNvPr>
          <p:cNvSpPr>
            <a:spLocks noGrp="1"/>
          </p:cNvSpPr>
          <p:nvPr>
            <p:ph idx="1"/>
          </p:nvPr>
        </p:nvSpPr>
        <p:spPr/>
        <p:txBody>
          <a:bodyPr>
            <a:normAutofit lnSpcReduction="10000"/>
          </a:bodyPr>
          <a:lstStyle/>
          <a:p>
            <a:pPr marL="0" indent="0">
              <a:buNone/>
            </a:pPr>
            <a:r>
              <a:rPr lang="en-CA" dirty="0"/>
              <a:t>The database contains all the bank’s customers.  Some customers subscribe to a mortgage with the bank (a credit product).  Amongst these customers, some subscribe to insurance products.</a:t>
            </a:r>
          </a:p>
          <a:p>
            <a:endParaRPr lang="en-CA" dirty="0"/>
          </a:p>
          <a:p>
            <a:r>
              <a:rPr lang="en-CA" dirty="0"/>
              <a:t>Files</a:t>
            </a:r>
          </a:p>
          <a:p>
            <a:pPr lvl="1"/>
            <a:r>
              <a:rPr lang="en-CA" dirty="0"/>
              <a:t>Customers</a:t>
            </a:r>
          </a:p>
          <a:p>
            <a:pPr lvl="2"/>
            <a:r>
              <a:rPr lang="en-CA" dirty="0"/>
              <a:t>Customer characteristics</a:t>
            </a:r>
          </a:p>
          <a:p>
            <a:pPr lvl="1"/>
            <a:r>
              <a:rPr lang="en-CA" dirty="0"/>
              <a:t>Credit products</a:t>
            </a:r>
          </a:p>
          <a:p>
            <a:pPr lvl="2"/>
            <a:r>
              <a:rPr lang="en-CA" dirty="0"/>
              <a:t>Which clients subscribe to a credit product</a:t>
            </a:r>
          </a:p>
          <a:p>
            <a:pPr lvl="2"/>
            <a:r>
              <a:rPr lang="en-CA" dirty="0"/>
              <a:t>Which type of home the the client owns</a:t>
            </a:r>
          </a:p>
          <a:p>
            <a:pPr lvl="1"/>
            <a:r>
              <a:rPr lang="en-CA" dirty="0"/>
              <a:t>Insurance products</a:t>
            </a:r>
          </a:p>
          <a:p>
            <a:pPr lvl="2"/>
            <a:r>
              <a:rPr lang="en-CA" dirty="0"/>
              <a:t>Which clients subscribe to each insurance products</a:t>
            </a:r>
          </a:p>
          <a:p>
            <a:endParaRPr lang="en-CA" dirty="0"/>
          </a:p>
        </p:txBody>
      </p:sp>
    </p:spTree>
    <p:extLst>
      <p:ext uri="{BB962C8B-B14F-4D97-AF65-F5344CB8AC3E}">
        <p14:creationId xmlns:p14="http://schemas.microsoft.com/office/powerpoint/2010/main" val="136860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171D5D-630A-47CA-A744-611F97416DC7}"/>
              </a:ext>
            </a:extLst>
          </p:cNvPr>
          <p:cNvSpPr>
            <a:spLocks noGrp="1"/>
          </p:cNvSpPr>
          <p:nvPr>
            <p:ph type="title"/>
          </p:nvPr>
        </p:nvSpPr>
        <p:spPr/>
        <p:txBody>
          <a:bodyPr/>
          <a:lstStyle/>
          <a:p>
            <a:r>
              <a:rPr lang="en-CA" dirty="0"/>
              <a:t>Learnings From The Training</a:t>
            </a:r>
          </a:p>
        </p:txBody>
      </p:sp>
      <p:sp>
        <p:nvSpPr>
          <p:cNvPr id="3" name="Espace réservé du contenu 2">
            <a:extLst>
              <a:ext uri="{FF2B5EF4-FFF2-40B4-BE49-F238E27FC236}">
                <a16:creationId xmlns:a16="http://schemas.microsoft.com/office/drawing/2014/main" id="{1101473A-1D92-412D-B707-B06F8147660B}"/>
              </a:ext>
            </a:extLst>
          </p:cNvPr>
          <p:cNvSpPr>
            <a:spLocks noGrp="1"/>
          </p:cNvSpPr>
          <p:nvPr>
            <p:ph idx="1"/>
          </p:nvPr>
        </p:nvSpPr>
        <p:spPr/>
        <p:txBody>
          <a:bodyPr>
            <a:normAutofit fontScale="92500" lnSpcReduction="10000"/>
          </a:bodyPr>
          <a:lstStyle/>
          <a:p>
            <a:r>
              <a:rPr lang="en-CA" dirty="0"/>
              <a:t>Power Query (M)</a:t>
            </a:r>
          </a:p>
          <a:p>
            <a:pPr lvl="1"/>
            <a:r>
              <a:rPr lang="en-CA" dirty="0"/>
              <a:t>Data import and transformation tool</a:t>
            </a:r>
          </a:p>
          <a:p>
            <a:pPr lvl="2"/>
            <a:r>
              <a:rPr lang="en-CA" dirty="0"/>
              <a:t>Create columns</a:t>
            </a:r>
          </a:p>
          <a:p>
            <a:r>
              <a:rPr lang="en-CA" dirty="0"/>
              <a:t>Relational database model</a:t>
            </a:r>
          </a:p>
          <a:p>
            <a:pPr lvl="1"/>
            <a:r>
              <a:rPr lang="en-CA" dirty="0"/>
              <a:t>Primary and secondary keys</a:t>
            </a:r>
          </a:p>
          <a:p>
            <a:pPr lvl="1"/>
            <a:r>
              <a:rPr lang="en-CA" dirty="0"/>
              <a:t>Relation between different tables</a:t>
            </a:r>
          </a:p>
          <a:p>
            <a:r>
              <a:rPr lang="en-CA" dirty="0"/>
              <a:t>Dax</a:t>
            </a:r>
          </a:p>
          <a:p>
            <a:pPr lvl="1"/>
            <a:r>
              <a:rPr lang="en-CA" dirty="0"/>
              <a:t>Measure</a:t>
            </a:r>
          </a:p>
          <a:p>
            <a:pPr lvl="1"/>
            <a:r>
              <a:rPr lang="en-CA" dirty="0"/>
              <a:t>Column</a:t>
            </a:r>
          </a:p>
          <a:p>
            <a:r>
              <a:rPr lang="en-CA" dirty="0"/>
              <a:t>Dashboard</a:t>
            </a:r>
          </a:p>
          <a:p>
            <a:pPr lvl="1"/>
            <a:r>
              <a:rPr lang="en-CA" dirty="0"/>
              <a:t>Create visuals that speak (with meaning &amp; impact)</a:t>
            </a:r>
          </a:p>
          <a:p>
            <a:pPr lvl="1"/>
            <a:endParaRPr lang="en-CA" dirty="0"/>
          </a:p>
          <a:p>
            <a:pPr marL="457200" lvl="1" indent="0">
              <a:buNone/>
            </a:pPr>
            <a:endParaRPr lang="en-CA" dirty="0"/>
          </a:p>
        </p:txBody>
      </p:sp>
    </p:spTree>
    <p:extLst>
      <p:ext uri="{BB962C8B-B14F-4D97-AF65-F5344CB8AC3E}">
        <p14:creationId xmlns:p14="http://schemas.microsoft.com/office/powerpoint/2010/main" val="214699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C91E2-64B4-4BC4-BD8A-10D589A1DA8E}"/>
              </a:ext>
            </a:extLst>
          </p:cNvPr>
          <p:cNvSpPr>
            <a:spLocks noGrp="1"/>
          </p:cNvSpPr>
          <p:nvPr>
            <p:ph type="title"/>
          </p:nvPr>
        </p:nvSpPr>
        <p:spPr>
          <a:xfrm>
            <a:off x="838200" y="365126"/>
            <a:ext cx="10515600" cy="748058"/>
          </a:xfrm>
        </p:spPr>
        <p:txBody>
          <a:bodyPr/>
          <a:lstStyle/>
          <a:p>
            <a:r>
              <a:rPr lang="en-CA" dirty="0"/>
              <a:t>Case Description</a:t>
            </a:r>
          </a:p>
        </p:txBody>
      </p:sp>
      <p:sp>
        <p:nvSpPr>
          <p:cNvPr id="3" name="Espace réservé du contenu 2">
            <a:extLst>
              <a:ext uri="{FF2B5EF4-FFF2-40B4-BE49-F238E27FC236}">
                <a16:creationId xmlns:a16="http://schemas.microsoft.com/office/drawing/2014/main" id="{2D26CCB6-FE3A-4B50-BB89-A61509D7EF58}"/>
              </a:ext>
            </a:extLst>
          </p:cNvPr>
          <p:cNvSpPr>
            <a:spLocks noGrp="1"/>
          </p:cNvSpPr>
          <p:nvPr>
            <p:ph idx="1"/>
          </p:nvPr>
        </p:nvSpPr>
        <p:spPr>
          <a:xfrm>
            <a:off x="838200" y="1113184"/>
            <a:ext cx="10515600" cy="5499651"/>
          </a:xfrm>
        </p:spPr>
        <p:txBody>
          <a:bodyPr>
            <a:normAutofit/>
          </a:bodyPr>
          <a:lstStyle/>
          <a:p>
            <a:r>
              <a:rPr lang="en-CA" dirty="0"/>
              <a:t>The bank’s insurance group just hired 25 additional sales employees in its network.  Managers must determine where the new employees should focus their efforts in order to increase the market penetration of its insurance products, as well as maximize profits. </a:t>
            </a:r>
          </a:p>
          <a:p>
            <a:endParaRPr lang="en-CA" dirty="0"/>
          </a:p>
          <a:p>
            <a:r>
              <a:rPr lang="en-CA" dirty="0"/>
              <a:t>Your job is to tell a 5 minute story based on the data to provide the new sales employees a data-driven strategy and market focus that will maximize product penetration and profitability.  </a:t>
            </a:r>
          </a:p>
          <a:p>
            <a:endParaRPr lang="en-CA" dirty="0"/>
          </a:p>
          <a:p>
            <a:r>
              <a:rPr lang="en-CA" dirty="0"/>
              <a:t>Penetration rate=</a:t>
            </a:r>
            <a:endParaRPr lang="en-CA" sz="2000" b="1" dirty="0"/>
          </a:p>
        </p:txBody>
      </p:sp>
      <p:cxnSp>
        <p:nvCxnSpPr>
          <p:cNvPr id="5" name="Connecteur droit 4">
            <a:extLst>
              <a:ext uri="{FF2B5EF4-FFF2-40B4-BE49-F238E27FC236}">
                <a16:creationId xmlns:a16="http://schemas.microsoft.com/office/drawing/2014/main" id="{413BBCB9-8746-6546-9D9B-204B56F4F7C1}"/>
              </a:ext>
            </a:extLst>
          </p:cNvPr>
          <p:cNvCxnSpPr>
            <a:cxnSpLocks/>
          </p:cNvCxnSpPr>
          <p:nvPr/>
        </p:nvCxnSpPr>
        <p:spPr>
          <a:xfrm>
            <a:off x="3978114" y="5309435"/>
            <a:ext cx="6874604" cy="0"/>
          </a:xfrm>
          <a:prstGeom prst="line">
            <a:avLst/>
          </a:prstGeom>
          <a:ln w="57150"/>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49413509-D15B-814B-B0C6-69DCF9DDB46C}"/>
              </a:ext>
            </a:extLst>
          </p:cNvPr>
          <p:cNvSpPr txBox="1"/>
          <p:nvPr/>
        </p:nvSpPr>
        <p:spPr>
          <a:xfrm>
            <a:off x="3827618" y="4930218"/>
            <a:ext cx="7202485" cy="707886"/>
          </a:xfrm>
          <a:prstGeom prst="rect">
            <a:avLst/>
          </a:prstGeom>
          <a:noFill/>
        </p:spPr>
        <p:txBody>
          <a:bodyPr wrap="none" rtlCol="0">
            <a:spAutoFit/>
          </a:bodyPr>
          <a:lstStyle/>
          <a:p>
            <a:pPr algn="ctr"/>
            <a:r>
              <a:rPr lang="fr-FR" sz="2000" b="1" dirty="0" err="1"/>
              <a:t>Number</a:t>
            </a:r>
            <a:r>
              <a:rPr lang="fr-FR" sz="2000" b="1" dirty="0"/>
              <a:t> of clients </a:t>
            </a:r>
            <a:r>
              <a:rPr lang="fr-FR" sz="2000" b="1" dirty="0" err="1"/>
              <a:t>that</a:t>
            </a:r>
            <a:r>
              <a:rPr lang="fr-FR" sz="2000" b="1" dirty="0"/>
              <a:t> </a:t>
            </a:r>
            <a:r>
              <a:rPr lang="fr-FR" sz="2000" b="1" dirty="0" err="1"/>
              <a:t>subscribe</a:t>
            </a:r>
            <a:r>
              <a:rPr lang="fr-FR" sz="2000" b="1" dirty="0"/>
              <a:t> to at least one </a:t>
            </a:r>
            <a:r>
              <a:rPr lang="fr-FR" sz="2000" b="1" dirty="0" err="1"/>
              <a:t>insurance</a:t>
            </a:r>
            <a:r>
              <a:rPr lang="fr-FR" sz="2000" b="1" dirty="0"/>
              <a:t> </a:t>
            </a:r>
            <a:r>
              <a:rPr lang="fr-FR" sz="2000" b="1" dirty="0" err="1"/>
              <a:t>product</a:t>
            </a:r>
            <a:endParaRPr lang="fr-FR" sz="2000" b="1" dirty="0"/>
          </a:p>
          <a:p>
            <a:pPr algn="ctr"/>
            <a:r>
              <a:rPr lang="fr-FR" sz="2000" b="1" dirty="0" err="1"/>
              <a:t>Number</a:t>
            </a:r>
            <a:r>
              <a:rPr lang="fr-FR" sz="2000" b="1" dirty="0"/>
              <a:t> of clients </a:t>
            </a:r>
            <a:r>
              <a:rPr lang="fr-FR" sz="2000" b="1" dirty="0" err="1"/>
              <a:t>that</a:t>
            </a:r>
            <a:r>
              <a:rPr lang="fr-FR" sz="2000" b="1" dirty="0"/>
              <a:t> </a:t>
            </a:r>
            <a:r>
              <a:rPr lang="fr-FR" sz="2000" b="1" dirty="0" err="1"/>
              <a:t>subscribe</a:t>
            </a:r>
            <a:r>
              <a:rPr lang="fr-FR" sz="2000" b="1" dirty="0"/>
              <a:t> to a </a:t>
            </a:r>
            <a:r>
              <a:rPr lang="fr-FR" sz="2000" b="1" dirty="0" err="1"/>
              <a:t>mortgage</a:t>
            </a:r>
            <a:endParaRPr lang="fr-FR" sz="2000" b="1" dirty="0"/>
          </a:p>
        </p:txBody>
      </p:sp>
    </p:spTree>
    <p:extLst>
      <p:ext uri="{BB962C8B-B14F-4D97-AF65-F5344CB8AC3E}">
        <p14:creationId xmlns:p14="http://schemas.microsoft.com/office/powerpoint/2010/main" val="300602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F374F-EFAD-4CC0-A780-A435DBEDBEC9}"/>
              </a:ext>
            </a:extLst>
          </p:cNvPr>
          <p:cNvSpPr>
            <a:spLocks noGrp="1"/>
          </p:cNvSpPr>
          <p:nvPr>
            <p:ph type="title"/>
          </p:nvPr>
        </p:nvSpPr>
        <p:spPr/>
        <p:txBody>
          <a:bodyPr/>
          <a:lstStyle/>
          <a:p>
            <a:r>
              <a:rPr lang="en-CA" dirty="0"/>
              <a:t>Target Audience</a:t>
            </a:r>
          </a:p>
        </p:txBody>
      </p:sp>
      <p:sp>
        <p:nvSpPr>
          <p:cNvPr id="3" name="Espace réservé du contenu 2">
            <a:extLst>
              <a:ext uri="{FF2B5EF4-FFF2-40B4-BE49-F238E27FC236}">
                <a16:creationId xmlns:a16="http://schemas.microsoft.com/office/drawing/2014/main" id="{CD31DD1F-2A5F-4061-B64F-1BED5179381E}"/>
              </a:ext>
            </a:extLst>
          </p:cNvPr>
          <p:cNvSpPr>
            <a:spLocks noGrp="1"/>
          </p:cNvSpPr>
          <p:nvPr>
            <p:ph idx="1"/>
          </p:nvPr>
        </p:nvSpPr>
        <p:spPr>
          <a:xfrm>
            <a:off x="838200" y="1775383"/>
            <a:ext cx="10515600" cy="4351338"/>
          </a:xfrm>
        </p:spPr>
        <p:txBody>
          <a:bodyPr/>
          <a:lstStyle/>
          <a:p>
            <a:pPr marL="0" indent="0">
              <a:buNone/>
            </a:pPr>
            <a:r>
              <a:rPr lang="en-CA" dirty="0"/>
              <a:t>Your audience will be the director that hired the new sales agents.  His objectives are to maximise the performance of his agents in terms of product penetration and profit. </a:t>
            </a:r>
          </a:p>
        </p:txBody>
      </p:sp>
    </p:spTree>
    <p:extLst>
      <p:ext uri="{BB962C8B-B14F-4D97-AF65-F5344CB8AC3E}">
        <p14:creationId xmlns:p14="http://schemas.microsoft.com/office/powerpoint/2010/main" val="22984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0117C-6ED3-4B76-95F8-60209DD1860B}"/>
              </a:ext>
            </a:extLst>
          </p:cNvPr>
          <p:cNvSpPr>
            <a:spLocks noGrp="1"/>
          </p:cNvSpPr>
          <p:nvPr>
            <p:ph type="title"/>
          </p:nvPr>
        </p:nvSpPr>
        <p:spPr/>
        <p:txBody>
          <a:bodyPr/>
          <a:lstStyle/>
          <a:p>
            <a:r>
              <a:rPr lang="en-CA" dirty="0"/>
              <a:t>Product profitability</a:t>
            </a:r>
          </a:p>
        </p:txBody>
      </p:sp>
      <p:sp>
        <p:nvSpPr>
          <p:cNvPr id="3" name="Espace réservé du contenu 2">
            <a:extLst>
              <a:ext uri="{FF2B5EF4-FFF2-40B4-BE49-F238E27FC236}">
                <a16:creationId xmlns:a16="http://schemas.microsoft.com/office/drawing/2014/main" id="{EB764DD0-D703-4DC1-A69F-BEC26A83E76B}"/>
              </a:ext>
            </a:extLst>
          </p:cNvPr>
          <p:cNvSpPr>
            <a:spLocks noGrp="1"/>
          </p:cNvSpPr>
          <p:nvPr>
            <p:ph idx="1"/>
          </p:nvPr>
        </p:nvSpPr>
        <p:spPr/>
        <p:txBody>
          <a:bodyPr/>
          <a:lstStyle/>
          <a:p>
            <a:r>
              <a:rPr lang="en-CA" dirty="0"/>
              <a:t>In order to determine the product profitability, we provide an additional data table containing: </a:t>
            </a:r>
          </a:p>
          <a:p>
            <a:pPr lvl="1"/>
            <a:r>
              <a:rPr lang="en-CA" dirty="0"/>
              <a:t>profit per $100,000 worth of mortgage value per year (12 months), for each insurance product (life, disability, and critical illness) tranche de 100k </a:t>
            </a:r>
            <a:r>
              <a:rPr lang="en-CA" dirty="0" err="1"/>
              <a:t>d’hypothèque</a:t>
            </a:r>
            <a:r>
              <a:rPr lang="en-CA" dirty="0"/>
              <a:t> par </a:t>
            </a:r>
            <a:r>
              <a:rPr lang="en-CA" dirty="0" err="1"/>
              <a:t>année</a:t>
            </a:r>
            <a:r>
              <a:rPr lang="en-CA" dirty="0"/>
              <a:t> (12 </a:t>
            </a:r>
            <a:r>
              <a:rPr lang="en-CA" dirty="0" err="1"/>
              <a:t>mois</a:t>
            </a:r>
            <a:r>
              <a:rPr lang="en-CA" dirty="0"/>
              <a:t>) related to client </a:t>
            </a:r>
            <a:r>
              <a:rPr lang="en-CA" dirty="0" err="1"/>
              <a:t>caracteristics</a:t>
            </a:r>
            <a:r>
              <a:rPr lang="en-CA" dirty="0"/>
              <a:t>. Profits add up for clients subscribing to more than one insurance product. </a:t>
            </a:r>
          </a:p>
          <a:p>
            <a:pPr lvl="2"/>
            <a:r>
              <a:rPr lang="en-CA" dirty="0"/>
              <a:t>Age groups defined during the training </a:t>
            </a:r>
          </a:p>
          <a:p>
            <a:pPr lvl="2"/>
            <a:r>
              <a:rPr lang="en-CA" dirty="0"/>
              <a:t>Province</a:t>
            </a:r>
          </a:p>
          <a:p>
            <a:pPr lvl="2"/>
            <a:r>
              <a:rPr lang="en-CA" dirty="0"/>
              <a:t>Clients sex</a:t>
            </a:r>
          </a:p>
          <a:p>
            <a:pPr marL="914400" lvl="2" indent="0">
              <a:buNone/>
            </a:pPr>
            <a:endParaRPr lang="en-CA" dirty="0"/>
          </a:p>
        </p:txBody>
      </p:sp>
    </p:spTree>
    <p:extLst>
      <p:ext uri="{BB962C8B-B14F-4D97-AF65-F5344CB8AC3E}">
        <p14:creationId xmlns:p14="http://schemas.microsoft.com/office/powerpoint/2010/main" val="365100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65CFF-FF5C-4B15-B77D-4F885345CE47}"/>
              </a:ext>
            </a:extLst>
          </p:cNvPr>
          <p:cNvSpPr>
            <a:spLocks noGrp="1"/>
          </p:cNvSpPr>
          <p:nvPr>
            <p:ph type="title"/>
          </p:nvPr>
        </p:nvSpPr>
        <p:spPr/>
        <p:txBody>
          <a:bodyPr/>
          <a:lstStyle/>
          <a:p>
            <a:r>
              <a:rPr lang="en-CA" dirty="0"/>
              <a:t>Tips or Hints </a:t>
            </a:r>
          </a:p>
        </p:txBody>
      </p:sp>
      <p:sp>
        <p:nvSpPr>
          <p:cNvPr id="3" name="Espace réservé du contenu 2">
            <a:extLst>
              <a:ext uri="{FF2B5EF4-FFF2-40B4-BE49-F238E27FC236}">
                <a16:creationId xmlns:a16="http://schemas.microsoft.com/office/drawing/2014/main" id="{EF12DE20-7B3E-4962-BF20-C9C777E40763}"/>
              </a:ext>
            </a:extLst>
          </p:cNvPr>
          <p:cNvSpPr>
            <a:spLocks noGrp="1"/>
          </p:cNvSpPr>
          <p:nvPr>
            <p:ph idx="1"/>
          </p:nvPr>
        </p:nvSpPr>
        <p:spPr/>
        <p:txBody>
          <a:bodyPr/>
          <a:lstStyle/>
          <a:p>
            <a:r>
              <a:rPr lang="en-CA" dirty="0"/>
              <a:t>Import the data from the excel file</a:t>
            </a:r>
          </a:p>
          <a:p>
            <a:r>
              <a:rPr lang="en-CA" dirty="0"/>
              <a:t>Create a primary key for this data</a:t>
            </a:r>
          </a:p>
          <a:p>
            <a:r>
              <a:rPr lang="en-CA" dirty="0"/>
              <a:t>Create a secondary key in the client database</a:t>
            </a:r>
          </a:p>
          <a:p>
            <a:r>
              <a:rPr lang="en-CA" dirty="0"/>
              <a:t>Create a relationship between the two database</a:t>
            </a:r>
          </a:p>
          <a:p>
            <a:r>
              <a:rPr lang="en-CA" dirty="0"/>
              <a:t>Compute the profitability of each client as it relates to the mortgage product that they subscribe to and its duration</a:t>
            </a:r>
          </a:p>
        </p:txBody>
      </p:sp>
    </p:spTree>
    <p:extLst>
      <p:ext uri="{BB962C8B-B14F-4D97-AF65-F5344CB8AC3E}">
        <p14:creationId xmlns:p14="http://schemas.microsoft.com/office/powerpoint/2010/main" val="61502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F1C9A-460A-405E-A015-8D7290443BC0}"/>
              </a:ext>
            </a:extLst>
          </p:cNvPr>
          <p:cNvSpPr>
            <a:spLocks noGrp="1"/>
          </p:cNvSpPr>
          <p:nvPr>
            <p:ph type="title"/>
          </p:nvPr>
        </p:nvSpPr>
        <p:spPr/>
        <p:txBody>
          <a:bodyPr/>
          <a:lstStyle/>
          <a:p>
            <a:r>
              <a:rPr lang="en-CA"/>
              <a:t>Genius bar</a:t>
            </a:r>
          </a:p>
        </p:txBody>
      </p:sp>
      <p:sp>
        <p:nvSpPr>
          <p:cNvPr id="3" name="Espace réservé du contenu 2">
            <a:extLst>
              <a:ext uri="{FF2B5EF4-FFF2-40B4-BE49-F238E27FC236}">
                <a16:creationId xmlns:a16="http://schemas.microsoft.com/office/drawing/2014/main" id="{68732E89-C03D-4B22-A735-D3ECDC2BCDF8}"/>
              </a:ext>
            </a:extLst>
          </p:cNvPr>
          <p:cNvSpPr>
            <a:spLocks noGrp="1"/>
          </p:cNvSpPr>
          <p:nvPr>
            <p:ph idx="1"/>
          </p:nvPr>
        </p:nvSpPr>
        <p:spPr/>
        <p:txBody>
          <a:bodyPr/>
          <a:lstStyle/>
          <a:p>
            <a:r>
              <a:rPr lang="en-CA" dirty="0"/>
              <a:t>Experts will be available to answer your technical questions</a:t>
            </a:r>
          </a:p>
          <a:p>
            <a:pPr lvl="1"/>
            <a:r>
              <a:rPr lang="en-CA" dirty="0"/>
              <a:t>They will be located at high-standing tables in the green and purple areas</a:t>
            </a:r>
          </a:p>
          <a:p>
            <a:pPr lvl="1"/>
            <a:r>
              <a:rPr lang="en-CA" dirty="0"/>
              <a:t>Come and see us!!!</a:t>
            </a:r>
          </a:p>
        </p:txBody>
      </p:sp>
    </p:spTree>
    <p:extLst>
      <p:ext uri="{BB962C8B-B14F-4D97-AF65-F5344CB8AC3E}">
        <p14:creationId xmlns:p14="http://schemas.microsoft.com/office/powerpoint/2010/main" val="4487571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476</Words>
  <Application>Microsoft Office PowerPoint</Application>
  <PresentationFormat>Grand écran</PresentationFormat>
  <Paragraphs>53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LucidaGrande</vt:lpstr>
      <vt:lpstr>Thème Office</vt:lpstr>
      <vt:lpstr>Présentation PowerPoint</vt:lpstr>
      <vt:lpstr>The Insurance Industry</vt:lpstr>
      <vt:lpstr>Data</vt:lpstr>
      <vt:lpstr>Learnings From The Training</vt:lpstr>
      <vt:lpstr>Case Description</vt:lpstr>
      <vt:lpstr>Target Audience</vt:lpstr>
      <vt:lpstr>Product profitability</vt:lpstr>
      <vt:lpstr>Tips or Hints </vt:lpstr>
      <vt:lpstr>Genius bar</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Gauthier, Maxime</dc:creator>
  <cp:lastModifiedBy>Gauthier, Maxime</cp:lastModifiedBy>
  <cp:revision>37</cp:revision>
  <dcterms:created xsi:type="dcterms:W3CDTF">2018-10-22T12:40:25Z</dcterms:created>
  <dcterms:modified xsi:type="dcterms:W3CDTF">2018-11-17T13:26:14Z</dcterms:modified>
</cp:coreProperties>
</file>