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8" r:id="rId8"/>
    <p:sldId id="269" r:id="rId9"/>
    <p:sldId id="274" r:id="rId10"/>
    <p:sldId id="264" r:id="rId11"/>
    <p:sldId id="270" r:id="rId12"/>
    <p:sldId id="276" r:id="rId13"/>
    <p:sldId id="275" r:id="rId14"/>
    <p:sldId id="265" r:id="rId15"/>
    <p:sldId id="262" r:id="rId16"/>
    <p:sldId id="261" r:id="rId17"/>
    <p:sldId id="26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5BBB62-0512-4BF4-86FF-121027373D7C}">
          <p14:sldIdLst>
            <p14:sldId id="256"/>
            <p14:sldId id="257"/>
            <p14:sldId id="258"/>
            <p14:sldId id="266"/>
            <p14:sldId id="260"/>
            <p14:sldId id="259"/>
            <p14:sldId id="268"/>
            <p14:sldId id="269"/>
            <p14:sldId id="274"/>
            <p14:sldId id="264"/>
            <p14:sldId id="270"/>
            <p14:sldId id="276"/>
            <p14:sldId id="275"/>
            <p14:sldId id="265"/>
            <p14:sldId id="262"/>
            <p14:sldId id="261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7" d="100"/>
          <a:sy n="77" d="100"/>
        </p:scale>
        <p:origin x="77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2:34:11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 descr="Abstract background of mesh">
            <a:extLst>
              <a:ext uri="{FF2B5EF4-FFF2-40B4-BE49-F238E27FC236}">
                <a16:creationId xmlns:a16="http://schemas.microsoft.com/office/drawing/2014/main" id="{878CFD6E-055E-E24D-65D5-589A8CCFC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7FE53-CB19-D2B0-4390-CA2641FA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Humanlytics: An HR Dashboard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B9D47-6FDE-F5BD-3ABA-2CC2DA49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Muhammed Arslan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Muhammed Tayyab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Dallas Diaz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Ramya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Thambabattula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5B30-B8F1-CE3F-F364-D7F17CC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8414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4ED5-6A25-8B7C-D80D-3CEFBCE6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953721"/>
            <a:ext cx="4792149" cy="1626576"/>
          </a:xfrm>
        </p:spPr>
        <p:txBody>
          <a:bodyPr/>
          <a:lstStyle/>
          <a:p>
            <a:r>
              <a:rPr lang="en-US" dirty="0"/>
              <a:t>Initial findings were in the form of graphs and tables before we could utilize our LLM to take the information and make 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830C-42EB-EED7-BA77-5DB33FFA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9A73C-6394-55A0-880E-25377DD0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251"/>
            <a:ext cx="4959615" cy="3306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017FF-9093-AA76-F533-6C5D608E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32" y="3606630"/>
            <a:ext cx="6318739" cy="26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37F9-3A26-4782-2532-4DE9F30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374A6-934E-BE54-0557-A7F10DF1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67" y="1749286"/>
            <a:ext cx="4575416" cy="3826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656E2-E435-A2E1-B225-0BDE128D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57" y="1749286"/>
            <a:ext cx="6020322" cy="4116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901EDB-CF26-3479-FF22-18683ED9E3DA}"/>
              </a:ext>
            </a:extLst>
          </p:cNvPr>
          <p:cNvSpPr txBox="1"/>
          <p:nvPr/>
        </p:nvSpPr>
        <p:spPr>
          <a:xfrm>
            <a:off x="974035" y="898388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Layoff Data</a:t>
            </a:r>
          </a:p>
        </p:txBody>
      </p:sp>
    </p:spTree>
    <p:extLst>
      <p:ext uri="{BB962C8B-B14F-4D97-AF65-F5344CB8AC3E}">
        <p14:creationId xmlns:p14="http://schemas.microsoft.com/office/powerpoint/2010/main" val="138360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37F9-3A26-4782-2532-4DE9F30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D5AA5-C438-0999-4FCB-6B1588C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4" y="2037522"/>
            <a:ext cx="5906012" cy="1262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E859B-4CB0-553B-98DE-2821B2A8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06" y="1453537"/>
            <a:ext cx="5914004" cy="5243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6B3D9-A468-E42E-CE6E-5CB1E96F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64" y="3558209"/>
            <a:ext cx="5875529" cy="3138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0940D3-6890-233E-95C4-E050C84396E6}"/>
              </a:ext>
            </a:extLst>
          </p:cNvPr>
          <p:cNvSpPr txBox="1"/>
          <p:nvPr/>
        </p:nvSpPr>
        <p:spPr>
          <a:xfrm>
            <a:off x="457200" y="844826"/>
            <a:ext cx="553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Reddit Data</a:t>
            </a:r>
          </a:p>
        </p:txBody>
      </p:sp>
    </p:spTree>
    <p:extLst>
      <p:ext uri="{BB962C8B-B14F-4D97-AF65-F5344CB8AC3E}">
        <p14:creationId xmlns:p14="http://schemas.microsoft.com/office/powerpoint/2010/main" val="180685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37F9-3A26-4782-2532-4DE9F30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B24B8-B771-E06A-D805-241C8FA7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7" y="2403992"/>
            <a:ext cx="5113463" cy="4198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A2558-01DC-63F6-AC06-395A54C5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78" y="2586555"/>
            <a:ext cx="5452332" cy="4198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8B37C-8427-D8B1-BB67-636E37A2A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21" y="1198977"/>
            <a:ext cx="6503176" cy="1205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38A55-5EAF-91E7-E469-3FE76AAB7F48}"/>
              </a:ext>
            </a:extLst>
          </p:cNvPr>
          <p:cNvSpPr txBox="1"/>
          <p:nvPr/>
        </p:nvSpPr>
        <p:spPr>
          <a:xfrm>
            <a:off x="557060" y="934261"/>
            <a:ext cx="482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Tweets Data</a:t>
            </a:r>
          </a:p>
        </p:txBody>
      </p:sp>
    </p:spTree>
    <p:extLst>
      <p:ext uri="{BB962C8B-B14F-4D97-AF65-F5344CB8AC3E}">
        <p14:creationId xmlns:p14="http://schemas.microsoft.com/office/powerpoint/2010/main" val="6583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F85FE-FBB9-A652-33AF-2841449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2" y="971397"/>
            <a:ext cx="6947523" cy="16101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3C56-0930-271C-929D-153E6364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35" y="2747137"/>
            <a:ext cx="4271842" cy="2021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 were also able to get our </a:t>
            </a:r>
            <a:r>
              <a:rPr lang="en-US" sz="2400" dirty="0" err="1"/>
              <a:t>streamlit</a:t>
            </a:r>
            <a:r>
              <a:rPr lang="en-US" sz="2400" dirty="0"/>
              <a:t> up and running to start presenting something to a 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2718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60C20-339B-38E9-2881-784B4C63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32" y="1648750"/>
            <a:ext cx="6295965" cy="44858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9334" y="6300216"/>
            <a:ext cx="629597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D3D7-6BB1-3AF7-5A5E-21F13B37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AE2F-57F8-C005-126F-87807F0D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29" y="844060"/>
            <a:ext cx="8805035" cy="1277775"/>
          </a:xfrm>
        </p:spPr>
        <p:txBody>
          <a:bodyPr>
            <a:normAutofit/>
          </a:bodyPr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0847-D0D8-CFE5-CE52-9D1810AF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34" y="2107984"/>
            <a:ext cx="4979499" cy="3772069"/>
          </a:xfrm>
        </p:spPr>
        <p:txBody>
          <a:bodyPr/>
          <a:lstStyle/>
          <a:p>
            <a:r>
              <a:rPr lang="en-US" dirty="0"/>
              <a:t>Our current updates to the model that we are using:</a:t>
            </a:r>
          </a:p>
          <a:p>
            <a:r>
              <a:rPr lang="en-US" dirty="0"/>
              <a:t>	- Our ChatGPT model can retrieve data from our database</a:t>
            </a:r>
          </a:p>
          <a:p>
            <a:r>
              <a:rPr lang="en-US" dirty="0"/>
              <a:t>	- It is fully connected within our triangle model</a:t>
            </a:r>
          </a:p>
          <a:p>
            <a:r>
              <a:rPr lang="en-US" dirty="0"/>
              <a:t>	- It has been trained to make recommendations based off the information it receives.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445A-2C3B-9D6A-E706-E23BF3E5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6C09C-2523-456E-B720-B506EF94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68" y="1789043"/>
            <a:ext cx="5232803" cy="44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39A08-7918-5DC9-4CDA-10FE6BB9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1" y="462838"/>
            <a:ext cx="3879957" cy="1938528"/>
          </a:xfrm>
        </p:spPr>
        <p:txBody>
          <a:bodyPr>
            <a:normAutofit/>
          </a:bodyPr>
          <a:lstStyle/>
          <a:p>
            <a:r>
              <a:rPr lang="en-US" sz="4800" dirty="0"/>
              <a:t>Initial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53F9E-47FA-6D6C-DE8F-77662DAB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218274"/>
            <a:ext cx="6812280" cy="40873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BE76-7355-3394-9EFB-26F1AD86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171" y="2501535"/>
            <a:ext cx="3879957" cy="35595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the triangle model was completely connected, we were able to implement the features of the dashboard.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Current features: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Resume Analyzer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Skills Match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9330-2160-C0F6-B59A-7E8A284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1E1B-16A1-5E52-6268-774BE2DE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1" y="462838"/>
            <a:ext cx="3879957" cy="1938528"/>
          </a:xfrm>
        </p:spPr>
        <p:txBody>
          <a:bodyPr>
            <a:normAutofit/>
          </a:bodyPr>
          <a:lstStyle/>
          <a:p>
            <a:r>
              <a:rPr lang="en-US" sz="4800"/>
              <a:t>Initial Results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181C-DA7F-237C-1888-FC6A6C373264}"/>
              </a:ext>
            </a:extLst>
          </p:cNvPr>
          <p:cNvSpPr>
            <a:spLocks/>
          </p:cNvSpPr>
          <p:nvPr/>
        </p:nvSpPr>
        <p:spPr>
          <a:xfrm>
            <a:off x="7941733" y="2150066"/>
            <a:ext cx="3741617" cy="714138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outcome of the Resume Analysis Functionality Feature: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86D3-938E-09D1-2AA1-538613C48336}"/>
              </a:ext>
            </a:extLst>
          </p:cNvPr>
          <p:cNvSpPr>
            <a:spLocks/>
          </p:cNvSpPr>
          <p:nvPr/>
        </p:nvSpPr>
        <p:spPr>
          <a:xfrm>
            <a:off x="6954695" y="4568464"/>
            <a:ext cx="375452" cy="214900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fld id="{DFDF98CC-160E-494C-8C3C-8CDC5FA257DE}" type="slidenum"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30352"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B28D9-7D11-038A-FD02-5B02C0F84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t="6830" r="7266" b="9228"/>
          <a:stretch/>
        </p:blipFill>
        <p:spPr>
          <a:xfrm>
            <a:off x="670668" y="990101"/>
            <a:ext cx="6122557" cy="3793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90591-4A41-46FC-523D-156C51438EB2}"/>
              </a:ext>
            </a:extLst>
          </p:cNvPr>
          <p:cNvSpPr txBox="1"/>
          <p:nvPr/>
        </p:nvSpPr>
        <p:spPr>
          <a:xfrm>
            <a:off x="7794170" y="3259560"/>
            <a:ext cx="40422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Dashboard takes in the input from the user</a:t>
            </a:r>
          </a:p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LLM takes the information and makes a call to the database to retrieve the information based on the request</a:t>
            </a:r>
          </a:p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finds a match and returns the output to the user on the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3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22F40-95DD-2EFF-CE6A-850620ED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038027" cy="75950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20C5-EF86-4603-0FAA-F3F2BCE5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64267"/>
            <a:ext cx="11038027" cy="4383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Finalize the information that is being input into the Firebase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up the front-end user interface and make it more user friendly and user appealing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Steps:</a:t>
            </a:r>
          </a:p>
          <a:p>
            <a:pPr marL="617220" lvl="1" indent="-342900"/>
            <a:r>
              <a:rPr lang="en-US" dirty="0"/>
              <a:t>Expand our network to include additional data and make additional recommendations</a:t>
            </a:r>
          </a:p>
          <a:p>
            <a:pPr marL="617220" lvl="1" indent="-342900"/>
            <a:r>
              <a:rPr lang="en-US" dirty="0"/>
              <a:t>As more users interact with the dashboard, we will gather more and more information to eventually expand our recommendation features to make recommendations about other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7513-5F71-BAAE-7EFE-D046878F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ECAB6-43D2-DBA1-56F3-19A70D63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1"/>
            <a:ext cx="8085002" cy="141623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8220C-E826-AA07-6683-6F60BE8E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693" y="508090"/>
            <a:ext cx="8085002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31EC-49A3-0715-F21B-77AF69A6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98529"/>
            <a:ext cx="8085002" cy="342121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Proxima Nova"/>
              </a:rPr>
              <a:t>The main issue in today’s work world seems to be turnover rates. It can be attributed to COVID, employee satisfaction, benefits, etc.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Proxima Nova"/>
              </a:rPr>
              <a:t>Not all HR teams within companies know these things so our product should shed more light on what is affecting their turnover rates and how they can get those down.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C80CA7-02AB-D501-04CC-B06EAB6F8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6214278"/>
            <a:ext cx="8077200" cy="45720"/>
          </a:xfrm>
          <a:custGeom>
            <a:avLst/>
            <a:gdLst>
              <a:gd name="connsiteX0" fmla="*/ 0 w 8077200"/>
              <a:gd name="connsiteY0" fmla="*/ 0 h 45720"/>
              <a:gd name="connsiteX1" fmla="*/ 5005652 w 8077200"/>
              <a:gd name="connsiteY1" fmla="*/ 0 h 45720"/>
              <a:gd name="connsiteX2" fmla="*/ 5021183 w 8077200"/>
              <a:gd name="connsiteY2" fmla="*/ 0 h 45720"/>
              <a:gd name="connsiteX3" fmla="*/ 8077200 w 8077200"/>
              <a:gd name="connsiteY3" fmla="*/ 0 h 45720"/>
              <a:gd name="connsiteX4" fmla="*/ 8077200 w 8077200"/>
              <a:gd name="connsiteY4" fmla="*/ 45720 h 45720"/>
              <a:gd name="connsiteX5" fmla="*/ 6144298 w 8077200"/>
              <a:gd name="connsiteY5" fmla="*/ 45720 h 45720"/>
              <a:gd name="connsiteX6" fmla="*/ 6128767 w 8077200"/>
              <a:gd name="connsiteY6" fmla="*/ 45720 h 45720"/>
              <a:gd name="connsiteX7" fmla="*/ 1123115 w 8077200"/>
              <a:gd name="connsiteY7" fmla="*/ 45720 h 45720"/>
              <a:gd name="connsiteX8" fmla="*/ 1123115 w 8077200"/>
              <a:gd name="connsiteY8" fmla="*/ 45719 h 45720"/>
              <a:gd name="connsiteX9" fmla="*/ 0 w 8077200"/>
              <a:gd name="connsiteY9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7200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8077200" y="0"/>
                </a:lnTo>
                <a:lnTo>
                  <a:pt x="8077200" y="45720"/>
                </a:lnTo>
                <a:lnTo>
                  <a:pt x="6144298" y="45720"/>
                </a:lnTo>
                <a:lnTo>
                  <a:pt x="6128767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3E8E-4EBD-8FF9-257C-F99ACD4E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A5AE-33C4-49B9-2583-0208F70E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228527"/>
          </a:xfrm>
        </p:spPr>
        <p:txBody>
          <a:bodyPr>
            <a:normAutofit fontScale="90000"/>
          </a:bodyPr>
          <a:lstStyle/>
          <a:p>
            <a:pPr marL="685800" indent="-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Objectives:</a:t>
            </a:r>
            <a:br>
              <a:rPr lang="en-US" dirty="0"/>
            </a:br>
            <a:br>
              <a:rPr lang="en-US" dirty="0"/>
            </a:br>
            <a:br>
              <a:rPr lang="en-US" sz="1800" b="0" i="0" u="none" strike="noStrike" dirty="0">
                <a:effectLst/>
                <a:latin typeface="+mj-lt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CF2C-F5CA-A85C-C3B2-024C9B1B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29" y="2121319"/>
            <a:ext cx="6597753" cy="487045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Focusing 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Talent acquisition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+mj-lt"/>
              </a:rPr>
              <a:t>How can we find the best of the best employees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Employee retention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+mj-lt"/>
              </a:rPr>
              <a:t>Looking at factors that make employees stay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Workforce analytics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Layoff Analysis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Sentiment on layoffs and potential suggestions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2DDC-227C-11DD-55BF-3B522F8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1BB7-B1D5-D0E4-CD25-F11805E5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8F4E39-31C4-1ED0-C722-16631085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5" y="2108530"/>
            <a:ext cx="4843875" cy="37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595CB-73FD-B068-BB14-2E45F92B1236}"/>
              </a:ext>
            </a:extLst>
          </p:cNvPr>
          <p:cNvSpPr txBox="1"/>
          <p:nvPr/>
        </p:nvSpPr>
        <p:spPr>
          <a:xfrm>
            <a:off x="1104466" y="994503"/>
            <a:ext cx="893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Conceptual/Model Diagram</a:t>
            </a:r>
          </a:p>
        </p:txBody>
      </p:sp>
      <p:pic>
        <p:nvPicPr>
          <p:cNvPr id="7" name="Picture 6" descr="A diagram of a software process&#10;&#10;Description automatically generated with medium confidence">
            <a:extLst>
              <a:ext uri="{FF2B5EF4-FFF2-40B4-BE49-F238E27FC236}">
                <a16:creationId xmlns:a16="http://schemas.microsoft.com/office/drawing/2014/main" id="{9A9C1C8A-4368-78F0-FB74-949C1B5F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6" y="2264832"/>
            <a:ext cx="5680649" cy="37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2D48-DD8D-B263-06A3-DEC34FFA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Data being used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E0903-2F94-61A4-EBED-46CECFFC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842" y="909874"/>
            <a:ext cx="3357456" cy="75391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7E1A-614E-BF76-1D2D-72434747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43379-CFF9-12D3-EF9F-9981846B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42" y="2099827"/>
            <a:ext cx="3396138" cy="893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FC5E6-6EDF-9057-2B94-155D7C3BC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57" y="3429000"/>
            <a:ext cx="3983547" cy="7539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FDCC2A-D9E9-C866-91CC-F4F43E01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091" y="4753553"/>
            <a:ext cx="4523516" cy="7539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1513B9-C293-7BBF-9E4B-05FA5A7AAAB4}"/>
              </a:ext>
            </a:extLst>
          </p:cNvPr>
          <p:cNvSpPr txBox="1"/>
          <p:nvPr/>
        </p:nvSpPr>
        <p:spPr>
          <a:xfrm>
            <a:off x="517870" y="2805077"/>
            <a:ext cx="4452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our data for the initial information comes from Reddit and Twitter.</a:t>
            </a:r>
          </a:p>
          <a:p>
            <a:endParaRPr lang="en-US" dirty="0"/>
          </a:p>
          <a:p>
            <a:r>
              <a:rPr lang="en-US" dirty="0"/>
              <a:t>Listed here are the actual data sets from our google drive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6F086A-1A83-CF5D-443E-B27471F3C0C5}"/>
                  </a:ext>
                </a:extLst>
              </p14:cNvPr>
              <p14:cNvContentPartPr/>
              <p14:nvPr/>
            </p14:nvContentPartPr>
            <p14:xfrm>
              <a:off x="3100633" y="663943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6F086A-1A83-CF5D-443E-B27471F3C0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4513" y="663331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5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A481-3C8D-F125-0B70-A615F6B7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62838"/>
            <a:ext cx="11055819" cy="1938528"/>
          </a:xfrm>
        </p:spPr>
        <p:txBody>
          <a:bodyPr>
            <a:normAutofit/>
          </a:bodyPr>
          <a:lstStyle/>
          <a:p>
            <a:r>
              <a:rPr lang="en-US" sz="4800" dirty="0"/>
              <a:t>Data Preprocessing and Cleaning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8F6077-BBF4-CEA4-A5B2-EFED804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251" y="1593669"/>
            <a:ext cx="5697303" cy="282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1E65-6B96-0E8F-E58F-0DCE73C8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368" y="1593669"/>
            <a:ext cx="5108323" cy="3559539"/>
          </a:xfrm>
        </p:spPr>
        <p:txBody>
          <a:bodyPr>
            <a:normAutofit/>
          </a:bodyPr>
          <a:lstStyle/>
          <a:p>
            <a:r>
              <a:rPr lang="en-US" dirty="0"/>
              <a:t>All of the data (coming from reddit and twitter) that was included in the database was retrieved using an API call and cleaned using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Once complete, we import the data into the firebase database.</a:t>
            </a:r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3A60-C51C-3657-E67D-A61C370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3222A-7F26-5FC0-9678-09BD8B46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9" y="4421775"/>
            <a:ext cx="4468342" cy="18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C20B-D157-E6E3-D578-1BD7411D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873097" cy="4870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9041-3D98-5199-0D91-9C4A8885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E268D-BC3B-693B-2630-74D583F5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3" y="998009"/>
            <a:ext cx="5709447" cy="4861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4D191C-F607-E320-64C8-E6015A5F8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90" y="1009135"/>
            <a:ext cx="5530450" cy="1280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6C2A1E-8E72-70DE-6860-C6C24BBE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734" y="2644877"/>
            <a:ext cx="4747671" cy="34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9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2F5-A489-B985-C013-B83ACF72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35875-D5F0-8A83-579C-9395FA64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7" y="1643660"/>
            <a:ext cx="5830499" cy="392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AEE047-CF3D-5814-2C03-B21DAF27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6" y="902884"/>
            <a:ext cx="5724183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37F9-3A26-4782-2532-4DE9F30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1595A-F181-9817-5540-6B6465D9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33" y="2549439"/>
            <a:ext cx="5075360" cy="2613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44FCB-8B53-FE20-35CD-A81C8C6BBA84}"/>
              </a:ext>
            </a:extLst>
          </p:cNvPr>
          <p:cNvSpPr txBox="1"/>
          <p:nvPr/>
        </p:nvSpPr>
        <p:spPr>
          <a:xfrm>
            <a:off x="904461" y="1133061"/>
            <a:ext cx="474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Skills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4933C-52FC-6AE5-8D9E-0B9C6F4D32FD}"/>
              </a:ext>
            </a:extLst>
          </p:cNvPr>
          <p:cNvSpPr txBox="1"/>
          <p:nvPr/>
        </p:nvSpPr>
        <p:spPr>
          <a:xfrm>
            <a:off x="795130" y="2097157"/>
            <a:ext cx="442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scraped for skill matching with the job titles for recommendations.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CBA04-8AC6-42F9-8024-B9178A55A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2" t="7440"/>
          <a:stretch/>
        </p:blipFill>
        <p:spPr bwMode="auto">
          <a:xfrm>
            <a:off x="484974" y="2842591"/>
            <a:ext cx="5043223" cy="2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7255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482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Bierstadt</vt:lpstr>
      <vt:lpstr>Nunito</vt:lpstr>
      <vt:lpstr>Proxima Nova</vt:lpstr>
      <vt:lpstr>GestaltVTI</vt:lpstr>
      <vt:lpstr>Humanlytics: An HR Dashboard Software</vt:lpstr>
      <vt:lpstr>Introduction</vt:lpstr>
      <vt:lpstr>Objectives:   </vt:lpstr>
      <vt:lpstr>PowerPoint Presentation</vt:lpstr>
      <vt:lpstr>Specific Data being used</vt:lpstr>
      <vt:lpstr>Data Preprocessing and Cleaning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Dashboard Visualization</vt:lpstr>
      <vt:lpstr>Model Implementation</vt:lpstr>
      <vt:lpstr>Initial Results</vt:lpstr>
      <vt:lpstr>Initial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Humanlytics: An HR Dashboard Software</dc:title>
  <dc:creator>Diaz, Dallas</dc:creator>
  <cp:lastModifiedBy>Muhammad Arslan</cp:lastModifiedBy>
  <cp:revision>3</cp:revision>
  <dcterms:created xsi:type="dcterms:W3CDTF">2024-03-18T14:34:53Z</dcterms:created>
  <dcterms:modified xsi:type="dcterms:W3CDTF">2024-03-19T03:18:57Z</dcterms:modified>
</cp:coreProperties>
</file>