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66" r:id="rId5"/>
    <p:sldId id="260" r:id="rId6"/>
    <p:sldId id="259" r:id="rId7"/>
    <p:sldId id="264" r:id="rId8"/>
    <p:sldId id="265" r:id="rId9"/>
    <p:sldId id="262" r:id="rId10"/>
    <p:sldId id="261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5BBB62-0512-4BF4-86FF-121027373D7C}">
          <p14:sldIdLst>
            <p14:sldId id="256"/>
            <p14:sldId id="257"/>
            <p14:sldId id="258"/>
            <p14:sldId id="266"/>
            <p14:sldId id="260"/>
            <p14:sldId id="259"/>
            <p14:sldId id="264"/>
            <p14:sldId id="265"/>
            <p14:sldId id="262"/>
            <p14:sldId id="261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BBEE-F49C-421E-8D69-01D678C2645F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5A31-3E87-468A-B148-5C666447EC69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7212-621B-48DA-ADA4-5ADD472264E8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7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29FD-4554-41E0-B4CE-5E66F1069EE1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0AF1-98AE-4BE5-B730-B3F94EBFAF6B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4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02BD241F-3391-4EBE-A8C5-7CBF4570F37E}" type="datetime1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3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5603-DD09-4201-9B85-01E017332964}" type="datetime1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8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3CD9-D698-4CA1-B27A-F3D4C2BCE197}" type="datetime1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FE42-FC27-4BF8-9CF6-3CCDE72249E1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9139-9C44-484A-9C8C-A9A029484308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3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F3223F2-9184-454A-B4F4-C56DD77B6351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0" name="Picture 59" descr="Abstract background of mesh">
            <a:extLst>
              <a:ext uri="{FF2B5EF4-FFF2-40B4-BE49-F238E27FC236}">
                <a16:creationId xmlns:a16="http://schemas.microsoft.com/office/drawing/2014/main" id="{878CFD6E-055E-E24D-65D5-589A8CCFC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7FE53-CB19-D2B0-4390-CA2641FA5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Humanlytics: An HR Dashboard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B9D47-6FDE-F5BD-3ABA-2CC2DA494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Muhammed Arslan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Muhammed Tayyab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Dallas Diaz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Ramya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Thambabattula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6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C50F268-D55E-FEDC-5393-A065F362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39A08-7918-5DC9-4CDA-10FE6BB9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171" y="462838"/>
            <a:ext cx="3879957" cy="1938528"/>
          </a:xfrm>
        </p:spPr>
        <p:txBody>
          <a:bodyPr>
            <a:normAutofit/>
          </a:bodyPr>
          <a:lstStyle/>
          <a:p>
            <a:r>
              <a:rPr lang="en-US" sz="4800" dirty="0"/>
              <a:t>Initial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953F9E-47FA-6D6C-DE8F-77662DAB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218274"/>
            <a:ext cx="6812280" cy="408736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3B3B6-1E81-F970-17D6-39B7A2E8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BE76-7355-3394-9EFB-26F1AD86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171" y="2501535"/>
            <a:ext cx="3879957" cy="35595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After the triangle model was completely connected, we were able to implement the features of the dashboard.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Current features: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Resume Analyzer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Skills Match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1411EE-C7B0-978E-8842-050DAC2C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F75E0-14F0-C93D-6F9E-77925BE3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3/18/2024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39330-2160-C0F6-B59A-7E8A2841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50F268-D55E-FEDC-5393-A065F362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81E1B-16A1-5E52-6268-774BE2DE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171" y="462838"/>
            <a:ext cx="3879957" cy="1938528"/>
          </a:xfrm>
        </p:spPr>
        <p:txBody>
          <a:bodyPr>
            <a:normAutofit/>
          </a:bodyPr>
          <a:lstStyle/>
          <a:p>
            <a:r>
              <a:rPr lang="en-US" sz="4800"/>
              <a:t>Initial Results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37FA7-57CA-204A-D40A-040CAA2B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21411EE-C7B0-978E-8842-050DAC2C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181C-DA7F-237C-1888-FC6A6C373264}"/>
              </a:ext>
            </a:extLst>
          </p:cNvPr>
          <p:cNvSpPr>
            <a:spLocks/>
          </p:cNvSpPr>
          <p:nvPr/>
        </p:nvSpPr>
        <p:spPr>
          <a:xfrm>
            <a:off x="7941733" y="2150066"/>
            <a:ext cx="3741617" cy="714138"/>
          </a:xfrm>
          <a:prstGeom prst="rect">
            <a:avLst/>
          </a:prstGeom>
        </p:spPr>
        <p:txBody>
          <a:bodyPr/>
          <a:lstStyle/>
          <a:p>
            <a:pPr defTabSz="530352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is the outcome of the Resume Analysis Functionality Feature: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9A25C-7A97-C8F7-E7D6-E430C930D005}"/>
              </a:ext>
            </a:extLst>
          </p:cNvPr>
          <p:cNvSpPr>
            <a:spLocks/>
          </p:cNvSpPr>
          <p:nvPr/>
        </p:nvSpPr>
        <p:spPr>
          <a:xfrm>
            <a:off x="517868" y="6387065"/>
            <a:ext cx="1614556" cy="214900"/>
          </a:xfrm>
          <a:prstGeom prst="rect">
            <a:avLst/>
          </a:prstGeom>
        </p:spPr>
        <p:txBody>
          <a:bodyPr/>
          <a:lstStyle/>
          <a:p>
            <a:pPr defTabSz="530352">
              <a:spcAft>
                <a:spcPts val="600"/>
              </a:spcAft>
            </a:pPr>
            <a:fld id="{79D44673-3D7D-4DA4-8694-3884C26BCA78}" type="datetime1"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30352">
                <a:spcAft>
                  <a:spcPts val="600"/>
                </a:spcAft>
              </a:pPr>
              <a:t>3/18/2024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86D3-938E-09D1-2AA1-538613C48336}"/>
              </a:ext>
            </a:extLst>
          </p:cNvPr>
          <p:cNvSpPr>
            <a:spLocks/>
          </p:cNvSpPr>
          <p:nvPr/>
        </p:nvSpPr>
        <p:spPr>
          <a:xfrm>
            <a:off x="6954695" y="4568464"/>
            <a:ext cx="375452" cy="214900"/>
          </a:xfrm>
          <a:prstGeom prst="rect">
            <a:avLst/>
          </a:prstGeom>
        </p:spPr>
        <p:txBody>
          <a:bodyPr/>
          <a:lstStyle/>
          <a:p>
            <a:pPr defTabSz="530352">
              <a:spcAft>
                <a:spcPts val="600"/>
              </a:spcAft>
            </a:pPr>
            <a:fld id="{DFDF98CC-160E-494C-8C3C-8CDC5FA257DE}" type="slidenum"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30352"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7B28D9-7D11-038A-FD02-5B02C0F84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" t="6830" r="7266" b="9228"/>
          <a:stretch/>
        </p:blipFill>
        <p:spPr>
          <a:xfrm>
            <a:off x="670668" y="990101"/>
            <a:ext cx="6122557" cy="3793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90591-4A41-46FC-523D-156C51438EB2}"/>
              </a:ext>
            </a:extLst>
          </p:cNvPr>
          <p:cNvSpPr txBox="1"/>
          <p:nvPr/>
        </p:nvSpPr>
        <p:spPr>
          <a:xfrm>
            <a:off x="7794170" y="3259560"/>
            <a:ext cx="40422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8882" indent="-198882" defTabSz="530352">
              <a:spcAft>
                <a:spcPts val="600"/>
              </a:spcAft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Dashboard takes in the input from the user</a:t>
            </a:r>
          </a:p>
          <a:p>
            <a:pPr marL="198882" indent="-198882" defTabSz="530352">
              <a:spcAft>
                <a:spcPts val="600"/>
              </a:spcAft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LLM takes the information and makes a call to the database to retrieve the information based on the request</a:t>
            </a:r>
          </a:p>
          <a:p>
            <a:pPr marL="198882" indent="-198882" defTabSz="530352">
              <a:spcAft>
                <a:spcPts val="600"/>
              </a:spcAft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finds a match and returns the output to the user on the front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3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22F40-95DD-2EFF-CE6A-850620ED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038027" cy="759507"/>
          </a:xfrm>
        </p:spPr>
        <p:txBody>
          <a:bodyPr>
            <a:normAutofit fontScale="90000"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F73BC-18B9-EC59-D132-9674AAE9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320C5-EF86-4603-0FAA-F3F2BCE5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1964267"/>
            <a:ext cx="11038027" cy="4383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Finalize the information that is being input into the Firebase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 up the front-end user interface and make it more user friendly and user appealing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 Steps:</a:t>
            </a:r>
          </a:p>
          <a:p>
            <a:pPr marL="617220" lvl="1" indent="-342900"/>
            <a:r>
              <a:rPr lang="en-US" dirty="0"/>
              <a:t>Expand our network to include additional data and make additional recommendations</a:t>
            </a:r>
          </a:p>
          <a:p>
            <a:pPr marL="617220" lvl="1" indent="-342900"/>
            <a:r>
              <a:rPr lang="en-US" dirty="0"/>
              <a:t>As more users interact with the dashboard, we will gather more and more information to eventually expand our recommendation features to make recommendations about other items.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3B524-DD9A-9A61-D773-553400F9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3/18/2024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7513-5F71-BAAE-7EFE-D046878F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7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ECAB6-43D2-DBA1-56F3-19A70D63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1"/>
            <a:ext cx="8085002" cy="141623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30303-F24C-2BAF-F544-F33E7105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F8220C-E826-AA07-6683-6F60BE8E7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4693" y="508090"/>
            <a:ext cx="8085002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31EC-49A3-0715-F21B-77AF69A6E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98529"/>
            <a:ext cx="8085002" cy="3421219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effectLst/>
                <a:latin typeface="Proxima Nova"/>
              </a:rPr>
              <a:t>The main issue in today’s work world seems to be turnover rates. It can be attributed to COVID, employee satisfaction, benefits, etc.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effectLst/>
                <a:latin typeface="Proxima Nova"/>
              </a:rPr>
              <a:t>Not all HR teams within companies know these things so our product should shed more light on what is affecting their turnover rates and how they can get those down.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C80CA7-02AB-D501-04CC-B06EAB6F8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6214278"/>
            <a:ext cx="8077200" cy="45720"/>
          </a:xfrm>
          <a:custGeom>
            <a:avLst/>
            <a:gdLst>
              <a:gd name="connsiteX0" fmla="*/ 0 w 8077200"/>
              <a:gd name="connsiteY0" fmla="*/ 0 h 45720"/>
              <a:gd name="connsiteX1" fmla="*/ 5005652 w 8077200"/>
              <a:gd name="connsiteY1" fmla="*/ 0 h 45720"/>
              <a:gd name="connsiteX2" fmla="*/ 5021183 w 8077200"/>
              <a:gd name="connsiteY2" fmla="*/ 0 h 45720"/>
              <a:gd name="connsiteX3" fmla="*/ 8077200 w 8077200"/>
              <a:gd name="connsiteY3" fmla="*/ 0 h 45720"/>
              <a:gd name="connsiteX4" fmla="*/ 8077200 w 8077200"/>
              <a:gd name="connsiteY4" fmla="*/ 45720 h 45720"/>
              <a:gd name="connsiteX5" fmla="*/ 6144298 w 8077200"/>
              <a:gd name="connsiteY5" fmla="*/ 45720 h 45720"/>
              <a:gd name="connsiteX6" fmla="*/ 6128767 w 8077200"/>
              <a:gd name="connsiteY6" fmla="*/ 45720 h 45720"/>
              <a:gd name="connsiteX7" fmla="*/ 1123115 w 8077200"/>
              <a:gd name="connsiteY7" fmla="*/ 45720 h 45720"/>
              <a:gd name="connsiteX8" fmla="*/ 1123115 w 8077200"/>
              <a:gd name="connsiteY8" fmla="*/ 45719 h 45720"/>
              <a:gd name="connsiteX9" fmla="*/ 0 w 8077200"/>
              <a:gd name="connsiteY9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7200" h="45720">
                <a:moveTo>
                  <a:pt x="0" y="0"/>
                </a:moveTo>
                <a:lnTo>
                  <a:pt x="5005652" y="0"/>
                </a:lnTo>
                <a:lnTo>
                  <a:pt x="5021183" y="0"/>
                </a:lnTo>
                <a:lnTo>
                  <a:pt x="8077200" y="0"/>
                </a:lnTo>
                <a:lnTo>
                  <a:pt x="8077200" y="45720"/>
                </a:lnTo>
                <a:lnTo>
                  <a:pt x="6144298" y="45720"/>
                </a:lnTo>
                <a:lnTo>
                  <a:pt x="6128767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57328-804E-0C0D-A27B-B747A685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3/18/2024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83E8E-4EBD-8FF9-257C-F99ACD4E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A5AE-33C4-49B9-2583-0208F70E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228527"/>
          </a:xfrm>
        </p:spPr>
        <p:txBody>
          <a:bodyPr>
            <a:normAutofit fontScale="90000"/>
          </a:bodyPr>
          <a:lstStyle/>
          <a:p>
            <a:pPr marL="685800" indent="-6858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Objectives:</a:t>
            </a:r>
            <a:br>
              <a:rPr lang="en-US" dirty="0"/>
            </a:br>
            <a:br>
              <a:rPr lang="en-US" dirty="0"/>
            </a:br>
            <a:br>
              <a:rPr lang="en-US" sz="1800" b="0" i="0" u="none" strike="noStrike" dirty="0">
                <a:effectLst/>
                <a:latin typeface="+mj-lt"/>
              </a:rPr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9CF2C-F5CA-A85C-C3B2-024C9B1B9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30" y="2180954"/>
            <a:ext cx="5021182" cy="4870457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+mj-lt"/>
              </a:rPr>
              <a:t>Focusing on: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+mj-lt"/>
              </a:rPr>
              <a:t>Talent acquisition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+mj-lt"/>
              </a:rPr>
              <a:t>How can we find the best of the best employees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+mj-lt"/>
              </a:rPr>
              <a:t>Employee retention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+mj-lt"/>
              </a:rPr>
              <a:t>Looking at factors that make employees stay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+mj-lt"/>
              </a:rPr>
              <a:t>Workforce analytics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01208-D5C2-AC7D-CB6E-3EAC7F97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8609C-A7F3-9CF6-63BB-2AC013F1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2DDC-227C-11DD-55BF-3B522F82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ECBA04-8AC6-42F9-8024-B9178A55A5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92" t="7440"/>
          <a:stretch/>
        </p:blipFill>
        <p:spPr bwMode="auto">
          <a:xfrm>
            <a:off x="6411094" y="719667"/>
            <a:ext cx="5043223" cy="561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51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FF02E-CBCB-1017-33CE-A1770DEE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3CD9-D698-4CA1-B27A-F3D4C2BCE197}" type="datetime1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48FC5-1AF5-BF7D-8C21-D84CEE81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41BB7-B1D5-D0E4-CD25-F11805E5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8F4E39-31C4-1ED0-C722-166310855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81" y="2264832"/>
            <a:ext cx="8554663" cy="375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8595CB-73FD-B068-BB14-2E45F92B1236}"/>
              </a:ext>
            </a:extLst>
          </p:cNvPr>
          <p:cNvSpPr txBox="1"/>
          <p:nvPr/>
        </p:nvSpPr>
        <p:spPr>
          <a:xfrm>
            <a:off x="1889470" y="994503"/>
            <a:ext cx="712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Conceptual Diagram</a:t>
            </a:r>
          </a:p>
        </p:txBody>
      </p:sp>
    </p:spTree>
    <p:extLst>
      <p:ext uri="{BB962C8B-B14F-4D97-AF65-F5344CB8AC3E}">
        <p14:creationId xmlns:p14="http://schemas.microsoft.com/office/powerpoint/2010/main" val="122002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2D48-DD8D-B263-06A3-DEC34FFA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Data being used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CE0903-2F94-61A4-EBED-46CECFFCE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0842" y="909874"/>
            <a:ext cx="3357456" cy="75391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EF9E7-0BC9-94D3-A97D-95F0712C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DF28D-368D-E8C6-2715-3F11CA16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7E1A-614E-BF76-1D2D-72434747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543379-CFF9-12D3-EF9F-9981846B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842" y="2099827"/>
            <a:ext cx="3396138" cy="8931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0FC5E6-6EDF-9057-2B94-155D7C3BC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957" y="3429000"/>
            <a:ext cx="3983547" cy="7539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FDCC2A-D9E9-C866-91CC-F4F43E017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091" y="4753553"/>
            <a:ext cx="4523516" cy="7539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1513B9-C293-7BBF-9E4B-05FA5A7AAAB4}"/>
              </a:ext>
            </a:extLst>
          </p:cNvPr>
          <p:cNvSpPr txBox="1"/>
          <p:nvPr/>
        </p:nvSpPr>
        <p:spPr>
          <a:xfrm>
            <a:off x="517870" y="2805077"/>
            <a:ext cx="4452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majority of our data for the initial information comes from Reddit and Twitter.</a:t>
            </a:r>
          </a:p>
          <a:p>
            <a:endParaRPr lang="en-US" dirty="0"/>
          </a:p>
          <a:p>
            <a:r>
              <a:rPr lang="en-US" dirty="0"/>
              <a:t>Listed here are the actual data sets from our google drive</a:t>
            </a:r>
          </a:p>
        </p:txBody>
      </p:sp>
    </p:spTree>
    <p:extLst>
      <p:ext uri="{BB962C8B-B14F-4D97-AF65-F5344CB8AC3E}">
        <p14:creationId xmlns:p14="http://schemas.microsoft.com/office/powerpoint/2010/main" val="400354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1C50F268-D55E-FEDC-5393-A065F362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7A481-3C8D-F125-0B70-A615F6B78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5805" y="462838"/>
            <a:ext cx="5108323" cy="193852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Data Preprocessing and Cleaning</a:t>
            </a:r>
          </a:p>
        </p:txBody>
      </p:sp>
      <p:pic>
        <p:nvPicPr>
          <p:cNvPr id="2050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F8F6077-BBF4-CEA4-A5B2-EFED8046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251" y="462838"/>
            <a:ext cx="5697303" cy="334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B4853-8893-82CD-2445-08BE2317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1E65-6B96-0E8F-E58F-0DCE73C8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805" y="2501535"/>
            <a:ext cx="5108323" cy="3559539"/>
          </a:xfrm>
        </p:spPr>
        <p:txBody>
          <a:bodyPr>
            <a:normAutofit/>
          </a:bodyPr>
          <a:lstStyle/>
          <a:p>
            <a:r>
              <a:rPr lang="en-US" dirty="0"/>
              <a:t>All of the data (coming from reddit and twitter) that was included in the database was retrieved using an API call and cleaned using 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Once complete, we import the data into the firebase database.</a:t>
            </a:r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621411EE-C7B0-978E-8842-050DAC2C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A05AA-336B-F909-0596-364FA262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3/18/2024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93A60-C51C-3657-E67D-A61C3706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3222A-7F26-5FC0-9678-09BD8B465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345" y="3847687"/>
            <a:ext cx="3845115" cy="24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1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5B30-B8F1-CE3F-F364-D7F17CC0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084148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4ED5-6A25-8B7C-D80D-3CEFBCE6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953721"/>
            <a:ext cx="4792149" cy="1626576"/>
          </a:xfrm>
        </p:spPr>
        <p:txBody>
          <a:bodyPr/>
          <a:lstStyle/>
          <a:p>
            <a:r>
              <a:rPr lang="en-US" dirty="0"/>
              <a:t>Initial findings were in the form of graphs and tables before we could utilize our LLM to take the information and make recommendations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4BCFC-82EA-DE1B-1244-068447B0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46ED-D092-61B5-A5EC-9CF8B702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A830C-42EB-EED7-BA77-5DB33FFA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39A73C-6394-55A0-880E-25377DD05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5251"/>
            <a:ext cx="4959615" cy="3306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A017FF-9093-AA76-F533-6C5D608E6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532" y="3606630"/>
            <a:ext cx="6318739" cy="26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F85FE-FBB9-A652-33AF-2841449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03" y="971397"/>
            <a:ext cx="4263009" cy="2947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3C56-0930-271C-929D-153E63648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835" y="2747137"/>
            <a:ext cx="4271842" cy="20210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We were also able to get our </a:t>
            </a:r>
            <a:r>
              <a:rPr lang="en-US" sz="2400" dirty="0" err="1"/>
              <a:t>streamlit</a:t>
            </a:r>
            <a:r>
              <a:rPr lang="en-US" sz="2400" dirty="0"/>
              <a:t> up and running to start presenting something to a user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1B6B5-BEF6-EA0F-F48B-4AF46449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27184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860C20-339B-38E9-2881-784B4C63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332" y="1648750"/>
            <a:ext cx="6295965" cy="448587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9334" y="6300216"/>
            <a:ext cx="629597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0EBE2-DFA8-F6B3-9BAF-8AD63946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3/18/2024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6D3D7-6BB1-3AF7-5A5E-21F13B37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9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AE2F-57F8-C005-126F-87807F0D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5391863" cy="1832525"/>
          </a:xfrm>
        </p:spPr>
        <p:txBody>
          <a:bodyPr/>
          <a:lstStyle/>
          <a:p>
            <a:r>
              <a:rPr lang="en-US" dirty="0"/>
              <a:t>Model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0847-D0D8-CFE5-CE52-9D1810AF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01" y="2747264"/>
            <a:ext cx="4979499" cy="3772069"/>
          </a:xfrm>
        </p:spPr>
        <p:txBody>
          <a:bodyPr/>
          <a:lstStyle/>
          <a:p>
            <a:r>
              <a:rPr lang="en-US" dirty="0"/>
              <a:t>Our current updates to the model that we are using:</a:t>
            </a:r>
          </a:p>
          <a:p>
            <a:r>
              <a:rPr lang="en-US" dirty="0"/>
              <a:t>	- Our ChatGPT model can retrieve data from our database</a:t>
            </a:r>
          </a:p>
          <a:p>
            <a:r>
              <a:rPr lang="en-US" dirty="0"/>
              <a:t>	- It is fully connected within our triangle model</a:t>
            </a:r>
          </a:p>
          <a:p>
            <a:r>
              <a:rPr lang="en-US" dirty="0"/>
              <a:t>	- It has been trained to make recommendations based off the information it receives.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3AB67-BD03-7B05-B123-C9F197D9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BB65D-89F1-5842-220A-C8D9C0A7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E445A-2C3B-9D6A-E706-E23BF3E5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76C09C-2523-456E-B720-B506EF94D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270" y="677332"/>
            <a:ext cx="5579935" cy="503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1006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490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Bierstadt</vt:lpstr>
      <vt:lpstr>Nunito</vt:lpstr>
      <vt:lpstr>Proxima Nova</vt:lpstr>
      <vt:lpstr>GestaltVTI</vt:lpstr>
      <vt:lpstr>Humanlytics: An HR Dashboard Software</vt:lpstr>
      <vt:lpstr>Introduction</vt:lpstr>
      <vt:lpstr>Objectives:   </vt:lpstr>
      <vt:lpstr>PowerPoint Presentation</vt:lpstr>
      <vt:lpstr>Specific Data being used</vt:lpstr>
      <vt:lpstr>Data Preprocessing and Cleaning</vt:lpstr>
      <vt:lpstr>Data Analysis</vt:lpstr>
      <vt:lpstr>Data Analysis</vt:lpstr>
      <vt:lpstr>Model Implementation</vt:lpstr>
      <vt:lpstr>Initial Results</vt:lpstr>
      <vt:lpstr>Initial 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Humanlytics: An HR Dashboard Software</dc:title>
  <dc:creator>Diaz, Dallas</dc:creator>
  <cp:lastModifiedBy>Diaz, Dallas</cp:lastModifiedBy>
  <cp:revision>2</cp:revision>
  <dcterms:created xsi:type="dcterms:W3CDTF">2024-03-18T14:34:53Z</dcterms:created>
  <dcterms:modified xsi:type="dcterms:W3CDTF">2024-03-19T00:34:35Z</dcterms:modified>
</cp:coreProperties>
</file>