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Alfa Slab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1" Type="http://schemas.openxmlformats.org/officeDocument/2006/relationships/font" Target="fonts/AlfaSlabOne-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af926253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af926253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af926253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af926253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f926253c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f926253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f926253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af926253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af926253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af926253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af926253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af926253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aa999f0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aa999f0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aa999f0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aa999f0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aa999f0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aa999f0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aa999f0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aa999f0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9ba81e78c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9ba81e78c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aa999f0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aa999f0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aa999f0e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aa999f0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aa999f0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aa999f0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aa999f0e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aa999f0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aa999f0e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aa999f0e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aa999f0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aa999f0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aa999f0e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aa999f0e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aa999f0e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aa999f0e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a7c504b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a7c504b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7c504b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7c504b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a7c504b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a7c504b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aa999f0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aa999f0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aa999f0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aa999f0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af92625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af92625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af926253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af926253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hyperlink" Target="https://github.com/mtayyab25/Capstone_CS-5588-" TargetMode="External"/><Relationship Id="rId5" Type="http://schemas.openxmlformats.org/officeDocument/2006/relationships/hyperlink" Target="https://github.com/THAMBABATTULARAMYAKUMARI2019/Datascience-capstone_CS5" TargetMode="External"/><Relationship Id="rId6" Type="http://schemas.openxmlformats.org/officeDocument/2006/relationships/hyperlink" Target="https://github.com/dallasdiaz93/datasciencecapsto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spreadsheets/d/13LGiJ2aAFWkWvqfayr3bSWlJOvvx4qNsJ_6RFvAUXb0/edit#gid=1208650237" TargetMode="External"/><Relationship Id="rId4" Type="http://schemas.openxmlformats.org/officeDocument/2006/relationships/hyperlink" Target="https://docs.google.com/spreadsheets/d/1TZc5gjw6TXprXaLimRwyrWhF4umrBEpun4TuV5xcllA/edit#gid=1508777424" TargetMode="External"/><Relationship Id="rId5" Type="http://schemas.openxmlformats.org/officeDocument/2006/relationships/hyperlink" Target="https://docs.google.com/spreadsheets/d/1M_2IrocTETVPClWdZStjdfTqTROA7aJf8Y0WqmdG6KQ/edit#gid=1513922754" TargetMode="External"/><Relationship Id="rId6" Type="http://schemas.openxmlformats.org/officeDocument/2006/relationships/hyperlink" Target="https://docs.google.com/spreadsheets/d/1kwamdTZ8bphHfhdDrEdiNA5so2rYiWY0/edit#gid=88241723" TargetMode="External"/><Relationship Id="rId7" Type="http://schemas.openxmlformats.org/officeDocument/2006/relationships/hyperlink" Target="https://drive.google.com/drive/searc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ddmnh@umsystem.edu" TargetMode="External"/><Relationship Id="rId4" Type="http://schemas.openxmlformats.org/officeDocument/2006/relationships/hyperlink" Target="mailto:mt56w@umsystem.edu" TargetMode="External"/><Relationship Id="rId5" Type="http://schemas.openxmlformats.org/officeDocument/2006/relationships/hyperlink" Target="mailto:tramyakumari.22s@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67350"/>
            <a:ext cx="8520600" cy="144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Humanlytics</a:t>
            </a:r>
            <a:endParaRPr/>
          </a:p>
        </p:txBody>
      </p:sp>
      <p:sp>
        <p:nvSpPr>
          <p:cNvPr id="57" name="Google Shape;57;p13"/>
          <p:cNvSpPr txBox="1"/>
          <p:nvPr>
            <p:ph idx="1" type="subTitle"/>
          </p:nvPr>
        </p:nvSpPr>
        <p:spPr>
          <a:xfrm>
            <a:off x="311700" y="3181825"/>
            <a:ext cx="3066600" cy="1400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lt1"/>
                </a:solidFill>
              </a:rPr>
              <a:t>Muhammad Tayyab</a:t>
            </a:r>
            <a:endParaRPr>
              <a:solidFill>
                <a:schemeClr val="lt1"/>
              </a:solidFill>
            </a:endParaRPr>
          </a:p>
          <a:p>
            <a:pPr indent="0" lvl="0" marL="0" rtl="0" algn="ctr">
              <a:spcBef>
                <a:spcPts val="0"/>
              </a:spcBef>
              <a:spcAft>
                <a:spcPts val="0"/>
              </a:spcAft>
              <a:buNone/>
            </a:pPr>
            <a:r>
              <a:rPr lang="en">
                <a:solidFill>
                  <a:schemeClr val="lt1"/>
                </a:solidFill>
              </a:rPr>
              <a:t>Ramya </a:t>
            </a:r>
            <a:endParaRPr>
              <a:solidFill>
                <a:schemeClr val="lt1"/>
              </a:solidFill>
            </a:endParaRPr>
          </a:p>
          <a:p>
            <a:pPr indent="0" lvl="0" marL="0" rtl="0" algn="ctr">
              <a:spcBef>
                <a:spcPts val="0"/>
              </a:spcBef>
              <a:spcAft>
                <a:spcPts val="0"/>
              </a:spcAft>
              <a:buNone/>
            </a:pPr>
            <a:r>
              <a:rPr lang="en">
                <a:solidFill>
                  <a:schemeClr val="lt1"/>
                </a:solidFill>
              </a:rPr>
              <a:t>Dallas Diaz</a:t>
            </a:r>
            <a:endParaRPr>
              <a:solidFill>
                <a:schemeClr val="lt1"/>
              </a:solidFill>
            </a:endParaRPr>
          </a:p>
          <a:p>
            <a:pPr indent="0" lvl="0" marL="0" rtl="0" algn="ctr">
              <a:spcBef>
                <a:spcPts val="0"/>
              </a:spcBef>
              <a:spcAft>
                <a:spcPts val="0"/>
              </a:spcAft>
              <a:buNone/>
            </a:pPr>
            <a:r>
              <a:rPr lang="en">
                <a:solidFill>
                  <a:schemeClr val="lt1"/>
                </a:solidFill>
              </a:rPr>
              <a:t>Muhammad Arslan</a:t>
            </a:r>
            <a:endParaRPr>
              <a:solidFill>
                <a:schemeClr val="lt1"/>
              </a:solidFill>
            </a:endParaRPr>
          </a:p>
        </p:txBody>
      </p:sp>
      <p:sp>
        <p:nvSpPr>
          <p:cNvPr id="58" name="Google Shape;58;p13"/>
          <p:cNvSpPr txBox="1"/>
          <p:nvPr/>
        </p:nvSpPr>
        <p:spPr>
          <a:xfrm>
            <a:off x="3378300" y="3116575"/>
            <a:ext cx="5591700" cy="15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https://github.com/mtayyab25/Capstone_CS-5588-</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5"/>
              </a:rPr>
              <a:t>https://github.com/THAMBABATTULARAMYAKUMARI2019/Datascience-capstone_CS5</a:t>
            </a:r>
            <a:r>
              <a:rPr lang="en" sz="1800">
                <a:solidFill>
                  <a:schemeClr val="dk2"/>
                </a:solidFill>
                <a:latin typeface="Proxima Nova"/>
                <a:ea typeface="Proxima Nova"/>
                <a:cs typeface="Proxima Nova"/>
                <a:sym typeface="Proxima Nova"/>
              </a:rPr>
              <a:t>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6"/>
              </a:rPr>
              <a:t>https://github.com/dallasdiaz93/datasciencecapstone</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59" name="Google Shape;59;p13"/>
          <p:cNvSpPr txBox="1"/>
          <p:nvPr/>
        </p:nvSpPr>
        <p:spPr>
          <a:xfrm>
            <a:off x="3109625" y="2125150"/>
            <a:ext cx="2840700" cy="3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Feb 19, 2024</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rotWithShape="1">
          <a:blip r:embed="rId3">
            <a:alphaModFix/>
          </a:blip>
          <a:srcRect b="0" l="0" r="0" t="10610"/>
          <a:stretch/>
        </p:blipFill>
        <p:spPr>
          <a:xfrm>
            <a:off x="226225" y="1152475"/>
            <a:ext cx="8691549" cy="3991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a:t>
            </a:r>
            <a:endParaRPr/>
          </a:p>
        </p:txBody>
      </p:sp>
      <p:sp>
        <p:nvSpPr>
          <p:cNvPr id="134" name="Google Shape;134;p23"/>
          <p:cNvSpPr txBox="1"/>
          <p:nvPr>
            <p:ph idx="1" type="body"/>
          </p:nvPr>
        </p:nvSpPr>
        <p:spPr>
          <a:xfrm>
            <a:off x="311700" y="1102475"/>
            <a:ext cx="9225000" cy="3810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integration of GPT-3.5 model, VS Code, and Streamlit forms the foundation of our dashboard. GPT-3.5 model provides natural language processing capabilities to interpret user inputs and generate recommendations.VS Code serves as the development environment for coding and managing the project. Streamlit acts as the user interface framework, enabling seamless interaction and visualization of data and recommendations.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Challenges and Solutions</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Here are C</a:t>
            </a:r>
            <a:r>
              <a:rPr lang="en"/>
              <a:t>hallenges and </a:t>
            </a:r>
            <a:endParaRPr/>
          </a:p>
          <a:p>
            <a:pPr indent="0" lvl="0" marL="0" rtl="0" algn="l">
              <a:spcBef>
                <a:spcPts val="1200"/>
              </a:spcBef>
              <a:spcAft>
                <a:spcPts val="0"/>
              </a:spcAft>
              <a:buNone/>
            </a:pPr>
            <a:r>
              <a:rPr lang="en"/>
              <a:t>Challenge 1: Handling large datasets efficiently and securely, especially when using Firebase.</a:t>
            </a:r>
            <a:endParaRPr/>
          </a:p>
          <a:p>
            <a:pPr indent="0" lvl="0" marL="0" rtl="0" algn="l">
              <a:spcBef>
                <a:spcPts val="1200"/>
              </a:spcBef>
              <a:spcAft>
                <a:spcPts val="0"/>
              </a:spcAft>
              <a:buNone/>
            </a:pPr>
            <a:r>
              <a:rPr lang="en"/>
              <a:t>Solution 1: Optimizing data storage and retrieval processes, and implementing robust security measures to protect sensitive information.</a:t>
            </a:r>
            <a:endParaRPr/>
          </a:p>
          <a:p>
            <a:pPr indent="0" lvl="0" marL="0" rtl="0" algn="l">
              <a:spcBef>
                <a:spcPts val="1200"/>
              </a:spcBef>
              <a:spcAft>
                <a:spcPts val="0"/>
              </a:spcAft>
              <a:buNone/>
            </a:pPr>
            <a:r>
              <a:rPr lang="en"/>
              <a:t>Challenge 2: Ensuring compatibility and consistency across different platforms. </a:t>
            </a:r>
            <a:endParaRPr/>
          </a:p>
          <a:p>
            <a:pPr indent="0" lvl="0" marL="0" rtl="0" algn="l">
              <a:spcBef>
                <a:spcPts val="1200"/>
              </a:spcBef>
              <a:spcAft>
                <a:spcPts val="0"/>
              </a:spcAft>
              <a:buNone/>
            </a:pPr>
            <a:r>
              <a:rPr lang="en"/>
              <a:t>Solution 2: Conducting thorough testing and debugging, and implementing compatibility checks and version control mechanisms.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Contribution Points For Integration Efforts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Dallas: 25%</a:t>
            </a:r>
            <a:endParaRPr/>
          </a:p>
          <a:p>
            <a:pPr indent="-342900" lvl="0" marL="457200" rtl="0" algn="l">
              <a:spcBef>
                <a:spcPts val="0"/>
              </a:spcBef>
              <a:spcAft>
                <a:spcPts val="0"/>
              </a:spcAft>
              <a:buSzPts val="1800"/>
              <a:buChar char="●"/>
            </a:pPr>
            <a:r>
              <a:rPr lang="en"/>
              <a:t>Arslan: 25%</a:t>
            </a:r>
            <a:endParaRPr/>
          </a:p>
          <a:p>
            <a:pPr indent="-342900" lvl="0" marL="457200" rtl="0" algn="l">
              <a:spcBef>
                <a:spcPts val="0"/>
              </a:spcBef>
              <a:spcAft>
                <a:spcPts val="0"/>
              </a:spcAft>
              <a:buSzPts val="1800"/>
              <a:buChar char="●"/>
            </a:pPr>
            <a:r>
              <a:rPr lang="en"/>
              <a:t>Tayyab: 25%</a:t>
            </a:r>
            <a:endParaRPr/>
          </a:p>
          <a:p>
            <a:pPr indent="-342900" lvl="0" marL="457200" rtl="0" algn="l">
              <a:spcBef>
                <a:spcPts val="0"/>
              </a:spcBef>
              <a:spcAft>
                <a:spcPts val="0"/>
              </a:spcAft>
              <a:buSzPts val="1800"/>
              <a:buChar char="●"/>
            </a:pPr>
            <a:r>
              <a:rPr lang="en"/>
              <a:t>Ramya: 25%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just">
              <a:spcBef>
                <a:spcPts val="0"/>
              </a:spcBef>
              <a:spcAft>
                <a:spcPts val="0"/>
              </a:spcAft>
              <a:buSzPts val="1800"/>
              <a:buChar char="●"/>
            </a:pPr>
            <a:r>
              <a:rPr lang="en"/>
              <a:t>The dashboard informs HR teams of turnover rate contributors like employee satisfaction and necessary skills, enabling data-driven decisions. This empowers HR to tackle issues effectively and implement retention strategies.</a:t>
            </a:r>
            <a:endParaRPr/>
          </a:p>
          <a:p>
            <a:pPr indent="-342900" lvl="0" marL="457200" marR="0" rtl="0" algn="just">
              <a:spcBef>
                <a:spcPts val="0"/>
              </a:spcBef>
              <a:spcAft>
                <a:spcPts val="0"/>
              </a:spcAft>
              <a:buSzPts val="1800"/>
              <a:buChar char="●"/>
            </a:pPr>
            <a:r>
              <a:rPr lang="en"/>
              <a:t>The Streamlit-designed interface provides HR teams with a seamless, intuitive experience, allowing easy data input and visualization. Integration of AI models like GPT-3.5 enhances usability, making it a valuable tool for addressing turnover challenges.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hlink"/>
                </a:solidFill>
                <a:hlinkClick r:id="rId3"/>
              </a:rPr>
              <a:t>https://docs.google.com/spreadsheets/d/13LGiJ2aAFWkWvqfayr3bSWlJOvvx4qNsJ_6RFvAUXb0/edit#gid=1208650237</a:t>
            </a:r>
            <a:r>
              <a:rPr lang="en"/>
              <a:t> </a:t>
            </a:r>
            <a:endParaRPr/>
          </a:p>
          <a:p>
            <a:pPr indent="-342900" lvl="0" marL="457200" rtl="0" algn="l">
              <a:spcBef>
                <a:spcPts val="0"/>
              </a:spcBef>
              <a:spcAft>
                <a:spcPts val="0"/>
              </a:spcAft>
              <a:buSzPts val="1800"/>
              <a:buChar char="●"/>
            </a:pPr>
            <a:r>
              <a:rPr lang="en" u="sng">
                <a:solidFill>
                  <a:schemeClr val="hlink"/>
                </a:solidFill>
                <a:hlinkClick r:id="rId4"/>
              </a:rPr>
              <a:t>https://docs.google.com/spreadsheets/d/1TZc5gjw6TXprXaLimRwyrWhF4umrBEpun4TuV5xcllA/edit#gid=1508777424</a:t>
            </a:r>
            <a:r>
              <a:rPr lang="en"/>
              <a:t> </a:t>
            </a:r>
            <a:endParaRPr/>
          </a:p>
          <a:p>
            <a:pPr indent="-342900" lvl="0" marL="457200" rtl="0" algn="l">
              <a:spcBef>
                <a:spcPts val="0"/>
              </a:spcBef>
              <a:spcAft>
                <a:spcPts val="0"/>
              </a:spcAft>
              <a:buSzPts val="1800"/>
              <a:buChar char="●"/>
            </a:pPr>
            <a:r>
              <a:rPr lang="en" u="sng">
                <a:solidFill>
                  <a:schemeClr val="hlink"/>
                </a:solidFill>
                <a:hlinkClick r:id="rId5"/>
              </a:rPr>
              <a:t>https://docs.google.com/spreadsheets/d/1M_2IrocTETVPClWdZStjdfTqTROA7aJf8Y0WqmdG6KQ/edit#gid=1513922754</a:t>
            </a:r>
            <a:r>
              <a:rPr lang="en"/>
              <a:t> </a:t>
            </a:r>
            <a:endParaRPr/>
          </a:p>
          <a:p>
            <a:pPr indent="-342900" lvl="0" marL="457200" rtl="0" algn="l">
              <a:spcBef>
                <a:spcPts val="0"/>
              </a:spcBef>
              <a:spcAft>
                <a:spcPts val="0"/>
              </a:spcAft>
              <a:buSzPts val="1800"/>
              <a:buChar char="●"/>
            </a:pPr>
            <a:r>
              <a:rPr lang="en" u="sng">
                <a:solidFill>
                  <a:schemeClr val="hlink"/>
                </a:solidFill>
                <a:hlinkClick r:id="rId6"/>
              </a:rPr>
              <a:t>https://docs.google.com/spreadsheets/d/1kwamdTZ8bphHfhdDrEdiNA5so2rYiWY0/edit#gid=88241723</a:t>
            </a:r>
            <a:endParaRPr/>
          </a:p>
          <a:p>
            <a:pPr indent="-342900" lvl="0" marL="457200" rtl="0" algn="l">
              <a:spcBef>
                <a:spcPts val="0"/>
              </a:spcBef>
              <a:spcAft>
                <a:spcPts val="0"/>
              </a:spcAft>
              <a:buSzPts val="1800"/>
              <a:buChar char="●"/>
            </a:pPr>
            <a:r>
              <a:rPr lang="en" u="sng">
                <a:solidFill>
                  <a:schemeClr val="hlink"/>
                </a:solidFill>
                <a:hlinkClick r:id="rId7"/>
              </a:rPr>
              <a:t>https://drive.google.com/drive/search</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200">
                <a:solidFill>
                  <a:srgbClr val="333333"/>
                </a:solidFill>
                <a:highlight>
                  <a:srgbClr val="FFFFFF"/>
                </a:highlight>
                <a:latin typeface="Arial"/>
                <a:ea typeface="Arial"/>
                <a:cs typeface="Arial"/>
                <a:sym typeface="Arial"/>
              </a:rPr>
              <a:t>Summary of Achievements: </a:t>
            </a:r>
            <a:r>
              <a:rPr lang="en" sz="1200">
                <a:solidFill>
                  <a:srgbClr val="333333"/>
                </a:solidFill>
                <a:highlight>
                  <a:srgbClr val="FFFFFF"/>
                </a:highlight>
                <a:latin typeface="Arial"/>
                <a:ea typeface="Arial"/>
                <a:cs typeface="Arial"/>
                <a:sym typeface="Arial"/>
              </a:rPr>
              <a:t>We've combined Firebase for storing data, GPT-3.5 for AI analysis, and Streamlit for creating the dashboard. This makes our tool complete for tackling turnover rates at work, giving HR teams useful insights and suggestions to handle turnover better.</a:t>
            </a:r>
            <a:endParaRPr sz="1200">
              <a:solidFill>
                <a:srgbClr val="333333"/>
              </a:solidFill>
              <a:highlight>
                <a:srgbClr val="FFFFFF"/>
              </a:highlight>
              <a:latin typeface="Arial"/>
              <a:ea typeface="Arial"/>
              <a:cs typeface="Arial"/>
              <a:sym typeface="Arial"/>
            </a:endParaRPr>
          </a:p>
          <a:p>
            <a:pPr indent="0" lvl="0" marL="0" rtl="0" algn="just">
              <a:spcBef>
                <a:spcPts val="500"/>
              </a:spcBef>
              <a:spcAft>
                <a:spcPts val="0"/>
              </a:spcAft>
              <a:buNone/>
            </a:pPr>
            <a:r>
              <a:t/>
            </a:r>
            <a:endParaRPr b="1" sz="1200">
              <a:solidFill>
                <a:srgbClr val="333333"/>
              </a:solidFill>
              <a:highlight>
                <a:srgbClr val="FFFFFF"/>
              </a:highlight>
              <a:latin typeface="Arial"/>
              <a:ea typeface="Arial"/>
              <a:cs typeface="Arial"/>
              <a:sym typeface="Arial"/>
            </a:endParaRPr>
          </a:p>
          <a:p>
            <a:pPr indent="0" lvl="0" marL="0" rtl="0" algn="just">
              <a:spcBef>
                <a:spcPts val="500"/>
              </a:spcBef>
              <a:spcAft>
                <a:spcPts val="0"/>
              </a:spcAft>
              <a:buNone/>
            </a:pPr>
            <a:r>
              <a:rPr b="1" lang="en" sz="1200">
                <a:solidFill>
                  <a:srgbClr val="333333"/>
                </a:solidFill>
                <a:highlight>
                  <a:srgbClr val="FFFFFF"/>
                </a:highlight>
                <a:latin typeface="Arial"/>
                <a:ea typeface="Arial"/>
                <a:cs typeface="Arial"/>
                <a:sym typeface="Arial"/>
              </a:rPr>
              <a:t>Impact of Integrated Components: </a:t>
            </a:r>
            <a:r>
              <a:rPr lang="en" sz="1200">
                <a:solidFill>
                  <a:srgbClr val="333333"/>
                </a:solidFill>
                <a:highlight>
                  <a:srgbClr val="FFFFFF"/>
                </a:highlight>
                <a:latin typeface="Arial"/>
                <a:ea typeface="Arial"/>
                <a:cs typeface="Arial"/>
                <a:sym typeface="Arial"/>
              </a:rPr>
              <a:t>Bringing together Firebase, GPT-3.5, and Streamlit has greatly improved our </a:t>
            </a:r>
            <a:r>
              <a:rPr lang="en" sz="1200">
                <a:solidFill>
                  <a:srgbClr val="333333"/>
                </a:solidFill>
                <a:highlight>
                  <a:srgbClr val="FFFFFF"/>
                </a:highlight>
                <a:latin typeface="Arial"/>
                <a:ea typeface="Arial"/>
                <a:cs typeface="Arial"/>
                <a:sym typeface="Arial"/>
              </a:rPr>
              <a:t>dashboard</a:t>
            </a:r>
            <a:r>
              <a:rPr lang="en" sz="1200">
                <a:solidFill>
                  <a:srgbClr val="333333"/>
                </a:solidFill>
                <a:highlight>
                  <a:srgbClr val="FFFFFF"/>
                </a:highlight>
                <a:latin typeface="Arial"/>
                <a:ea typeface="Arial"/>
                <a:cs typeface="Arial"/>
                <a:sym typeface="Arial"/>
              </a:rPr>
              <a:t> usability. HR teams can now understand turnover factors, get new hire skill recommendations, and make better decisions for improving outcomes.</a:t>
            </a:r>
            <a:endParaRPr sz="1200">
              <a:solidFill>
                <a:srgbClr val="333333"/>
              </a:solidFill>
              <a:highlight>
                <a:srgbClr val="FFFFFF"/>
              </a:highlight>
              <a:latin typeface="Arial"/>
              <a:ea typeface="Arial"/>
              <a:cs typeface="Arial"/>
              <a:sym typeface="Arial"/>
            </a:endParaRPr>
          </a:p>
          <a:p>
            <a:pPr indent="0" lvl="0" marL="0" rtl="0" algn="just">
              <a:spcBef>
                <a:spcPts val="500"/>
              </a:spcBef>
              <a:spcAft>
                <a:spcPts val="0"/>
              </a:spcAft>
              <a:buNone/>
            </a:pPr>
            <a:r>
              <a:t/>
            </a:r>
            <a:endParaRPr b="1" sz="1200">
              <a:solidFill>
                <a:srgbClr val="333333"/>
              </a:solidFill>
              <a:highlight>
                <a:srgbClr val="FFFFFF"/>
              </a:highlight>
              <a:latin typeface="Arial"/>
              <a:ea typeface="Arial"/>
              <a:cs typeface="Arial"/>
              <a:sym typeface="Arial"/>
            </a:endParaRPr>
          </a:p>
          <a:p>
            <a:pPr indent="0" lvl="0" marL="0" rtl="0" algn="just">
              <a:spcBef>
                <a:spcPts val="500"/>
              </a:spcBef>
              <a:spcAft>
                <a:spcPts val="0"/>
              </a:spcAft>
              <a:buNone/>
            </a:pPr>
            <a:r>
              <a:rPr b="1" lang="en" sz="1200">
                <a:solidFill>
                  <a:srgbClr val="333333"/>
                </a:solidFill>
                <a:highlight>
                  <a:srgbClr val="FFFFFF"/>
                </a:highlight>
                <a:latin typeface="Arial"/>
                <a:ea typeface="Arial"/>
                <a:cs typeface="Arial"/>
                <a:sym typeface="Arial"/>
              </a:rPr>
              <a:t>Future Work Suggestions: </a:t>
            </a:r>
            <a:r>
              <a:rPr lang="en" sz="1200">
                <a:solidFill>
                  <a:srgbClr val="333333"/>
                </a:solidFill>
                <a:highlight>
                  <a:srgbClr val="FFFFFF"/>
                </a:highlight>
                <a:latin typeface="Arial"/>
                <a:ea typeface="Arial"/>
                <a:cs typeface="Arial"/>
                <a:sym typeface="Arial"/>
              </a:rPr>
              <a:t>We plan to make our dashboard even better by adding more data sources and improving our AI algorithms. We also aim to expand its use beyond turnover rates to help HR teams with other workforce management challenges, ensuring continuous improvement and value.</a:t>
            </a:r>
            <a:endParaRPr sz="120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b="1" sz="1200">
              <a:solidFill>
                <a:srgbClr val="333333"/>
              </a:solidFill>
              <a:highlight>
                <a:srgbClr val="FFFFFF"/>
              </a:highlight>
              <a:latin typeface="Arial"/>
              <a:ea typeface="Arial"/>
              <a:cs typeface="Arial"/>
              <a:sym typeface="Arial"/>
            </a:endParaRPr>
          </a:p>
          <a:p>
            <a:pPr indent="0" lvl="0" marL="0" rtl="0" algn="l">
              <a:spcBef>
                <a:spcPts val="500"/>
              </a:spcBef>
              <a:spcAft>
                <a:spcPts val="0"/>
              </a:spcAft>
              <a:buNone/>
            </a:pPr>
            <a:r>
              <a:t/>
            </a:r>
            <a:endParaRPr b="1" sz="1200">
              <a:solidFill>
                <a:srgbClr val="333333"/>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Referance</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a:t>
            </a:r>
            <a:r>
              <a:rPr b="1" lang="en" sz="1200">
                <a:highlight>
                  <a:srgbClr val="FFFFFF"/>
                </a:highlight>
                <a:latin typeface="Arial"/>
                <a:ea typeface="Arial"/>
                <a:cs typeface="Arial"/>
                <a:sym typeface="Arial"/>
              </a:rPr>
              <a:t> https://github.com/rrambhia22/ResumeClassification_Parser</a:t>
            </a:r>
            <a:endParaRPr b="1"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58725"/>
            <a:ext cx="8520600" cy="451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solidFill>
                  <a:srgbClr val="333333"/>
                </a:solidFill>
                <a:highlight>
                  <a:srgbClr val="FFFFFF"/>
                </a:highlight>
                <a:latin typeface="Arial"/>
                <a:ea typeface="Arial"/>
                <a:cs typeface="Arial"/>
                <a:sym typeface="Arial"/>
              </a:rPr>
              <a:t>Thank you for you time</a:t>
            </a:r>
            <a:endParaRPr sz="26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2600">
                <a:solidFill>
                  <a:srgbClr val="333333"/>
                </a:solidFill>
                <a:highlight>
                  <a:srgbClr val="FFFFFF"/>
                </a:highlight>
                <a:latin typeface="Arial"/>
                <a:ea typeface="Arial"/>
                <a:cs typeface="Arial"/>
                <a:sym typeface="Arial"/>
              </a:rPr>
              <a:t>Questions? Please feel free to contact</a:t>
            </a:r>
            <a:endParaRPr sz="26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1400">
                <a:solidFill>
                  <a:srgbClr val="333333"/>
                </a:solidFill>
                <a:highlight>
                  <a:srgbClr val="FFFFFF"/>
                </a:highlight>
                <a:latin typeface="Arial"/>
                <a:ea typeface="Arial"/>
                <a:cs typeface="Arial"/>
                <a:sym typeface="Arial"/>
              </a:rPr>
              <a:t>Dallas Diaz: </a:t>
            </a:r>
            <a:r>
              <a:rPr lang="en" sz="1400" u="sng">
                <a:solidFill>
                  <a:schemeClr val="hlink"/>
                </a:solidFill>
                <a:highlight>
                  <a:srgbClr val="FFFFFF"/>
                </a:highlight>
                <a:latin typeface="Arial"/>
                <a:ea typeface="Arial"/>
                <a:cs typeface="Arial"/>
                <a:sym typeface="Arial"/>
                <a:hlinkClick r:id="rId3"/>
              </a:rPr>
              <a:t>ddmnh@umsystem.edu</a:t>
            </a:r>
            <a:endParaRPr sz="14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1400">
                <a:solidFill>
                  <a:srgbClr val="333333"/>
                </a:solidFill>
                <a:highlight>
                  <a:srgbClr val="FFFFFF"/>
                </a:highlight>
                <a:latin typeface="Arial"/>
                <a:ea typeface="Arial"/>
                <a:cs typeface="Arial"/>
                <a:sym typeface="Arial"/>
              </a:rPr>
              <a:t>Muhammad Tayyab : </a:t>
            </a:r>
            <a:r>
              <a:rPr lang="en" sz="1400" u="sng">
                <a:solidFill>
                  <a:schemeClr val="hlink"/>
                </a:solidFill>
                <a:highlight>
                  <a:srgbClr val="FFFFFF"/>
                </a:highlight>
                <a:latin typeface="Arial"/>
                <a:ea typeface="Arial"/>
                <a:cs typeface="Arial"/>
                <a:sym typeface="Arial"/>
                <a:hlinkClick r:id="rId4"/>
              </a:rPr>
              <a:t>mt56w@umsystem.edu</a:t>
            </a:r>
            <a:endParaRPr sz="14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1400">
                <a:solidFill>
                  <a:srgbClr val="333333"/>
                </a:solidFill>
                <a:highlight>
                  <a:srgbClr val="FFFFFF"/>
                </a:highlight>
                <a:latin typeface="Arial"/>
                <a:ea typeface="Arial"/>
                <a:cs typeface="Arial"/>
                <a:sym typeface="Arial"/>
              </a:rPr>
              <a:t>Ramya Thambabattula: </a:t>
            </a:r>
            <a:r>
              <a:rPr lang="en" sz="1400" u="sng">
                <a:solidFill>
                  <a:schemeClr val="hlink"/>
                </a:solidFill>
                <a:highlight>
                  <a:srgbClr val="FFFFFF"/>
                </a:highlight>
                <a:latin typeface="Arial"/>
                <a:ea typeface="Arial"/>
                <a:cs typeface="Arial"/>
                <a:sym typeface="Arial"/>
                <a:hlinkClick r:id="rId5"/>
              </a:rPr>
              <a:t>tramyakumari.22s@gmail.com</a:t>
            </a:r>
            <a:r>
              <a:rPr lang="en" sz="1400">
                <a:solidFill>
                  <a:srgbClr val="333333"/>
                </a:solidFill>
                <a:highlight>
                  <a:srgbClr val="FFFFFF"/>
                </a:highlight>
                <a:latin typeface="Arial"/>
                <a:ea typeface="Arial"/>
                <a:cs typeface="Arial"/>
                <a:sym typeface="Arial"/>
              </a:rPr>
              <a:t> </a:t>
            </a:r>
            <a:endParaRPr sz="14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rPr lang="en" sz="1400">
                <a:solidFill>
                  <a:srgbClr val="333333"/>
                </a:solidFill>
                <a:highlight>
                  <a:srgbClr val="FFFFFF"/>
                </a:highlight>
                <a:latin typeface="Arial"/>
                <a:ea typeface="Arial"/>
                <a:cs typeface="Arial"/>
                <a:sym typeface="Arial"/>
              </a:rPr>
              <a:t>Arslan: </a:t>
            </a:r>
            <a:endParaRPr sz="14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ctr">
              <a:spcBef>
                <a:spcPts val="1200"/>
              </a:spcBef>
              <a:spcAft>
                <a:spcPts val="1200"/>
              </a:spcAft>
              <a:buNone/>
            </a:pPr>
            <a:r>
              <a:rPr lang="en" sz="1400">
                <a:solidFill>
                  <a:srgbClr val="333333"/>
                </a:solidFill>
                <a:highlight>
                  <a:srgbClr val="FFFFFF"/>
                </a:highlight>
                <a:latin typeface="Arial"/>
                <a:ea typeface="Arial"/>
                <a:cs typeface="Arial"/>
                <a:sym typeface="Arial"/>
              </a:rPr>
              <a:t>(please put your emails)</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698500" rtl="0" algn="l">
              <a:spcBef>
                <a:spcPts val="0"/>
              </a:spcBef>
              <a:spcAft>
                <a:spcPts val="0"/>
              </a:spcAft>
              <a:buClr>
                <a:srgbClr val="333333"/>
              </a:buClr>
              <a:buSzPts val="1200"/>
              <a:buFont typeface="Arial"/>
              <a:buAutoNum type="arabicPeriod"/>
            </a:pPr>
            <a:r>
              <a:rPr b="1" lang="en" sz="1200">
                <a:solidFill>
                  <a:srgbClr val="333333"/>
                </a:solidFill>
                <a:highlight>
                  <a:srgbClr val="FFFFFF"/>
                </a:highlight>
                <a:latin typeface="Arial"/>
                <a:ea typeface="Arial"/>
                <a:cs typeface="Arial"/>
                <a:sym typeface="Arial"/>
              </a:rPr>
              <a:t>Project Repository Slide:</a:t>
            </a:r>
            <a:endParaRPr b="1" sz="1200">
              <a:solidFill>
                <a:srgbClr val="333333"/>
              </a:solidFill>
              <a:highlight>
                <a:srgbClr val="FFFFFF"/>
              </a:highlight>
              <a:latin typeface="Arial"/>
              <a:ea typeface="Arial"/>
              <a:cs typeface="Arial"/>
              <a:sym typeface="Arial"/>
            </a:endParaRPr>
          </a:p>
          <a:p>
            <a:pPr indent="-304800" lvl="1" marL="13970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A slide dedicated to the project repository</a:t>
            </a:r>
            <a:endParaRPr sz="1200">
              <a:solidFill>
                <a:srgbClr val="333333"/>
              </a:solidFill>
              <a:highlight>
                <a:srgbClr val="FFFFFF"/>
              </a:highlight>
              <a:latin typeface="Arial"/>
              <a:ea typeface="Arial"/>
              <a:cs typeface="Arial"/>
              <a:sym typeface="Arial"/>
            </a:endParaRPr>
          </a:p>
          <a:p>
            <a:pPr indent="-304800" lvl="1" marL="13970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URL to the Project GitHub repository</a:t>
            </a:r>
            <a:endParaRPr sz="1200">
              <a:solidFill>
                <a:srgbClr val="333333"/>
              </a:solidFill>
              <a:highlight>
                <a:srgbClr val="FFFFFF"/>
              </a:highlight>
              <a:latin typeface="Arial"/>
              <a:ea typeface="Arial"/>
              <a:cs typeface="Arial"/>
              <a:sym typeface="Arial"/>
            </a:endParaRPr>
          </a:p>
          <a:p>
            <a:pPr indent="-304800" lvl="1" marL="13970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Contribution points for project maintenance with percentages (e.g., Team Total: 15%)</a:t>
            </a:r>
            <a:endParaRPr sz="1200">
              <a:solidFill>
                <a:srgbClr val="333333"/>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main issue in today’s work world seems to be turnover rates. It can be attributed to COVID, employee satisfaction, benefits, etc. </a:t>
            </a:r>
            <a:endParaRPr>
              <a:solidFill>
                <a:schemeClr val="lt1"/>
              </a:solidFill>
            </a:endParaRPr>
          </a:p>
          <a:p>
            <a:pPr indent="0" lvl="0" marL="0" rtl="0" algn="l">
              <a:spcBef>
                <a:spcPts val="1200"/>
              </a:spcBef>
              <a:spcAft>
                <a:spcPts val="1200"/>
              </a:spcAft>
              <a:buNone/>
            </a:pPr>
            <a:r>
              <a:rPr lang="en">
                <a:solidFill>
                  <a:schemeClr val="lt1"/>
                </a:solidFill>
              </a:rPr>
              <a:t>Not all HR teams within companies know these things so our product should shed more light on what is affecting their turnover rates and how they can get those down</a:t>
            </a:r>
            <a:r>
              <a:rPr lang="en"/>
              <a:t>.</a:t>
            </a:r>
            <a:endParaRPr/>
          </a:p>
        </p:txBody>
      </p:sp>
      <p:pic>
        <p:nvPicPr>
          <p:cNvPr id="66" name="Google Shape;66;p14"/>
          <p:cNvPicPr preferRelativeResize="0"/>
          <p:nvPr/>
        </p:nvPicPr>
        <p:blipFill>
          <a:blip r:embed="rId4">
            <a:alphaModFix/>
          </a:blip>
          <a:stretch>
            <a:fillRect/>
          </a:stretch>
        </p:blipFill>
        <p:spPr>
          <a:xfrm>
            <a:off x="1221175" y="3153075"/>
            <a:ext cx="3250300" cy="1896925"/>
          </a:xfrm>
          <a:prstGeom prst="rect">
            <a:avLst/>
          </a:prstGeom>
          <a:noFill/>
          <a:ln>
            <a:noFill/>
          </a:ln>
        </p:spPr>
      </p:pic>
    </p:spTree>
  </p:cSld>
  <p:clrMapOvr>
    <a:masterClrMapping/>
  </p:clrMapOvr>
  <mc:AlternateContent>
    <mc:Choice Requires="p14">
      <p:transition spd="slow" p14:dur="11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698500" rtl="0" algn="l">
              <a:spcBef>
                <a:spcPts val="0"/>
              </a:spcBef>
              <a:spcAft>
                <a:spcPts val="0"/>
              </a:spcAft>
              <a:buClr>
                <a:srgbClr val="333333"/>
              </a:buClr>
              <a:buSzPts val="1200"/>
              <a:buFont typeface="Arial"/>
              <a:buAutoNum type="arabicPeriod"/>
            </a:pPr>
            <a:r>
              <a:rPr b="1" lang="en" sz="1200">
                <a:solidFill>
                  <a:srgbClr val="333333"/>
                </a:solidFill>
                <a:highlight>
                  <a:srgbClr val="FFFFFF"/>
                </a:highlight>
                <a:latin typeface="Arial"/>
                <a:ea typeface="Arial"/>
                <a:cs typeface="Arial"/>
                <a:sym typeface="Arial"/>
              </a:rPr>
              <a:t>Team Contribution Slide:</a:t>
            </a:r>
            <a:endParaRPr b="1" sz="1200">
              <a:solidFill>
                <a:srgbClr val="333333"/>
              </a:solidFill>
              <a:highlight>
                <a:srgbClr val="FFFFFF"/>
              </a:highlight>
              <a:latin typeface="Arial"/>
              <a:ea typeface="Arial"/>
              <a:cs typeface="Arial"/>
              <a:sym typeface="Arial"/>
            </a:endParaRPr>
          </a:p>
          <a:p>
            <a:pPr indent="-304800" lvl="1" marL="13970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A detailed chart or graph showing each team member's contribution percentage</a:t>
            </a:r>
            <a:endParaRPr sz="1200">
              <a:solidFill>
                <a:srgbClr val="333333"/>
              </a:solidFill>
              <a:highlight>
                <a:srgbClr val="FFFFFF"/>
              </a:highlight>
              <a:latin typeface="Arial"/>
              <a:ea typeface="Arial"/>
              <a:cs typeface="Arial"/>
              <a:sym typeface="Arial"/>
            </a:endParaRPr>
          </a:p>
          <a:p>
            <a:pPr indent="-304800" lvl="1" marL="13970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A clear breakdown of the sum of contributions equaling 100%</a:t>
            </a:r>
            <a:endParaRPr sz="1200">
              <a:solidFill>
                <a:srgbClr val="333333"/>
              </a:solidFill>
              <a:highlight>
                <a:srgbClr val="FFFFFF"/>
              </a:highlight>
              <a:latin typeface="Arial"/>
              <a:ea typeface="Arial"/>
              <a:cs typeface="Arial"/>
              <a:sym typeface="Arial"/>
            </a:endParaRPr>
          </a:p>
          <a:p>
            <a:pPr indent="-304800" lvl="1" marL="13970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Acknowledgment of the collaborative effort of the team</a:t>
            </a:r>
            <a:endParaRPr sz="1200">
              <a:solidFill>
                <a:srgbClr val="333333"/>
              </a:solidFill>
              <a:highlight>
                <a:srgbClr val="FFFFFF"/>
              </a:highlight>
              <a:latin typeface="Arial"/>
              <a:ea typeface="Arial"/>
              <a:cs typeface="Arial"/>
              <a:sym typeface="Arial"/>
            </a:endParaRPr>
          </a:p>
          <a:p>
            <a:pPr indent="-304800" lvl="0" marL="698500" rtl="0" algn="l">
              <a:spcBef>
                <a:spcPts val="0"/>
              </a:spcBef>
              <a:spcAft>
                <a:spcPts val="0"/>
              </a:spcAft>
              <a:buClr>
                <a:srgbClr val="333333"/>
              </a:buClr>
              <a:buSzPts val="1200"/>
              <a:buFont typeface="Arial"/>
              <a:buAutoNum type="arabicPeriod"/>
            </a:pPr>
            <a:r>
              <a:t/>
            </a:r>
            <a:endParaRPr sz="1200">
              <a:solidFill>
                <a:srgbClr val="333333"/>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Our Objectives are to create a dashboard that informs HR teams and provides recommendations on how to improve and lower turnover rates</a:t>
            </a:r>
            <a:endParaRPr>
              <a:solidFill>
                <a:schemeClr val="lt1"/>
              </a:solidFill>
            </a:endParaRPr>
          </a:p>
          <a:p>
            <a:pPr indent="0" lvl="0" marL="0" rtl="0" algn="l">
              <a:spcBef>
                <a:spcPts val="1200"/>
              </a:spcBef>
              <a:spcAft>
                <a:spcPts val="0"/>
              </a:spcAft>
              <a:buNone/>
            </a:pPr>
            <a:r>
              <a:rPr lang="en">
                <a:solidFill>
                  <a:schemeClr val="lt1"/>
                </a:solidFill>
              </a:rPr>
              <a:t>We will look at:</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Employee satisfaction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Skills required for new hires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Recommendations for HR staff</a:t>
            </a:r>
            <a:endParaRPr>
              <a:solidFill>
                <a:schemeClr val="lt1"/>
              </a:solidFill>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Model Overview	</a:t>
            </a:r>
            <a:endParaRPr/>
          </a:p>
        </p:txBody>
      </p:sp>
      <p:sp>
        <p:nvSpPr>
          <p:cNvPr id="78" name="Google Shape;78;p16"/>
          <p:cNvSpPr txBox="1"/>
          <p:nvPr>
            <p:ph idx="1" type="body"/>
          </p:nvPr>
        </p:nvSpPr>
        <p:spPr>
          <a:xfrm>
            <a:off x="404000" y="1261750"/>
            <a:ext cx="8520600" cy="371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Here are our three main components of our Triangle Model:</a:t>
            </a:r>
            <a:endParaRPr>
              <a:solidFill>
                <a:schemeClr val="lt1"/>
              </a:solidFill>
            </a:endParaRPr>
          </a:p>
        </p:txBody>
      </p:sp>
      <p:sp>
        <p:nvSpPr>
          <p:cNvPr id="79" name="Google Shape;79;p16"/>
          <p:cNvSpPr/>
          <p:nvPr/>
        </p:nvSpPr>
        <p:spPr>
          <a:xfrm>
            <a:off x="3515850" y="1711700"/>
            <a:ext cx="1302600" cy="121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FRONT END:</a:t>
            </a:r>
            <a:endParaRPr>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VS Code</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Streamlit</a:t>
            </a:r>
            <a:endParaRPr sz="1300">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Python</a:t>
            </a:r>
            <a:endParaRPr sz="1300">
              <a:latin typeface="Proxima Nova"/>
              <a:ea typeface="Proxima Nova"/>
              <a:cs typeface="Proxima Nova"/>
              <a:sym typeface="Proxima Nova"/>
            </a:endParaRPr>
          </a:p>
        </p:txBody>
      </p:sp>
      <p:sp>
        <p:nvSpPr>
          <p:cNvPr id="80" name="Google Shape;80;p16"/>
          <p:cNvSpPr/>
          <p:nvPr/>
        </p:nvSpPr>
        <p:spPr>
          <a:xfrm>
            <a:off x="4878475" y="3596525"/>
            <a:ext cx="1302600" cy="121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MODEL:</a:t>
            </a:r>
            <a:endParaRPr>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GPT3.5</a:t>
            </a:r>
            <a:endParaRPr sz="1300">
              <a:latin typeface="Proxima Nova"/>
              <a:ea typeface="Proxima Nova"/>
              <a:cs typeface="Proxima Nova"/>
              <a:sym typeface="Proxima Nova"/>
            </a:endParaRPr>
          </a:p>
        </p:txBody>
      </p:sp>
      <p:sp>
        <p:nvSpPr>
          <p:cNvPr id="81" name="Google Shape;81;p16"/>
          <p:cNvSpPr/>
          <p:nvPr/>
        </p:nvSpPr>
        <p:spPr>
          <a:xfrm>
            <a:off x="2114575" y="3596525"/>
            <a:ext cx="1302600" cy="121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BACK END: </a:t>
            </a:r>
            <a:endParaRPr>
              <a:latin typeface="Proxima Nova"/>
              <a:ea typeface="Proxima Nova"/>
              <a:cs typeface="Proxima Nova"/>
              <a:sym typeface="Proxima Nova"/>
            </a:endParaRPr>
          </a:p>
          <a:p>
            <a:pPr indent="0" lvl="0" marL="0" rtl="0" algn="ctr">
              <a:spcBef>
                <a:spcPts val="0"/>
              </a:spcBef>
              <a:spcAft>
                <a:spcPts val="0"/>
              </a:spcAft>
              <a:buNone/>
            </a:pPr>
            <a:r>
              <a:rPr lang="en" sz="1300">
                <a:latin typeface="Proxima Nova"/>
                <a:ea typeface="Proxima Nova"/>
                <a:cs typeface="Proxima Nova"/>
                <a:sym typeface="Proxima Nova"/>
              </a:rPr>
              <a:t>Firebase Database</a:t>
            </a:r>
            <a:endParaRPr sz="1300">
              <a:latin typeface="Proxima Nova"/>
              <a:ea typeface="Proxima Nova"/>
              <a:cs typeface="Proxima Nova"/>
              <a:sym typeface="Proxima Nova"/>
            </a:endParaRPr>
          </a:p>
        </p:txBody>
      </p:sp>
      <p:cxnSp>
        <p:nvCxnSpPr>
          <p:cNvPr id="82" name="Google Shape;82;p16"/>
          <p:cNvCxnSpPr>
            <a:stCxn id="79" idx="5"/>
          </p:cNvCxnSpPr>
          <p:nvPr/>
        </p:nvCxnSpPr>
        <p:spPr>
          <a:xfrm>
            <a:off x="4627689" y="2744670"/>
            <a:ext cx="627900" cy="908400"/>
          </a:xfrm>
          <a:prstGeom prst="straightConnector1">
            <a:avLst/>
          </a:prstGeom>
          <a:noFill/>
          <a:ln cap="flat" cmpd="sng" w="114300">
            <a:solidFill>
              <a:schemeClr val="lt1"/>
            </a:solidFill>
            <a:prstDash val="solid"/>
            <a:round/>
            <a:headEnd len="med" w="med" type="none"/>
            <a:tailEnd len="med" w="med" type="none"/>
          </a:ln>
        </p:spPr>
      </p:cxnSp>
      <p:cxnSp>
        <p:nvCxnSpPr>
          <p:cNvPr id="83" name="Google Shape;83;p16"/>
          <p:cNvCxnSpPr>
            <a:stCxn id="81" idx="6"/>
            <a:endCxn id="80" idx="2"/>
          </p:cNvCxnSpPr>
          <p:nvPr/>
        </p:nvCxnSpPr>
        <p:spPr>
          <a:xfrm>
            <a:off x="3417175" y="4201625"/>
            <a:ext cx="1461300" cy="0"/>
          </a:xfrm>
          <a:prstGeom prst="straightConnector1">
            <a:avLst/>
          </a:prstGeom>
          <a:noFill/>
          <a:ln cap="flat" cmpd="sng" w="114300">
            <a:solidFill>
              <a:schemeClr val="lt1"/>
            </a:solidFill>
            <a:prstDash val="solid"/>
            <a:round/>
            <a:headEnd len="med" w="med" type="none"/>
            <a:tailEnd len="med" w="med" type="none"/>
          </a:ln>
        </p:spPr>
      </p:cxnSp>
      <p:cxnSp>
        <p:nvCxnSpPr>
          <p:cNvPr id="84" name="Google Shape;84;p16"/>
          <p:cNvCxnSpPr>
            <a:stCxn id="79" idx="3"/>
            <a:endCxn id="81" idx="7"/>
          </p:cNvCxnSpPr>
          <p:nvPr/>
        </p:nvCxnSpPr>
        <p:spPr>
          <a:xfrm flipH="1">
            <a:off x="3226311" y="2744670"/>
            <a:ext cx="480300" cy="1029000"/>
          </a:xfrm>
          <a:prstGeom prst="straightConnector1">
            <a:avLst/>
          </a:prstGeom>
          <a:noFill/>
          <a:ln cap="flat" cmpd="sng" w="114300">
            <a:solidFill>
              <a:schemeClr val="lt1"/>
            </a:solidFill>
            <a:prstDash val="solid"/>
            <a:round/>
            <a:headEnd len="med" w="med" type="none"/>
            <a:tailEnd len="med" w="med" type="none"/>
          </a:ln>
        </p:spPr>
      </p:cxn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Functionality</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33333"/>
                </a:solidFill>
              </a:rPr>
              <a:t>Our main storage of static data and real time data is Firebase.</a:t>
            </a:r>
            <a:endParaRPr>
              <a:solidFill>
                <a:srgbClr val="333333"/>
              </a:solidFill>
            </a:endParaRPr>
          </a:p>
        </p:txBody>
      </p:sp>
      <p:pic>
        <p:nvPicPr>
          <p:cNvPr id="91" name="Google Shape;91;p17"/>
          <p:cNvPicPr preferRelativeResize="0"/>
          <p:nvPr/>
        </p:nvPicPr>
        <p:blipFill>
          <a:blip r:embed="rId3">
            <a:alphaModFix/>
          </a:blip>
          <a:stretch>
            <a:fillRect/>
          </a:stretch>
        </p:blipFill>
        <p:spPr>
          <a:xfrm>
            <a:off x="4646150" y="1574100"/>
            <a:ext cx="3993024" cy="2994776"/>
          </a:xfrm>
          <a:prstGeom prst="rect">
            <a:avLst/>
          </a:prstGeom>
          <a:noFill/>
          <a:ln>
            <a:noFill/>
          </a:ln>
        </p:spPr>
      </p:pic>
      <p:sp>
        <p:nvSpPr>
          <p:cNvPr id="92" name="Google Shape;92;p17"/>
          <p:cNvSpPr txBox="1"/>
          <p:nvPr/>
        </p:nvSpPr>
        <p:spPr>
          <a:xfrm>
            <a:off x="311700" y="2210275"/>
            <a:ext cx="4115400" cy="192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Proxima Nova"/>
              <a:buChar char="●"/>
            </a:pPr>
            <a:r>
              <a:rPr lang="en" sz="1800">
                <a:solidFill>
                  <a:srgbClr val="333333"/>
                </a:solidFill>
                <a:latin typeface="Proxima Nova"/>
                <a:ea typeface="Proxima Nova"/>
                <a:cs typeface="Proxima Nova"/>
                <a:sym typeface="Proxima Nova"/>
              </a:rPr>
              <a:t>We are </a:t>
            </a:r>
            <a:r>
              <a:rPr lang="en" sz="1800">
                <a:solidFill>
                  <a:srgbClr val="333333"/>
                </a:solidFill>
                <a:latin typeface="Proxima Nova"/>
                <a:ea typeface="Proxima Nova"/>
                <a:cs typeface="Proxima Nova"/>
                <a:sym typeface="Proxima Nova"/>
              </a:rPr>
              <a:t>inputting</a:t>
            </a:r>
            <a:r>
              <a:rPr lang="en" sz="1800">
                <a:solidFill>
                  <a:srgbClr val="333333"/>
                </a:solidFill>
                <a:latin typeface="Proxima Nova"/>
                <a:ea typeface="Proxima Nova"/>
                <a:cs typeface="Proxima Nova"/>
                <a:sym typeface="Proxima Nova"/>
              </a:rPr>
              <a:t> data sets that we’ve found into tables created in Firebase</a:t>
            </a:r>
            <a:endParaRPr sz="1800">
              <a:solidFill>
                <a:srgbClr val="333333"/>
              </a:solidFill>
              <a:latin typeface="Proxima Nova"/>
              <a:ea typeface="Proxima Nova"/>
              <a:cs typeface="Proxima Nova"/>
              <a:sym typeface="Proxima Nova"/>
            </a:endParaRPr>
          </a:p>
          <a:p>
            <a:pPr indent="-342900" lvl="0" marL="457200" rtl="0" algn="l">
              <a:spcBef>
                <a:spcPts val="0"/>
              </a:spcBef>
              <a:spcAft>
                <a:spcPts val="0"/>
              </a:spcAft>
              <a:buClr>
                <a:srgbClr val="333333"/>
              </a:buClr>
              <a:buSzPts val="1800"/>
              <a:buFont typeface="Proxima Nova"/>
              <a:buChar char="●"/>
            </a:pPr>
            <a:r>
              <a:rPr lang="en" sz="1800">
                <a:solidFill>
                  <a:srgbClr val="333333"/>
                </a:solidFill>
                <a:latin typeface="Proxima Nova"/>
                <a:ea typeface="Proxima Nova"/>
                <a:cs typeface="Proxima Nova"/>
                <a:sym typeface="Proxima Nova"/>
              </a:rPr>
              <a:t>Our front end allows users to input information that goes to those same tables.</a:t>
            </a:r>
            <a:endParaRPr sz="1800">
              <a:solidFill>
                <a:srgbClr val="333333"/>
              </a:solidFill>
              <a:latin typeface="Proxima Nova"/>
              <a:ea typeface="Proxima Nova"/>
              <a:cs typeface="Proxima Nova"/>
              <a:sym typeface="Proxima Nova"/>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ANALYTICS</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33333"/>
                </a:solidFill>
                <a:latin typeface="Arial"/>
                <a:ea typeface="Arial"/>
                <a:cs typeface="Arial"/>
                <a:sym typeface="Arial"/>
              </a:rPr>
              <a:t>Al model Being used in this project</a:t>
            </a:r>
            <a:endParaRPr>
              <a:solidFill>
                <a:srgbClr val="333333"/>
              </a:solidFill>
              <a:latin typeface="Arial"/>
              <a:ea typeface="Arial"/>
              <a:cs typeface="Arial"/>
              <a:sym typeface="Arial"/>
            </a:endParaRPr>
          </a:p>
          <a:p>
            <a:pPr indent="-342900" lvl="0" marL="457200" rtl="0" algn="l">
              <a:spcBef>
                <a:spcPts val="1200"/>
              </a:spcBef>
              <a:spcAft>
                <a:spcPts val="0"/>
              </a:spcAft>
              <a:buClr>
                <a:srgbClr val="333333"/>
              </a:buClr>
              <a:buSzPts val="1800"/>
              <a:buFont typeface="Arial"/>
              <a:buChar char="●"/>
            </a:pPr>
            <a:r>
              <a:rPr lang="en">
                <a:solidFill>
                  <a:srgbClr val="333333"/>
                </a:solidFill>
                <a:latin typeface="Arial"/>
                <a:ea typeface="Arial"/>
                <a:cs typeface="Arial"/>
                <a:sym typeface="Arial"/>
              </a:rPr>
              <a:t>GPT3.5 model</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VS code</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Streamlit  </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a:solidFill>
                  <a:srgbClr val="333333"/>
                </a:solidFill>
                <a:latin typeface="Arial"/>
                <a:ea typeface="Arial"/>
                <a:cs typeface="Arial"/>
                <a:sym typeface="Arial"/>
              </a:rPr>
              <a:t>Jupyter</a:t>
            </a:r>
            <a:r>
              <a:rPr lang="en">
                <a:solidFill>
                  <a:srgbClr val="333333"/>
                </a:solidFill>
                <a:latin typeface="Arial"/>
                <a:ea typeface="Arial"/>
                <a:cs typeface="Arial"/>
                <a:sym typeface="Arial"/>
              </a:rPr>
              <a:t> notebook</a:t>
            </a:r>
            <a:endParaRPr>
              <a:solidFill>
                <a:srgbClr val="333333"/>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3895150" y="43500"/>
            <a:ext cx="5248851" cy="5100000"/>
          </a:xfrm>
          <a:prstGeom prst="rect">
            <a:avLst/>
          </a:prstGeom>
          <a:noFill/>
          <a:ln>
            <a:noFill/>
          </a:ln>
        </p:spPr>
      </p:pic>
    </p:spTree>
  </p:cSld>
  <p:clrMapOvr>
    <a:masterClrMapping/>
  </p:clrMapOvr>
  <mc:AlternateContent>
    <mc:Choice Requires="p14">
      <p:transition spd="med">
        <p14:gallery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98850"/>
            <a:ext cx="7864800" cy="5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Frontend/</a:t>
            </a:r>
            <a:r>
              <a:rPr lang="en" sz="2400"/>
              <a:t>User Interface</a:t>
            </a:r>
            <a:endParaRPr sz="2400"/>
          </a:p>
        </p:txBody>
      </p:sp>
      <p:sp>
        <p:nvSpPr>
          <p:cNvPr id="105" name="Google Shape;105;p19"/>
          <p:cNvSpPr txBox="1"/>
          <p:nvPr>
            <p:ph idx="1" type="body"/>
          </p:nvPr>
        </p:nvSpPr>
        <p:spPr>
          <a:xfrm>
            <a:off x="0" y="1197975"/>
            <a:ext cx="5000700" cy="3945600"/>
          </a:xfrm>
          <a:prstGeom prst="rect">
            <a:avLst/>
          </a:prstGeom>
        </p:spPr>
        <p:txBody>
          <a:bodyPr anchorCtr="0" anchor="t" bIns="91425" lIns="91425" spcFirstLastPara="1" rIns="91425" wrap="square" tIns="91425">
            <a:normAutofit fontScale="25000" lnSpcReduction="20000"/>
          </a:bodyPr>
          <a:lstStyle/>
          <a:p>
            <a:pPr indent="-285750" lvl="0" marL="457200" rtl="0" algn="just">
              <a:spcBef>
                <a:spcPts val="0"/>
              </a:spcBef>
              <a:spcAft>
                <a:spcPts val="0"/>
              </a:spcAft>
              <a:buClr>
                <a:srgbClr val="ECECEC"/>
              </a:buClr>
              <a:buSzPct val="100000"/>
              <a:buFont typeface="Arial"/>
              <a:buChar char="●"/>
            </a:pPr>
            <a:r>
              <a:rPr lang="en" sz="7200">
                <a:solidFill>
                  <a:srgbClr val="ECECEC"/>
                </a:solidFill>
                <a:latin typeface="Arial"/>
                <a:ea typeface="Arial"/>
                <a:cs typeface="Arial"/>
                <a:sym typeface="Arial"/>
              </a:rPr>
              <a:t>User Interface</a:t>
            </a:r>
            <a:r>
              <a:rPr lang="en" sz="7200">
                <a:solidFill>
                  <a:srgbClr val="ECECEC"/>
                </a:solidFill>
                <a:latin typeface="Arial"/>
                <a:ea typeface="Arial"/>
                <a:cs typeface="Arial"/>
                <a:sym typeface="Arial"/>
              </a:rPr>
              <a:t> is designed using Streamlit .</a:t>
            </a:r>
            <a:endParaRPr sz="7200">
              <a:solidFill>
                <a:srgbClr val="ECECEC"/>
              </a:solidFill>
              <a:latin typeface="Arial"/>
              <a:ea typeface="Arial"/>
              <a:cs typeface="Arial"/>
              <a:sym typeface="Arial"/>
            </a:endParaRPr>
          </a:p>
          <a:p>
            <a:pPr indent="0" lvl="0" marL="457200" rtl="0" algn="just">
              <a:spcBef>
                <a:spcPts val="500"/>
              </a:spcBef>
              <a:spcAft>
                <a:spcPts val="0"/>
              </a:spcAft>
              <a:buNone/>
            </a:pPr>
            <a:r>
              <a:t/>
            </a:r>
            <a:endParaRPr sz="2800">
              <a:solidFill>
                <a:srgbClr val="ECECEC"/>
              </a:solidFill>
              <a:latin typeface="Arial"/>
              <a:ea typeface="Arial"/>
              <a:cs typeface="Arial"/>
              <a:sym typeface="Arial"/>
            </a:endParaRPr>
          </a:p>
          <a:p>
            <a:pPr indent="-285750" lvl="0" marL="457200" rtl="0" algn="just">
              <a:spcBef>
                <a:spcPts val="500"/>
              </a:spcBef>
              <a:spcAft>
                <a:spcPts val="0"/>
              </a:spcAft>
              <a:buClr>
                <a:srgbClr val="ECECEC"/>
              </a:buClr>
              <a:buSzPct val="100000"/>
              <a:buFont typeface="Roboto"/>
              <a:buChar char="●"/>
            </a:pPr>
            <a:r>
              <a:rPr lang="en" sz="7200">
                <a:solidFill>
                  <a:srgbClr val="ECECEC"/>
                </a:solidFill>
                <a:latin typeface="Roboto"/>
                <a:ea typeface="Roboto"/>
                <a:cs typeface="Roboto"/>
                <a:sym typeface="Roboto"/>
              </a:rPr>
              <a:t>Streamlit is an open-source Python library that allows developers to create web applications for machine learning, data science, and other analytical tasks with minimal effort.</a:t>
            </a:r>
            <a:endParaRPr sz="7200">
              <a:solidFill>
                <a:srgbClr val="ECECEC"/>
              </a:solidFill>
              <a:latin typeface="Roboto"/>
              <a:ea typeface="Roboto"/>
              <a:cs typeface="Roboto"/>
              <a:sym typeface="Roboto"/>
            </a:endParaRPr>
          </a:p>
          <a:p>
            <a:pPr indent="0" lvl="0" marL="0" rtl="0" algn="just">
              <a:spcBef>
                <a:spcPts val="500"/>
              </a:spcBef>
              <a:spcAft>
                <a:spcPts val="0"/>
              </a:spcAft>
              <a:buNone/>
            </a:pPr>
            <a:r>
              <a:t/>
            </a:r>
            <a:endParaRPr sz="1600">
              <a:solidFill>
                <a:srgbClr val="ECECEC"/>
              </a:solidFill>
              <a:latin typeface="Roboto"/>
              <a:ea typeface="Roboto"/>
              <a:cs typeface="Roboto"/>
              <a:sym typeface="Roboto"/>
            </a:endParaRPr>
          </a:p>
          <a:p>
            <a:pPr indent="-285750" lvl="0" marL="457200" rtl="0" algn="just">
              <a:spcBef>
                <a:spcPts val="500"/>
              </a:spcBef>
              <a:spcAft>
                <a:spcPts val="0"/>
              </a:spcAft>
              <a:buClr>
                <a:srgbClr val="ECECEC"/>
              </a:buClr>
              <a:buSzPct val="100000"/>
              <a:buFont typeface="Roboto"/>
              <a:buChar char="●"/>
            </a:pPr>
            <a:r>
              <a:rPr lang="en" sz="7200">
                <a:solidFill>
                  <a:srgbClr val="ECECEC"/>
                </a:solidFill>
                <a:latin typeface="Roboto"/>
                <a:ea typeface="Roboto"/>
                <a:cs typeface="Roboto"/>
                <a:sym typeface="Roboto"/>
              </a:rPr>
              <a:t>Here , Features  we </a:t>
            </a:r>
            <a:r>
              <a:rPr lang="en" sz="7200">
                <a:solidFill>
                  <a:srgbClr val="ECECEC"/>
                </a:solidFill>
                <a:latin typeface="Roboto"/>
                <a:ea typeface="Roboto"/>
                <a:cs typeface="Roboto"/>
                <a:sym typeface="Roboto"/>
              </a:rPr>
              <a:t>have</a:t>
            </a:r>
            <a:r>
              <a:rPr lang="en" sz="7200">
                <a:solidFill>
                  <a:srgbClr val="ECECEC"/>
                </a:solidFill>
                <a:latin typeface="Roboto"/>
                <a:ea typeface="Roboto"/>
                <a:cs typeface="Roboto"/>
                <a:sym typeface="Roboto"/>
              </a:rPr>
              <a:t> developed App and Example.</a:t>
            </a:r>
            <a:endParaRPr sz="7200">
              <a:solidFill>
                <a:srgbClr val="ECECEC"/>
              </a:solidFill>
              <a:latin typeface="Roboto"/>
              <a:ea typeface="Roboto"/>
              <a:cs typeface="Roboto"/>
              <a:sym typeface="Roboto"/>
            </a:endParaRPr>
          </a:p>
          <a:p>
            <a:pPr indent="0" lvl="0" marL="457200" rtl="0" algn="just">
              <a:spcBef>
                <a:spcPts val="500"/>
              </a:spcBef>
              <a:spcAft>
                <a:spcPts val="0"/>
              </a:spcAft>
              <a:buNone/>
            </a:pPr>
            <a:r>
              <a:t/>
            </a:r>
            <a:endParaRPr sz="1600">
              <a:solidFill>
                <a:srgbClr val="ECECEC"/>
              </a:solidFill>
              <a:latin typeface="Roboto"/>
              <a:ea typeface="Roboto"/>
              <a:cs typeface="Roboto"/>
              <a:sym typeface="Roboto"/>
            </a:endParaRPr>
          </a:p>
          <a:p>
            <a:pPr indent="-285750" lvl="0" marL="457200" rtl="0" algn="just">
              <a:spcBef>
                <a:spcPts val="500"/>
              </a:spcBef>
              <a:spcAft>
                <a:spcPts val="0"/>
              </a:spcAft>
              <a:buClr>
                <a:srgbClr val="ECECEC"/>
              </a:buClr>
              <a:buSzPct val="100000"/>
              <a:buFont typeface="Roboto"/>
              <a:buChar char="●"/>
            </a:pPr>
            <a:r>
              <a:rPr lang="en" sz="7200">
                <a:solidFill>
                  <a:srgbClr val="ECECEC"/>
                </a:solidFill>
                <a:latin typeface="Roboto"/>
                <a:ea typeface="Roboto"/>
                <a:cs typeface="Roboto"/>
                <a:sym typeface="Roboto"/>
              </a:rPr>
              <a:t>Data entry  </a:t>
            </a:r>
            <a:r>
              <a:rPr lang="en" sz="7200">
                <a:solidFill>
                  <a:srgbClr val="FFFFFF"/>
                </a:solidFill>
                <a:latin typeface="Roboto"/>
                <a:ea typeface="Roboto"/>
                <a:cs typeface="Roboto"/>
                <a:sym typeface="Roboto"/>
              </a:rPr>
              <a:t>, Entering job titles into the field will prompt the display of necessary skills associated with that position .</a:t>
            </a:r>
            <a:endParaRPr sz="7200">
              <a:solidFill>
                <a:srgbClr val="FFFFFF"/>
              </a:solidFill>
              <a:latin typeface="Roboto"/>
              <a:ea typeface="Roboto"/>
              <a:cs typeface="Roboto"/>
              <a:sym typeface="Roboto"/>
            </a:endParaRPr>
          </a:p>
          <a:p>
            <a:pPr indent="0" lvl="0" marL="0" rtl="0" algn="l">
              <a:spcBef>
                <a:spcPts val="500"/>
              </a:spcBef>
              <a:spcAft>
                <a:spcPts val="0"/>
              </a:spcAft>
              <a:buNone/>
            </a:pPr>
            <a:r>
              <a:t/>
            </a:r>
            <a:endParaRPr sz="4800">
              <a:solidFill>
                <a:srgbClr val="FFFFFF"/>
              </a:solidFill>
              <a:highlight>
                <a:srgbClr val="212121"/>
              </a:highlight>
              <a:latin typeface="Roboto"/>
              <a:ea typeface="Roboto"/>
              <a:cs typeface="Roboto"/>
              <a:sym typeface="Roboto"/>
            </a:endParaRPr>
          </a:p>
          <a:p>
            <a:pPr indent="0" lvl="0" marL="0" rtl="0" algn="l">
              <a:lnSpc>
                <a:spcPct val="175000"/>
              </a:lnSpc>
              <a:spcBef>
                <a:spcPts val="500"/>
              </a:spcBef>
              <a:spcAft>
                <a:spcPts val="0"/>
              </a:spcAft>
              <a:buNone/>
            </a:pPr>
            <a:r>
              <a:t/>
            </a:r>
            <a:endParaRPr sz="1100">
              <a:solidFill>
                <a:srgbClr val="FFFFFF"/>
              </a:solidFill>
              <a:highlight>
                <a:srgbClr val="212121"/>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5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914400" rtl="0" algn="l">
              <a:spcBef>
                <a:spcPts val="500"/>
              </a:spcBef>
              <a:spcAft>
                <a:spcPts val="1200"/>
              </a:spcAft>
              <a:buNone/>
            </a:pPr>
            <a:r>
              <a:t/>
            </a:r>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31375" y="110000"/>
            <a:ext cx="8819100" cy="81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App, If you input a job title, the application will provide relevant skills associated with that designation, summarizing the key skills in a concise manner.</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rotWithShape="1">
          <a:blip r:embed="rId3">
            <a:alphaModFix/>
          </a:blip>
          <a:srcRect b="0" l="0" r="0" t="14864"/>
          <a:stretch/>
        </p:blipFill>
        <p:spPr>
          <a:xfrm>
            <a:off x="0" y="1077250"/>
            <a:ext cx="4214175" cy="4066250"/>
          </a:xfrm>
          <a:prstGeom prst="rect">
            <a:avLst/>
          </a:prstGeom>
          <a:noFill/>
          <a:ln>
            <a:noFill/>
          </a:ln>
        </p:spPr>
      </p:pic>
      <p:pic>
        <p:nvPicPr>
          <p:cNvPr id="113" name="Google Shape;113;p20"/>
          <p:cNvPicPr preferRelativeResize="0"/>
          <p:nvPr/>
        </p:nvPicPr>
        <p:blipFill rotWithShape="1">
          <a:blip r:embed="rId4">
            <a:alphaModFix/>
          </a:blip>
          <a:srcRect b="0" l="0" r="0" t="7902"/>
          <a:stretch/>
        </p:blipFill>
        <p:spPr>
          <a:xfrm>
            <a:off x="4214175" y="1077248"/>
            <a:ext cx="5020851" cy="4155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83300"/>
            <a:ext cx="8520600" cy="60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used</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rotWithShape="1">
          <a:blip r:embed="rId3">
            <a:alphaModFix/>
          </a:blip>
          <a:srcRect b="0" l="0" r="0" t="10241"/>
          <a:stretch/>
        </p:blipFill>
        <p:spPr>
          <a:xfrm>
            <a:off x="0" y="1013150"/>
            <a:ext cx="4990825" cy="4130351"/>
          </a:xfrm>
          <a:prstGeom prst="rect">
            <a:avLst/>
          </a:prstGeom>
          <a:noFill/>
          <a:ln>
            <a:noFill/>
          </a:ln>
        </p:spPr>
      </p:pic>
      <p:pic>
        <p:nvPicPr>
          <p:cNvPr id="121" name="Google Shape;121;p21"/>
          <p:cNvPicPr preferRelativeResize="0"/>
          <p:nvPr/>
        </p:nvPicPr>
        <p:blipFill rotWithShape="1">
          <a:blip r:embed="rId4">
            <a:alphaModFix/>
          </a:blip>
          <a:srcRect b="0" l="-623" r="0" t="9714"/>
          <a:stretch/>
        </p:blipFill>
        <p:spPr>
          <a:xfrm>
            <a:off x="4732525" y="1013150"/>
            <a:ext cx="4708976" cy="4380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