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79" r:id="rId4"/>
    <p:sldId id="258" r:id="rId5"/>
    <p:sldId id="280" r:id="rId6"/>
    <p:sldId id="281" r:id="rId7"/>
    <p:sldId id="270" r:id="rId8"/>
    <p:sldId id="259" r:id="rId9"/>
    <p:sldId id="263" r:id="rId10"/>
    <p:sldId id="264" r:id="rId11"/>
    <p:sldId id="260" r:id="rId12"/>
    <p:sldId id="282" r:id="rId13"/>
    <p:sldId id="283" r:id="rId14"/>
    <p:sldId id="284" r:id="rId15"/>
    <p:sldId id="275" r:id="rId16"/>
    <p:sldId id="299"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79" d="100"/>
          <a:sy n="79" d="100"/>
        </p:scale>
        <p:origin x="33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486D03-E667-46B3-9AB8-450BBE6E965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3CFD2EB-E1BB-4CB2-87EC-DE943E082314}">
      <dgm:prSet custT="1"/>
      <dgm:spPr/>
      <dgm:t>
        <a:bodyPr/>
        <a:lstStyle/>
        <a:p>
          <a:pPr>
            <a:lnSpc>
              <a:spcPct val="100000"/>
            </a:lnSpc>
          </a:pPr>
          <a:r>
            <a:rPr lang="tr-TR" sz="1200" b="1" i="0" baseline="0" dirty="0"/>
            <a:t>Python:</a:t>
          </a:r>
          <a:br>
            <a:rPr lang="tr-TR" sz="1200" b="0" i="0" baseline="0" dirty="0"/>
          </a:br>
          <a:r>
            <a:rPr lang="tr-TR" sz="1200" b="0" i="0" baseline="0" dirty="0"/>
            <a:t>Mail gönderme sistemi, senaryo otomasyonu ve genel uygulama mantığı Python ile geliştirildi.</a:t>
          </a:r>
          <a:endParaRPr lang="en-US" sz="1200" dirty="0"/>
        </a:p>
      </dgm:t>
    </dgm:pt>
    <dgm:pt modelId="{E2FD55B4-CB47-4BB3-B6FD-F77A3D29A8AE}" type="parTrans" cxnId="{9F11C83A-4EA9-45A4-BF49-5402C6673B78}">
      <dgm:prSet/>
      <dgm:spPr/>
      <dgm:t>
        <a:bodyPr/>
        <a:lstStyle/>
        <a:p>
          <a:endParaRPr lang="en-US"/>
        </a:p>
      </dgm:t>
    </dgm:pt>
    <dgm:pt modelId="{DFE46C18-2ED6-4B6E-8100-7858A1B52FDA}" type="sibTrans" cxnId="{9F11C83A-4EA9-45A4-BF49-5402C6673B78}">
      <dgm:prSet/>
      <dgm:spPr/>
      <dgm:t>
        <a:bodyPr/>
        <a:lstStyle/>
        <a:p>
          <a:pPr>
            <a:lnSpc>
              <a:spcPct val="100000"/>
            </a:lnSpc>
          </a:pPr>
          <a:endParaRPr lang="en-US"/>
        </a:p>
      </dgm:t>
    </dgm:pt>
    <dgm:pt modelId="{193B4983-D72C-4EE7-A8FA-81207D01DC28}">
      <dgm:prSet custT="1"/>
      <dgm:spPr/>
      <dgm:t>
        <a:bodyPr/>
        <a:lstStyle/>
        <a:p>
          <a:pPr>
            <a:lnSpc>
              <a:spcPct val="100000"/>
            </a:lnSpc>
          </a:pPr>
          <a:r>
            <a:rPr lang="tr-TR" sz="1200" b="1" i="0" baseline="0" dirty="0" err="1"/>
            <a:t>PyCharm</a:t>
          </a:r>
          <a:r>
            <a:rPr lang="tr-TR" sz="1200" b="1" i="0" baseline="0" dirty="0"/>
            <a:t> IDE:</a:t>
          </a:r>
          <a:br>
            <a:rPr lang="tr-TR" sz="1200" b="0" i="0" baseline="0" dirty="0"/>
          </a:br>
          <a:r>
            <a:rPr lang="tr-TR" sz="1200" b="0" i="0" baseline="0" dirty="0"/>
            <a:t>Kodlama, test ve senaryo yönetimi süreçlerinde kullanılan geliştirme ortamı.</a:t>
          </a:r>
          <a:endParaRPr lang="en-US" sz="1200" dirty="0"/>
        </a:p>
      </dgm:t>
    </dgm:pt>
    <dgm:pt modelId="{00FED956-CB4A-45B6-AF96-0992F62E99FC}" type="parTrans" cxnId="{5FFE2FA2-4759-45B2-868A-B015AF66746C}">
      <dgm:prSet/>
      <dgm:spPr/>
      <dgm:t>
        <a:bodyPr/>
        <a:lstStyle/>
        <a:p>
          <a:endParaRPr lang="en-US"/>
        </a:p>
      </dgm:t>
    </dgm:pt>
    <dgm:pt modelId="{B14CA2B3-E681-43F6-9A4A-28FBF28F72B5}" type="sibTrans" cxnId="{5FFE2FA2-4759-45B2-868A-B015AF66746C}">
      <dgm:prSet/>
      <dgm:spPr/>
      <dgm:t>
        <a:bodyPr/>
        <a:lstStyle/>
        <a:p>
          <a:pPr>
            <a:lnSpc>
              <a:spcPct val="100000"/>
            </a:lnSpc>
          </a:pPr>
          <a:endParaRPr lang="en-US"/>
        </a:p>
      </dgm:t>
    </dgm:pt>
    <dgm:pt modelId="{1A258F0F-7FD1-4271-8602-0DCD0FEEEC66}">
      <dgm:prSet custT="1"/>
      <dgm:spPr/>
      <dgm:t>
        <a:bodyPr/>
        <a:lstStyle/>
        <a:p>
          <a:pPr>
            <a:lnSpc>
              <a:spcPct val="100000"/>
            </a:lnSpc>
          </a:pPr>
          <a:r>
            <a:rPr lang="tr-TR" sz="1200" b="1" i="0" baseline="0" dirty="0"/>
            <a:t>SMTP (Gmail):</a:t>
          </a:r>
          <a:br>
            <a:rPr lang="tr-TR" sz="1200" b="0" i="0" baseline="0" dirty="0"/>
          </a:br>
          <a:r>
            <a:rPr lang="tr-TR" sz="1200" b="0" i="0" baseline="0" dirty="0"/>
            <a:t>E-postaların otomatik olarak gönderilmesi için SMTP protokolü kullanıldı. Gmail uygulama şifresiyle güvenli kimlik doğrulama sağlandı.</a:t>
          </a:r>
          <a:endParaRPr lang="en-US" sz="1200" dirty="0"/>
        </a:p>
      </dgm:t>
    </dgm:pt>
    <dgm:pt modelId="{6E3B24A5-01B3-4DAC-8A90-2138F46571F1}" type="parTrans" cxnId="{043ABBE8-5961-498D-A9C9-DFFF3385EC2B}">
      <dgm:prSet/>
      <dgm:spPr/>
      <dgm:t>
        <a:bodyPr/>
        <a:lstStyle/>
        <a:p>
          <a:endParaRPr lang="en-US"/>
        </a:p>
      </dgm:t>
    </dgm:pt>
    <dgm:pt modelId="{0C455CE4-9632-4BFB-B32F-4FC7163E0A8B}" type="sibTrans" cxnId="{043ABBE8-5961-498D-A9C9-DFFF3385EC2B}">
      <dgm:prSet/>
      <dgm:spPr/>
      <dgm:t>
        <a:bodyPr/>
        <a:lstStyle/>
        <a:p>
          <a:pPr>
            <a:lnSpc>
              <a:spcPct val="100000"/>
            </a:lnSpc>
          </a:pPr>
          <a:endParaRPr lang="en-US"/>
        </a:p>
      </dgm:t>
    </dgm:pt>
    <dgm:pt modelId="{363F12A8-B906-4E4F-939E-82F2927D013F}">
      <dgm:prSet custT="1"/>
      <dgm:spPr/>
      <dgm:t>
        <a:bodyPr/>
        <a:lstStyle/>
        <a:p>
          <a:pPr>
            <a:lnSpc>
              <a:spcPct val="100000"/>
            </a:lnSpc>
          </a:pPr>
          <a:r>
            <a:rPr lang="tr-TR" sz="1200" b="1" i="0" baseline="0" dirty="0" err="1"/>
            <a:t>PHPMailer</a:t>
          </a:r>
          <a:r>
            <a:rPr lang="tr-TR" sz="1200" b="1" i="0" baseline="0" dirty="0"/>
            <a:t>:</a:t>
          </a:r>
          <a:br>
            <a:rPr lang="tr-TR" sz="1200" b="0" i="0" baseline="0" dirty="0"/>
          </a:br>
          <a:r>
            <a:rPr lang="tr-TR" sz="1200" b="0" i="0" baseline="0" dirty="0"/>
            <a:t>HTML tabanlı e-posta içeriklerinin biçim bozulmadan gönderilebilmesi için bazı senaryolarda kullanıldı.</a:t>
          </a:r>
          <a:endParaRPr lang="en-US" sz="1200" dirty="0"/>
        </a:p>
      </dgm:t>
    </dgm:pt>
    <dgm:pt modelId="{CE558115-4417-4E3E-955F-9B026A0777C9}" type="parTrans" cxnId="{3A07D8AF-EC3D-4199-9396-A362C2BA1DEE}">
      <dgm:prSet/>
      <dgm:spPr/>
      <dgm:t>
        <a:bodyPr/>
        <a:lstStyle/>
        <a:p>
          <a:endParaRPr lang="en-US"/>
        </a:p>
      </dgm:t>
    </dgm:pt>
    <dgm:pt modelId="{2C0E4FCE-B471-45CA-81EA-8512CF56AC7D}" type="sibTrans" cxnId="{3A07D8AF-EC3D-4199-9396-A362C2BA1DEE}">
      <dgm:prSet/>
      <dgm:spPr/>
      <dgm:t>
        <a:bodyPr/>
        <a:lstStyle/>
        <a:p>
          <a:pPr>
            <a:lnSpc>
              <a:spcPct val="100000"/>
            </a:lnSpc>
          </a:pPr>
          <a:endParaRPr lang="en-US"/>
        </a:p>
      </dgm:t>
    </dgm:pt>
    <dgm:pt modelId="{12AE4568-CB76-42DF-8835-31F64DE49DFC}">
      <dgm:prSet custT="1"/>
      <dgm:spPr/>
      <dgm:t>
        <a:bodyPr/>
        <a:lstStyle/>
        <a:p>
          <a:pPr>
            <a:lnSpc>
              <a:spcPct val="100000"/>
            </a:lnSpc>
          </a:pPr>
          <a:r>
            <a:rPr lang="tr-TR" sz="1200" b="1" i="0" baseline="0" dirty="0"/>
            <a:t>HTML / CSS / PHP:</a:t>
          </a:r>
          <a:br>
            <a:rPr lang="tr-TR" sz="1200" b="0" i="0" baseline="0" dirty="0"/>
          </a:br>
          <a:r>
            <a:rPr lang="tr-TR" sz="1200" b="0" i="0" baseline="0" dirty="0"/>
            <a:t>Sahte e-posta içerikleri ve formlar HTML/CSS ile hazırlandı. PHP ile veri işleme ve form gönderimleri desteklendi.</a:t>
          </a:r>
          <a:endParaRPr lang="en-US" sz="1200" dirty="0"/>
        </a:p>
      </dgm:t>
    </dgm:pt>
    <dgm:pt modelId="{FD4B9ED9-37DD-4E85-B27A-2B97DC74BA32}" type="parTrans" cxnId="{D7C26839-A448-4D8D-824C-3EACBFF14C65}">
      <dgm:prSet/>
      <dgm:spPr/>
      <dgm:t>
        <a:bodyPr/>
        <a:lstStyle/>
        <a:p>
          <a:endParaRPr lang="en-US"/>
        </a:p>
      </dgm:t>
    </dgm:pt>
    <dgm:pt modelId="{2F3913C5-8D49-4520-AD5E-206FB6CAC730}" type="sibTrans" cxnId="{D7C26839-A448-4D8D-824C-3EACBFF14C65}">
      <dgm:prSet/>
      <dgm:spPr/>
      <dgm:t>
        <a:bodyPr/>
        <a:lstStyle/>
        <a:p>
          <a:pPr>
            <a:lnSpc>
              <a:spcPct val="100000"/>
            </a:lnSpc>
          </a:pPr>
          <a:endParaRPr lang="en-US"/>
        </a:p>
      </dgm:t>
    </dgm:pt>
    <dgm:pt modelId="{7B2668AA-C13D-4028-B5AC-731A7CAB717A}">
      <dgm:prSet custT="1"/>
      <dgm:spPr/>
      <dgm:t>
        <a:bodyPr/>
        <a:lstStyle/>
        <a:p>
          <a:pPr>
            <a:lnSpc>
              <a:spcPct val="100000"/>
            </a:lnSpc>
          </a:pPr>
          <a:r>
            <a:rPr lang="tr-TR" sz="1200" b="1" i="0" baseline="0" dirty="0"/>
            <a:t>XAMPP:</a:t>
          </a:r>
          <a:br>
            <a:rPr lang="tr-TR" sz="1200" b="0" i="0" baseline="0" dirty="0"/>
          </a:br>
          <a:r>
            <a:rPr lang="tr-TR" sz="1200" b="0" i="0" baseline="0" dirty="0"/>
            <a:t>Yerel sunucu kurulumu (Apache + PHP) için kullanıldı. Web tabanlı senaryolar bu ortamda test edildi.</a:t>
          </a:r>
          <a:endParaRPr lang="en-US" sz="1200" dirty="0"/>
        </a:p>
      </dgm:t>
    </dgm:pt>
    <dgm:pt modelId="{480D9C63-D592-449E-A83A-04145453760D}" type="parTrans" cxnId="{C9067C5E-9BA4-4295-8034-E75C660D6875}">
      <dgm:prSet/>
      <dgm:spPr/>
      <dgm:t>
        <a:bodyPr/>
        <a:lstStyle/>
        <a:p>
          <a:endParaRPr lang="en-US"/>
        </a:p>
      </dgm:t>
    </dgm:pt>
    <dgm:pt modelId="{27323BD7-307A-4DC8-A2DD-8A9E8E1915D2}" type="sibTrans" cxnId="{C9067C5E-9BA4-4295-8034-E75C660D6875}">
      <dgm:prSet/>
      <dgm:spPr/>
      <dgm:t>
        <a:bodyPr/>
        <a:lstStyle/>
        <a:p>
          <a:pPr>
            <a:lnSpc>
              <a:spcPct val="100000"/>
            </a:lnSpc>
          </a:pPr>
          <a:endParaRPr lang="en-US"/>
        </a:p>
      </dgm:t>
    </dgm:pt>
    <dgm:pt modelId="{8CD99E73-3997-4139-92D2-79E7D1A99990}">
      <dgm:prSet custT="1"/>
      <dgm:spPr/>
      <dgm:t>
        <a:bodyPr/>
        <a:lstStyle/>
        <a:p>
          <a:pPr>
            <a:lnSpc>
              <a:spcPct val="100000"/>
            </a:lnSpc>
          </a:pPr>
          <a:r>
            <a:rPr lang="tr-TR" sz="1200" b="1" i="0" baseline="0" dirty="0" err="1"/>
            <a:t>HTTrack</a:t>
          </a:r>
          <a:r>
            <a:rPr lang="tr-TR" sz="1200" b="1" i="0" baseline="0" dirty="0"/>
            <a:t>:</a:t>
          </a:r>
          <a:br>
            <a:rPr lang="tr-TR" sz="1200" b="0" i="0" baseline="0" dirty="0"/>
          </a:br>
          <a:r>
            <a:rPr lang="tr-TR" sz="1200" b="0" i="0" baseline="0" dirty="0"/>
            <a:t>Gerçek web sitelerinin HTML ve CSS yapılarını analiz etmek amacıyla kullanıldı.</a:t>
          </a:r>
          <a:endParaRPr lang="en-US" sz="1200" dirty="0"/>
        </a:p>
      </dgm:t>
    </dgm:pt>
    <dgm:pt modelId="{4F5177B6-DB06-4EA4-9C3D-205E274BC60E}" type="parTrans" cxnId="{CB0E9B65-47A6-4D18-AF78-676169F1F755}">
      <dgm:prSet/>
      <dgm:spPr/>
      <dgm:t>
        <a:bodyPr/>
        <a:lstStyle/>
        <a:p>
          <a:endParaRPr lang="en-US"/>
        </a:p>
      </dgm:t>
    </dgm:pt>
    <dgm:pt modelId="{E1301463-CD17-48A9-AA04-4746A53F0A6C}" type="sibTrans" cxnId="{CB0E9B65-47A6-4D18-AF78-676169F1F755}">
      <dgm:prSet/>
      <dgm:spPr/>
      <dgm:t>
        <a:bodyPr/>
        <a:lstStyle/>
        <a:p>
          <a:pPr>
            <a:lnSpc>
              <a:spcPct val="100000"/>
            </a:lnSpc>
          </a:pPr>
          <a:endParaRPr lang="en-US"/>
        </a:p>
      </dgm:t>
    </dgm:pt>
    <dgm:pt modelId="{1805BFD9-36FF-4866-8B0F-D68236FF413D}">
      <dgm:prSet custT="1"/>
      <dgm:spPr/>
      <dgm:t>
        <a:bodyPr/>
        <a:lstStyle/>
        <a:p>
          <a:pPr>
            <a:lnSpc>
              <a:spcPct val="100000"/>
            </a:lnSpc>
          </a:pPr>
          <a:r>
            <a:rPr lang="tr-TR" sz="1200" b="1" i="0" baseline="0" dirty="0" err="1"/>
            <a:t>imgbb</a:t>
          </a:r>
          <a:r>
            <a:rPr lang="tr-TR" sz="1200" b="1" i="0" baseline="0" dirty="0"/>
            <a:t>:</a:t>
          </a:r>
          <a:br>
            <a:rPr lang="tr-TR" sz="1200" b="0" i="0" baseline="0" dirty="0"/>
          </a:br>
          <a:r>
            <a:rPr lang="tr-TR" sz="1200" b="0" i="0" baseline="0" dirty="0"/>
            <a:t>E-posta içeriğinde kullanılacak görsellerin harici olarak yüklenmesi ve </a:t>
          </a:r>
          <a:r>
            <a:rPr lang="tr-TR" sz="1200" b="0" i="0" baseline="0" dirty="0" err="1"/>
            <a:t>embed</a:t>
          </a:r>
          <a:r>
            <a:rPr lang="tr-TR" sz="1200" b="0" i="0" baseline="0" dirty="0"/>
            <a:t> edilmesi için kullanıldı.</a:t>
          </a:r>
          <a:endParaRPr lang="en-US" sz="1200" dirty="0"/>
        </a:p>
      </dgm:t>
    </dgm:pt>
    <dgm:pt modelId="{4FBCAFE1-F1B1-4904-BCBD-8F07BBE774EB}" type="parTrans" cxnId="{A280655D-44E0-4E45-9B27-801DB7B65684}">
      <dgm:prSet/>
      <dgm:spPr/>
      <dgm:t>
        <a:bodyPr/>
        <a:lstStyle/>
        <a:p>
          <a:endParaRPr lang="en-US"/>
        </a:p>
      </dgm:t>
    </dgm:pt>
    <dgm:pt modelId="{C8244653-F4C6-4215-AB42-3C3A25A1D36B}" type="sibTrans" cxnId="{A280655D-44E0-4E45-9B27-801DB7B65684}">
      <dgm:prSet/>
      <dgm:spPr/>
      <dgm:t>
        <a:bodyPr/>
        <a:lstStyle/>
        <a:p>
          <a:endParaRPr lang="en-US"/>
        </a:p>
      </dgm:t>
    </dgm:pt>
    <dgm:pt modelId="{172821AA-1EA5-4358-A327-2B18A24DA9F3}" type="pres">
      <dgm:prSet presAssocID="{E3486D03-E667-46B3-9AB8-450BBE6E9656}" presName="root" presStyleCnt="0">
        <dgm:presLayoutVars>
          <dgm:dir/>
          <dgm:resizeHandles val="exact"/>
        </dgm:presLayoutVars>
      </dgm:prSet>
      <dgm:spPr/>
    </dgm:pt>
    <dgm:pt modelId="{3693A445-0A61-4DE5-A5CB-54B05A4A9ED8}" type="pres">
      <dgm:prSet presAssocID="{E3486D03-E667-46B3-9AB8-450BBE6E9656}" presName="container" presStyleCnt="0">
        <dgm:presLayoutVars>
          <dgm:dir/>
          <dgm:resizeHandles val="exact"/>
        </dgm:presLayoutVars>
      </dgm:prSet>
      <dgm:spPr/>
    </dgm:pt>
    <dgm:pt modelId="{2E511F54-BBA7-4E62-9DD2-290DBE554041}" type="pres">
      <dgm:prSet presAssocID="{63CFD2EB-E1BB-4CB2-87EC-DE943E082314}" presName="compNode" presStyleCnt="0"/>
      <dgm:spPr/>
    </dgm:pt>
    <dgm:pt modelId="{9C7D736B-5102-4349-8EFB-AA111C9CE05A}" type="pres">
      <dgm:prSet presAssocID="{63CFD2EB-E1BB-4CB2-87EC-DE943E082314}" presName="iconBgRect" presStyleLbl="bgShp" presStyleIdx="0" presStyleCnt="8"/>
      <dgm:spPr/>
    </dgm:pt>
    <dgm:pt modelId="{3320235A-7C6D-4262-B803-2FB6DBC03384}" type="pres">
      <dgm:prSet presAssocID="{63CFD2EB-E1BB-4CB2-87EC-DE943E08231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lgisayar"/>
        </a:ext>
      </dgm:extLst>
    </dgm:pt>
    <dgm:pt modelId="{06F54297-7BD0-4B77-8A6D-3AF7696E3294}" type="pres">
      <dgm:prSet presAssocID="{63CFD2EB-E1BB-4CB2-87EC-DE943E082314}" presName="spaceRect" presStyleCnt="0"/>
      <dgm:spPr/>
    </dgm:pt>
    <dgm:pt modelId="{BEFD2DFE-3AE5-41A5-B5AE-9B52350EBF61}" type="pres">
      <dgm:prSet presAssocID="{63CFD2EB-E1BB-4CB2-87EC-DE943E082314}" presName="textRect" presStyleLbl="revTx" presStyleIdx="0" presStyleCnt="8">
        <dgm:presLayoutVars>
          <dgm:chMax val="1"/>
          <dgm:chPref val="1"/>
        </dgm:presLayoutVars>
      </dgm:prSet>
      <dgm:spPr/>
    </dgm:pt>
    <dgm:pt modelId="{A99C923E-9715-4E1C-AEB1-9539F04B2CD0}" type="pres">
      <dgm:prSet presAssocID="{DFE46C18-2ED6-4B6E-8100-7858A1B52FDA}" presName="sibTrans" presStyleLbl="sibTrans2D1" presStyleIdx="0" presStyleCnt="0"/>
      <dgm:spPr/>
    </dgm:pt>
    <dgm:pt modelId="{A3EACB81-1A18-4CBB-9469-8921A7BB5460}" type="pres">
      <dgm:prSet presAssocID="{193B4983-D72C-4EE7-A8FA-81207D01DC28}" presName="compNode" presStyleCnt="0"/>
      <dgm:spPr/>
    </dgm:pt>
    <dgm:pt modelId="{11CC3A18-FA55-45C0-A00A-A3F2A26616CA}" type="pres">
      <dgm:prSet presAssocID="{193B4983-D72C-4EE7-A8FA-81207D01DC28}" presName="iconBgRect" presStyleLbl="bgShp" presStyleIdx="1" presStyleCnt="8"/>
      <dgm:spPr/>
    </dgm:pt>
    <dgm:pt modelId="{D6C920F9-4683-43A3-A8DE-DE88BCF619D3}" type="pres">
      <dgm:prSet presAssocID="{193B4983-D72C-4EE7-A8FA-81207D01DC2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583EDAEE-0A9F-4A58-B286-F9F62B5A6F35}" type="pres">
      <dgm:prSet presAssocID="{193B4983-D72C-4EE7-A8FA-81207D01DC28}" presName="spaceRect" presStyleCnt="0"/>
      <dgm:spPr/>
    </dgm:pt>
    <dgm:pt modelId="{EDFA84C2-9E31-492B-9E35-0DA2E0085EF5}" type="pres">
      <dgm:prSet presAssocID="{193B4983-D72C-4EE7-A8FA-81207D01DC28}" presName="textRect" presStyleLbl="revTx" presStyleIdx="1" presStyleCnt="8">
        <dgm:presLayoutVars>
          <dgm:chMax val="1"/>
          <dgm:chPref val="1"/>
        </dgm:presLayoutVars>
      </dgm:prSet>
      <dgm:spPr/>
    </dgm:pt>
    <dgm:pt modelId="{2A083697-CA98-484A-B52B-608C5FE941A1}" type="pres">
      <dgm:prSet presAssocID="{B14CA2B3-E681-43F6-9A4A-28FBF28F72B5}" presName="sibTrans" presStyleLbl="sibTrans2D1" presStyleIdx="0" presStyleCnt="0"/>
      <dgm:spPr/>
    </dgm:pt>
    <dgm:pt modelId="{EF9181C6-96A4-4867-956B-D64F42A0AAB0}" type="pres">
      <dgm:prSet presAssocID="{1A258F0F-7FD1-4271-8602-0DCD0FEEEC66}" presName="compNode" presStyleCnt="0"/>
      <dgm:spPr/>
    </dgm:pt>
    <dgm:pt modelId="{C50258E1-DD18-441A-AD04-F6516D0D6EFC}" type="pres">
      <dgm:prSet presAssocID="{1A258F0F-7FD1-4271-8602-0DCD0FEEEC66}" presName="iconBgRect" presStyleLbl="bgShp" presStyleIdx="2" presStyleCnt="8"/>
      <dgm:spPr/>
    </dgm:pt>
    <dgm:pt modelId="{E13CCCD9-CB17-4641-952C-F9C84E800210}" type="pres">
      <dgm:prSet presAssocID="{1A258F0F-7FD1-4271-8602-0DCD0FEEEC6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ağıt Öğütücü"/>
        </a:ext>
      </dgm:extLst>
    </dgm:pt>
    <dgm:pt modelId="{8956144C-DDD7-442C-A50A-9640DB2C03E6}" type="pres">
      <dgm:prSet presAssocID="{1A258F0F-7FD1-4271-8602-0DCD0FEEEC66}" presName="spaceRect" presStyleCnt="0"/>
      <dgm:spPr/>
    </dgm:pt>
    <dgm:pt modelId="{D5CFA5E4-33CF-4E64-BF9E-7E7A3BBCE0EC}" type="pres">
      <dgm:prSet presAssocID="{1A258F0F-7FD1-4271-8602-0DCD0FEEEC66}" presName="textRect" presStyleLbl="revTx" presStyleIdx="2" presStyleCnt="8">
        <dgm:presLayoutVars>
          <dgm:chMax val="1"/>
          <dgm:chPref val="1"/>
        </dgm:presLayoutVars>
      </dgm:prSet>
      <dgm:spPr/>
    </dgm:pt>
    <dgm:pt modelId="{9080EAF8-FDD5-490E-B52C-EEFC503EEDCB}" type="pres">
      <dgm:prSet presAssocID="{0C455CE4-9632-4BFB-B32F-4FC7163E0A8B}" presName="sibTrans" presStyleLbl="sibTrans2D1" presStyleIdx="0" presStyleCnt="0"/>
      <dgm:spPr/>
    </dgm:pt>
    <dgm:pt modelId="{599A207A-2D4D-4817-B811-3437804D6C44}" type="pres">
      <dgm:prSet presAssocID="{363F12A8-B906-4E4F-939E-82F2927D013F}" presName="compNode" presStyleCnt="0"/>
      <dgm:spPr/>
    </dgm:pt>
    <dgm:pt modelId="{AD40C55B-4D42-4D25-A5A7-D04CED3FC732}" type="pres">
      <dgm:prSet presAssocID="{363F12A8-B906-4E4F-939E-82F2927D013F}" presName="iconBgRect" presStyleLbl="bgShp" presStyleIdx="3" presStyleCnt="8"/>
      <dgm:spPr/>
    </dgm:pt>
    <dgm:pt modelId="{705C94EE-E9B5-49D8-95F3-A4B81670AA88}" type="pres">
      <dgm:prSet presAssocID="{363F12A8-B906-4E4F-939E-82F2927D013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envelope"/>
        </a:ext>
      </dgm:extLst>
    </dgm:pt>
    <dgm:pt modelId="{1CD1E355-A2DE-4702-9EEF-21BBA6F243B7}" type="pres">
      <dgm:prSet presAssocID="{363F12A8-B906-4E4F-939E-82F2927D013F}" presName="spaceRect" presStyleCnt="0"/>
      <dgm:spPr/>
    </dgm:pt>
    <dgm:pt modelId="{29215263-2EFE-40C0-AA1D-523313B0C9E3}" type="pres">
      <dgm:prSet presAssocID="{363F12A8-B906-4E4F-939E-82F2927D013F}" presName="textRect" presStyleLbl="revTx" presStyleIdx="3" presStyleCnt="8">
        <dgm:presLayoutVars>
          <dgm:chMax val="1"/>
          <dgm:chPref val="1"/>
        </dgm:presLayoutVars>
      </dgm:prSet>
      <dgm:spPr/>
    </dgm:pt>
    <dgm:pt modelId="{55A30054-C2A4-4E4A-9B7E-41DE4286F5B8}" type="pres">
      <dgm:prSet presAssocID="{2C0E4FCE-B471-45CA-81EA-8512CF56AC7D}" presName="sibTrans" presStyleLbl="sibTrans2D1" presStyleIdx="0" presStyleCnt="0"/>
      <dgm:spPr/>
    </dgm:pt>
    <dgm:pt modelId="{7E961F25-2BD8-46D3-BD76-E1F5C2301C25}" type="pres">
      <dgm:prSet presAssocID="{12AE4568-CB76-42DF-8835-31F64DE49DFC}" presName="compNode" presStyleCnt="0"/>
      <dgm:spPr/>
    </dgm:pt>
    <dgm:pt modelId="{B400E991-2F4E-4BDE-9C07-942059DF224E}" type="pres">
      <dgm:prSet presAssocID="{12AE4568-CB76-42DF-8835-31F64DE49DFC}" presName="iconBgRect" presStyleLbl="bgShp" presStyleIdx="4" presStyleCnt="8"/>
      <dgm:spPr/>
    </dgm:pt>
    <dgm:pt modelId="{3A033130-8523-46AD-BD0F-7BE3F5639703}" type="pres">
      <dgm:prSet presAssocID="{12AE4568-CB76-42DF-8835-31F64DE49DFC}"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Zarf"/>
        </a:ext>
      </dgm:extLst>
    </dgm:pt>
    <dgm:pt modelId="{23C287BA-4D32-404A-8631-5509189B6579}" type="pres">
      <dgm:prSet presAssocID="{12AE4568-CB76-42DF-8835-31F64DE49DFC}" presName="spaceRect" presStyleCnt="0"/>
      <dgm:spPr/>
    </dgm:pt>
    <dgm:pt modelId="{15A9A626-B197-4B7C-B7BD-995E568EAEBB}" type="pres">
      <dgm:prSet presAssocID="{12AE4568-CB76-42DF-8835-31F64DE49DFC}" presName="textRect" presStyleLbl="revTx" presStyleIdx="4" presStyleCnt="8">
        <dgm:presLayoutVars>
          <dgm:chMax val="1"/>
          <dgm:chPref val="1"/>
        </dgm:presLayoutVars>
      </dgm:prSet>
      <dgm:spPr/>
    </dgm:pt>
    <dgm:pt modelId="{AAA890EA-6395-49E7-94DE-C9A4ACEFDDF7}" type="pres">
      <dgm:prSet presAssocID="{2F3913C5-8D49-4520-AD5E-206FB6CAC730}" presName="sibTrans" presStyleLbl="sibTrans2D1" presStyleIdx="0" presStyleCnt="0"/>
      <dgm:spPr/>
    </dgm:pt>
    <dgm:pt modelId="{0C95B5D8-C980-4CBC-8AEC-722E8126B64A}" type="pres">
      <dgm:prSet presAssocID="{7B2668AA-C13D-4028-B5AC-731A7CAB717A}" presName="compNode" presStyleCnt="0"/>
      <dgm:spPr/>
    </dgm:pt>
    <dgm:pt modelId="{0F3E58FA-090A-43B7-B17E-F6B241EA609C}" type="pres">
      <dgm:prSet presAssocID="{7B2668AA-C13D-4028-B5AC-731A7CAB717A}" presName="iconBgRect" presStyleLbl="bgShp" presStyleIdx="5" presStyleCnt="8"/>
      <dgm:spPr/>
    </dgm:pt>
    <dgm:pt modelId="{07D96306-B8BA-4F06-AE7E-041C7A5BE5DB}" type="pres">
      <dgm:prSet presAssocID="{7B2668AA-C13D-4028-B5AC-731A7CAB717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Veri tabanı"/>
        </a:ext>
      </dgm:extLst>
    </dgm:pt>
    <dgm:pt modelId="{583B7179-8608-476A-8715-A6599E2FED6C}" type="pres">
      <dgm:prSet presAssocID="{7B2668AA-C13D-4028-B5AC-731A7CAB717A}" presName="spaceRect" presStyleCnt="0"/>
      <dgm:spPr/>
    </dgm:pt>
    <dgm:pt modelId="{2261534B-ACF8-4187-973D-5AEEE4746770}" type="pres">
      <dgm:prSet presAssocID="{7B2668AA-C13D-4028-B5AC-731A7CAB717A}" presName="textRect" presStyleLbl="revTx" presStyleIdx="5" presStyleCnt="8">
        <dgm:presLayoutVars>
          <dgm:chMax val="1"/>
          <dgm:chPref val="1"/>
        </dgm:presLayoutVars>
      </dgm:prSet>
      <dgm:spPr/>
    </dgm:pt>
    <dgm:pt modelId="{5390562C-6993-4E00-80ED-7412EDC2EF6E}" type="pres">
      <dgm:prSet presAssocID="{27323BD7-307A-4DC8-A2DD-8A9E8E1915D2}" presName="sibTrans" presStyleLbl="sibTrans2D1" presStyleIdx="0" presStyleCnt="0"/>
      <dgm:spPr/>
    </dgm:pt>
    <dgm:pt modelId="{D0886C2F-17E7-42FD-80AE-37A6540C5702}" type="pres">
      <dgm:prSet presAssocID="{8CD99E73-3997-4139-92D2-79E7D1A99990}" presName="compNode" presStyleCnt="0"/>
      <dgm:spPr/>
    </dgm:pt>
    <dgm:pt modelId="{623FEE35-1EEB-4DA1-B2C8-01B105585D23}" type="pres">
      <dgm:prSet presAssocID="{8CD99E73-3997-4139-92D2-79E7D1A99990}" presName="iconBgRect" presStyleLbl="bgShp" presStyleIdx="6" presStyleCnt="8"/>
      <dgm:spPr/>
    </dgm:pt>
    <dgm:pt modelId="{05FA0560-9DC4-48AB-8C64-E0B339E00879}" type="pres">
      <dgm:prSet presAssocID="{8CD99E73-3997-4139-92D2-79E7D1A9999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Web Design"/>
        </a:ext>
      </dgm:extLst>
    </dgm:pt>
    <dgm:pt modelId="{6982F39B-68D4-474B-95C7-3B633B446689}" type="pres">
      <dgm:prSet presAssocID="{8CD99E73-3997-4139-92D2-79E7D1A99990}" presName="spaceRect" presStyleCnt="0"/>
      <dgm:spPr/>
    </dgm:pt>
    <dgm:pt modelId="{3C3EBFE9-D22A-4715-9D81-6C71D6607ACB}" type="pres">
      <dgm:prSet presAssocID="{8CD99E73-3997-4139-92D2-79E7D1A99990}" presName="textRect" presStyleLbl="revTx" presStyleIdx="6" presStyleCnt="8">
        <dgm:presLayoutVars>
          <dgm:chMax val="1"/>
          <dgm:chPref val="1"/>
        </dgm:presLayoutVars>
      </dgm:prSet>
      <dgm:spPr/>
    </dgm:pt>
    <dgm:pt modelId="{AB7E62B8-C8BD-4930-B71E-611844D7593E}" type="pres">
      <dgm:prSet presAssocID="{E1301463-CD17-48A9-AA04-4746A53F0A6C}" presName="sibTrans" presStyleLbl="sibTrans2D1" presStyleIdx="0" presStyleCnt="0"/>
      <dgm:spPr/>
    </dgm:pt>
    <dgm:pt modelId="{FFE74284-EDCB-44A8-B2F4-C81A8B7402F6}" type="pres">
      <dgm:prSet presAssocID="{1805BFD9-36FF-4866-8B0F-D68236FF413D}" presName="compNode" presStyleCnt="0"/>
      <dgm:spPr/>
    </dgm:pt>
    <dgm:pt modelId="{6633D6A7-28E2-404E-85EF-EA1897572CBD}" type="pres">
      <dgm:prSet presAssocID="{1805BFD9-36FF-4866-8B0F-D68236FF413D}" presName="iconBgRect" presStyleLbl="bgShp" presStyleIdx="7" presStyleCnt="8"/>
      <dgm:spPr/>
    </dgm:pt>
    <dgm:pt modelId="{29437894-4A3A-4DEC-8607-64A3101DD28F}" type="pres">
      <dgm:prSet presAssocID="{1805BFD9-36FF-4866-8B0F-D68236FF413D}"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Damga"/>
        </a:ext>
      </dgm:extLst>
    </dgm:pt>
    <dgm:pt modelId="{6B5B5965-B8C0-428B-BE6C-FE8FDBD5F6A3}" type="pres">
      <dgm:prSet presAssocID="{1805BFD9-36FF-4866-8B0F-D68236FF413D}" presName="spaceRect" presStyleCnt="0"/>
      <dgm:spPr/>
    </dgm:pt>
    <dgm:pt modelId="{5EA86421-2EE7-4F1A-A56E-CB9867DD92D2}" type="pres">
      <dgm:prSet presAssocID="{1805BFD9-36FF-4866-8B0F-D68236FF413D}" presName="textRect" presStyleLbl="revTx" presStyleIdx="7" presStyleCnt="8">
        <dgm:presLayoutVars>
          <dgm:chMax val="1"/>
          <dgm:chPref val="1"/>
        </dgm:presLayoutVars>
      </dgm:prSet>
      <dgm:spPr/>
    </dgm:pt>
  </dgm:ptLst>
  <dgm:cxnLst>
    <dgm:cxn modelId="{9E019B07-7297-4C67-92CA-3DA5C0157B50}" type="presOf" srcId="{7B2668AA-C13D-4028-B5AC-731A7CAB717A}" destId="{2261534B-ACF8-4187-973D-5AEEE4746770}" srcOrd="0" destOrd="0" presId="urn:microsoft.com/office/officeart/2018/2/layout/IconCircleList"/>
    <dgm:cxn modelId="{F04A4A1B-3E2E-4B28-8E76-2D97DCABCBAC}" type="presOf" srcId="{363F12A8-B906-4E4F-939E-82F2927D013F}" destId="{29215263-2EFE-40C0-AA1D-523313B0C9E3}" srcOrd="0" destOrd="0" presId="urn:microsoft.com/office/officeart/2018/2/layout/IconCircleList"/>
    <dgm:cxn modelId="{888AFC1C-216D-4115-8B2F-74E29FC38604}" type="presOf" srcId="{2F3913C5-8D49-4520-AD5E-206FB6CAC730}" destId="{AAA890EA-6395-49E7-94DE-C9A4ACEFDDF7}" srcOrd="0" destOrd="0" presId="urn:microsoft.com/office/officeart/2018/2/layout/IconCircleList"/>
    <dgm:cxn modelId="{752CF522-F263-4155-AD12-E00E09538D00}" type="presOf" srcId="{1805BFD9-36FF-4866-8B0F-D68236FF413D}" destId="{5EA86421-2EE7-4F1A-A56E-CB9867DD92D2}" srcOrd="0" destOrd="0" presId="urn:microsoft.com/office/officeart/2018/2/layout/IconCircleList"/>
    <dgm:cxn modelId="{4FA3672B-0E2E-4E32-BB6B-BEFCC5C86C6B}" type="presOf" srcId="{E3486D03-E667-46B3-9AB8-450BBE6E9656}" destId="{172821AA-1EA5-4358-A327-2B18A24DA9F3}" srcOrd="0" destOrd="0" presId="urn:microsoft.com/office/officeart/2018/2/layout/IconCircleList"/>
    <dgm:cxn modelId="{D9DA202D-64B6-4357-86D7-B612FE74DEE4}" type="presOf" srcId="{DFE46C18-2ED6-4B6E-8100-7858A1B52FDA}" destId="{A99C923E-9715-4E1C-AEB1-9539F04B2CD0}" srcOrd="0" destOrd="0" presId="urn:microsoft.com/office/officeart/2018/2/layout/IconCircleList"/>
    <dgm:cxn modelId="{D7C26839-A448-4D8D-824C-3EACBFF14C65}" srcId="{E3486D03-E667-46B3-9AB8-450BBE6E9656}" destId="{12AE4568-CB76-42DF-8835-31F64DE49DFC}" srcOrd="4" destOrd="0" parTransId="{FD4B9ED9-37DD-4E85-B27A-2B97DC74BA32}" sibTransId="{2F3913C5-8D49-4520-AD5E-206FB6CAC730}"/>
    <dgm:cxn modelId="{9F11C83A-4EA9-45A4-BF49-5402C6673B78}" srcId="{E3486D03-E667-46B3-9AB8-450BBE6E9656}" destId="{63CFD2EB-E1BB-4CB2-87EC-DE943E082314}" srcOrd="0" destOrd="0" parTransId="{E2FD55B4-CB47-4BB3-B6FD-F77A3D29A8AE}" sibTransId="{DFE46C18-2ED6-4B6E-8100-7858A1B52FDA}"/>
    <dgm:cxn modelId="{A280655D-44E0-4E45-9B27-801DB7B65684}" srcId="{E3486D03-E667-46B3-9AB8-450BBE6E9656}" destId="{1805BFD9-36FF-4866-8B0F-D68236FF413D}" srcOrd="7" destOrd="0" parTransId="{4FBCAFE1-F1B1-4904-BCBD-8F07BBE774EB}" sibTransId="{C8244653-F4C6-4215-AB42-3C3A25A1D36B}"/>
    <dgm:cxn modelId="{C9067C5E-9BA4-4295-8034-E75C660D6875}" srcId="{E3486D03-E667-46B3-9AB8-450BBE6E9656}" destId="{7B2668AA-C13D-4028-B5AC-731A7CAB717A}" srcOrd="5" destOrd="0" parTransId="{480D9C63-D592-449E-A83A-04145453760D}" sibTransId="{27323BD7-307A-4DC8-A2DD-8A9E8E1915D2}"/>
    <dgm:cxn modelId="{D3BCC462-E054-4097-81F9-369D105C2CC5}" type="presOf" srcId="{12AE4568-CB76-42DF-8835-31F64DE49DFC}" destId="{15A9A626-B197-4B7C-B7BD-995E568EAEBB}" srcOrd="0" destOrd="0" presId="urn:microsoft.com/office/officeart/2018/2/layout/IconCircleList"/>
    <dgm:cxn modelId="{CB0E9B65-47A6-4D18-AF78-676169F1F755}" srcId="{E3486D03-E667-46B3-9AB8-450BBE6E9656}" destId="{8CD99E73-3997-4139-92D2-79E7D1A99990}" srcOrd="6" destOrd="0" parTransId="{4F5177B6-DB06-4EA4-9C3D-205E274BC60E}" sibTransId="{E1301463-CD17-48A9-AA04-4746A53F0A6C}"/>
    <dgm:cxn modelId="{494FD54D-2DDB-46CC-97BE-2E31A4433C89}" type="presOf" srcId="{8CD99E73-3997-4139-92D2-79E7D1A99990}" destId="{3C3EBFE9-D22A-4715-9D81-6C71D6607ACB}" srcOrd="0" destOrd="0" presId="urn:microsoft.com/office/officeart/2018/2/layout/IconCircleList"/>
    <dgm:cxn modelId="{6EB8A26E-C785-4B83-9A9C-D05B098E3701}" type="presOf" srcId="{2C0E4FCE-B471-45CA-81EA-8512CF56AC7D}" destId="{55A30054-C2A4-4E4A-9B7E-41DE4286F5B8}" srcOrd="0" destOrd="0" presId="urn:microsoft.com/office/officeart/2018/2/layout/IconCircleList"/>
    <dgm:cxn modelId="{12C8A151-6228-4D93-A775-372AEF588D65}" type="presOf" srcId="{27323BD7-307A-4DC8-A2DD-8A9E8E1915D2}" destId="{5390562C-6993-4E00-80ED-7412EDC2EF6E}" srcOrd="0" destOrd="0" presId="urn:microsoft.com/office/officeart/2018/2/layout/IconCircleList"/>
    <dgm:cxn modelId="{3B184073-E1CA-4CE7-B513-D171DD8F4C64}" type="presOf" srcId="{193B4983-D72C-4EE7-A8FA-81207D01DC28}" destId="{EDFA84C2-9E31-492B-9E35-0DA2E0085EF5}" srcOrd="0" destOrd="0" presId="urn:microsoft.com/office/officeart/2018/2/layout/IconCircleList"/>
    <dgm:cxn modelId="{8AAD9189-BA29-4A91-9566-7546A5C287FF}" type="presOf" srcId="{B14CA2B3-E681-43F6-9A4A-28FBF28F72B5}" destId="{2A083697-CA98-484A-B52B-608C5FE941A1}" srcOrd="0" destOrd="0" presId="urn:microsoft.com/office/officeart/2018/2/layout/IconCircleList"/>
    <dgm:cxn modelId="{F122E48A-545A-48DD-B190-577760D94330}" type="presOf" srcId="{63CFD2EB-E1BB-4CB2-87EC-DE943E082314}" destId="{BEFD2DFE-3AE5-41A5-B5AE-9B52350EBF61}" srcOrd="0" destOrd="0" presId="urn:microsoft.com/office/officeart/2018/2/layout/IconCircleList"/>
    <dgm:cxn modelId="{5FFE2FA2-4759-45B2-868A-B015AF66746C}" srcId="{E3486D03-E667-46B3-9AB8-450BBE6E9656}" destId="{193B4983-D72C-4EE7-A8FA-81207D01DC28}" srcOrd="1" destOrd="0" parTransId="{00FED956-CB4A-45B6-AF96-0992F62E99FC}" sibTransId="{B14CA2B3-E681-43F6-9A4A-28FBF28F72B5}"/>
    <dgm:cxn modelId="{3A07D8AF-EC3D-4199-9396-A362C2BA1DEE}" srcId="{E3486D03-E667-46B3-9AB8-450BBE6E9656}" destId="{363F12A8-B906-4E4F-939E-82F2927D013F}" srcOrd="3" destOrd="0" parTransId="{CE558115-4417-4E3E-955F-9B026A0777C9}" sibTransId="{2C0E4FCE-B471-45CA-81EA-8512CF56AC7D}"/>
    <dgm:cxn modelId="{DC4615C7-FD5C-41BD-96E7-AA36C91E8F74}" type="presOf" srcId="{E1301463-CD17-48A9-AA04-4746A53F0A6C}" destId="{AB7E62B8-C8BD-4930-B71E-611844D7593E}" srcOrd="0" destOrd="0" presId="urn:microsoft.com/office/officeart/2018/2/layout/IconCircleList"/>
    <dgm:cxn modelId="{159C38DC-6156-4BB7-8E14-6EAE6DF8AD77}" type="presOf" srcId="{0C455CE4-9632-4BFB-B32F-4FC7163E0A8B}" destId="{9080EAF8-FDD5-490E-B52C-EEFC503EEDCB}" srcOrd="0" destOrd="0" presId="urn:microsoft.com/office/officeart/2018/2/layout/IconCircleList"/>
    <dgm:cxn modelId="{043ABBE8-5961-498D-A9C9-DFFF3385EC2B}" srcId="{E3486D03-E667-46B3-9AB8-450BBE6E9656}" destId="{1A258F0F-7FD1-4271-8602-0DCD0FEEEC66}" srcOrd="2" destOrd="0" parTransId="{6E3B24A5-01B3-4DAC-8A90-2138F46571F1}" sibTransId="{0C455CE4-9632-4BFB-B32F-4FC7163E0A8B}"/>
    <dgm:cxn modelId="{B5A586EA-D3AF-4F6F-86E2-DAB30AB40570}" type="presOf" srcId="{1A258F0F-7FD1-4271-8602-0DCD0FEEEC66}" destId="{D5CFA5E4-33CF-4E64-BF9E-7E7A3BBCE0EC}" srcOrd="0" destOrd="0" presId="urn:microsoft.com/office/officeart/2018/2/layout/IconCircleList"/>
    <dgm:cxn modelId="{15F509D7-A60A-4B1E-B809-955DE8143F5E}" type="presParOf" srcId="{172821AA-1EA5-4358-A327-2B18A24DA9F3}" destId="{3693A445-0A61-4DE5-A5CB-54B05A4A9ED8}" srcOrd="0" destOrd="0" presId="urn:microsoft.com/office/officeart/2018/2/layout/IconCircleList"/>
    <dgm:cxn modelId="{1C80D216-1E8B-4B9D-9E2C-208EB0354A9B}" type="presParOf" srcId="{3693A445-0A61-4DE5-A5CB-54B05A4A9ED8}" destId="{2E511F54-BBA7-4E62-9DD2-290DBE554041}" srcOrd="0" destOrd="0" presId="urn:microsoft.com/office/officeart/2018/2/layout/IconCircleList"/>
    <dgm:cxn modelId="{85DF848D-A123-417F-B92A-C5EFBADA5F5F}" type="presParOf" srcId="{2E511F54-BBA7-4E62-9DD2-290DBE554041}" destId="{9C7D736B-5102-4349-8EFB-AA111C9CE05A}" srcOrd="0" destOrd="0" presId="urn:microsoft.com/office/officeart/2018/2/layout/IconCircleList"/>
    <dgm:cxn modelId="{55CB4ED3-3ED1-4A83-9842-E059FBA6E729}" type="presParOf" srcId="{2E511F54-BBA7-4E62-9DD2-290DBE554041}" destId="{3320235A-7C6D-4262-B803-2FB6DBC03384}" srcOrd="1" destOrd="0" presId="urn:microsoft.com/office/officeart/2018/2/layout/IconCircleList"/>
    <dgm:cxn modelId="{E4A63554-6135-4CEC-85EB-4BD8614AF93F}" type="presParOf" srcId="{2E511F54-BBA7-4E62-9DD2-290DBE554041}" destId="{06F54297-7BD0-4B77-8A6D-3AF7696E3294}" srcOrd="2" destOrd="0" presId="urn:microsoft.com/office/officeart/2018/2/layout/IconCircleList"/>
    <dgm:cxn modelId="{70AE93B9-92C0-4FE3-ABF3-993E07C27E59}" type="presParOf" srcId="{2E511F54-BBA7-4E62-9DD2-290DBE554041}" destId="{BEFD2DFE-3AE5-41A5-B5AE-9B52350EBF61}" srcOrd="3" destOrd="0" presId="urn:microsoft.com/office/officeart/2018/2/layout/IconCircleList"/>
    <dgm:cxn modelId="{E239340A-60E6-466F-B8BE-2FC074287FE8}" type="presParOf" srcId="{3693A445-0A61-4DE5-A5CB-54B05A4A9ED8}" destId="{A99C923E-9715-4E1C-AEB1-9539F04B2CD0}" srcOrd="1" destOrd="0" presId="urn:microsoft.com/office/officeart/2018/2/layout/IconCircleList"/>
    <dgm:cxn modelId="{E3447D52-761D-46F7-9B9C-417DC6F227E8}" type="presParOf" srcId="{3693A445-0A61-4DE5-A5CB-54B05A4A9ED8}" destId="{A3EACB81-1A18-4CBB-9469-8921A7BB5460}" srcOrd="2" destOrd="0" presId="urn:microsoft.com/office/officeart/2018/2/layout/IconCircleList"/>
    <dgm:cxn modelId="{FF9D8F8B-B6BF-4262-A27B-C9FC0FD07813}" type="presParOf" srcId="{A3EACB81-1A18-4CBB-9469-8921A7BB5460}" destId="{11CC3A18-FA55-45C0-A00A-A3F2A26616CA}" srcOrd="0" destOrd="0" presId="urn:microsoft.com/office/officeart/2018/2/layout/IconCircleList"/>
    <dgm:cxn modelId="{BE74D17F-2470-4F59-8A4E-15B9F1C3BF43}" type="presParOf" srcId="{A3EACB81-1A18-4CBB-9469-8921A7BB5460}" destId="{D6C920F9-4683-43A3-A8DE-DE88BCF619D3}" srcOrd="1" destOrd="0" presId="urn:microsoft.com/office/officeart/2018/2/layout/IconCircleList"/>
    <dgm:cxn modelId="{4ECEFD29-1F84-42A3-A6AF-CEE6C30066F8}" type="presParOf" srcId="{A3EACB81-1A18-4CBB-9469-8921A7BB5460}" destId="{583EDAEE-0A9F-4A58-B286-F9F62B5A6F35}" srcOrd="2" destOrd="0" presId="urn:microsoft.com/office/officeart/2018/2/layout/IconCircleList"/>
    <dgm:cxn modelId="{786116CD-3730-4839-BA17-4103055B5CF5}" type="presParOf" srcId="{A3EACB81-1A18-4CBB-9469-8921A7BB5460}" destId="{EDFA84C2-9E31-492B-9E35-0DA2E0085EF5}" srcOrd="3" destOrd="0" presId="urn:microsoft.com/office/officeart/2018/2/layout/IconCircleList"/>
    <dgm:cxn modelId="{8BB71A16-310B-4C41-9176-AC05E6DFED7B}" type="presParOf" srcId="{3693A445-0A61-4DE5-A5CB-54B05A4A9ED8}" destId="{2A083697-CA98-484A-B52B-608C5FE941A1}" srcOrd="3" destOrd="0" presId="urn:microsoft.com/office/officeart/2018/2/layout/IconCircleList"/>
    <dgm:cxn modelId="{4D8254FB-6B1F-47E8-8E80-5BD665F1E304}" type="presParOf" srcId="{3693A445-0A61-4DE5-A5CB-54B05A4A9ED8}" destId="{EF9181C6-96A4-4867-956B-D64F42A0AAB0}" srcOrd="4" destOrd="0" presId="urn:microsoft.com/office/officeart/2018/2/layout/IconCircleList"/>
    <dgm:cxn modelId="{57878BE1-52E2-4E7A-97F2-ABB0386257F7}" type="presParOf" srcId="{EF9181C6-96A4-4867-956B-D64F42A0AAB0}" destId="{C50258E1-DD18-441A-AD04-F6516D0D6EFC}" srcOrd="0" destOrd="0" presId="urn:microsoft.com/office/officeart/2018/2/layout/IconCircleList"/>
    <dgm:cxn modelId="{2469E755-5A67-49B4-B946-843A75358BC0}" type="presParOf" srcId="{EF9181C6-96A4-4867-956B-D64F42A0AAB0}" destId="{E13CCCD9-CB17-4641-952C-F9C84E800210}" srcOrd="1" destOrd="0" presId="urn:microsoft.com/office/officeart/2018/2/layout/IconCircleList"/>
    <dgm:cxn modelId="{5D26246D-47E0-4BCE-8FA3-C91070F65581}" type="presParOf" srcId="{EF9181C6-96A4-4867-956B-D64F42A0AAB0}" destId="{8956144C-DDD7-442C-A50A-9640DB2C03E6}" srcOrd="2" destOrd="0" presId="urn:microsoft.com/office/officeart/2018/2/layout/IconCircleList"/>
    <dgm:cxn modelId="{6043D59C-27BD-4D09-B5C5-83DF1D4E9736}" type="presParOf" srcId="{EF9181C6-96A4-4867-956B-D64F42A0AAB0}" destId="{D5CFA5E4-33CF-4E64-BF9E-7E7A3BBCE0EC}" srcOrd="3" destOrd="0" presId="urn:microsoft.com/office/officeart/2018/2/layout/IconCircleList"/>
    <dgm:cxn modelId="{211F2B00-8FEF-4F13-8FA5-EC39EC6AF4C4}" type="presParOf" srcId="{3693A445-0A61-4DE5-A5CB-54B05A4A9ED8}" destId="{9080EAF8-FDD5-490E-B52C-EEFC503EEDCB}" srcOrd="5" destOrd="0" presId="urn:microsoft.com/office/officeart/2018/2/layout/IconCircleList"/>
    <dgm:cxn modelId="{8B346831-BB39-41B4-9FEF-3DD8DCC43435}" type="presParOf" srcId="{3693A445-0A61-4DE5-A5CB-54B05A4A9ED8}" destId="{599A207A-2D4D-4817-B811-3437804D6C44}" srcOrd="6" destOrd="0" presId="urn:microsoft.com/office/officeart/2018/2/layout/IconCircleList"/>
    <dgm:cxn modelId="{6D907F24-2B25-41AD-A599-3481A5D6E8C6}" type="presParOf" srcId="{599A207A-2D4D-4817-B811-3437804D6C44}" destId="{AD40C55B-4D42-4D25-A5A7-D04CED3FC732}" srcOrd="0" destOrd="0" presId="urn:microsoft.com/office/officeart/2018/2/layout/IconCircleList"/>
    <dgm:cxn modelId="{E3751BF4-1ED8-4A87-860A-C39F6303CEE5}" type="presParOf" srcId="{599A207A-2D4D-4817-B811-3437804D6C44}" destId="{705C94EE-E9B5-49D8-95F3-A4B81670AA88}" srcOrd="1" destOrd="0" presId="urn:microsoft.com/office/officeart/2018/2/layout/IconCircleList"/>
    <dgm:cxn modelId="{2B9EBC45-50C5-4789-9C93-5D9AFBC64E72}" type="presParOf" srcId="{599A207A-2D4D-4817-B811-3437804D6C44}" destId="{1CD1E355-A2DE-4702-9EEF-21BBA6F243B7}" srcOrd="2" destOrd="0" presId="urn:microsoft.com/office/officeart/2018/2/layout/IconCircleList"/>
    <dgm:cxn modelId="{D768EF13-3E12-47D2-88D2-BC8F3CB14566}" type="presParOf" srcId="{599A207A-2D4D-4817-B811-3437804D6C44}" destId="{29215263-2EFE-40C0-AA1D-523313B0C9E3}" srcOrd="3" destOrd="0" presId="urn:microsoft.com/office/officeart/2018/2/layout/IconCircleList"/>
    <dgm:cxn modelId="{8BCAD3E6-5148-493E-8658-72D044450198}" type="presParOf" srcId="{3693A445-0A61-4DE5-A5CB-54B05A4A9ED8}" destId="{55A30054-C2A4-4E4A-9B7E-41DE4286F5B8}" srcOrd="7" destOrd="0" presId="urn:microsoft.com/office/officeart/2018/2/layout/IconCircleList"/>
    <dgm:cxn modelId="{120CC309-CAB7-4D0A-AE9C-0C70E71598F8}" type="presParOf" srcId="{3693A445-0A61-4DE5-A5CB-54B05A4A9ED8}" destId="{7E961F25-2BD8-46D3-BD76-E1F5C2301C25}" srcOrd="8" destOrd="0" presId="urn:microsoft.com/office/officeart/2018/2/layout/IconCircleList"/>
    <dgm:cxn modelId="{7AA963FF-8353-45C6-9B27-2876B135ACD5}" type="presParOf" srcId="{7E961F25-2BD8-46D3-BD76-E1F5C2301C25}" destId="{B400E991-2F4E-4BDE-9C07-942059DF224E}" srcOrd="0" destOrd="0" presId="urn:microsoft.com/office/officeart/2018/2/layout/IconCircleList"/>
    <dgm:cxn modelId="{94FBD0E4-6078-44A3-BA66-B309CD483D06}" type="presParOf" srcId="{7E961F25-2BD8-46D3-BD76-E1F5C2301C25}" destId="{3A033130-8523-46AD-BD0F-7BE3F5639703}" srcOrd="1" destOrd="0" presId="urn:microsoft.com/office/officeart/2018/2/layout/IconCircleList"/>
    <dgm:cxn modelId="{608081F2-ED12-457B-A74C-47B9445F7DC8}" type="presParOf" srcId="{7E961F25-2BD8-46D3-BD76-E1F5C2301C25}" destId="{23C287BA-4D32-404A-8631-5509189B6579}" srcOrd="2" destOrd="0" presId="urn:microsoft.com/office/officeart/2018/2/layout/IconCircleList"/>
    <dgm:cxn modelId="{A0C88750-AA5B-4ED9-8164-5B3311B7CFE9}" type="presParOf" srcId="{7E961F25-2BD8-46D3-BD76-E1F5C2301C25}" destId="{15A9A626-B197-4B7C-B7BD-995E568EAEBB}" srcOrd="3" destOrd="0" presId="urn:microsoft.com/office/officeart/2018/2/layout/IconCircleList"/>
    <dgm:cxn modelId="{6C144AD3-CCE6-41F4-8636-104DAD7AA726}" type="presParOf" srcId="{3693A445-0A61-4DE5-A5CB-54B05A4A9ED8}" destId="{AAA890EA-6395-49E7-94DE-C9A4ACEFDDF7}" srcOrd="9" destOrd="0" presId="urn:microsoft.com/office/officeart/2018/2/layout/IconCircleList"/>
    <dgm:cxn modelId="{FD1EFA86-2136-4230-A33D-D3DC00434A14}" type="presParOf" srcId="{3693A445-0A61-4DE5-A5CB-54B05A4A9ED8}" destId="{0C95B5D8-C980-4CBC-8AEC-722E8126B64A}" srcOrd="10" destOrd="0" presId="urn:microsoft.com/office/officeart/2018/2/layout/IconCircleList"/>
    <dgm:cxn modelId="{15D91AC2-BFBD-4344-A888-09F6589F24BD}" type="presParOf" srcId="{0C95B5D8-C980-4CBC-8AEC-722E8126B64A}" destId="{0F3E58FA-090A-43B7-B17E-F6B241EA609C}" srcOrd="0" destOrd="0" presId="urn:microsoft.com/office/officeart/2018/2/layout/IconCircleList"/>
    <dgm:cxn modelId="{22226C0C-5EF0-4C4F-85A7-5D3345262CB6}" type="presParOf" srcId="{0C95B5D8-C980-4CBC-8AEC-722E8126B64A}" destId="{07D96306-B8BA-4F06-AE7E-041C7A5BE5DB}" srcOrd="1" destOrd="0" presId="urn:microsoft.com/office/officeart/2018/2/layout/IconCircleList"/>
    <dgm:cxn modelId="{2FE7B795-EABC-4B01-AE5B-3D8C48B91446}" type="presParOf" srcId="{0C95B5D8-C980-4CBC-8AEC-722E8126B64A}" destId="{583B7179-8608-476A-8715-A6599E2FED6C}" srcOrd="2" destOrd="0" presId="urn:microsoft.com/office/officeart/2018/2/layout/IconCircleList"/>
    <dgm:cxn modelId="{6721C559-6DC2-41C7-A462-188D328EBEE5}" type="presParOf" srcId="{0C95B5D8-C980-4CBC-8AEC-722E8126B64A}" destId="{2261534B-ACF8-4187-973D-5AEEE4746770}" srcOrd="3" destOrd="0" presId="urn:microsoft.com/office/officeart/2018/2/layout/IconCircleList"/>
    <dgm:cxn modelId="{BB942DEA-4490-4075-826D-F337F116F0FB}" type="presParOf" srcId="{3693A445-0A61-4DE5-A5CB-54B05A4A9ED8}" destId="{5390562C-6993-4E00-80ED-7412EDC2EF6E}" srcOrd="11" destOrd="0" presId="urn:microsoft.com/office/officeart/2018/2/layout/IconCircleList"/>
    <dgm:cxn modelId="{08E76014-3184-494C-8D1B-9B7C35451211}" type="presParOf" srcId="{3693A445-0A61-4DE5-A5CB-54B05A4A9ED8}" destId="{D0886C2F-17E7-42FD-80AE-37A6540C5702}" srcOrd="12" destOrd="0" presId="urn:microsoft.com/office/officeart/2018/2/layout/IconCircleList"/>
    <dgm:cxn modelId="{C61F5808-E88B-446B-B83B-6DDD6D1810FC}" type="presParOf" srcId="{D0886C2F-17E7-42FD-80AE-37A6540C5702}" destId="{623FEE35-1EEB-4DA1-B2C8-01B105585D23}" srcOrd="0" destOrd="0" presId="urn:microsoft.com/office/officeart/2018/2/layout/IconCircleList"/>
    <dgm:cxn modelId="{2BA54115-0E52-4F58-A567-93761CED0596}" type="presParOf" srcId="{D0886C2F-17E7-42FD-80AE-37A6540C5702}" destId="{05FA0560-9DC4-48AB-8C64-E0B339E00879}" srcOrd="1" destOrd="0" presId="urn:microsoft.com/office/officeart/2018/2/layout/IconCircleList"/>
    <dgm:cxn modelId="{0425B67E-C2B6-429A-A2F8-FABAC7869F26}" type="presParOf" srcId="{D0886C2F-17E7-42FD-80AE-37A6540C5702}" destId="{6982F39B-68D4-474B-95C7-3B633B446689}" srcOrd="2" destOrd="0" presId="urn:microsoft.com/office/officeart/2018/2/layout/IconCircleList"/>
    <dgm:cxn modelId="{D4A2B576-101F-4FAC-9CFA-0BFD7742F4D0}" type="presParOf" srcId="{D0886C2F-17E7-42FD-80AE-37A6540C5702}" destId="{3C3EBFE9-D22A-4715-9D81-6C71D6607ACB}" srcOrd="3" destOrd="0" presId="urn:microsoft.com/office/officeart/2018/2/layout/IconCircleList"/>
    <dgm:cxn modelId="{FD4423E6-5FFC-4EDA-81D5-8CA7E6546CE0}" type="presParOf" srcId="{3693A445-0A61-4DE5-A5CB-54B05A4A9ED8}" destId="{AB7E62B8-C8BD-4930-B71E-611844D7593E}" srcOrd="13" destOrd="0" presId="urn:microsoft.com/office/officeart/2018/2/layout/IconCircleList"/>
    <dgm:cxn modelId="{34AABF0B-AEAB-49AF-A9C0-671B020BAC8E}" type="presParOf" srcId="{3693A445-0A61-4DE5-A5CB-54B05A4A9ED8}" destId="{FFE74284-EDCB-44A8-B2F4-C81A8B7402F6}" srcOrd="14" destOrd="0" presId="urn:microsoft.com/office/officeart/2018/2/layout/IconCircleList"/>
    <dgm:cxn modelId="{1573593B-957E-4FB9-9EC8-FB2334445DAF}" type="presParOf" srcId="{FFE74284-EDCB-44A8-B2F4-C81A8B7402F6}" destId="{6633D6A7-28E2-404E-85EF-EA1897572CBD}" srcOrd="0" destOrd="0" presId="urn:microsoft.com/office/officeart/2018/2/layout/IconCircleList"/>
    <dgm:cxn modelId="{1356D3E3-E2BA-4F4B-941E-2148F3982FC1}" type="presParOf" srcId="{FFE74284-EDCB-44A8-B2F4-C81A8B7402F6}" destId="{29437894-4A3A-4DEC-8607-64A3101DD28F}" srcOrd="1" destOrd="0" presId="urn:microsoft.com/office/officeart/2018/2/layout/IconCircleList"/>
    <dgm:cxn modelId="{8A081C75-C1CD-4B82-8F70-2B829F002735}" type="presParOf" srcId="{FFE74284-EDCB-44A8-B2F4-C81A8B7402F6}" destId="{6B5B5965-B8C0-428B-BE6C-FE8FDBD5F6A3}" srcOrd="2" destOrd="0" presId="urn:microsoft.com/office/officeart/2018/2/layout/IconCircleList"/>
    <dgm:cxn modelId="{5E60184F-3DF0-469A-9DF5-BF8A501ABE43}" type="presParOf" srcId="{FFE74284-EDCB-44A8-B2F4-C81A8B7402F6}" destId="{5EA86421-2EE7-4F1A-A56E-CB9867DD92D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486D03-E667-46B3-9AB8-450BBE6E9656}"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3CFD2EB-E1BB-4CB2-87EC-DE943E082314}">
      <dgm:prSet custT="1"/>
      <dgm:spPr/>
      <dgm:t>
        <a:bodyPr/>
        <a:lstStyle/>
        <a:p>
          <a:pPr>
            <a:lnSpc>
              <a:spcPct val="100000"/>
            </a:lnSpc>
          </a:pPr>
          <a:r>
            <a:rPr lang="tr-TR" sz="1200" b="1" i="0" baseline="0" dirty="0"/>
            <a:t>Python:</a:t>
          </a:r>
          <a:br>
            <a:rPr lang="tr-TR" sz="1200" b="0" i="0" baseline="0" dirty="0"/>
          </a:br>
          <a:r>
            <a:rPr lang="tr-TR" sz="1200" b="0" i="0" baseline="0" dirty="0" err="1"/>
            <a:t>The</a:t>
          </a:r>
          <a:r>
            <a:rPr lang="tr-TR" sz="1200" b="0" i="0" baseline="0" dirty="0"/>
            <a:t> </a:t>
          </a:r>
          <a:r>
            <a:rPr lang="tr-TR" sz="1200" b="0" i="0" baseline="0" dirty="0" err="1"/>
            <a:t>email</a:t>
          </a:r>
          <a:r>
            <a:rPr lang="tr-TR" sz="1200" b="0" i="0" baseline="0" dirty="0"/>
            <a:t> </a:t>
          </a:r>
          <a:r>
            <a:rPr lang="tr-TR" sz="1200" b="0" i="0" baseline="0" dirty="0" err="1"/>
            <a:t>sending</a:t>
          </a:r>
          <a:r>
            <a:rPr lang="tr-TR" sz="1200" b="0" i="0" baseline="0" dirty="0"/>
            <a:t> </a:t>
          </a:r>
          <a:r>
            <a:rPr lang="tr-TR" sz="1200" b="0" i="0" baseline="0" dirty="0" err="1"/>
            <a:t>system</a:t>
          </a:r>
          <a:r>
            <a:rPr lang="tr-TR" sz="1200" b="0" i="0" baseline="0" dirty="0"/>
            <a:t>, </a:t>
          </a:r>
          <a:r>
            <a:rPr lang="tr-TR" sz="1200" b="0" i="0" baseline="0" dirty="0" err="1"/>
            <a:t>scenario</a:t>
          </a:r>
          <a:r>
            <a:rPr lang="tr-TR" sz="1200" b="0" i="0" baseline="0" dirty="0"/>
            <a:t> </a:t>
          </a:r>
          <a:r>
            <a:rPr lang="tr-TR" sz="1200" b="0" i="0" baseline="0" dirty="0" err="1"/>
            <a:t>automation</a:t>
          </a:r>
          <a:r>
            <a:rPr lang="tr-TR" sz="1200" b="0" i="0" baseline="0" dirty="0"/>
            <a:t>, </a:t>
          </a:r>
          <a:r>
            <a:rPr lang="tr-TR" sz="1200" b="0" i="0" baseline="0" dirty="0" err="1"/>
            <a:t>and</a:t>
          </a:r>
          <a:r>
            <a:rPr lang="tr-TR" sz="1200" b="0" i="0" baseline="0" dirty="0"/>
            <a:t> </a:t>
          </a:r>
          <a:r>
            <a:rPr lang="tr-TR" sz="1200" b="0" i="0" baseline="0" dirty="0" err="1"/>
            <a:t>overall</a:t>
          </a:r>
          <a:r>
            <a:rPr lang="tr-TR" sz="1200" b="0" i="0" baseline="0" dirty="0"/>
            <a:t> </a:t>
          </a:r>
          <a:r>
            <a:rPr lang="tr-TR" sz="1200" b="0" i="0" baseline="0" dirty="0" err="1"/>
            <a:t>application</a:t>
          </a:r>
          <a:r>
            <a:rPr lang="tr-TR" sz="1200" b="0" i="0" baseline="0" dirty="0"/>
            <a:t> </a:t>
          </a:r>
          <a:r>
            <a:rPr lang="tr-TR" sz="1200" b="0" i="0" baseline="0" dirty="0" err="1"/>
            <a:t>logic</a:t>
          </a:r>
          <a:r>
            <a:rPr lang="tr-TR" sz="1200" b="0" i="0" baseline="0" dirty="0"/>
            <a:t> </a:t>
          </a:r>
          <a:r>
            <a:rPr lang="tr-TR" sz="1200" b="0" i="0" baseline="0" dirty="0" err="1"/>
            <a:t>were</a:t>
          </a:r>
          <a:r>
            <a:rPr lang="tr-TR" sz="1200" b="0" i="0" baseline="0" dirty="0"/>
            <a:t> </a:t>
          </a:r>
          <a:r>
            <a:rPr lang="tr-TR" sz="1200" b="0" i="0" baseline="0" dirty="0" err="1"/>
            <a:t>developed</a:t>
          </a:r>
          <a:r>
            <a:rPr lang="tr-TR" sz="1200" b="0" i="0" baseline="0" dirty="0"/>
            <a:t> </a:t>
          </a:r>
          <a:r>
            <a:rPr lang="tr-TR" sz="1200" b="0" i="0" baseline="0" dirty="0" err="1"/>
            <a:t>using</a:t>
          </a:r>
          <a:r>
            <a:rPr lang="tr-TR" sz="1200" b="0" i="0" baseline="0" dirty="0"/>
            <a:t> Python.</a:t>
          </a:r>
        </a:p>
      </dgm:t>
    </dgm:pt>
    <dgm:pt modelId="{E2FD55B4-CB47-4BB3-B6FD-F77A3D29A8AE}" type="parTrans" cxnId="{9F11C83A-4EA9-45A4-BF49-5402C6673B78}">
      <dgm:prSet/>
      <dgm:spPr/>
      <dgm:t>
        <a:bodyPr/>
        <a:lstStyle/>
        <a:p>
          <a:endParaRPr lang="en-US"/>
        </a:p>
      </dgm:t>
    </dgm:pt>
    <dgm:pt modelId="{DFE46C18-2ED6-4B6E-8100-7858A1B52FDA}" type="sibTrans" cxnId="{9F11C83A-4EA9-45A4-BF49-5402C6673B78}">
      <dgm:prSet/>
      <dgm:spPr/>
      <dgm:t>
        <a:bodyPr/>
        <a:lstStyle/>
        <a:p>
          <a:pPr>
            <a:lnSpc>
              <a:spcPct val="100000"/>
            </a:lnSpc>
          </a:pPr>
          <a:endParaRPr lang="en-US"/>
        </a:p>
      </dgm:t>
    </dgm:pt>
    <dgm:pt modelId="{193B4983-D72C-4EE7-A8FA-81207D01DC28}">
      <dgm:prSet custT="1"/>
      <dgm:spPr/>
      <dgm:t>
        <a:bodyPr/>
        <a:lstStyle/>
        <a:p>
          <a:pPr>
            <a:lnSpc>
              <a:spcPct val="100000"/>
            </a:lnSpc>
          </a:pPr>
          <a:r>
            <a:rPr lang="tr-TR" sz="1200" b="1" i="0" baseline="0" dirty="0" err="1"/>
            <a:t>PyCharm</a:t>
          </a:r>
          <a:r>
            <a:rPr lang="tr-TR" sz="1200" b="1" i="0" baseline="0" dirty="0"/>
            <a:t> IDE:</a:t>
          </a:r>
          <a:br>
            <a:rPr lang="tr-TR" sz="1200" b="0" i="0" baseline="0" dirty="0"/>
          </a:br>
          <a:r>
            <a:rPr lang="tr-TR" sz="1200" b="0" i="0" baseline="0" dirty="0"/>
            <a:t>An </a:t>
          </a:r>
          <a:r>
            <a:rPr lang="tr-TR" sz="1200" b="0" i="0" baseline="0" dirty="0" err="1"/>
            <a:t>integrated</a:t>
          </a:r>
          <a:r>
            <a:rPr lang="tr-TR" sz="1200" b="0" i="0" baseline="0" dirty="0"/>
            <a:t> </a:t>
          </a:r>
          <a:r>
            <a:rPr lang="tr-TR" sz="1200" b="0" i="0" baseline="0" dirty="0" err="1"/>
            <a:t>development</a:t>
          </a:r>
          <a:r>
            <a:rPr lang="tr-TR" sz="1200" b="0" i="0" baseline="0" dirty="0"/>
            <a:t> </a:t>
          </a:r>
          <a:r>
            <a:rPr lang="tr-TR" sz="1200" b="0" i="0" baseline="0" dirty="0" err="1"/>
            <a:t>environment</a:t>
          </a:r>
          <a:r>
            <a:rPr lang="tr-TR" sz="1200" b="0" i="0" baseline="0" dirty="0"/>
            <a:t> </a:t>
          </a:r>
          <a:r>
            <a:rPr lang="tr-TR" sz="1200" b="0" i="0" baseline="0" dirty="0" err="1"/>
            <a:t>used</a:t>
          </a:r>
          <a:r>
            <a:rPr lang="tr-TR" sz="1200" b="0" i="0" baseline="0" dirty="0"/>
            <a:t> </a:t>
          </a:r>
          <a:r>
            <a:rPr lang="tr-TR" sz="1200" b="0" i="0" baseline="0" dirty="0" err="1"/>
            <a:t>for</a:t>
          </a:r>
          <a:r>
            <a:rPr lang="tr-TR" sz="1200" b="0" i="0" baseline="0" dirty="0"/>
            <a:t> </a:t>
          </a:r>
          <a:r>
            <a:rPr lang="tr-TR" sz="1200" b="0" i="0" baseline="0" dirty="0" err="1"/>
            <a:t>coding</a:t>
          </a:r>
          <a:r>
            <a:rPr lang="tr-TR" sz="1200" b="0" i="0" baseline="0" dirty="0"/>
            <a:t>, </a:t>
          </a:r>
          <a:r>
            <a:rPr lang="tr-TR" sz="1200" b="0" i="0" baseline="0" dirty="0" err="1"/>
            <a:t>testing</a:t>
          </a:r>
          <a:r>
            <a:rPr lang="tr-TR" sz="1200" b="0" i="0" baseline="0" dirty="0"/>
            <a:t>, </a:t>
          </a:r>
          <a:r>
            <a:rPr lang="tr-TR" sz="1200" b="0" i="0" baseline="0" dirty="0" err="1"/>
            <a:t>and</a:t>
          </a:r>
          <a:r>
            <a:rPr lang="tr-TR" sz="1200" b="0" i="0" baseline="0" dirty="0"/>
            <a:t> </a:t>
          </a:r>
          <a:r>
            <a:rPr lang="tr-TR" sz="1200" b="0" i="0" baseline="0" dirty="0" err="1"/>
            <a:t>managing</a:t>
          </a:r>
          <a:r>
            <a:rPr lang="tr-TR" sz="1200" b="0" i="0" baseline="0" dirty="0"/>
            <a:t> </a:t>
          </a:r>
          <a:r>
            <a:rPr lang="tr-TR" sz="1200" b="0" i="0" baseline="0" dirty="0" err="1"/>
            <a:t>scenarios</a:t>
          </a:r>
          <a:r>
            <a:rPr lang="tr-TR" sz="1200" b="0" i="0" baseline="0" dirty="0"/>
            <a:t>. </a:t>
          </a:r>
          <a:endParaRPr lang="en-US" sz="1200" dirty="0"/>
        </a:p>
      </dgm:t>
    </dgm:pt>
    <dgm:pt modelId="{00FED956-CB4A-45B6-AF96-0992F62E99FC}" type="parTrans" cxnId="{5FFE2FA2-4759-45B2-868A-B015AF66746C}">
      <dgm:prSet/>
      <dgm:spPr/>
      <dgm:t>
        <a:bodyPr/>
        <a:lstStyle/>
        <a:p>
          <a:endParaRPr lang="en-US"/>
        </a:p>
      </dgm:t>
    </dgm:pt>
    <dgm:pt modelId="{B14CA2B3-E681-43F6-9A4A-28FBF28F72B5}" type="sibTrans" cxnId="{5FFE2FA2-4759-45B2-868A-B015AF66746C}">
      <dgm:prSet/>
      <dgm:spPr/>
      <dgm:t>
        <a:bodyPr/>
        <a:lstStyle/>
        <a:p>
          <a:pPr>
            <a:lnSpc>
              <a:spcPct val="100000"/>
            </a:lnSpc>
          </a:pPr>
          <a:endParaRPr lang="en-US"/>
        </a:p>
      </dgm:t>
    </dgm:pt>
    <dgm:pt modelId="{1A258F0F-7FD1-4271-8602-0DCD0FEEEC66}">
      <dgm:prSet custT="1"/>
      <dgm:spPr/>
      <dgm:t>
        <a:bodyPr/>
        <a:lstStyle/>
        <a:p>
          <a:pPr>
            <a:lnSpc>
              <a:spcPct val="100000"/>
            </a:lnSpc>
          </a:pPr>
          <a:r>
            <a:rPr lang="tr-TR" sz="1200" b="1" i="0" baseline="0" dirty="0"/>
            <a:t>SMTP (Gmail):</a:t>
          </a:r>
          <a:br>
            <a:rPr lang="tr-TR" sz="1200" b="0" i="0" baseline="0" dirty="0"/>
          </a:br>
          <a:r>
            <a:rPr lang="tr-TR" sz="1200" b="0" i="0" baseline="0" dirty="0"/>
            <a:t>SMTP </a:t>
          </a:r>
          <a:r>
            <a:rPr lang="tr-TR" sz="1200" b="0" i="0" baseline="0" dirty="0" err="1"/>
            <a:t>protocol</a:t>
          </a:r>
          <a:r>
            <a:rPr lang="tr-TR" sz="1200" b="0" i="0" baseline="0" dirty="0"/>
            <a:t> </a:t>
          </a:r>
          <a:r>
            <a:rPr lang="tr-TR" sz="1200" b="0" i="0" baseline="0" dirty="0" err="1"/>
            <a:t>was</a:t>
          </a:r>
          <a:r>
            <a:rPr lang="tr-TR" sz="1200" b="0" i="0" baseline="0" dirty="0"/>
            <a:t> </a:t>
          </a:r>
          <a:r>
            <a:rPr lang="tr-TR" sz="1200" b="0" i="0" baseline="0" dirty="0" err="1"/>
            <a:t>used</a:t>
          </a:r>
          <a:r>
            <a:rPr lang="tr-TR" sz="1200" b="0" i="0" baseline="0" dirty="0"/>
            <a:t> </a:t>
          </a:r>
          <a:r>
            <a:rPr lang="tr-TR" sz="1200" b="0" i="0" baseline="0" dirty="0" err="1"/>
            <a:t>for</a:t>
          </a:r>
          <a:r>
            <a:rPr lang="tr-TR" sz="1200" b="0" i="0" baseline="0" dirty="0"/>
            <a:t> </a:t>
          </a:r>
          <a:r>
            <a:rPr lang="tr-TR" sz="1200" b="0" i="0" baseline="0" dirty="0" err="1"/>
            <a:t>automatically</a:t>
          </a:r>
          <a:r>
            <a:rPr lang="tr-TR" sz="1200" b="0" i="0" baseline="0" dirty="0"/>
            <a:t> </a:t>
          </a:r>
          <a:r>
            <a:rPr lang="tr-TR" sz="1200" b="0" i="0" baseline="0" dirty="0" err="1"/>
            <a:t>sending</a:t>
          </a:r>
          <a:r>
            <a:rPr lang="tr-TR" sz="1200" b="0" i="0" baseline="0" dirty="0"/>
            <a:t> </a:t>
          </a:r>
          <a:r>
            <a:rPr lang="tr-TR" sz="1200" b="0" i="0" baseline="0" dirty="0" err="1"/>
            <a:t>emails</a:t>
          </a:r>
          <a:r>
            <a:rPr lang="tr-TR" sz="1200" b="0" i="0" baseline="0" dirty="0"/>
            <a:t>. </a:t>
          </a:r>
          <a:r>
            <a:rPr lang="tr-TR" sz="1200" b="0" i="0" baseline="0" dirty="0" err="1"/>
            <a:t>Secure</a:t>
          </a:r>
          <a:r>
            <a:rPr lang="tr-TR" sz="1200" b="0" i="0" baseline="0" dirty="0"/>
            <a:t> </a:t>
          </a:r>
          <a:r>
            <a:rPr lang="tr-TR" sz="1200" b="0" i="0" baseline="0" dirty="0" err="1"/>
            <a:t>authentication</a:t>
          </a:r>
          <a:r>
            <a:rPr lang="tr-TR" sz="1200" b="0" i="0" baseline="0" dirty="0"/>
            <a:t> </a:t>
          </a:r>
          <a:r>
            <a:rPr lang="tr-TR" sz="1200" b="0" i="0" baseline="0" dirty="0" err="1"/>
            <a:t>was</a:t>
          </a:r>
          <a:r>
            <a:rPr lang="tr-TR" sz="1200" b="0" i="0" baseline="0" dirty="0"/>
            <a:t> </a:t>
          </a:r>
          <a:r>
            <a:rPr lang="tr-TR" sz="1200" b="0" i="0" baseline="0" dirty="0" err="1"/>
            <a:t>ensured</a:t>
          </a:r>
          <a:r>
            <a:rPr lang="tr-TR" sz="1200" b="0" i="0" baseline="0" dirty="0"/>
            <a:t> </a:t>
          </a:r>
          <a:r>
            <a:rPr lang="tr-TR" sz="1200" b="0" i="0" baseline="0" dirty="0" err="1"/>
            <a:t>using</a:t>
          </a:r>
          <a:r>
            <a:rPr lang="tr-TR" sz="1200" b="0" i="0" baseline="0" dirty="0"/>
            <a:t> Gmail </a:t>
          </a:r>
          <a:r>
            <a:rPr lang="tr-TR" sz="1200" b="0" i="0" baseline="0" dirty="0" err="1"/>
            <a:t>application</a:t>
          </a:r>
          <a:r>
            <a:rPr lang="tr-TR" sz="1200" b="0" i="0" baseline="0" dirty="0"/>
            <a:t> </a:t>
          </a:r>
          <a:r>
            <a:rPr lang="tr-TR" sz="1200" b="0" i="0" baseline="0" dirty="0" err="1"/>
            <a:t>passwords</a:t>
          </a:r>
          <a:r>
            <a:rPr lang="tr-TR" sz="1200" b="0" i="0" baseline="0" dirty="0"/>
            <a:t>.</a:t>
          </a:r>
          <a:endParaRPr lang="en-US" sz="1200" dirty="0"/>
        </a:p>
      </dgm:t>
    </dgm:pt>
    <dgm:pt modelId="{6E3B24A5-01B3-4DAC-8A90-2138F46571F1}" type="parTrans" cxnId="{043ABBE8-5961-498D-A9C9-DFFF3385EC2B}">
      <dgm:prSet/>
      <dgm:spPr/>
      <dgm:t>
        <a:bodyPr/>
        <a:lstStyle/>
        <a:p>
          <a:endParaRPr lang="en-US"/>
        </a:p>
      </dgm:t>
    </dgm:pt>
    <dgm:pt modelId="{0C455CE4-9632-4BFB-B32F-4FC7163E0A8B}" type="sibTrans" cxnId="{043ABBE8-5961-498D-A9C9-DFFF3385EC2B}">
      <dgm:prSet/>
      <dgm:spPr/>
      <dgm:t>
        <a:bodyPr/>
        <a:lstStyle/>
        <a:p>
          <a:pPr>
            <a:lnSpc>
              <a:spcPct val="100000"/>
            </a:lnSpc>
          </a:pPr>
          <a:endParaRPr lang="en-US"/>
        </a:p>
      </dgm:t>
    </dgm:pt>
    <dgm:pt modelId="{363F12A8-B906-4E4F-939E-82F2927D013F}">
      <dgm:prSet custT="1"/>
      <dgm:spPr/>
      <dgm:t>
        <a:bodyPr/>
        <a:lstStyle/>
        <a:p>
          <a:pPr>
            <a:lnSpc>
              <a:spcPct val="100000"/>
            </a:lnSpc>
          </a:pPr>
          <a:r>
            <a:rPr lang="tr-TR" sz="1200" b="1" i="0" baseline="0" dirty="0" err="1"/>
            <a:t>PHPMailer</a:t>
          </a:r>
          <a:r>
            <a:rPr lang="tr-TR" sz="1200" b="1" i="0" baseline="0" dirty="0"/>
            <a:t>:</a:t>
          </a:r>
          <a:br>
            <a:rPr lang="tr-TR" sz="1200" b="0" i="0" baseline="0" dirty="0"/>
          </a:br>
          <a:r>
            <a:rPr lang="tr-TR" sz="1200" b="0" i="0" baseline="0" dirty="0" err="1"/>
            <a:t>Used</a:t>
          </a:r>
          <a:r>
            <a:rPr lang="tr-TR" sz="1200" b="0" i="0" baseline="0" dirty="0"/>
            <a:t> in </a:t>
          </a:r>
          <a:r>
            <a:rPr lang="tr-TR" sz="1200" b="0" i="0" baseline="0" dirty="0" err="1"/>
            <a:t>certain</a:t>
          </a:r>
          <a:r>
            <a:rPr lang="tr-TR" sz="1200" b="0" i="0" baseline="0" dirty="0"/>
            <a:t> </a:t>
          </a:r>
          <a:r>
            <a:rPr lang="tr-TR" sz="1200" b="0" i="0" baseline="0" dirty="0" err="1"/>
            <a:t>scnearios</a:t>
          </a:r>
          <a:r>
            <a:rPr lang="tr-TR" sz="1200" b="0" i="0" baseline="0" dirty="0"/>
            <a:t> </a:t>
          </a:r>
          <a:r>
            <a:rPr lang="tr-TR" sz="1200" b="0" i="0" baseline="0" dirty="0" err="1"/>
            <a:t>to</a:t>
          </a:r>
          <a:r>
            <a:rPr lang="tr-TR" sz="1200" b="0" i="0" baseline="0" dirty="0"/>
            <a:t> </a:t>
          </a:r>
          <a:r>
            <a:rPr lang="tr-TR" sz="1200" b="0" i="0" baseline="0" dirty="0" err="1"/>
            <a:t>send</a:t>
          </a:r>
          <a:r>
            <a:rPr lang="tr-TR" sz="1200" b="0" i="0" baseline="0" dirty="0"/>
            <a:t> HTML-</a:t>
          </a:r>
          <a:r>
            <a:rPr lang="tr-TR" sz="1200" b="0" i="0" baseline="0" dirty="0" err="1"/>
            <a:t>based</a:t>
          </a:r>
          <a:r>
            <a:rPr lang="tr-TR" sz="1200" b="0" i="0" baseline="0" dirty="0"/>
            <a:t> </a:t>
          </a:r>
          <a:r>
            <a:rPr lang="tr-TR" sz="1200" b="0" i="0" baseline="0" dirty="0" err="1"/>
            <a:t>emails</a:t>
          </a:r>
          <a:r>
            <a:rPr lang="tr-TR" sz="1200" b="0" i="0" baseline="0" dirty="0"/>
            <a:t> </a:t>
          </a:r>
          <a:r>
            <a:rPr lang="tr-TR" sz="1200" b="0" i="0" baseline="0" dirty="0" err="1"/>
            <a:t>without</a:t>
          </a:r>
          <a:r>
            <a:rPr lang="tr-TR" sz="1200" b="0" i="0" baseline="0" dirty="0"/>
            <a:t> format </a:t>
          </a:r>
          <a:r>
            <a:rPr lang="tr-TR" sz="1200" b="0" i="0" baseline="0" dirty="0" err="1"/>
            <a:t>disruption</a:t>
          </a:r>
          <a:r>
            <a:rPr lang="tr-TR" sz="1200" b="0" i="0" baseline="0" dirty="0"/>
            <a:t>.</a:t>
          </a:r>
          <a:endParaRPr lang="en-US" sz="1200" dirty="0"/>
        </a:p>
      </dgm:t>
    </dgm:pt>
    <dgm:pt modelId="{CE558115-4417-4E3E-955F-9B026A0777C9}" type="parTrans" cxnId="{3A07D8AF-EC3D-4199-9396-A362C2BA1DEE}">
      <dgm:prSet/>
      <dgm:spPr/>
      <dgm:t>
        <a:bodyPr/>
        <a:lstStyle/>
        <a:p>
          <a:endParaRPr lang="en-US"/>
        </a:p>
      </dgm:t>
    </dgm:pt>
    <dgm:pt modelId="{2C0E4FCE-B471-45CA-81EA-8512CF56AC7D}" type="sibTrans" cxnId="{3A07D8AF-EC3D-4199-9396-A362C2BA1DEE}">
      <dgm:prSet/>
      <dgm:spPr/>
      <dgm:t>
        <a:bodyPr/>
        <a:lstStyle/>
        <a:p>
          <a:pPr>
            <a:lnSpc>
              <a:spcPct val="100000"/>
            </a:lnSpc>
          </a:pPr>
          <a:endParaRPr lang="en-US"/>
        </a:p>
      </dgm:t>
    </dgm:pt>
    <dgm:pt modelId="{12AE4568-CB76-42DF-8835-31F64DE49DFC}">
      <dgm:prSet custT="1"/>
      <dgm:spPr/>
      <dgm:t>
        <a:bodyPr/>
        <a:lstStyle/>
        <a:p>
          <a:pPr>
            <a:lnSpc>
              <a:spcPct val="100000"/>
            </a:lnSpc>
          </a:pPr>
          <a:r>
            <a:rPr lang="tr-TR" sz="1200" b="1" i="0" baseline="0" dirty="0"/>
            <a:t>HTML / CSS / PHP:</a:t>
          </a:r>
          <a:br>
            <a:rPr lang="tr-TR" sz="1200" b="0" i="0" baseline="0" dirty="0"/>
          </a:br>
          <a:r>
            <a:rPr lang="tr-TR" sz="1200" b="0" i="0" baseline="0" dirty="0" err="1"/>
            <a:t>Fake</a:t>
          </a:r>
          <a:r>
            <a:rPr lang="tr-TR" sz="1200" b="0" i="0" baseline="0" dirty="0"/>
            <a:t> </a:t>
          </a:r>
          <a:r>
            <a:rPr lang="tr-TR" sz="1200" b="0" i="0" baseline="0" dirty="0" err="1"/>
            <a:t>email</a:t>
          </a:r>
          <a:r>
            <a:rPr lang="tr-TR" sz="1200" b="0" i="0" baseline="0" dirty="0"/>
            <a:t> </a:t>
          </a:r>
          <a:r>
            <a:rPr lang="tr-TR" sz="1200" b="0" i="0" baseline="0" dirty="0" err="1"/>
            <a:t>contents</a:t>
          </a:r>
          <a:r>
            <a:rPr lang="tr-TR" sz="1200" b="0" i="0" baseline="0" dirty="0"/>
            <a:t> </a:t>
          </a:r>
          <a:r>
            <a:rPr lang="tr-TR" sz="1200" b="0" i="0" baseline="0" dirty="0" err="1"/>
            <a:t>and</a:t>
          </a:r>
          <a:r>
            <a:rPr lang="tr-TR" sz="1200" b="0" i="0" baseline="0" dirty="0"/>
            <a:t> </a:t>
          </a:r>
          <a:r>
            <a:rPr lang="tr-TR" sz="1200" b="0" i="0" baseline="0" dirty="0" err="1"/>
            <a:t>forms</a:t>
          </a:r>
          <a:r>
            <a:rPr lang="tr-TR" sz="1200" b="0" i="0" baseline="0" dirty="0"/>
            <a:t> </a:t>
          </a:r>
          <a:r>
            <a:rPr lang="tr-TR" sz="1200" b="0" i="0" baseline="0" dirty="0" err="1"/>
            <a:t>were</a:t>
          </a:r>
          <a:r>
            <a:rPr lang="tr-TR" sz="1200" b="0" i="0" baseline="0" dirty="0"/>
            <a:t> </a:t>
          </a:r>
          <a:r>
            <a:rPr lang="tr-TR" sz="1200" b="0" i="0" baseline="0" dirty="0" err="1"/>
            <a:t>created</a:t>
          </a:r>
          <a:r>
            <a:rPr lang="tr-TR" sz="1200" b="0" i="0" baseline="0" dirty="0"/>
            <a:t> </a:t>
          </a:r>
          <a:r>
            <a:rPr lang="tr-TR" sz="1200" b="0" i="0" baseline="0" dirty="0" err="1"/>
            <a:t>using</a:t>
          </a:r>
          <a:r>
            <a:rPr lang="tr-TR" sz="1200" b="0" i="0" baseline="0" dirty="0"/>
            <a:t> HTML/CSS. PHP </a:t>
          </a:r>
          <a:r>
            <a:rPr lang="tr-TR" sz="1200" b="0" i="0" baseline="0" dirty="0" err="1"/>
            <a:t>was</a:t>
          </a:r>
          <a:r>
            <a:rPr lang="tr-TR" sz="1200" b="0" i="0" baseline="0" dirty="0"/>
            <a:t> </a:t>
          </a:r>
          <a:r>
            <a:rPr lang="tr-TR" sz="1200" b="0" i="0" baseline="0" dirty="0" err="1"/>
            <a:t>used</a:t>
          </a:r>
          <a:r>
            <a:rPr lang="tr-TR" sz="1200" b="0" i="0" baseline="0" dirty="0"/>
            <a:t> </a:t>
          </a:r>
          <a:r>
            <a:rPr lang="tr-TR" sz="1200" b="0" i="0" baseline="0" dirty="0" err="1"/>
            <a:t>to</a:t>
          </a:r>
          <a:r>
            <a:rPr lang="tr-TR" sz="1200" b="0" i="0" baseline="0" dirty="0"/>
            <a:t> </a:t>
          </a:r>
          <a:r>
            <a:rPr lang="tr-TR" sz="1200" b="0" i="0" baseline="0" dirty="0" err="1"/>
            <a:t>process</a:t>
          </a:r>
          <a:r>
            <a:rPr lang="tr-TR" sz="1200" b="0" i="0" baseline="0" dirty="0"/>
            <a:t> data </a:t>
          </a:r>
          <a:r>
            <a:rPr lang="tr-TR" sz="1200" b="0" i="0" baseline="0" dirty="0" err="1"/>
            <a:t>and</a:t>
          </a:r>
          <a:r>
            <a:rPr lang="tr-TR" sz="1200" b="0" i="0" baseline="0" dirty="0"/>
            <a:t> </a:t>
          </a:r>
          <a:r>
            <a:rPr lang="tr-TR" sz="1200" b="0" i="0" baseline="0" dirty="0" err="1"/>
            <a:t>handle</a:t>
          </a:r>
          <a:r>
            <a:rPr lang="tr-TR" sz="1200" b="0" i="0" baseline="0" dirty="0"/>
            <a:t> form </a:t>
          </a:r>
          <a:r>
            <a:rPr lang="tr-TR" sz="1200" b="0" i="0" baseline="0" dirty="0" err="1"/>
            <a:t>submissions</a:t>
          </a:r>
          <a:r>
            <a:rPr lang="tr-TR" sz="1200" b="0" i="0" baseline="0" dirty="0"/>
            <a:t>.</a:t>
          </a:r>
          <a:endParaRPr lang="en-US" sz="1200" dirty="0"/>
        </a:p>
      </dgm:t>
    </dgm:pt>
    <dgm:pt modelId="{FD4B9ED9-37DD-4E85-B27A-2B97DC74BA32}" type="parTrans" cxnId="{D7C26839-A448-4D8D-824C-3EACBFF14C65}">
      <dgm:prSet/>
      <dgm:spPr/>
      <dgm:t>
        <a:bodyPr/>
        <a:lstStyle/>
        <a:p>
          <a:endParaRPr lang="en-US"/>
        </a:p>
      </dgm:t>
    </dgm:pt>
    <dgm:pt modelId="{2F3913C5-8D49-4520-AD5E-206FB6CAC730}" type="sibTrans" cxnId="{D7C26839-A448-4D8D-824C-3EACBFF14C65}">
      <dgm:prSet/>
      <dgm:spPr/>
      <dgm:t>
        <a:bodyPr/>
        <a:lstStyle/>
        <a:p>
          <a:pPr>
            <a:lnSpc>
              <a:spcPct val="100000"/>
            </a:lnSpc>
          </a:pPr>
          <a:endParaRPr lang="en-US"/>
        </a:p>
      </dgm:t>
    </dgm:pt>
    <dgm:pt modelId="{7B2668AA-C13D-4028-B5AC-731A7CAB717A}">
      <dgm:prSet custT="1"/>
      <dgm:spPr/>
      <dgm:t>
        <a:bodyPr/>
        <a:lstStyle/>
        <a:p>
          <a:pPr>
            <a:lnSpc>
              <a:spcPct val="100000"/>
            </a:lnSpc>
          </a:pPr>
          <a:r>
            <a:rPr lang="tr-TR" sz="1200" b="1" i="0" baseline="0" dirty="0"/>
            <a:t>XAMPP:</a:t>
          </a:r>
          <a:br>
            <a:rPr lang="tr-TR" sz="1200" b="0" i="0" baseline="0" dirty="0"/>
          </a:br>
          <a:r>
            <a:rPr lang="tr-TR" sz="1200" b="0" i="0" baseline="0" dirty="0" err="1"/>
            <a:t>Used</a:t>
          </a:r>
          <a:r>
            <a:rPr lang="tr-TR" sz="1200" b="0" i="0" baseline="0" dirty="0"/>
            <a:t> </a:t>
          </a:r>
          <a:r>
            <a:rPr lang="tr-TR" sz="1200" b="0" i="0" baseline="0" dirty="0" err="1"/>
            <a:t>to</a:t>
          </a:r>
          <a:r>
            <a:rPr lang="tr-TR" sz="1200" b="0" i="0" baseline="0" dirty="0"/>
            <a:t> </a:t>
          </a:r>
          <a:r>
            <a:rPr lang="tr-TR" sz="1200" b="0" i="0" baseline="0" dirty="0" err="1"/>
            <a:t>install</a:t>
          </a:r>
          <a:r>
            <a:rPr lang="tr-TR" sz="1200" b="0" i="0" baseline="0" dirty="0"/>
            <a:t> a </a:t>
          </a:r>
          <a:r>
            <a:rPr lang="tr-TR" sz="1200" b="0" i="0" baseline="0" dirty="0" err="1"/>
            <a:t>local</a:t>
          </a:r>
          <a:r>
            <a:rPr lang="tr-TR" sz="1200" b="0" i="0" baseline="0" dirty="0"/>
            <a:t> server (Apache + PHP). Web-</a:t>
          </a:r>
          <a:r>
            <a:rPr lang="tr-TR" sz="1200" b="0" i="0" baseline="0" dirty="0" err="1"/>
            <a:t>based</a:t>
          </a:r>
          <a:r>
            <a:rPr lang="tr-TR" sz="1200" b="0" i="0" baseline="0" dirty="0"/>
            <a:t> </a:t>
          </a:r>
          <a:r>
            <a:rPr lang="tr-TR" sz="1200" b="0" i="0" baseline="0" dirty="0" err="1"/>
            <a:t>scenarios</a:t>
          </a:r>
          <a:r>
            <a:rPr lang="tr-TR" sz="1200" b="0" i="0" baseline="0" dirty="0"/>
            <a:t> </a:t>
          </a:r>
          <a:r>
            <a:rPr lang="tr-TR" sz="1200" b="0" i="0" baseline="0" dirty="0" err="1"/>
            <a:t>were</a:t>
          </a:r>
          <a:r>
            <a:rPr lang="tr-TR" sz="1200" b="0" i="0" baseline="0" dirty="0"/>
            <a:t> </a:t>
          </a:r>
          <a:r>
            <a:rPr lang="tr-TR" sz="1200" b="0" i="0" baseline="0" dirty="0" err="1"/>
            <a:t>tested</a:t>
          </a:r>
          <a:r>
            <a:rPr lang="tr-TR" sz="1200" b="0" i="0" baseline="0" dirty="0"/>
            <a:t> in </a:t>
          </a:r>
          <a:r>
            <a:rPr lang="tr-TR" sz="1200" b="0" i="0" baseline="0" dirty="0" err="1"/>
            <a:t>this</a:t>
          </a:r>
          <a:r>
            <a:rPr lang="tr-TR" sz="1200" b="0" i="0" baseline="0" dirty="0"/>
            <a:t> </a:t>
          </a:r>
          <a:r>
            <a:rPr lang="tr-TR" sz="1200" b="0" i="0" baseline="0" dirty="0" err="1"/>
            <a:t>environment</a:t>
          </a:r>
          <a:r>
            <a:rPr lang="tr-TR" sz="1200" b="0" i="0" baseline="0" dirty="0"/>
            <a:t>.</a:t>
          </a:r>
          <a:endParaRPr lang="en-US" sz="1200" dirty="0"/>
        </a:p>
      </dgm:t>
    </dgm:pt>
    <dgm:pt modelId="{480D9C63-D592-449E-A83A-04145453760D}" type="parTrans" cxnId="{C9067C5E-9BA4-4295-8034-E75C660D6875}">
      <dgm:prSet/>
      <dgm:spPr/>
      <dgm:t>
        <a:bodyPr/>
        <a:lstStyle/>
        <a:p>
          <a:endParaRPr lang="en-US"/>
        </a:p>
      </dgm:t>
    </dgm:pt>
    <dgm:pt modelId="{27323BD7-307A-4DC8-A2DD-8A9E8E1915D2}" type="sibTrans" cxnId="{C9067C5E-9BA4-4295-8034-E75C660D6875}">
      <dgm:prSet/>
      <dgm:spPr/>
      <dgm:t>
        <a:bodyPr/>
        <a:lstStyle/>
        <a:p>
          <a:pPr>
            <a:lnSpc>
              <a:spcPct val="100000"/>
            </a:lnSpc>
          </a:pPr>
          <a:endParaRPr lang="en-US"/>
        </a:p>
      </dgm:t>
    </dgm:pt>
    <dgm:pt modelId="{8CD99E73-3997-4139-92D2-79E7D1A99990}">
      <dgm:prSet custT="1"/>
      <dgm:spPr/>
      <dgm:t>
        <a:bodyPr/>
        <a:lstStyle/>
        <a:p>
          <a:pPr>
            <a:lnSpc>
              <a:spcPct val="100000"/>
            </a:lnSpc>
          </a:pPr>
          <a:r>
            <a:rPr lang="tr-TR" sz="1200" b="1" i="0" baseline="0" dirty="0" err="1"/>
            <a:t>HTTrack</a:t>
          </a:r>
          <a:r>
            <a:rPr lang="tr-TR" sz="1200" b="1" i="0" baseline="0" dirty="0"/>
            <a:t>:</a:t>
          </a:r>
          <a:br>
            <a:rPr lang="tr-TR" sz="1200" b="0" i="0" baseline="0" dirty="0"/>
          </a:br>
          <a:r>
            <a:rPr lang="tr-TR" sz="1200" b="0" i="0" baseline="0" dirty="0" err="1"/>
            <a:t>Used</a:t>
          </a:r>
          <a:r>
            <a:rPr lang="tr-TR" sz="1200" b="0" i="0" baseline="0" dirty="0"/>
            <a:t> </a:t>
          </a:r>
          <a:r>
            <a:rPr lang="tr-TR" sz="1200" b="0" i="0" baseline="0" dirty="0" err="1"/>
            <a:t>to</a:t>
          </a:r>
          <a:r>
            <a:rPr lang="tr-TR" sz="1200" b="0" i="0" baseline="0" dirty="0"/>
            <a:t> </a:t>
          </a:r>
          <a:r>
            <a:rPr lang="tr-TR" sz="1200" b="0" i="0" baseline="0" dirty="0" err="1"/>
            <a:t>analyze</a:t>
          </a:r>
          <a:r>
            <a:rPr lang="tr-TR" sz="1200" b="0" i="0" baseline="0" dirty="0"/>
            <a:t> </a:t>
          </a:r>
          <a:r>
            <a:rPr lang="tr-TR" sz="1200" b="0" i="0" baseline="0" dirty="0" err="1"/>
            <a:t>the</a:t>
          </a:r>
          <a:r>
            <a:rPr lang="tr-TR" sz="1200" b="0" i="0" baseline="0" dirty="0"/>
            <a:t> HTML </a:t>
          </a:r>
          <a:r>
            <a:rPr lang="tr-TR" sz="1200" b="0" i="0" baseline="0" dirty="0" err="1"/>
            <a:t>and</a:t>
          </a:r>
          <a:r>
            <a:rPr lang="tr-TR" sz="1200" b="0" i="0" baseline="0" dirty="0"/>
            <a:t> CSS </a:t>
          </a:r>
          <a:r>
            <a:rPr lang="tr-TR" sz="1200" b="0" i="0" baseline="0" dirty="0" err="1"/>
            <a:t>structures</a:t>
          </a:r>
          <a:r>
            <a:rPr lang="tr-TR" sz="1200" b="0" i="0" baseline="0" dirty="0"/>
            <a:t> of </a:t>
          </a:r>
          <a:r>
            <a:rPr lang="tr-TR" sz="1200" b="0" i="0" baseline="0" dirty="0" err="1"/>
            <a:t>real</a:t>
          </a:r>
          <a:r>
            <a:rPr lang="tr-TR" sz="1200" b="0" i="0" baseline="0" dirty="0"/>
            <a:t> </a:t>
          </a:r>
          <a:r>
            <a:rPr lang="tr-TR" sz="1200" b="0" i="0" baseline="0" dirty="0" err="1"/>
            <a:t>websites</a:t>
          </a:r>
          <a:r>
            <a:rPr lang="tr-TR" sz="1200" b="0" i="0" baseline="0" dirty="0"/>
            <a:t>.</a:t>
          </a:r>
          <a:endParaRPr lang="en-US" sz="1200" dirty="0"/>
        </a:p>
      </dgm:t>
    </dgm:pt>
    <dgm:pt modelId="{4F5177B6-DB06-4EA4-9C3D-205E274BC60E}" type="parTrans" cxnId="{CB0E9B65-47A6-4D18-AF78-676169F1F755}">
      <dgm:prSet/>
      <dgm:spPr/>
      <dgm:t>
        <a:bodyPr/>
        <a:lstStyle/>
        <a:p>
          <a:endParaRPr lang="en-US"/>
        </a:p>
      </dgm:t>
    </dgm:pt>
    <dgm:pt modelId="{E1301463-CD17-48A9-AA04-4746A53F0A6C}" type="sibTrans" cxnId="{CB0E9B65-47A6-4D18-AF78-676169F1F755}">
      <dgm:prSet/>
      <dgm:spPr/>
      <dgm:t>
        <a:bodyPr/>
        <a:lstStyle/>
        <a:p>
          <a:pPr>
            <a:lnSpc>
              <a:spcPct val="100000"/>
            </a:lnSpc>
          </a:pPr>
          <a:endParaRPr lang="en-US"/>
        </a:p>
      </dgm:t>
    </dgm:pt>
    <dgm:pt modelId="{1805BFD9-36FF-4866-8B0F-D68236FF413D}">
      <dgm:prSet custT="1"/>
      <dgm:spPr/>
      <dgm:t>
        <a:bodyPr/>
        <a:lstStyle/>
        <a:p>
          <a:pPr>
            <a:lnSpc>
              <a:spcPct val="100000"/>
            </a:lnSpc>
          </a:pPr>
          <a:r>
            <a:rPr lang="tr-TR" sz="1200" b="1" i="0" baseline="0" dirty="0" err="1"/>
            <a:t>imgbb</a:t>
          </a:r>
          <a:r>
            <a:rPr lang="tr-TR" sz="1200" b="1" i="0" baseline="0" dirty="0"/>
            <a:t>:</a:t>
          </a:r>
          <a:br>
            <a:rPr lang="tr-TR" sz="1200" b="0" i="0" baseline="0" dirty="0"/>
          </a:br>
          <a:r>
            <a:rPr lang="tr-TR" sz="1200" b="0" i="0" baseline="0" dirty="0" err="1"/>
            <a:t>Used</a:t>
          </a:r>
          <a:r>
            <a:rPr lang="tr-TR" sz="1200" b="0" i="0" baseline="0" dirty="0"/>
            <a:t> </a:t>
          </a:r>
          <a:r>
            <a:rPr lang="tr-TR" sz="1200" b="0" i="0" baseline="0" dirty="0" err="1"/>
            <a:t>to</a:t>
          </a:r>
          <a:r>
            <a:rPr lang="tr-TR" sz="1200" b="0" i="0" baseline="0" dirty="0"/>
            <a:t> </a:t>
          </a:r>
          <a:r>
            <a:rPr lang="tr-TR" sz="1200" b="0" i="0" baseline="0" dirty="0" err="1"/>
            <a:t>externally</a:t>
          </a:r>
          <a:r>
            <a:rPr lang="tr-TR" sz="1200" b="0" i="0" baseline="0" dirty="0"/>
            <a:t> host </a:t>
          </a:r>
          <a:r>
            <a:rPr lang="tr-TR" sz="1200" b="0" i="0" baseline="0" dirty="0" err="1"/>
            <a:t>and</a:t>
          </a:r>
          <a:r>
            <a:rPr lang="tr-TR" sz="1200" b="0" i="0" baseline="0" dirty="0"/>
            <a:t> </a:t>
          </a:r>
          <a:r>
            <a:rPr lang="tr-TR" sz="1200" b="0" i="0" baseline="0" dirty="0" err="1"/>
            <a:t>embed</a:t>
          </a:r>
          <a:r>
            <a:rPr lang="tr-TR" sz="1200" b="0" i="0" baseline="0" dirty="0"/>
            <a:t> </a:t>
          </a:r>
          <a:r>
            <a:rPr lang="tr-TR" sz="1200" b="0" i="0" baseline="0" dirty="0" err="1"/>
            <a:t>images</a:t>
          </a:r>
          <a:r>
            <a:rPr lang="tr-TR" sz="1200" b="0" i="0" baseline="0" dirty="0"/>
            <a:t> </a:t>
          </a:r>
          <a:r>
            <a:rPr lang="tr-TR" sz="1200" b="0" i="0" baseline="0" dirty="0" err="1"/>
            <a:t>included</a:t>
          </a:r>
          <a:r>
            <a:rPr lang="tr-TR" sz="1200" b="0" i="0" baseline="0" dirty="0"/>
            <a:t> in </a:t>
          </a:r>
          <a:r>
            <a:rPr lang="tr-TR" sz="1200" b="0" i="0" baseline="0" dirty="0" err="1"/>
            <a:t>the</a:t>
          </a:r>
          <a:r>
            <a:rPr lang="tr-TR" sz="1200" b="0" i="0" baseline="0" dirty="0"/>
            <a:t> </a:t>
          </a:r>
          <a:r>
            <a:rPr lang="tr-TR" sz="1200" b="0" i="0" baseline="0" dirty="0" err="1"/>
            <a:t>email</a:t>
          </a:r>
          <a:r>
            <a:rPr lang="tr-TR" sz="1200" b="0" i="0" baseline="0" dirty="0"/>
            <a:t> </a:t>
          </a:r>
          <a:r>
            <a:rPr lang="tr-TR" sz="1200" b="0" i="0" baseline="0" dirty="0" err="1"/>
            <a:t>content</a:t>
          </a:r>
          <a:r>
            <a:rPr lang="tr-TR" sz="1200" b="0" i="0" baseline="0" dirty="0"/>
            <a:t>.</a:t>
          </a:r>
          <a:endParaRPr lang="en-US" sz="1200" dirty="0"/>
        </a:p>
      </dgm:t>
    </dgm:pt>
    <dgm:pt modelId="{4FBCAFE1-F1B1-4904-BCBD-8F07BBE774EB}" type="parTrans" cxnId="{A280655D-44E0-4E45-9B27-801DB7B65684}">
      <dgm:prSet/>
      <dgm:spPr/>
      <dgm:t>
        <a:bodyPr/>
        <a:lstStyle/>
        <a:p>
          <a:endParaRPr lang="en-US"/>
        </a:p>
      </dgm:t>
    </dgm:pt>
    <dgm:pt modelId="{C8244653-F4C6-4215-AB42-3C3A25A1D36B}" type="sibTrans" cxnId="{A280655D-44E0-4E45-9B27-801DB7B65684}">
      <dgm:prSet/>
      <dgm:spPr/>
      <dgm:t>
        <a:bodyPr/>
        <a:lstStyle/>
        <a:p>
          <a:endParaRPr lang="en-US"/>
        </a:p>
      </dgm:t>
    </dgm:pt>
    <dgm:pt modelId="{172821AA-1EA5-4358-A327-2B18A24DA9F3}" type="pres">
      <dgm:prSet presAssocID="{E3486D03-E667-46B3-9AB8-450BBE6E9656}" presName="root" presStyleCnt="0">
        <dgm:presLayoutVars>
          <dgm:dir/>
          <dgm:resizeHandles val="exact"/>
        </dgm:presLayoutVars>
      </dgm:prSet>
      <dgm:spPr/>
    </dgm:pt>
    <dgm:pt modelId="{3693A445-0A61-4DE5-A5CB-54B05A4A9ED8}" type="pres">
      <dgm:prSet presAssocID="{E3486D03-E667-46B3-9AB8-450BBE6E9656}" presName="container" presStyleCnt="0">
        <dgm:presLayoutVars>
          <dgm:dir/>
          <dgm:resizeHandles val="exact"/>
        </dgm:presLayoutVars>
      </dgm:prSet>
      <dgm:spPr/>
    </dgm:pt>
    <dgm:pt modelId="{2E511F54-BBA7-4E62-9DD2-290DBE554041}" type="pres">
      <dgm:prSet presAssocID="{63CFD2EB-E1BB-4CB2-87EC-DE943E082314}" presName="compNode" presStyleCnt="0"/>
      <dgm:spPr/>
    </dgm:pt>
    <dgm:pt modelId="{9C7D736B-5102-4349-8EFB-AA111C9CE05A}" type="pres">
      <dgm:prSet presAssocID="{63CFD2EB-E1BB-4CB2-87EC-DE943E082314}" presName="iconBgRect" presStyleLbl="bgShp" presStyleIdx="0" presStyleCnt="8"/>
      <dgm:spPr/>
    </dgm:pt>
    <dgm:pt modelId="{3320235A-7C6D-4262-B803-2FB6DBC03384}" type="pres">
      <dgm:prSet presAssocID="{63CFD2EB-E1BB-4CB2-87EC-DE943E08231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lgisayar"/>
        </a:ext>
      </dgm:extLst>
    </dgm:pt>
    <dgm:pt modelId="{06F54297-7BD0-4B77-8A6D-3AF7696E3294}" type="pres">
      <dgm:prSet presAssocID="{63CFD2EB-E1BB-4CB2-87EC-DE943E082314}" presName="spaceRect" presStyleCnt="0"/>
      <dgm:spPr/>
    </dgm:pt>
    <dgm:pt modelId="{BEFD2DFE-3AE5-41A5-B5AE-9B52350EBF61}" type="pres">
      <dgm:prSet presAssocID="{63CFD2EB-E1BB-4CB2-87EC-DE943E082314}" presName="textRect" presStyleLbl="revTx" presStyleIdx="0" presStyleCnt="8">
        <dgm:presLayoutVars>
          <dgm:chMax val="1"/>
          <dgm:chPref val="1"/>
        </dgm:presLayoutVars>
      </dgm:prSet>
      <dgm:spPr/>
    </dgm:pt>
    <dgm:pt modelId="{A99C923E-9715-4E1C-AEB1-9539F04B2CD0}" type="pres">
      <dgm:prSet presAssocID="{DFE46C18-2ED6-4B6E-8100-7858A1B52FDA}" presName="sibTrans" presStyleLbl="sibTrans2D1" presStyleIdx="0" presStyleCnt="0"/>
      <dgm:spPr/>
    </dgm:pt>
    <dgm:pt modelId="{A3EACB81-1A18-4CBB-9469-8921A7BB5460}" type="pres">
      <dgm:prSet presAssocID="{193B4983-D72C-4EE7-A8FA-81207D01DC28}" presName="compNode" presStyleCnt="0"/>
      <dgm:spPr/>
    </dgm:pt>
    <dgm:pt modelId="{11CC3A18-FA55-45C0-A00A-A3F2A26616CA}" type="pres">
      <dgm:prSet presAssocID="{193B4983-D72C-4EE7-A8FA-81207D01DC28}" presName="iconBgRect" presStyleLbl="bgShp" presStyleIdx="1" presStyleCnt="8"/>
      <dgm:spPr/>
    </dgm:pt>
    <dgm:pt modelId="{D6C920F9-4683-43A3-A8DE-DE88BCF619D3}" type="pres">
      <dgm:prSet presAssocID="{193B4983-D72C-4EE7-A8FA-81207D01DC28}"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583EDAEE-0A9F-4A58-B286-F9F62B5A6F35}" type="pres">
      <dgm:prSet presAssocID="{193B4983-D72C-4EE7-A8FA-81207D01DC28}" presName="spaceRect" presStyleCnt="0"/>
      <dgm:spPr/>
    </dgm:pt>
    <dgm:pt modelId="{EDFA84C2-9E31-492B-9E35-0DA2E0085EF5}" type="pres">
      <dgm:prSet presAssocID="{193B4983-D72C-4EE7-A8FA-81207D01DC28}" presName="textRect" presStyleLbl="revTx" presStyleIdx="1" presStyleCnt="8">
        <dgm:presLayoutVars>
          <dgm:chMax val="1"/>
          <dgm:chPref val="1"/>
        </dgm:presLayoutVars>
      </dgm:prSet>
      <dgm:spPr/>
    </dgm:pt>
    <dgm:pt modelId="{2A083697-CA98-484A-B52B-608C5FE941A1}" type="pres">
      <dgm:prSet presAssocID="{B14CA2B3-E681-43F6-9A4A-28FBF28F72B5}" presName="sibTrans" presStyleLbl="sibTrans2D1" presStyleIdx="0" presStyleCnt="0"/>
      <dgm:spPr/>
    </dgm:pt>
    <dgm:pt modelId="{EF9181C6-96A4-4867-956B-D64F42A0AAB0}" type="pres">
      <dgm:prSet presAssocID="{1A258F0F-7FD1-4271-8602-0DCD0FEEEC66}" presName="compNode" presStyleCnt="0"/>
      <dgm:spPr/>
    </dgm:pt>
    <dgm:pt modelId="{C50258E1-DD18-441A-AD04-F6516D0D6EFC}" type="pres">
      <dgm:prSet presAssocID="{1A258F0F-7FD1-4271-8602-0DCD0FEEEC66}" presName="iconBgRect" presStyleLbl="bgShp" presStyleIdx="2" presStyleCnt="8"/>
      <dgm:spPr/>
    </dgm:pt>
    <dgm:pt modelId="{E13CCCD9-CB17-4641-952C-F9C84E800210}" type="pres">
      <dgm:prSet presAssocID="{1A258F0F-7FD1-4271-8602-0DCD0FEEEC66}"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ağıt Öğütücü"/>
        </a:ext>
      </dgm:extLst>
    </dgm:pt>
    <dgm:pt modelId="{8956144C-DDD7-442C-A50A-9640DB2C03E6}" type="pres">
      <dgm:prSet presAssocID="{1A258F0F-7FD1-4271-8602-0DCD0FEEEC66}" presName="spaceRect" presStyleCnt="0"/>
      <dgm:spPr/>
    </dgm:pt>
    <dgm:pt modelId="{D5CFA5E4-33CF-4E64-BF9E-7E7A3BBCE0EC}" type="pres">
      <dgm:prSet presAssocID="{1A258F0F-7FD1-4271-8602-0DCD0FEEEC66}" presName="textRect" presStyleLbl="revTx" presStyleIdx="2" presStyleCnt="8" custScaleY="102055" custLinFactNeighborY="16006">
        <dgm:presLayoutVars>
          <dgm:chMax val="1"/>
          <dgm:chPref val="1"/>
        </dgm:presLayoutVars>
      </dgm:prSet>
      <dgm:spPr/>
    </dgm:pt>
    <dgm:pt modelId="{9080EAF8-FDD5-490E-B52C-EEFC503EEDCB}" type="pres">
      <dgm:prSet presAssocID="{0C455CE4-9632-4BFB-B32F-4FC7163E0A8B}" presName="sibTrans" presStyleLbl="sibTrans2D1" presStyleIdx="0" presStyleCnt="0"/>
      <dgm:spPr/>
    </dgm:pt>
    <dgm:pt modelId="{599A207A-2D4D-4817-B811-3437804D6C44}" type="pres">
      <dgm:prSet presAssocID="{363F12A8-B906-4E4F-939E-82F2927D013F}" presName="compNode" presStyleCnt="0"/>
      <dgm:spPr/>
    </dgm:pt>
    <dgm:pt modelId="{AD40C55B-4D42-4D25-A5A7-D04CED3FC732}" type="pres">
      <dgm:prSet presAssocID="{363F12A8-B906-4E4F-939E-82F2927D013F}" presName="iconBgRect" presStyleLbl="bgShp" presStyleIdx="3" presStyleCnt="8"/>
      <dgm:spPr/>
    </dgm:pt>
    <dgm:pt modelId="{705C94EE-E9B5-49D8-95F3-A4B81670AA88}" type="pres">
      <dgm:prSet presAssocID="{363F12A8-B906-4E4F-939E-82F2927D013F}"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envelope"/>
        </a:ext>
      </dgm:extLst>
    </dgm:pt>
    <dgm:pt modelId="{1CD1E355-A2DE-4702-9EEF-21BBA6F243B7}" type="pres">
      <dgm:prSet presAssocID="{363F12A8-B906-4E4F-939E-82F2927D013F}" presName="spaceRect" presStyleCnt="0"/>
      <dgm:spPr/>
    </dgm:pt>
    <dgm:pt modelId="{29215263-2EFE-40C0-AA1D-523313B0C9E3}" type="pres">
      <dgm:prSet presAssocID="{363F12A8-B906-4E4F-939E-82F2927D013F}" presName="textRect" presStyleLbl="revTx" presStyleIdx="3" presStyleCnt="8">
        <dgm:presLayoutVars>
          <dgm:chMax val="1"/>
          <dgm:chPref val="1"/>
        </dgm:presLayoutVars>
      </dgm:prSet>
      <dgm:spPr/>
    </dgm:pt>
    <dgm:pt modelId="{55A30054-C2A4-4E4A-9B7E-41DE4286F5B8}" type="pres">
      <dgm:prSet presAssocID="{2C0E4FCE-B471-45CA-81EA-8512CF56AC7D}" presName="sibTrans" presStyleLbl="sibTrans2D1" presStyleIdx="0" presStyleCnt="0"/>
      <dgm:spPr/>
    </dgm:pt>
    <dgm:pt modelId="{7E961F25-2BD8-46D3-BD76-E1F5C2301C25}" type="pres">
      <dgm:prSet presAssocID="{12AE4568-CB76-42DF-8835-31F64DE49DFC}" presName="compNode" presStyleCnt="0"/>
      <dgm:spPr/>
    </dgm:pt>
    <dgm:pt modelId="{B400E991-2F4E-4BDE-9C07-942059DF224E}" type="pres">
      <dgm:prSet presAssocID="{12AE4568-CB76-42DF-8835-31F64DE49DFC}" presName="iconBgRect" presStyleLbl="bgShp" presStyleIdx="4" presStyleCnt="8"/>
      <dgm:spPr/>
    </dgm:pt>
    <dgm:pt modelId="{3A033130-8523-46AD-BD0F-7BE3F5639703}" type="pres">
      <dgm:prSet presAssocID="{12AE4568-CB76-42DF-8835-31F64DE49DFC}"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Zarf"/>
        </a:ext>
      </dgm:extLst>
    </dgm:pt>
    <dgm:pt modelId="{23C287BA-4D32-404A-8631-5509189B6579}" type="pres">
      <dgm:prSet presAssocID="{12AE4568-CB76-42DF-8835-31F64DE49DFC}" presName="spaceRect" presStyleCnt="0"/>
      <dgm:spPr/>
    </dgm:pt>
    <dgm:pt modelId="{15A9A626-B197-4B7C-B7BD-995E568EAEBB}" type="pres">
      <dgm:prSet presAssocID="{12AE4568-CB76-42DF-8835-31F64DE49DFC}" presName="textRect" presStyleLbl="revTx" presStyleIdx="4" presStyleCnt="8">
        <dgm:presLayoutVars>
          <dgm:chMax val="1"/>
          <dgm:chPref val="1"/>
        </dgm:presLayoutVars>
      </dgm:prSet>
      <dgm:spPr/>
    </dgm:pt>
    <dgm:pt modelId="{AAA890EA-6395-49E7-94DE-C9A4ACEFDDF7}" type="pres">
      <dgm:prSet presAssocID="{2F3913C5-8D49-4520-AD5E-206FB6CAC730}" presName="sibTrans" presStyleLbl="sibTrans2D1" presStyleIdx="0" presStyleCnt="0"/>
      <dgm:spPr/>
    </dgm:pt>
    <dgm:pt modelId="{0C95B5D8-C980-4CBC-8AEC-722E8126B64A}" type="pres">
      <dgm:prSet presAssocID="{7B2668AA-C13D-4028-B5AC-731A7CAB717A}" presName="compNode" presStyleCnt="0"/>
      <dgm:spPr/>
    </dgm:pt>
    <dgm:pt modelId="{0F3E58FA-090A-43B7-B17E-F6B241EA609C}" type="pres">
      <dgm:prSet presAssocID="{7B2668AA-C13D-4028-B5AC-731A7CAB717A}" presName="iconBgRect" presStyleLbl="bgShp" presStyleIdx="5" presStyleCnt="8"/>
      <dgm:spPr/>
    </dgm:pt>
    <dgm:pt modelId="{07D96306-B8BA-4F06-AE7E-041C7A5BE5DB}" type="pres">
      <dgm:prSet presAssocID="{7B2668AA-C13D-4028-B5AC-731A7CAB717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Veri tabanı"/>
        </a:ext>
      </dgm:extLst>
    </dgm:pt>
    <dgm:pt modelId="{583B7179-8608-476A-8715-A6599E2FED6C}" type="pres">
      <dgm:prSet presAssocID="{7B2668AA-C13D-4028-B5AC-731A7CAB717A}" presName="spaceRect" presStyleCnt="0"/>
      <dgm:spPr/>
    </dgm:pt>
    <dgm:pt modelId="{2261534B-ACF8-4187-973D-5AEEE4746770}" type="pres">
      <dgm:prSet presAssocID="{7B2668AA-C13D-4028-B5AC-731A7CAB717A}" presName="textRect" presStyleLbl="revTx" presStyleIdx="5" presStyleCnt="8">
        <dgm:presLayoutVars>
          <dgm:chMax val="1"/>
          <dgm:chPref val="1"/>
        </dgm:presLayoutVars>
      </dgm:prSet>
      <dgm:spPr/>
    </dgm:pt>
    <dgm:pt modelId="{5390562C-6993-4E00-80ED-7412EDC2EF6E}" type="pres">
      <dgm:prSet presAssocID="{27323BD7-307A-4DC8-A2DD-8A9E8E1915D2}" presName="sibTrans" presStyleLbl="sibTrans2D1" presStyleIdx="0" presStyleCnt="0"/>
      <dgm:spPr/>
    </dgm:pt>
    <dgm:pt modelId="{D0886C2F-17E7-42FD-80AE-37A6540C5702}" type="pres">
      <dgm:prSet presAssocID="{8CD99E73-3997-4139-92D2-79E7D1A99990}" presName="compNode" presStyleCnt="0"/>
      <dgm:spPr/>
    </dgm:pt>
    <dgm:pt modelId="{623FEE35-1EEB-4DA1-B2C8-01B105585D23}" type="pres">
      <dgm:prSet presAssocID="{8CD99E73-3997-4139-92D2-79E7D1A99990}" presName="iconBgRect" presStyleLbl="bgShp" presStyleIdx="6" presStyleCnt="8"/>
      <dgm:spPr/>
    </dgm:pt>
    <dgm:pt modelId="{05FA0560-9DC4-48AB-8C64-E0B339E00879}" type="pres">
      <dgm:prSet presAssocID="{8CD99E73-3997-4139-92D2-79E7D1A99990}"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Web Design"/>
        </a:ext>
      </dgm:extLst>
    </dgm:pt>
    <dgm:pt modelId="{6982F39B-68D4-474B-95C7-3B633B446689}" type="pres">
      <dgm:prSet presAssocID="{8CD99E73-3997-4139-92D2-79E7D1A99990}" presName="spaceRect" presStyleCnt="0"/>
      <dgm:spPr/>
    </dgm:pt>
    <dgm:pt modelId="{3C3EBFE9-D22A-4715-9D81-6C71D6607ACB}" type="pres">
      <dgm:prSet presAssocID="{8CD99E73-3997-4139-92D2-79E7D1A99990}" presName="textRect" presStyleLbl="revTx" presStyleIdx="6" presStyleCnt="8">
        <dgm:presLayoutVars>
          <dgm:chMax val="1"/>
          <dgm:chPref val="1"/>
        </dgm:presLayoutVars>
      </dgm:prSet>
      <dgm:spPr/>
    </dgm:pt>
    <dgm:pt modelId="{AB7E62B8-C8BD-4930-B71E-611844D7593E}" type="pres">
      <dgm:prSet presAssocID="{E1301463-CD17-48A9-AA04-4746A53F0A6C}" presName="sibTrans" presStyleLbl="sibTrans2D1" presStyleIdx="0" presStyleCnt="0"/>
      <dgm:spPr/>
    </dgm:pt>
    <dgm:pt modelId="{FFE74284-EDCB-44A8-B2F4-C81A8B7402F6}" type="pres">
      <dgm:prSet presAssocID="{1805BFD9-36FF-4866-8B0F-D68236FF413D}" presName="compNode" presStyleCnt="0"/>
      <dgm:spPr/>
    </dgm:pt>
    <dgm:pt modelId="{6633D6A7-28E2-404E-85EF-EA1897572CBD}" type="pres">
      <dgm:prSet presAssocID="{1805BFD9-36FF-4866-8B0F-D68236FF413D}" presName="iconBgRect" presStyleLbl="bgShp" presStyleIdx="7" presStyleCnt="8"/>
      <dgm:spPr/>
    </dgm:pt>
    <dgm:pt modelId="{29437894-4A3A-4DEC-8607-64A3101DD28F}" type="pres">
      <dgm:prSet presAssocID="{1805BFD9-36FF-4866-8B0F-D68236FF413D}"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Damga"/>
        </a:ext>
      </dgm:extLst>
    </dgm:pt>
    <dgm:pt modelId="{6B5B5965-B8C0-428B-BE6C-FE8FDBD5F6A3}" type="pres">
      <dgm:prSet presAssocID="{1805BFD9-36FF-4866-8B0F-D68236FF413D}" presName="spaceRect" presStyleCnt="0"/>
      <dgm:spPr/>
    </dgm:pt>
    <dgm:pt modelId="{5EA86421-2EE7-4F1A-A56E-CB9867DD92D2}" type="pres">
      <dgm:prSet presAssocID="{1805BFD9-36FF-4866-8B0F-D68236FF413D}" presName="textRect" presStyleLbl="revTx" presStyleIdx="7" presStyleCnt="8">
        <dgm:presLayoutVars>
          <dgm:chMax val="1"/>
          <dgm:chPref val="1"/>
        </dgm:presLayoutVars>
      </dgm:prSet>
      <dgm:spPr/>
    </dgm:pt>
  </dgm:ptLst>
  <dgm:cxnLst>
    <dgm:cxn modelId="{9E019B07-7297-4C67-92CA-3DA5C0157B50}" type="presOf" srcId="{7B2668AA-C13D-4028-B5AC-731A7CAB717A}" destId="{2261534B-ACF8-4187-973D-5AEEE4746770}" srcOrd="0" destOrd="0" presId="urn:microsoft.com/office/officeart/2018/2/layout/IconCircleList"/>
    <dgm:cxn modelId="{F04A4A1B-3E2E-4B28-8E76-2D97DCABCBAC}" type="presOf" srcId="{363F12A8-B906-4E4F-939E-82F2927D013F}" destId="{29215263-2EFE-40C0-AA1D-523313B0C9E3}" srcOrd="0" destOrd="0" presId="urn:microsoft.com/office/officeart/2018/2/layout/IconCircleList"/>
    <dgm:cxn modelId="{888AFC1C-216D-4115-8B2F-74E29FC38604}" type="presOf" srcId="{2F3913C5-8D49-4520-AD5E-206FB6CAC730}" destId="{AAA890EA-6395-49E7-94DE-C9A4ACEFDDF7}" srcOrd="0" destOrd="0" presId="urn:microsoft.com/office/officeart/2018/2/layout/IconCircleList"/>
    <dgm:cxn modelId="{752CF522-F263-4155-AD12-E00E09538D00}" type="presOf" srcId="{1805BFD9-36FF-4866-8B0F-D68236FF413D}" destId="{5EA86421-2EE7-4F1A-A56E-CB9867DD92D2}" srcOrd="0" destOrd="0" presId="urn:microsoft.com/office/officeart/2018/2/layout/IconCircleList"/>
    <dgm:cxn modelId="{4FA3672B-0E2E-4E32-BB6B-BEFCC5C86C6B}" type="presOf" srcId="{E3486D03-E667-46B3-9AB8-450BBE6E9656}" destId="{172821AA-1EA5-4358-A327-2B18A24DA9F3}" srcOrd="0" destOrd="0" presId="urn:microsoft.com/office/officeart/2018/2/layout/IconCircleList"/>
    <dgm:cxn modelId="{D9DA202D-64B6-4357-86D7-B612FE74DEE4}" type="presOf" srcId="{DFE46C18-2ED6-4B6E-8100-7858A1B52FDA}" destId="{A99C923E-9715-4E1C-AEB1-9539F04B2CD0}" srcOrd="0" destOrd="0" presId="urn:microsoft.com/office/officeart/2018/2/layout/IconCircleList"/>
    <dgm:cxn modelId="{D7C26839-A448-4D8D-824C-3EACBFF14C65}" srcId="{E3486D03-E667-46B3-9AB8-450BBE6E9656}" destId="{12AE4568-CB76-42DF-8835-31F64DE49DFC}" srcOrd="4" destOrd="0" parTransId="{FD4B9ED9-37DD-4E85-B27A-2B97DC74BA32}" sibTransId="{2F3913C5-8D49-4520-AD5E-206FB6CAC730}"/>
    <dgm:cxn modelId="{9F11C83A-4EA9-45A4-BF49-5402C6673B78}" srcId="{E3486D03-E667-46B3-9AB8-450BBE6E9656}" destId="{63CFD2EB-E1BB-4CB2-87EC-DE943E082314}" srcOrd="0" destOrd="0" parTransId="{E2FD55B4-CB47-4BB3-B6FD-F77A3D29A8AE}" sibTransId="{DFE46C18-2ED6-4B6E-8100-7858A1B52FDA}"/>
    <dgm:cxn modelId="{A280655D-44E0-4E45-9B27-801DB7B65684}" srcId="{E3486D03-E667-46B3-9AB8-450BBE6E9656}" destId="{1805BFD9-36FF-4866-8B0F-D68236FF413D}" srcOrd="7" destOrd="0" parTransId="{4FBCAFE1-F1B1-4904-BCBD-8F07BBE774EB}" sibTransId="{C8244653-F4C6-4215-AB42-3C3A25A1D36B}"/>
    <dgm:cxn modelId="{C9067C5E-9BA4-4295-8034-E75C660D6875}" srcId="{E3486D03-E667-46B3-9AB8-450BBE6E9656}" destId="{7B2668AA-C13D-4028-B5AC-731A7CAB717A}" srcOrd="5" destOrd="0" parTransId="{480D9C63-D592-449E-A83A-04145453760D}" sibTransId="{27323BD7-307A-4DC8-A2DD-8A9E8E1915D2}"/>
    <dgm:cxn modelId="{D3BCC462-E054-4097-81F9-369D105C2CC5}" type="presOf" srcId="{12AE4568-CB76-42DF-8835-31F64DE49DFC}" destId="{15A9A626-B197-4B7C-B7BD-995E568EAEBB}" srcOrd="0" destOrd="0" presId="urn:microsoft.com/office/officeart/2018/2/layout/IconCircleList"/>
    <dgm:cxn modelId="{CB0E9B65-47A6-4D18-AF78-676169F1F755}" srcId="{E3486D03-E667-46B3-9AB8-450BBE6E9656}" destId="{8CD99E73-3997-4139-92D2-79E7D1A99990}" srcOrd="6" destOrd="0" parTransId="{4F5177B6-DB06-4EA4-9C3D-205E274BC60E}" sibTransId="{E1301463-CD17-48A9-AA04-4746A53F0A6C}"/>
    <dgm:cxn modelId="{494FD54D-2DDB-46CC-97BE-2E31A4433C89}" type="presOf" srcId="{8CD99E73-3997-4139-92D2-79E7D1A99990}" destId="{3C3EBFE9-D22A-4715-9D81-6C71D6607ACB}" srcOrd="0" destOrd="0" presId="urn:microsoft.com/office/officeart/2018/2/layout/IconCircleList"/>
    <dgm:cxn modelId="{6EB8A26E-C785-4B83-9A9C-D05B098E3701}" type="presOf" srcId="{2C0E4FCE-B471-45CA-81EA-8512CF56AC7D}" destId="{55A30054-C2A4-4E4A-9B7E-41DE4286F5B8}" srcOrd="0" destOrd="0" presId="urn:microsoft.com/office/officeart/2018/2/layout/IconCircleList"/>
    <dgm:cxn modelId="{12C8A151-6228-4D93-A775-372AEF588D65}" type="presOf" srcId="{27323BD7-307A-4DC8-A2DD-8A9E8E1915D2}" destId="{5390562C-6993-4E00-80ED-7412EDC2EF6E}" srcOrd="0" destOrd="0" presId="urn:microsoft.com/office/officeart/2018/2/layout/IconCircleList"/>
    <dgm:cxn modelId="{3B184073-E1CA-4CE7-B513-D171DD8F4C64}" type="presOf" srcId="{193B4983-D72C-4EE7-A8FA-81207D01DC28}" destId="{EDFA84C2-9E31-492B-9E35-0DA2E0085EF5}" srcOrd="0" destOrd="0" presId="urn:microsoft.com/office/officeart/2018/2/layout/IconCircleList"/>
    <dgm:cxn modelId="{8AAD9189-BA29-4A91-9566-7546A5C287FF}" type="presOf" srcId="{B14CA2B3-E681-43F6-9A4A-28FBF28F72B5}" destId="{2A083697-CA98-484A-B52B-608C5FE941A1}" srcOrd="0" destOrd="0" presId="urn:microsoft.com/office/officeart/2018/2/layout/IconCircleList"/>
    <dgm:cxn modelId="{F122E48A-545A-48DD-B190-577760D94330}" type="presOf" srcId="{63CFD2EB-E1BB-4CB2-87EC-DE943E082314}" destId="{BEFD2DFE-3AE5-41A5-B5AE-9B52350EBF61}" srcOrd="0" destOrd="0" presId="urn:microsoft.com/office/officeart/2018/2/layout/IconCircleList"/>
    <dgm:cxn modelId="{5FFE2FA2-4759-45B2-868A-B015AF66746C}" srcId="{E3486D03-E667-46B3-9AB8-450BBE6E9656}" destId="{193B4983-D72C-4EE7-A8FA-81207D01DC28}" srcOrd="1" destOrd="0" parTransId="{00FED956-CB4A-45B6-AF96-0992F62E99FC}" sibTransId="{B14CA2B3-E681-43F6-9A4A-28FBF28F72B5}"/>
    <dgm:cxn modelId="{3A07D8AF-EC3D-4199-9396-A362C2BA1DEE}" srcId="{E3486D03-E667-46B3-9AB8-450BBE6E9656}" destId="{363F12A8-B906-4E4F-939E-82F2927D013F}" srcOrd="3" destOrd="0" parTransId="{CE558115-4417-4E3E-955F-9B026A0777C9}" sibTransId="{2C0E4FCE-B471-45CA-81EA-8512CF56AC7D}"/>
    <dgm:cxn modelId="{DC4615C7-FD5C-41BD-96E7-AA36C91E8F74}" type="presOf" srcId="{E1301463-CD17-48A9-AA04-4746A53F0A6C}" destId="{AB7E62B8-C8BD-4930-B71E-611844D7593E}" srcOrd="0" destOrd="0" presId="urn:microsoft.com/office/officeart/2018/2/layout/IconCircleList"/>
    <dgm:cxn modelId="{159C38DC-6156-4BB7-8E14-6EAE6DF8AD77}" type="presOf" srcId="{0C455CE4-9632-4BFB-B32F-4FC7163E0A8B}" destId="{9080EAF8-FDD5-490E-B52C-EEFC503EEDCB}" srcOrd="0" destOrd="0" presId="urn:microsoft.com/office/officeart/2018/2/layout/IconCircleList"/>
    <dgm:cxn modelId="{043ABBE8-5961-498D-A9C9-DFFF3385EC2B}" srcId="{E3486D03-E667-46B3-9AB8-450BBE6E9656}" destId="{1A258F0F-7FD1-4271-8602-0DCD0FEEEC66}" srcOrd="2" destOrd="0" parTransId="{6E3B24A5-01B3-4DAC-8A90-2138F46571F1}" sibTransId="{0C455CE4-9632-4BFB-B32F-4FC7163E0A8B}"/>
    <dgm:cxn modelId="{B5A586EA-D3AF-4F6F-86E2-DAB30AB40570}" type="presOf" srcId="{1A258F0F-7FD1-4271-8602-0DCD0FEEEC66}" destId="{D5CFA5E4-33CF-4E64-BF9E-7E7A3BBCE0EC}" srcOrd="0" destOrd="0" presId="urn:microsoft.com/office/officeart/2018/2/layout/IconCircleList"/>
    <dgm:cxn modelId="{15F509D7-A60A-4B1E-B809-955DE8143F5E}" type="presParOf" srcId="{172821AA-1EA5-4358-A327-2B18A24DA9F3}" destId="{3693A445-0A61-4DE5-A5CB-54B05A4A9ED8}" srcOrd="0" destOrd="0" presId="urn:microsoft.com/office/officeart/2018/2/layout/IconCircleList"/>
    <dgm:cxn modelId="{1C80D216-1E8B-4B9D-9E2C-208EB0354A9B}" type="presParOf" srcId="{3693A445-0A61-4DE5-A5CB-54B05A4A9ED8}" destId="{2E511F54-BBA7-4E62-9DD2-290DBE554041}" srcOrd="0" destOrd="0" presId="urn:microsoft.com/office/officeart/2018/2/layout/IconCircleList"/>
    <dgm:cxn modelId="{85DF848D-A123-417F-B92A-C5EFBADA5F5F}" type="presParOf" srcId="{2E511F54-BBA7-4E62-9DD2-290DBE554041}" destId="{9C7D736B-5102-4349-8EFB-AA111C9CE05A}" srcOrd="0" destOrd="0" presId="urn:microsoft.com/office/officeart/2018/2/layout/IconCircleList"/>
    <dgm:cxn modelId="{55CB4ED3-3ED1-4A83-9842-E059FBA6E729}" type="presParOf" srcId="{2E511F54-BBA7-4E62-9DD2-290DBE554041}" destId="{3320235A-7C6D-4262-B803-2FB6DBC03384}" srcOrd="1" destOrd="0" presId="urn:microsoft.com/office/officeart/2018/2/layout/IconCircleList"/>
    <dgm:cxn modelId="{E4A63554-6135-4CEC-85EB-4BD8614AF93F}" type="presParOf" srcId="{2E511F54-BBA7-4E62-9DD2-290DBE554041}" destId="{06F54297-7BD0-4B77-8A6D-3AF7696E3294}" srcOrd="2" destOrd="0" presId="urn:microsoft.com/office/officeart/2018/2/layout/IconCircleList"/>
    <dgm:cxn modelId="{70AE93B9-92C0-4FE3-ABF3-993E07C27E59}" type="presParOf" srcId="{2E511F54-BBA7-4E62-9DD2-290DBE554041}" destId="{BEFD2DFE-3AE5-41A5-B5AE-9B52350EBF61}" srcOrd="3" destOrd="0" presId="urn:microsoft.com/office/officeart/2018/2/layout/IconCircleList"/>
    <dgm:cxn modelId="{E239340A-60E6-466F-B8BE-2FC074287FE8}" type="presParOf" srcId="{3693A445-0A61-4DE5-A5CB-54B05A4A9ED8}" destId="{A99C923E-9715-4E1C-AEB1-9539F04B2CD0}" srcOrd="1" destOrd="0" presId="urn:microsoft.com/office/officeart/2018/2/layout/IconCircleList"/>
    <dgm:cxn modelId="{E3447D52-761D-46F7-9B9C-417DC6F227E8}" type="presParOf" srcId="{3693A445-0A61-4DE5-A5CB-54B05A4A9ED8}" destId="{A3EACB81-1A18-4CBB-9469-8921A7BB5460}" srcOrd="2" destOrd="0" presId="urn:microsoft.com/office/officeart/2018/2/layout/IconCircleList"/>
    <dgm:cxn modelId="{FF9D8F8B-B6BF-4262-A27B-C9FC0FD07813}" type="presParOf" srcId="{A3EACB81-1A18-4CBB-9469-8921A7BB5460}" destId="{11CC3A18-FA55-45C0-A00A-A3F2A26616CA}" srcOrd="0" destOrd="0" presId="urn:microsoft.com/office/officeart/2018/2/layout/IconCircleList"/>
    <dgm:cxn modelId="{BE74D17F-2470-4F59-8A4E-15B9F1C3BF43}" type="presParOf" srcId="{A3EACB81-1A18-4CBB-9469-8921A7BB5460}" destId="{D6C920F9-4683-43A3-A8DE-DE88BCF619D3}" srcOrd="1" destOrd="0" presId="urn:microsoft.com/office/officeart/2018/2/layout/IconCircleList"/>
    <dgm:cxn modelId="{4ECEFD29-1F84-42A3-A6AF-CEE6C30066F8}" type="presParOf" srcId="{A3EACB81-1A18-4CBB-9469-8921A7BB5460}" destId="{583EDAEE-0A9F-4A58-B286-F9F62B5A6F35}" srcOrd="2" destOrd="0" presId="urn:microsoft.com/office/officeart/2018/2/layout/IconCircleList"/>
    <dgm:cxn modelId="{786116CD-3730-4839-BA17-4103055B5CF5}" type="presParOf" srcId="{A3EACB81-1A18-4CBB-9469-8921A7BB5460}" destId="{EDFA84C2-9E31-492B-9E35-0DA2E0085EF5}" srcOrd="3" destOrd="0" presId="urn:microsoft.com/office/officeart/2018/2/layout/IconCircleList"/>
    <dgm:cxn modelId="{8BB71A16-310B-4C41-9176-AC05E6DFED7B}" type="presParOf" srcId="{3693A445-0A61-4DE5-A5CB-54B05A4A9ED8}" destId="{2A083697-CA98-484A-B52B-608C5FE941A1}" srcOrd="3" destOrd="0" presId="urn:microsoft.com/office/officeart/2018/2/layout/IconCircleList"/>
    <dgm:cxn modelId="{4D8254FB-6B1F-47E8-8E80-5BD665F1E304}" type="presParOf" srcId="{3693A445-0A61-4DE5-A5CB-54B05A4A9ED8}" destId="{EF9181C6-96A4-4867-956B-D64F42A0AAB0}" srcOrd="4" destOrd="0" presId="urn:microsoft.com/office/officeart/2018/2/layout/IconCircleList"/>
    <dgm:cxn modelId="{57878BE1-52E2-4E7A-97F2-ABB0386257F7}" type="presParOf" srcId="{EF9181C6-96A4-4867-956B-D64F42A0AAB0}" destId="{C50258E1-DD18-441A-AD04-F6516D0D6EFC}" srcOrd="0" destOrd="0" presId="urn:microsoft.com/office/officeart/2018/2/layout/IconCircleList"/>
    <dgm:cxn modelId="{2469E755-5A67-49B4-B946-843A75358BC0}" type="presParOf" srcId="{EF9181C6-96A4-4867-956B-D64F42A0AAB0}" destId="{E13CCCD9-CB17-4641-952C-F9C84E800210}" srcOrd="1" destOrd="0" presId="urn:microsoft.com/office/officeart/2018/2/layout/IconCircleList"/>
    <dgm:cxn modelId="{5D26246D-47E0-4BCE-8FA3-C91070F65581}" type="presParOf" srcId="{EF9181C6-96A4-4867-956B-D64F42A0AAB0}" destId="{8956144C-DDD7-442C-A50A-9640DB2C03E6}" srcOrd="2" destOrd="0" presId="urn:microsoft.com/office/officeart/2018/2/layout/IconCircleList"/>
    <dgm:cxn modelId="{6043D59C-27BD-4D09-B5C5-83DF1D4E9736}" type="presParOf" srcId="{EF9181C6-96A4-4867-956B-D64F42A0AAB0}" destId="{D5CFA5E4-33CF-4E64-BF9E-7E7A3BBCE0EC}" srcOrd="3" destOrd="0" presId="urn:microsoft.com/office/officeart/2018/2/layout/IconCircleList"/>
    <dgm:cxn modelId="{211F2B00-8FEF-4F13-8FA5-EC39EC6AF4C4}" type="presParOf" srcId="{3693A445-0A61-4DE5-A5CB-54B05A4A9ED8}" destId="{9080EAF8-FDD5-490E-B52C-EEFC503EEDCB}" srcOrd="5" destOrd="0" presId="urn:microsoft.com/office/officeart/2018/2/layout/IconCircleList"/>
    <dgm:cxn modelId="{8B346831-BB39-41B4-9FEF-3DD8DCC43435}" type="presParOf" srcId="{3693A445-0A61-4DE5-A5CB-54B05A4A9ED8}" destId="{599A207A-2D4D-4817-B811-3437804D6C44}" srcOrd="6" destOrd="0" presId="urn:microsoft.com/office/officeart/2018/2/layout/IconCircleList"/>
    <dgm:cxn modelId="{6D907F24-2B25-41AD-A599-3481A5D6E8C6}" type="presParOf" srcId="{599A207A-2D4D-4817-B811-3437804D6C44}" destId="{AD40C55B-4D42-4D25-A5A7-D04CED3FC732}" srcOrd="0" destOrd="0" presId="urn:microsoft.com/office/officeart/2018/2/layout/IconCircleList"/>
    <dgm:cxn modelId="{E3751BF4-1ED8-4A87-860A-C39F6303CEE5}" type="presParOf" srcId="{599A207A-2D4D-4817-B811-3437804D6C44}" destId="{705C94EE-E9B5-49D8-95F3-A4B81670AA88}" srcOrd="1" destOrd="0" presId="urn:microsoft.com/office/officeart/2018/2/layout/IconCircleList"/>
    <dgm:cxn modelId="{2B9EBC45-50C5-4789-9C93-5D9AFBC64E72}" type="presParOf" srcId="{599A207A-2D4D-4817-B811-3437804D6C44}" destId="{1CD1E355-A2DE-4702-9EEF-21BBA6F243B7}" srcOrd="2" destOrd="0" presId="urn:microsoft.com/office/officeart/2018/2/layout/IconCircleList"/>
    <dgm:cxn modelId="{D768EF13-3E12-47D2-88D2-BC8F3CB14566}" type="presParOf" srcId="{599A207A-2D4D-4817-B811-3437804D6C44}" destId="{29215263-2EFE-40C0-AA1D-523313B0C9E3}" srcOrd="3" destOrd="0" presId="urn:microsoft.com/office/officeart/2018/2/layout/IconCircleList"/>
    <dgm:cxn modelId="{8BCAD3E6-5148-493E-8658-72D044450198}" type="presParOf" srcId="{3693A445-0A61-4DE5-A5CB-54B05A4A9ED8}" destId="{55A30054-C2A4-4E4A-9B7E-41DE4286F5B8}" srcOrd="7" destOrd="0" presId="urn:microsoft.com/office/officeart/2018/2/layout/IconCircleList"/>
    <dgm:cxn modelId="{120CC309-CAB7-4D0A-AE9C-0C70E71598F8}" type="presParOf" srcId="{3693A445-0A61-4DE5-A5CB-54B05A4A9ED8}" destId="{7E961F25-2BD8-46D3-BD76-E1F5C2301C25}" srcOrd="8" destOrd="0" presId="urn:microsoft.com/office/officeart/2018/2/layout/IconCircleList"/>
    <dgm:cxn modelId="{7AA963FF-8353-45C6-9B27-2876B135ACD5}" type="presParOf" srcId="{7E961F25-2BD8-46D3-BD76-E1F5C2301C25}" destId="{B400E991-2F4E-4BDE-9C07-942059DF224E}" srcOrd="0" destOrd="0" presId="urn:microsoft.com/office/officeart/2018/2/layout/IconCircleList"/>
    <dgm:cxn modelId="{94FBD0E4-6078-44A3-BA66-B309CD483D06}" type="presParOf" srcId="{7E961F25-2BD8-46D3-BD76-E1F5C2301C25}" destId="{3A033130-8523-46AD-BD0F-7BE3F5639703}" srcOrd="1" destOrd="0" presId="urn:microsoft.com/office/officeart/2018/2/layout/IconCircleList"/>
    <dgm:cxn modelId="{608081F2-ED12-457B-A74C-47B9445F7DC8}" type="presParOf" srcId="{7E961F25-2BD8-46D3-BD76-E1F5C2301C25}" destId="{23C287BA-4D32-404A-8631-5509189B6579}" srcOrd="2" destOrd="0" presId="urn:microsoft.com/office/officeart/2018/2/layout/IconCircleList"/>
    <dgm:cxn modelId="{A0C88750-AA5B-4ED9-8164-5B3311B7CFE9}" type="presParOf" srcId="{7E961F25-2BD8-46D3-BD76-E1F5C2301C25}" destId="{15A9A626-B197-4B7C-B7BD-995E568EAEBB}" srcOrd="3" destOrd="0" presId="urn:microsoft.com/office/officeart/2018/2/layout/IconCircleList"/>
    <dgm:cxn modelId="{6C144AD3-CCE6-41F4-8636-104DAD7AA726}" type="presParOf" srcId="{3693A445-0A61-4DE5-A5CB-54B05A4A9ED8}" destId="{AAA890EA-6395-49E7-94DE-C9A4ACEFDDF7}" srcOrd="9" destOrd="0" presId="urn:microsoft.com/office/officeart/2018/2/layout/IconCircleList"/>
    <dgm:cxn modelId="{FD1EFA86-2136-4230-A33D-D3DC00434A14}" type="presParOf" srcId="{3693A445-0A61-4DE5-A5CB-54B05A4A9ED8}" destId="{0C95B5D8-C980-4CBC-8AEC-722E8126B64A}" srcOrd="10" destOrd="0" presId="urn:microsoft.com/office/officeart/2018/2/layout/IconCircleList"/>
    <dgm:cxn modelId="{15D91AC2-BFBD-4344-A888-09F6589F24BD}" type="presParOf" srcId="{0C95B5D8-C980-4CBC-8AEC-722E8126B64A}" destId="{0F3E58FA-090A-43B7-B17E-F6B241EA609C}" srcOrd="0" destOrd="0" presId="urn:microsoft.com/office/officeart/2018/2/layout/IconCircleList"/>
    <dgm:cxn modelId="{22226C0C-5EF0-4C4F-85A7-5D3345262CB6}" type="presParOf" srcId="{0C95B5D8-C980-4CBC-8AEC-722E8126B64A}" destId="{07D96306-B8BA-4F06-AE7E-041C7A5BE5DB}" srcOrd="1" destOrd="0" presId="urn:microsoft.com/office/officeart/2018/2/layout/IconCircleList"/>
    <dgm:cxn modelId="{2FE7B795-EABC-4B01-AE5B-3D8C48B91446}" type="presParOf" srcId="{0C95B5D8-C980-4CBC-8AEC-722E8126B64A}" destId="{583B7179-8608-476A-8715-A6599E2FED6C}" srcOrd="2" destOrd="0" presId="urn:microsoft.com/office/officeart/2018/2/layout/IconCircleList"/>
    <dgm:cxn modelId="{6721C559-6DC2-41C7-A462-188D328EBEE5}" type="presParOf" srcId="{0C95B5D8-C980-4CBC-8AEC-722E8126B64A}" destId="{2261534B-ACF8-4187-973D-5AEEE4746770}" srcOrd="3" destOrd="0" presId="urn:microsoft.com/office/officeart/2018/2/layout/IconCircleList"/>
    <dgm:cxn modelId="{BB942DEA-4490-4075-826D-F337F116F0FB}" type="presParOf" srcId="{3693A445-0A61-4DE5-A5CB-54B05A4A9ED8}" destId="{5390562C-6993-4E00-80ED-7412EDC2EF6E}" srcOrd="11" destOrd="0" presId="urn:microsoft.com/office/officeart/2018/2/layout/IconCircleList"/>
    <dgm:cxn modelId="{08E76014-3184-494C-8D1B-9B7C35451211}" type="presParOf" srcId="{3693A445-0A61-4DE5-A5CB-54B05A4A9ED8}" destId="{D0886C2F-17E7-42FD-80AE-37A6540C5702}" srcOrd="12" destOrd="0" presId="urn:microsoft.com/office/officeart/2018/2/layout/IconCircleList"/>
    <dgm:cxn modelId="{C61F5808-E88B-446B-B83B-6DDD6D1810FC}" type="presParOf" srcId="{D0886C2F-17E7-42FD-80AE-37A6540C5702}" destId="{623FEE35-1EEB-4DA1-B2C8-01B105585D23}" srcOrd="0" destOrd="0" presId="urn:microsoft.com/office/officeart/2018/2/layout/IconCircleList"/>
    <dgm:cxn modelId="{2BA54115-0E52-4F58-A567-93761CED0596}" type="presParOf" srcId="{D0886C2F-17E7-42FD-80AE-37A6540C5702}" destId="{05FA0560-9DC4-48AB-8C64-E0B339E00879}" srcOrd="1" destOrd="0" presId="urn:microsoft.com/office/officeart/2018/2/layout/IconCircleList"/>
    <dgm:cxn modelId="{0425B67E-C2B6-429A-A2F8-FABAC7869F26}" type="presParOf" srcId="{D0886C2F-17E7-42FD-80AE-37A6540C5702}" destId="{6982F39B-68D4-474B-95C7-3B633B446689}" srcOrd="2" destOrd="0" presId="urn:microsoft.com/office/officeart/2018/2/layout/IconCircleList"/>
    <dgm:cxn modelId="{D4A2B576-101F-4FAC-9CFA-0BFD7742F4D0}" type="presParOf" srcId="{D0886C2F-17E7-42FD-80AE-37A6540C5702}" destId="{3C3EBFE9-D22A-4715-9D81-6C71D6607ACB}" srcOrd="3" destOrd="0" presId="urn:microsoft.com/office/officeart/2018/2/layout/IconCircleList"/>
    <dgm:cxn modelId="{FD4423E6-5FFC-4EDA-81D5-8CA7E6546CE0}" type="presParOf" srcId="{3693A445-0A61-4DE5-A5CB-54B05A4A9ED8}" destId="{AB7E62B8-C8BD-4930-B71E-611844D7593E}" srcOrd="13" destOrd="0" presId="urn:microsoft.com/office/officeart/2018/2/layout/IconCircleList"/>
    <dgm:cxn modelId="{34AABF0B-AEAB-49AF-A9C0-671B020BAC8E}" type="presParOf" srcId="{3693A445-0A61-4DE5-A5CB-54B05A4A9ED8}" destId="{FFE74284-EDCB-44A8-B2F4-C81A8B7402F6}" srcOrd="14" destOrd="0" presId="urn:microsoft.com/office/officeart/2018/2/layout/IconCircleList"/>
    <dgm:cxn modelId="{1573593B-957E-4FB9-9EC8-FB2334445DAF}" type="presParOf" srcId="{FFE74284-EDCB-44A8-B2F4-C81A8B7402F6}" destId="{6633D6A7-28E2-404E-85EF-EA1897572CBD}" srcOrd="0" destOrd="0" presId="urn:microsoft.com/office/officeart/2018/2/layout/IconCircleList"/>
    <dgm:cxn modelId="{1356D3E3-E2BA-4F4B-941E-2148F3982FC1}" type="presParOf" srcId="{FFE74284-EDCB-44A8-B2F4-C81A8B7402F6}" destId="{29437894-4A3A-4DEC-8607-64A3101DD28F}" srcOrd="1" destOrd="0" presId="urn:microsoft.com/office/officeart/2018/2/layout/IconCircleList"/>
    <dgm:cxn modelId="{8A081C75-C1CD-4B82-8F70-2B829F002735}" type="presParOf" srcId="{FFE74284-EDCB-44A8-B2F4-C81A8B7402F6}" destId="{6B5B5965-B8C0-428B-BE6C-FE8FDBD5F6A3}" srcOrd="2" destOrd="0" presId="urn:microsoft.com/office/officeart/2018/2/layout/IconCircleList"/>
    <dgm:cxn modelId="{5E60184F-3DF0-469A-9DF5-BF8A501ABE43}" type="presParOf" srcId="{FFE74284-EDCB-44A8-B2F4-C81A8B7402F6}" destId="{5EA86421-2EE7-4F1A-A56E-CB9867DD92D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D736B-5102-4349-8EFB-AA111C9CE05A}">
      <dsp:nvSpPr>
        <dsp:cNvPr id="0" name=""/>
        <dsp:cNvSpPr/>
      </dsp:nvSpPr>
      <dsp:spPr>
        <a:xfrm>
          <a:off x="205261" y="399785"/>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20235A-7C6D-4262-B803-2FB6DBC03384}">
      <dsp:nvSpPr>
        <dsp:cNvPr id="0" name=""/>
        <dsp:cNvSpPr/>
      </dsp:nvSpPr>
      <dsp:spPr>
        <a:xfrm>
          <a:off x="396707" y="591230"/>
          <a:ext cx="528754" cy="528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D2DFE-3AE5-41A5-B5AE-9B52350EBF61}">
      <dsp:nvSpPr>
        <dsp:cNvPr id="0" name=""/>
        <dsp:cNvSpPr/>
      </dsp:nvSpPr>
      <dsp:spPr>
        <a:xfrm>
          <a:off x="1312259" y="399785"/>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a:t>Python:</a:t>
          </a:r>
          <a:br>
            <a:rPr lang="tr-TR" sz="1200" b="0" i="0" kern="1200" baseline="0" dirty="0"/>
          </a:br>
          <a:r>
            <a:rPr lang="tr-TR" sz="1200" b="0" i="0" kern="1200" baseline="0" dirty="0"/>
            <a:t>Mail gönderme sistemi, senaryo otomasyonu ve genel uygulama mantığı Python ile geliştirildi.</a:t>
          </a:r>
          <a:endParaRPr lang="en-US" sz="1200" kern="1200" dirty="0"/>
        </a:p>
      </dsp:txBody>
      <dsp:txXfrm>
        <a:off x="1312259" y="399785"/>
        <a:ext cx="2148877" cy="911644"/>
      </dsp:txXfrm>
    </dsp:sp>
    <dsp:sp modelId="{11CC3A18-FA55-45C0-A00A-A3F2A26616CA}">
      <dsp:nvSpPr>
        <dsp:cNvPr id="0" name=""/>
        <dsp:cNvSpPr/>
      </dsp:nvSpPr>
      <dsp:spPr>
        <a:xfrm>
          <a:off x="3835562" y="399785"/>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920F9-4683-43A3-A8DE-DE88BCF619D3}">
      <dsp:nvSpPr>
        <dsp:cNvPr id="0" name=""/>
        <dsp:cNvSpPr/>
      </dsp:nvSpPr>
      <dsp:spPr>
        <a:xfrm>
          <a:off x="4027007" y="591230"/>
          <a:ext cx="528754" cy="528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A84C2-9E31-492B-9E35-0DA2E0085EF5}">
      <dsp:nvSpPr>
        <dsp:cNvPr id="0" name=""/>
        <dsp:cNvSpPr/>
      </dsp:nvSpPr>
      <dsp:spPr>
        <a:xfrm>
          <a:off x="4942559" y="399785"/>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err="1"/>
            <a:t>PyCharm</a:t>
          </a:r>
          <a:r>
            <a:rPr lang="tr-TR" sz="1200" b="1" i="0" kern="1200" baseline="0" dirty="0"/>
            <a:t> IDE:</a:t>
          </a:r>
          <a:br>
            <a:rPr lang="tr-TR" sz="1200" b="0" i="0" kern="1200" baseline="0" dirty="0"/>
          </a:br>
          <a:r>
            <a:rPr lang="tr-TR" sz="1200" b="0" i="0" kern="1200" baseline="0" dirty="0"/>
            <a:t>Kodlama, test ve senaryo yönetimi süreçlerinde kullanılan geliştirme ortamı.</a:t>
          </a:r>
          <a:endParaRPr lang="en-US" sz="1200" kern="1200" dirty="0"/>
        </a:p>
      </dsp:txBody>
      <dsp:txXfrm>
        <a:off x="4942559" y="399785"/>
        <a:ext cx="2148877" cy="911644"/>
      </dsp:txXfrm>
    </dsp:sp>
    <dsp:sp modelId="{C50258E1-DD18-441A-AD04-F6516D0D6EFC}">
      <dsp:nvSpPr>
        <dsp:cNvPr id="0" name=""/>
        <dsp:cNvSpPr/>
      </dsp:nvSpPr>
      <dsp:spPr>
        <a:xfrm>
          <a:off x="7465862" y="399785"/>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CCCD9-CB17-4641-952C-F9C84E800210}">
      <dsp:nvSpPr>
        <dsp:cNvPr id="0" name=""/>
        <dsp:cNvSpPr/>
      </dsp:nvSpPr>
      <dsp:spPr>
        <a:xfrm>
          <a:off x="7657307" y="591230"/>
          <a:ext cx="528754" cy="528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CFA5E4-33CF-4E64-BF9E-7E7A3BBCE0EC}">
      <dsp:nvSpPr>
        <dsp:cNvPr id="0" name=""/>
        <dsp:cNvSpPr/>
      </dsp:nvSpPr>
      <dsp:spPr>
        <a:xfrm>
          <a:off x="8572860" y="399785"/>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a:t>SMTP (Gmail):</a:t>
          </a:r>
          <a:br>
            <a:rPr lang="tr-TR" sz="1200" b="0" i="0" kern="1200" baseline="0" dirty="0"/>
          </a:br>
          <a:r>
            <a:rPr lang="tr-TR" sz="1200" b="0" i="0" kern="1200" baseline="0" dirty="0"/>
            <a:t>E-postaların otomatik olarak gönderilmesi için SMTP protokolü kullanıldı. Gmail uygulama şifresiyle güvenli kimlik doğrulama sağlandı.</a:t>
          </a:r>
          <a:endParaRPr lang="en-US" sz="1200" kern="1200" dirty="0"/>
        </a:p>
      </dsp:txBody>
      <dsp:txXfrm>
        <a:off x="8572860" y="399785"/>
        <a:ext cx="2148877" cy="911644"/>
      </dsp:txXfrm>
    </dsp:sp>
    <dsp:sp modelId="{AD40C55B-4D42-4D25-A5A7-D04CED3FC732}">
      <dsp:nvSpPr>
        <dsp:cNvPr id="0" name=""/>
        <dsp:cNvSpPr/>
      </dsp:nvSpPr>
      <dsp:spPr>
        <a:xfrm>
          <a:off x="205261" y="2221833"/>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C94EE-E9B5-49D8-95F3-A4B81670AA88}">
      <dsp:nvSpPr>
        <dsp:cNvPr id="0" name=""/>
        <dsp:cNvSpPr/>
      </dsp:nvSpPr>
      <dsp:spPr>
        <a:xfrm>
          <a:off x="396707" y="2413278"/>
          <a:ext cx="528754" cy="5287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215263-2EFE-40C0-AA1D-523313B0C9E3}">
      <dsp:nvSpPr>
        <dsp:cNvPr id="0" name=""/>
        <dsp:cNvSpPr/>
      </dsp:nvSpPr>
      <dsp:spPr>
        <a:xfrm>
          <a:off x="1312259" y="2221833"/>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err="1"/>
            <a:t>PHPMailer</a:t>
          </a:r>
          <a:r>
            <a:rPr lang="tr-TR" sz="1200" b="1" i="0" kern="1200" baseline="0" dirty="0"/>
            <a:t>:</a:t>
          </a:r>
          <a:br>
            <a:rPr lang="tr-TR" sz="1200" b="0" i="0" kern="1200" baseline="0" dirty="0"/>
          </a:br>
          <a:r>
            <a:rPr lang="tr-TR" sz="1200" b="0" i="0" kern="1200" baseline="0" dirty="0"/>
            <a:t>HTML tabanlı e-posta içeriklerinin biçim bozulmadan gönderilebilmesi için bazı senaryolarda kullanıldı.</a:t>
          </a:r>
          <a:endParaRPr lang="en-US" sz="1200" kern="1200" dirty="0"/>
        </a:p>
      </dsp:txBody>
      <dsp:txXfrm>
        <a:off x="1312259" y="2221833"/>
        <a:ext cx="2148877" cy="911644"/>
      </dsp:txXfrm>
    </dsp:sp>
    <dsp:sp modelId="{B400E991-2F4E-4BDE-9C07-942059DF224E}">
      <dsp:nvSpPr>
        <dsp:cNvPr id="0" name=""/>
        <dsp:cNvSpPr/>
      </dsp:nvSpPr>
      <dsp:spPr>
        <a:xfrm>
          <a:off x="3835562" y="2221833"/>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33130-8523-46AD-BD0F-7BE3F5639703}">
      <dsp:nvSpPr>
        <dsp:cNvPr id="0" name=""/>
        <dsp:cNvSpPr/>
      </dsp:nvSpPr>
      <dsp:spPr>
        <a:xfrm>
          <a:off x="4027007" y="2413278"/>
          <a:ext cx="528754" cy="5287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9A626-B197-4B7C-B7BD-995E568EAEBB}">
      <dsp:nvSpPr>
        <dsp:cNvPr id="0" name=""/>
        <dsp:cNvSpPr/>
      </dsp:nvSpPr>
      <dsp:spPr>
        <a:xfrm>
          <a:off x="4942559" y="2221833"/>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a:t>HTML / CSS / PHP:</a:t>
          </a:r>
          <a:br>
            <a:rPr lang="tr-TR" sz="1200" b="0" i="0" kern="1200" baseline="0" dirty="0"/>
          </a:br>
          <a:r>
            <a:rPr lang="tr-TR" sz="1200" b="0" i="0" kern="1200" baseline="0" dirty="0"/>
            <a:t>Sahte e-posta içerikleri ve formlar HTML/CSS ile hazırlandı. PHP ile veri işleme ve form gönderimleri desteklendi.</a:t>
          </a:r>
          <a:endParaRPr lang="en-US" sz="1200" kern="1200" dirty="0"/>
        </a:p>
      </dsp:txBody>
      <dsp:txXfrm>
        <a:off x="4942559" y="2221833"/>
        <a:ext cx="2148877" cy="911644"/>
      </dsp:txXfrm>
    </dsp:sp>
    <dsp:sp modelId="{0F3E58FA-090A-43B7-B17E-F6B241EA609C}">
      <dsp:nvSpPr>
        <dsp:cNvPr id="0" name=""/>
        <dsp:cNvSpPr/>
      </dsp:nvSpPr>
      <dsp:spPr>
        <a:xfrm>
          <a:off x="7465862" y="2221833"/>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96306-B8BA-4F06-AE7E-041C7A5BE5DB}">
      <dsp:nvSpPr>
        <dsp:cNvPr id="0" name=""/>
        <dsp:cNvSpPr/>
      </dsp:nvSpPr>
      <dsp:spPr>
        <a:xfrm>
          <a:off x="7657307" y="2413278"/>
          <a:ext cx="528754" cy="5287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61534B-ACF8-4187-973D-5AEEE4746770}">
      <dsp:nvSpPr>
        <dsp:cNvPr id="0" name=""/>
        <dsp:cNvSpPr/>
      </dsp:nvSpPr>
      <dsp:spPr>
        <a:xfrm>
          <a:off x="8572860" y="2221833"/>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a:t>XAMPP:</a:t>
          </a:r>
          <a:br>
            <a:rPr lang="tr-TR" sz="1200" b="0" i="0" kern="1200" baseline="0" dirty="0"/>
          </a:br>
          <a:r>
            <a:rPr lang="tr-TR" sz="1200" b="0" i="0" kern="1200" baseline="0" dirty="0"/>
            <a:t>Yerel sunucu kurulumu (Apache + PHP) için kullanıldı. Web tabanlı senaryolar bu ortamda test edildi.</a:t>
          </a:r>
          <a:endParaRPr lang="en-US" sz="1200" kern="1200" dirty="0"/>
        </a:p>
      </dsp:txBody>
      <dsp:txXfrm>
        <a:off x="8572860" y="2221833"/>
        <a:ext cx="2148877" cy="911644"/>
      </dsp:txXfrm>
    </dsp:sp>
    <dsp:sp modelId="{623FEE35-1EEB-4DA1-B2C8-01B105585D23}">
      <dsp:nvSpPr>
        <dsp:cNvPr id="0" name=""/>
        <dsp:cNvSpPr/>
      </dsp:nvSpPr>
      <dsp:spPr>
        <a:xfrm>
          <a:off x="205261" y="4043881"/>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A0560-9DC4-48AB-8C64-E0B339E00879}">
      <dsp:nvSpPr>
        <dsp:cNvPr id="0" name=""/>
        <dsp:cNvSpPr/>
      </dsp:nvSpPr>
      <dsp:spPr>
        <a:xfrm>
          <a:off x="396707" y="4235326"/>
          <a:ext cx="528754" cy="52875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EBFE9-D22A-4715-9D81-6C71D6607ACB}">
      <dsp:nvSpPr>
        <dsp:cNvPr id="0" name=""/>
        <dsp:cNvSpPr/>
      </dsp:nvSpPr>
      <dsp:spPr>
        <a:xfrm>
          <a:off x="1312259" y="4043881"/>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err="1"/>
            <a:t>HTTrack</a:t>
          </a:r>
          <a:r>
            <a:rPr lang="tr-TR" sz="1200" b="1" i="0" kern="1200" baseline="0" dirty="0"/>
            <a:t>:</a:t>
          </a:r>
          <a:br>
            <a:rPr lang="tr-TR" sz="1200" b="0" i="0" kern="1200" baseline="0" dirty="0"/>
          </a:br>
          <a:r>
            <a:rPr lang="tr-TR" sz="1200" b="0" i="0" kern="1200" baseline="0" dirty="0"/>
            <a:t>Gerçek web sitelerinin HTML ve CSS yapılarını analiz etmek amacıyla kullanıldı.</a:t>
          </a:r>
          <a:endParaRPr lang="en-US" sz="1200" kern="1200" dirty="0"/>
        </a:p>
      </dsp:txBody>
      <dsp:txXfrm>
        <a:off x="1312259" y="4043881"/>
        <a:ext cx="2148877" cy="911644"/>
      </dsp:txXfrm>
    </dsp:sp>
    <dsp:sp modelId="{6633D6A7-28E2-404E-85EF-EA1897572CBD}">
      <dsp:nvSpPr>
        <dsp:cNvPr id="0" name=""/>
        <dsp:cNvSpPr/>
      </dsp:nvSpPr>
      <dsp:spPr>
        <a:xfrm>
          <a:off x="3835562" y="4043881"/>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37894-4A3A-4DEC-8607-64A3101DD28F}">
      <dsp:nvSpPr>
        <dsp:cNvPr id="0" name=""/>
        <dsp:cNvSpPr/>
      </dsp:nvSpPr>
      <dsp:spPr>
        <a:xfrm>
          <a:off x="4027007" y="4235326"/>
          <a:ext cx="528754" cy="52875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86421-2EE7-4F1A-A56E-CB9867DD92D2}">
      <dsp:nvSpPr>
        <dsp:cNvPr id="0" name=""/>
        <dsp:cNvSpPr/>
      </dsp:nvSpPr>
      <dsp:spPr>
        <a:xfrm>
          <a:off x="4942559" y="4043881"/>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err="1"/>
            <a:t>imgbb</a:t>
          </a:r>
          <a:r>
            <a:rPr lang="tr-TR" sz="1200" b="1" i="0" kern="1200" baseline="0" dirty="0"/>
            <a:t>:</a:t>
          </a:r>
          <a:br>
            <a:rPr lang="tr-TR" sz="1200" b="0" i="0" kern="1200" baseline="0" dirty="0"/>
          </a:br>
          <a:r>
            <a:rPr lang="tr-TR" sz="1200" b="0" i="0" kern="1200" baseline="0" dirty="0"/>
            <a:t>E-posta içeriğinde kullanılacak görsellerin harici olarak yüklenmesi ve </a:t>
          </a:r>
          <a:r>
            <a:rPr lang="tr-TR" sz="1200" b="0" i="0" kern="1200" baseline="0" dirty="0" err="1"/>
            <a:t>embed</a:t>
          </a:r>
          <a:r>
            <a:rPr lang="tr-TR" sz="1200" b="0" i="0" kern="1200" baseline="0" dirty="0"/>
            <a:t> edilmesi için kullanıldı.</a:t>
          </a:r>
          <a:endParaRPr lang="en-US" sz="1200" kern="1200" dirty="0"/>
        </a:p>
      </dsp:txBody>
      <dsp:txXfrm>
        <a:off x="4942559" y="4043881"/>
        <a:ext cx="2148877" cy="911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D736B-5102-4349-8EFB-AA111C9CE05A}">
      <dsp:nvSpPr>
        <dsp:cNvPr id="0" name=""/>
        <dsp:cNvSpPr/>
      </dsp:nvSpPr>
      <dsp:spPr>
        <a:xfrm>
          <a:off x="205261" y="309966"/>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20235A-7C6D-4262-B803-2FB6DBC03384}">
      <dsp:nvSpPr>
        <dsp:cNvPr id="0" name=""/>
        <dsp:cNvSpPr/>
      </dsp:nvSpPr>
      <dsp:spPr>
        <a:xfrm>
          <a:off x="396707" y="501411"/>
          <a:ext cx="528754" cy="5287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D2DFE-3AE5-41A5-B5AE-9B52350EBF61}">
      <dsp:nvSpPr>
        <dsp:cNvPr id="0" name=""/>
        <dsp:cNvSpPr/>
      </dsp:nvSpPr>
      <dsp:spPr>
        <a:xfrm>
          <a:off x="1312259" y="309966"/>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a:t>Python:</a:t>
          </a:r>
          <a:br>
            <a:rPr lang="tr-TR" sz="1200" b="0" i="0" kern="1200" baseline="0" dirty="0"/>
          </a:br>
          <a:r>
            <a:rPr lang="tr-TR" sz="1200" b="0" i="0" kern="1200" baseline="0" dirty="0" err="1"/>
            <a:t>The</a:t>
          </a:r>
          <a:r>
            <a:rPr lang="tr-TR" sz="1200" b="0" i="0" kern="1200" baseline="0" dirty="0"/>
            <a:t> </a:t>
          </a:r>
          <a:r>
            <a:rPr lang="tr-TR" sz="1200" b="0" i="0" kern="1200" baseline="0" dirty="0" err="1"/>
            <a:t>email</a:t>
          </a:r>
          <a:r>
            <a:rPr lang="tr-TR" sz="1200" b="0" i="0" kern="1200" baseline="0" dirty="0"/>
            <a:t> </a:t>
          </a:r>
          <a:r>
            <a:rPr lang="tr-TR" sz="1200" b="0" i="0" kern="1200" baseline="0" dirty="0" err="1"/>
            <a:t>sending</a:t>
          </a:r>
          <a:r>
            <a:rPr lang="tr-TR" sz="1200" b="0" i="0" kern="1200" baseline="0" dirty="0"/>
            <a:t> </a:t>
          </a:r>
          <a:r>
            <a:rPr lang="tr-TR" sz="1200" b="0" i="0" kern="1200" baseline="0" dirty="0" err="1"/>
            <a:t>system</a:t>
          </a:r>
          <a:r>
            <a:rPr lang="tr-TR" sz="1200" b="0" i="0" kern="1200" baseline="0" dirty="0"/>
            <a:t>, </a:t>
          </a:r>
          <a:r>
            <a:rPr lang="tr-TR" sz="1200" b="0" i="0" kern="1200" baseline="0" dirty="0" err="1"/>
            <a:t>scenario</a:t>
          </a:r>
          <a:r>
            <a:rPr lang="tr-TR" sz="1200" b="0" i="0" kern="1200" baseline="0" dirty="0"/>
            <a:t> </a:t>
          </a:r>
          <a:r>
            <a:rPr lang="tr-TR" sz="1200" b="0" i="0" kern="1200" baseline="0" dirty="0" err="1"/>
            <a:t>automation</a:t>
          </a:r>
          <a:r>
            <a:rPr lang="tr-TR" sz="1200" b="0" i="0" kern="1200" baseline="0" dirty="0"/>
            <a:t>, </a:t>
          </a:r>
          <a:r>
            <a:rPr lang="tr-TR" sz="1200" b="0" i="0" kern="1200" baseline="0" dirty="0" err="1"/>
            <a:t>and</a:t>
          </a:r>
          <a:r>
            <a:rPr lang="tr-TR" sz="1200" b="0" i="0" kern="1200" baseline="0" dirty="0"/>
            <a:t> </a:t>
          </a:r>
          <a:r>
            <a:rPr lang="tr-TR" sz="1200" b="0" i="0" kern="1200" baseline="0" dirty="0" err="1"/>
            <a:t>overall</a:t>
          </a:r>
          <a:r>
            <a:rPr lang="tr-TR" sz="1200" b="0" i="0" kern="1200" baseline="0" dirty="0"/>
            <a:t> </a:t>
          </a:r>
          <a:r>
            <a:rPr lang="tr-TR" sz="1200" b="0" i="0" kern="1200" baseline="0" dirty="0" err="1"/>
            <a:t>application</a:t>
          </a:r>
          <a:r>
            <a:rPr lang="tr-TR" sz="1200" b="0" i="0" kern="1200" baseline="0" dirty="0"/>
            <a:t> </a:t>
          </a:r>
          <a:r>
            <a:rPr lang="tr-TR" sz="1200" b="0" i="0" kern="1200" baseline="0" dirty="0" err="1"/>
            <a:t>logic</a:t>
          </a:r>
          <a:r>
            <a:rPr lang="tr-TR" sz="1200" b="0" i="0" kern="1200" baseline="0" dirty="0"/>
            <a:t> </a:t>
          </a:r>
          <a:r>
            <a:rPr lang="tr-TR" sz="1200" b="0" i="0" kern="1200" baseline="0" dirty="0" err="1"/>
            <a:t>were</a:t>
          </a:r>
          <a:r>
            <a:rPr lang="tr-TR" sz="1200" b="0" i="0" kern="1200" baseline="0" dirty="0"/>
            <a:t> </a:t>
          </a:r>
          <a:r>
            <a:rPr lang="tr-TR" sz="1200" b="0" i="0" kern="1200" baseline="0" dirty="0" err="1"/>
            <a:t>developed</a:t>
          </a:r>
          <a:r>
            <a:rPr lang="tr-TR" sz="1200" b="0" i="0" kern="1200" baseline="0" dirty="0"/>
            <a:t> </a:t>
          </a:r>
          <a:r>
            <a:rPr lang="tr-TR" sz="1200" b="0" i="0" kern="1200" baseline="0" dirty="0" err="1"/>
            <a:t>using</a:t>
          </a:r>
          <a:r>
            <a:rPr lang="tr-TR" sz="1200" b="0" i="0" kern="1200" baseline="0" dirty="0"/>
            <a:t> Python.</a:t>
          </a:r>
        </a:p>
      </dsp:txBody>
      <dsp:txXfrm>
        <a:off x="1312259" y="309966"/>
        <a:ext cx="2148877" cy="911644"/>
      </dsp:txXfrm>
    </dsp:sp>
    <dsp:sp modelId="{11CC3A18-FA55-45C0-A00A-A3F2A26616CA}">
      <dsp:nvSpPr>
        <dsp:cNvPr id="0" name=""/>
        <dsp:cNvSpPr/>
      </dsp:nvSpPr>
      <dsp:spPr>
        <a:xfrm>
          <a:off x="3835562" y="309966"/>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920F9-4683-43A3-A8DE-DE88BCF619D3}">
      <dsp:nvSpPr>
        <dsp:cNvPr id="0" name=""/>
        <dsp:cNvSpPr/>
      </dsp:nvSpPr>
      <dsp:spPr>
        <a:xfrm>
          <a:off x="4027007" y="501411"/>
          <a:ext cx="528754" cy="5287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A84C2-9E31-492B-9E35-0DA2E0085EF5}">
      <dsp:nvSpPr>
        <dsp:cNvPr id="0" name=""/>
        <dsp:cNvSpPr/>
      </dsp:nvSpPr>
      <dsp:spPr>
        <a:xfrm>
          <a:off x="4942559" y="309966"/>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err="1"/>
            <a:t>PyCharm</a:t>
          </a:r>
          <a:r>
            <a:rPr lang="tr-TR" sz="1200" b="1" i="0" kern="1200" baseline="0" dirty="0"/>
            <a:t> IDE:</a:t>
          </a:r>
          <a:br>
            <a:rPr lang="tr-TR" sz="1200" b="0" i="0" kern="1200" baseline="0" dirty="0"/>
          </a:br>
          <a:r>
            <a:rPr lang="tr-TR" sz="1200" b="0" i="0" kern="1200" baseline="0" dirty="0"/>
            <a:t>An </a:t>
          </a:r>
          <a:r>
            <a:rPr lang="tr-TR" sz="1200" b="0" i="0" kern="1200" baseline="0" dirty="0" err="1"/>
            <a:t>integrated</a:t>
          </a:r>
          <a:r>
            <a:rPr lang="tr-TR" sz="1200" b="0" i="0" kern="1200" baseline="0" dirty="0"/>
            <a:t> </a:t>
          </a:r>
          <a:r>
            <a:rPr lang="tr-TR" sz="1200" b="0" i="0" kern="1200" baseline="0" dirty="0" err="1"/>
            <a:t>development</a:t>
          </a:r>
          <a:r>
            <a:rPr lang="tr-TR" sz="1200" b="0" i="0" kern="1200" baseline="0" dirty="0"/>
            <a:t> </a:t>
          </a:r>
          <a:r>
            <a:rPr lang="tr-TR" sz="1200" b="0" i="0" kern="1200" baseline="0" dirty="0" err="1"/>
            <a:t>environment</a:t>
          </a:r>
          <a:r>
            <a:rPr lang="tr-TR" sz="1200" b="0" i="0" kern="1200" baseline="0" dirty="0"/>
            <a:t> </a:t>
          </a:r>
          <a:r>
            <a:rPr lang="tr-TR" sz="1200" b="0" i="0" kern="1200" baseline="0" dirty="0" err="1"/>
            <a:t>used</a:t>
          </a:r>
          <a:r>
            <a:rPr lang="tr-TR" sz="1200" b="0" i="0" kern="1200" baseline="0" dirty="0"/>
            <a:t> </a:t>
          </a:r>
          <a:r>
            <a:rPr lang="tr-TR" sz="1200" b="0" i="0" kern="1200" baseline="0" dirty="0" err="1"/>
            <a:t>for</a:t>
          </a:r>
          <a:r>
            <a:rPr lang="tr-TR" sz="1200" b="0" i="0" kern="1200" baseline="0" dirty="0"/>
            <a:t> </a:t>
          </a:r>
          <a:r>
            <a:rPr lang="tr-TR" sz="1200" b="0" i="0" kern="1200" baseline="0" dirty="0" err="1"/>
            <a:t>coding</a:t>
          </a:r>
          <a:r>
            <a:rPr lang="tr-TR" sz="1200" b="0" i="0" kern="1200" baseline="0" dirty="0"/>
            <a:t>, </a:t>
          </a:r>
          <a:r>
            <a:rPr lang="tr-TR" sz="1200" b="0" i="0" kern="1200" baseline="0" dirty="0" err="1"/>
            <a:t>testing</a:t>
          </a:r>
          <a:r>
            <a:rPr lang="tr-TR" sz="1200" b="0" i="0" kern="1200" baseline="0" dirty="0"/>
            <a:t>, </a:t>
          </a:r>
          <a:r>
            <a:rPr lang="tr-TR" sz="1200" b="0" i="0" kern="1200" baseline="0" dirty="0" err="1"/>
            <a:t>and</a:t>
          </a:r>
          <a:r>
            <a:rPr lang="tr-TR" sz="1200" b="0" i="0" kern="1200" baseline="0" dirty="0"/>
            <a:t> </a:t>
          </a:r>
          <a:r>
            <a:rPr lang="tr-TR" sz="1200" b="0" i="0" kern="1200" baseline="0" dirty="0" err="1"/>
            <a:t>managing</a:t>
          </a:r>
          <a:r>
            <a:rPr lang="tr-TR" sz="1200" b="0" i="0" kern="1200" baseline="0" dirty="0"/>
            <a:t> </a:t>
          </a:r>
          <a:r>
            <a:rPr lang="tr-TR" sz="1200" b="0" i="0" kern="1200" baseline="0" dirty="0" err="1"/>
            <a:t>scenarios</a:t>
          </a:r>
          <a:r>
            <a:rPr lang="tr-TR" sz="1200" b="0" i="0" kern="1200" baseline="0" dirty="0"/>
            <a:t>. </a:t>
          </a:r>
          <a:endParaRPr lang="en-US" sz="1200" kern="1200" dirty="0"/>
        </a:p>
      </dsp:txBody>
      <dsp:txXfrm>
        <a:off x="4942559" y="309966"/>
        <a:ext cx="2148877" cy="911644"/>
      </dsp:txXfrm>
    </dsp:sp>
    <dsp:sp modelId="{C50258E1-DD18-441A-AD04-F6516D0D6EFC}">
      <dsp:nvSpPr>
        <dsp:cNvPr id="0" name=""/>
        <dsp:cNvSpPr/>
      </dsp:nvSpPr>
      <dsp:spPr>
        <a:xfrm>
          <a:off x="7465862" y="309966"/>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CCCD9-CB17-4641-952C-F9C84E800210}">
      <dsp:nvSpPr>
        <dsp:cNvPr id="0" name=""/>
        <dsp:cNvSpPr/>
      </dsp:nvSpPr>
      <dsp:spPr>
        <a:xfrm>
          <a:off x="7657307" y="501411"/>
          <a:ext cx="528754" cy="5287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CFA5E4-33CF-4E64-BF9E-7E7A3BBCE0EC}">
      <dsp:nvSpPr>
        <dsp:cNvPr id="0" name=""/>
        <dsp:cNvSpPr/>
      </dsp:nvSpPr>
      <dsp:spPr>
        <a:xfrm>
          <a:off x="8572860" y="446516"/>
          <a:ext cx="2148877" cy="930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a:t>SMTP (Gmail):</a:t>
          </a:r>
          <a:br>
            <a:rPr lang="tr-TR" sz="1200" b="0" i="0" kern="1200" baseline="0" dirty="0"/>
          </a:br>
          <a:r>
            <a:rPr lang="tr-TR" sz="1200" b="0" i="0" kern="1200" baseline="0" dirty="0"/>
            <a:t>SMTP </a:t>
          </a:r>
          <a:r>
            <a:rPr lang="tr-TR" sz="1200" b="0" i="0" kern="1200" baseline="0" dirty="0" err="1"/>
            <a:t>protocol</a:t>
          </a:r>
          <a:r>
            <a:rPr lang="tr-TR" sz="1200" b="0" i="0" kern="1200" baseline="0" dirty="0"/>
            <a:t> </a:t>
          </a:r>
          <a:r>
            <a:rPr lang="tr-TR" sz="1200" b="0" i="0" kern="1200" baseline="0" dirty="0" err="1"/>
            <a:t>was</a:t>
          </a:r>
          <a:r>
            <a:rPr lang="tr-TR" sz="1200" b="0" i="0" kern="1200" baseline="0" dirty="0"/>
            <a:t> </a:t>
          </a:r>
          <a:r>
            <a:rPr lang="tr-TR" sz="1200" b="0" i="0" kern="1200" baseline="0" dirty="0" err="1"/>
            <a:t>used</a:t>
          </a:r>
          <a:r>
            <a:rPr lang="tr-TR" sz="1200" b="0" i="0" kern="1200" baseline="0" dirty="0"/>
            <a:t> </a:t>
          </a:r>
          <a:r>
            <a:rPr lang="tr-TR" sz="1200" b="0" i="0" kern="1200" baseline="0" dirty="0" err="1"/>
            <a:t>for</a:t>
          </a:r>
          <a:r>
            <a:rPr lang="tr-TR" sz="1200" b="0" i="0" kern="1200" baseline="0" dirty="0"/>
            <a:t> </a:t>
          </a:r>
          <a:r>
            <a:rPr lang="tr-TR" sz="1200" b="0" i="0" kern="1200" baseline="0" dirty="0" err="1"/>
            <a:t>automatically</a:t>
          </a:r>
          <a:r>
            <a:rPr lang="tr-TR" sz="1200" b="0" i="0" kern="1200" baseline="0" dirty="0"/>
            <a:t> </a:t>
          </a:r>
          <a:r>
            <a:rPr lang="tr-TR" sz="1200" b="0" i="0" kern="1200" baseline="0" dirty="0" err="1"/>
            <a:t>sending</a:t>
          </a:r>
          <a:r>
            <a:rPr lang="tr-TR" sz="1200" b="0" i="0" kern="1200" baseline="0" dirty="0"/>
            <a:t> </a:t>
          </a:r>
          <a:r>
            <a:rPr lang="tr-TR" sz="1200" b="0" i="0" kern="1200" baseline="0" dirty="0" err="1"/>
            <a:t>emails</a:t>
          </a:r>
          <a:r>
            <a:rPr lang="tr-TR" sz="1200" b="0" i="0" kern="1200" baseline="0" dirty="0"/>
            <a:t>. </a:t>
          </a:r>
          <a:r>
            <a:rPr lang="tr-TR" sz="1200" b="0" i="0" kern="1200" baseline="0" dirty="0" err="1"/>
            <a:t>Secure</a:t>
          </a:r>
          <a:r>
            <a:rPr lang="tr-TR" sz="1200" b="0" i="0" kern="1200" baseline="0" dirty="0"/>
            <a:t> </a:t>
          </a:r>
          <a:r>
            <a:rPr lang="tr-TR" sz="1200" b="0" i="0" kern="1200" baseline="0" dirty="0" err="1"/>
            <a:t>authentication</a:t>
          </a:r>
          <a:r>
            <a:rPr lang="tr-TR" sz="1200" b="0" i="0" kern="1200" baseline="0" dirty="0"/>
            <a:t> </a:t>
          </a:r>
          <a:r>
            <a:rPr lang="tr-TR" sz="1200" b="0" i="0" kern="1200" baseline="0" dirty="0" err="1"/>
            <a:t>was</a:t>
          </a:r>
          <a:r>
            <a:rPr lang="tr-TR" sz="1200" b="0" i="0" kern="1200" baseline="0" dirty="0"/>
            <a:t> </a:t>
          </a:r>
          <a:r>
            <a:rPr lang="tr-TR" sz="1200" b="0" i="0" kern="1200" baseline="0" dirty="0" err="1"/>
            <a:t>ensured</a:t>
          </a:r>
          <a:r>
            <a:rPr lang="tr-TR" sz="1200" b="0" i="0" kern="1200" baseline="0" dirty="0"/>
            <a:t> </a:t>
          </a:r>
          <a:r>
            <a:rPr lang="tr-TR" sz="1200" b="0" i="0" kern="1200" baseline="0" dirty="0" err="1"/>
            <a:t>using</a:t>
          </a:r>
          <a:r>
            <a:rPr lang="tr-TR" sz="1200" b="0" i="0" kern="1200" baseline="0" dirty="0"/>
            <a:t> Gmail </a:t>
          </a:r>
          <a:r>
            <a:rPr lang="tr-TR" sz="1200" b="0" i="0" kern="1200" baseline="0" dirty="0" err="1"/>
            <a:t>application</a:t>
          </a:r>
          <a:r>
            <a:rPr lang="tr-TR" sz="1200" b="0" i="0" kern="1200" baseline="0" dirty="0"/>
            <a:t> </a:t>
          </a:r>
          <a:r>
            <a:rPr lang="tr-TR" sz="1200" b="0" i="0" kern="1200" baseline="0" dirty="0" err="1"/>
            <a:t>passwords</a:t>
          </a:r>
          <a:r>
            <a:rPr lang="tr-TR" sz="1200" b="0" i="0" kern="1200" baseline="0" dirty="0"/>
            <a:t>.</a:t>
          </a:r>
          <a:endParaRPr lang="en-US" sz="1200" kern="1200" dirty="0"/>
        </a:p>
      </dsp:txBody>
      <dsp:txXfrm>
        <a:off x="8572860" y="446516"/>
        <a:ext cx="2148877" cy="930379"/>
      </dsp:txXfrm>
    </dsp:sp>
    <dsp:sp modelId="{AD40C55B-4D42-4D25-A5A7-D04CED3FC732}">
      <dsp:nvSpPr>
        <dsp:cNvPr id="0" name=""/>
        <dsp:cNvSpPr/>
      </dsp:nvSpPr>
      <dsp:spPr>
        <a:xfrm>
          <a:off x="205261" y="2095110"/>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C94EE-E9B5-49D8-95F3-A4B81670AA88}">
      <dsp:nvSpPr>
        <dsp:cNvPr id="0" name=""/>
        <dsp:cNvSpPr/>
      </dsp:nvSpPr>
      <dsp:spPr>
        <a:xfrm>
          <a:off x="396707" y="2286556"/>
          <a:ext cx="528754" cy="5287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215263-2EFE-40C0-AA1D-523313B0C9E3}">
      <dsp:nvSpPr>
        <dsp:cNvPr id="0" name=""/>
        <dsp:cNvSpPr/>
      </dsp:nvSpPr>
      <dsp:spPr>
        <a:xfrm>
          <a:off x="1312259" y="2095110"/>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err="1"/>
            <a:t>PHPMailer</a:t>
          </a:r>
          <a:r>
            <a:rPr lang="tr-TR" sz="1200" b="1" i="0" kern="1200" baseline="0" dirty="0"/>
            <a:t>:</a:t>
          </a:r>
          <a:br>
            <a:rPr lang="tr-TR" sz="1200" b="0" i="0" kern="1200" baseline="0" dirty="0"/>
          </a:br>
          <a:r>
            <a:rPr lang="tr-TR" sz="1200" b="0" i="0" kern="1200" baseline="0" dirty="0" err="1"/>
            <a:t>Used</a:t>
          </a:r>
          <a:r>
            <a:rPr lang="tr-TR" sz="1200" b="0" i="0" kern="1200" baseline="0" dirty="0"/>
            <a:t> in </a:t>
          </a:r>
          <a:r>
            <a:rPr lang="tr-TR" sz="1200" b="0" i="0" kern="1200" baseline="0" dirty="0" err="1"/>
            <a:t>certain</a:t>
          </a:r>
          <a:r>
            <a:rPr lang="tr-TR" sz="1200" b="0" i="0" kern="1200" baseline="0" dirty="0"/>
            <a:t> </a:t>
          </a:r>
          <a:r>
            <a:rPr lang="tr-TR" sz="1200" b="0" i="0" kern="1200" baseline="0" dirty="0" err="1"/>
            <a:t>scnearios</a:t>
          </a:r>
          <a:r>
            <a:rPr lang="tr-TR" sz="1200" b="0" i="0" kern="1200" baseline="0" dirty="0"/>
            <a:t> </a:t>
          </a:r>
          <a:r>
            <a:rPr lang="tr-TR" sz="1200" b="0" i="0" kern="1200" baseline="0" dirty="0" err="1"/>
            <a:t>to</a:t>
          </a:r>
          <a:r>
            <a:rPr lang="tr-TR" sz="1200" b="0" i="0" kern="1200" baseline="0" dirty="0"/>
            <a:t> </a:t>
          </a:r>
          <a:r>
            <a:rPr lang="tr-TR" sz="1200" b="0" i="0" kern="1200" baseline="0" dirty="0" err="1"/>
            <a:t>send</a:t>
          </a:r>
          <a:r>
            <a:rPr lang="tr-TR" sz="1200" b="0" i="0" kern="1200" baseline="0" dirty="0"/>
            <a:t> HTML-</a:t>
          </a:r>
          <a:r>
            <a:rPr lang="tr-TR" sz="1200" b="0" i="0" kern="1200" baseline="0" dirty="0" err="1"/>
            <a:t>based</a:t>
          </a:r>
          <a:r>
            <a:rPr lang="tr-TR" sz="1200" b="0" i="0" kern="1200" baseline="0" dirty="0"/>
            <a:t> </a:t>
          </a:r>
          <a:r>
            <a:rPr lang="tr-TR" sz="1200" b="0" i="0" kern="1200" baseline="0" dirty="0" err="1"/>
            <a:t>emails</a:t>
          </a:r>
          <a:r>
            <a:rPr lang="tr-TR" sz="1200" b="0" i="0" kern="1200" baseline="0" dirty="0"/>
            <a:t> </a:t>
          </a:r>
          <a:r>
            <a:rPr lang="tr-TR" sz="1200" b="0" i="0" kern="1200" baseline="0" dirty="0" err="1"/>
            <a:t>without</a:t>
          </a:r>
          <a:r>
            <a:rPr lang="tr-TR" sz="1200" b="0" i="0" kern="1200" baseline="0" dirty="0"/>
            <a:t> format </a:t>
          </a:r>
          <a:r>
            <a:rPr lang="tr-TR" sz="1200" b="0" i="0" kern="1200" baseline="0" dirty="0" err="1"/>
            <a:t>disruption</a:t>
          </a:r>
          <a:r>
            <a:rPr lang="tr-TR" sz="1200" b="0" i="0" kern="1200" baseline="0" dirty="0"/>
            <a:t>.</a:t>
          </a:r>
          <a:endParaRPr lang="en-US" sz="1200" kern="1200" dirty="0"/>
        </a:p>
      </dsp:txBody>
      <dsp:txXfrm>
        <a:off x="1312259" y="2095110"/>
        <a:ext cx="2148877" cy="911644"/>
      </dsp:txXfrm>
    </dsp:sp>
    <dsp:sp modelId="{B400E991-2F4E-4BDE-9C07-942059DF224E}">
      <dsp:nvSpPr>
        <dsp:cNvPr id="0" name=""/>
        <dsp:cNvSpPr/>
      </dsp:nvSpPr>
      <dsp:spPr>
        <a:xfrm>
          <a:off x="3835562" y="2095110"/>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033130-8523-46AD-BD0F-7BE3F5639703}">
      <dsp:nvSpPr>
        <dsp:cNvPr id="0" name=""/>
        <dsp:cNvSpPr/>
      </dsp:nvSpPr>
      <dsp:spPr>
        <a:xfrm>
          <a:off x="4027007" y="2286556"/>
          <a:ext cx="528754" cy="5287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9A626-B197-4B7C-B7BD-995E568EAEBB}">
      <dsp:nvSpPr>
        <dsp:cNvPr id="0" name=""/>
        <dsp:cNvSpPr/>
      </dsp:nvSpPr>
      <dsp:spPr>
        <a:xfrm>
          <a:off x="4942559" y="2095110"/>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a:t>HTML / CSS / PHP:</a:t>
          </a:r>
          <a:br>
            <a:rPr lang="tr-TR" sz="1200" b="0" i="0" kern="1200" baseline="0" dirty="0"/>
          </a:br>
          <a:r>
            <a:rPr lang="tr-TR" sz="1200" b="0" i="0" kern="1200" baseline="0" dirty="0" err="1"/>
            <a:t>Fake</a:t>
          </a:r>
          <a:r>
            <a:rPr lang="tr-TR" sz="1200" b="0" i="0" kern="1200" baseline="0" dirty="0"/>
            <a:t> </a:t>
          </a:r>
          <a:r>
            <a:rPr lang="tr-TR" sz="1200" b="0" i="0" kern="1200" baseline="0" dirty="0" err="1"/>
            <a:t>email</a:t>
          </a:r>
          <a:r>
            <a:rPr lang="tr-TR" sz="1200" b="0" i="0" kern="1200" baseline="0" dirty="0"/>
            <a:t> </a:t>
          </a:r>
          <a:r>
            <a:rPr lang="tr-TR" sz="1200" b="0" i="0" kern="1200" baseline="0" dirty="0" err="1"/>
            <a:t>contents</a:t>
          </a:r>
          <a:r>
            <a:rPr lang="tr-TR" sz="1200" b="0" i="0" kern="1200" baseline="0" dirty="0"/>
            <a:t> </a:t>
          </a:r>
          <a:r>
            <a:rPr lang="tr-TR" sz="1200" b="0" i="0" kern="1200" baseline="0" dirty="0" err="1"/>
            <a:t>and</a:t>
          </a:r>
          <a:r>
            <a:rPr lang="tr-TR" sz="1200" b="0" i="0" kern="1200" baseline="0" dirty="0"/>
            <a:t> </a:t>
          </a:r>
          <a:r>
            <a:rPr lang="tr-TR" sz="1200" b="0" i="0" kern="1200" baseline="0" dirty="0" err="1"/>
            <a:t>forms</a:t>
          </a:r>
          <a:r>
            <a:rPr lang="tr-TR" sz="1200" b="0" i="0" kern="1200" baseline="0" dirty="0"/>
            <a:t> </a:t>
          </a:r>
          <a:r>
            <a:rPr lang="tr-TR" sz="1200" b="0" i="0" kern="1200" baseline="0" dirty="0" err="1"/>
            <a:t>were</a:t>
          </a:r>
          <a:r>
            <a:rPr lang="tr-TR" sz="1200" b="0" i="0" kern="1200" baseline="0" dirty="0"/>
            <a:t> </a:t>
          </a:r>
          <a:r>
            <a:rPr lang="tr-TR" sz="1200" b="0" i="0" kern="1200" baseline="0" dirty="0" err="1"/>
            <a:t>created</a:t>
          </a:r>
          <a:r>
            <a:rPr lang="tr-TR" sz="1200" b="0" i="0" kern="1200" baseline="0" dirty="0"/>
            <a:t> </a:t>
          </a:r>
          <a:r>
            <a:rPr lang="tr-TR" sz="1200" b="0" i="0" kern="1200" baseline="0" dirty="0" err="1"/>
            <a:t>using</a:t>
          </a:r>
          <a:r>
            <a:rPr lang="tr-TR" sz="1200" b="0" i="0" kern="1200" baseline="0" dirty="0"/>
            <a:t> HTML/CSS. PHP </a:t>
          </a:r>
          <a:r>
            <a:rPr lang="tr-TR" sz="1200" b="0" i="0" kern="1200" baseline="0" dirty="0" err="1"/>
            <a:t>was</a:t>
          </a:r>
          <a:r>
            <a:rPr lang="tr-TR" sz="1200" b="0" i="0" kern="1200" baseline="0" dirty="0"/>
            <a:t> </a:t>
          </a:r>
          <a:r>
            <a:rPr lang="tr-TR" sz="1200" b="0" i="0" kern="1200" baseline="0" dirty="0" err="1"/>
            <a:t>used</a:t>
          </a:r>
          <a:r>
            <a:rPr lang="tr-TR" sz="1200" b="0" i="0" kern="1200" baseline="0" dirty="0"/>
            <a:t> </a:t>
          </a:r>
          <a:r>
            <a:rPr lang="tr-TR" sz="1200" b="0" i="0" kern="1200" baseline="0" dirty="0" err="1"/>
            <a:t>to</a:t>
          </a:r>
          <a:r>
            <a:rPr lang="tr-TR" sz="1200" b="0" i="0" kern="1200" baseline="0" dirty="0"/>
            <a:t> </a:t>
          </a:r>
          <a:r>
            <a:rPr lang="tr-TR" sz="1200" b="0" i="0" kern="1200" baseline="0" dirty="0" err="1"/>
            <a:t>process</a:t>
          </a:r>
          <a:r>
            <a:rPr lang="tr-TR" sz="1200" b="0" i="0" kern="1200" baseline="0" dirty="0"/>
            <a:t> data </a:t>
          </a:r>
          <a:r>
            <a:rPr lang="tr-TR" sz="1200" b="0" i="0" kern="1200" baseline="0" dirty="0" err="1"/>
            <a:t>and</a:t>
          </a:r>
          <a:r>
            <a:rPr lang="tr-TR" sz="1200" b="0" i="0" kern="1200" baseline="0" dirty="0"/>
            <a:t> </a:t>
          </a:r>
          <a:r>
            <a:rPr lang="tr-TR" sz="1200" b="0" i="0" kern="1200" baseline="0" dirty="0" err="1"/>
            <a:t>handle</a:t>
          </a:r>
          <a:r>
            <a:rPr lang="tr-TR" sz="1200" b="0" i="0" kern="1200" baseline="0" dirty="0"/>
            <a:t> form </a:t>
          </a:r>
          <a:r>
            <a:rPr lang="tr-TR" sz="1200" b="0" i="0" kern="1200" baseline="0" dirty="0" err="1"/>
            <a:t>submissions</a:t>
          </a:r>
          <a:r>
            <a:rPr lang="tr-TR" sz="1200" b="0" i="0" kern="1200" baseline="0" dirty="0"/>
            <a:t>.</a:t>
          </a:r>
          <a:endParaRPr lang="en-US" sz="1200" kern="1200" dirty="0"/>
        </a:p>
      </dsp:txBody>
      <dsp:txXfrm>
        <a:off x="4942559" y="2095110"/>
        <a:ext cx="2148877" cy="911644"/>
      </dsp:txXfrm>
    </dsp:sp>
    <dsp:sp modelId="{0F3E58FA-090A-43B7-B17E-F6B241EA609C}">
      <dsp:nvSpPr>
        <dsp:cNvPr id="0" name=""/>
        <dsp:cNvSpPr/>
      </dsp:nvSpPr>
      <dsp:spPr>
        <a:xfrm>
          <a:off x="7465862" y="2095110"/>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96306-B8BA-4F06-AE7E-041C7A5BE5DB}">
      <dsp:nvSpPr>
        <dsp:cNvPr id="0" name=""/>
        <dsp:cNvSpPr/>
      </dsp:nvSpPr>
      <dsp:spPr>
        <a:xfrm>
          <a:off x="7657307" y="2286556"/>
          <a:ext cx="528754" cy="5287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61534B-ACF8-4187-973D-5AEEE4746770}">
      <dsp:nvSpPr>
        <dsp:cNvPr id="0" name=""/>
        <dsp:cNvSpPr/>
      </dsp:nvSpPr>
      <dsp:spPr>
        <a:xfrm>
          <a:off x="8572860" y="2095110"/>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a:t>XAMPP:</a:t>
          </a:r>
          <a:br>
            <a:rPr lang="tr-TR" sz="1200" b="0" i="0" kern="1200" baseline="0" dirty="0"/>
          </a:br>
          <a:r>
            <a:rPr lang="tr-TR" sz="1200" b="0" i="0" kern="1200" baseline="0" dirty="0" err="1"/>
            <a:t>Used</a:t>
          </a:r>
          <a:r>
            <a:rPr lang="tr-TR" sz="1200" b="0" i="0" kern="1200" baseline="0" dirty="0"/>
            <a:t> </a:t>
          </a:r>
          <a:r>
            <a:rPr lang="tr-TR" sz="1200" b="0" i="0" kern="1200" baseline="0" dirty="0" err="1"/>
            <a:t>to</a:t>
          </a:r>
          <a:r>
            <a:rPr lang="tr-TR" sz="1200" b="0" i="0" kern="1200" baseline="0" dirty="0"/>
            <a:t> </a:t>
          </a:r>
          <a:r>
            <a:rPr lang="tr-TR" sz="1200" b="0" i="0" kern="1200" baseline="0" dirty="0" err="1"/>
            <a:t>install</a:t>
          </a:r>
          <a:r>
            <a:rPr lang="tr-TR" sz="1200" b="0" i="0" kern="1200" baseline="0" dirty="0"/>
            <a:t> a </a:t>
          </a:r>
          <a:r>
            <a:rPr lang="tr-TR" sz="1200" b="0" i="0" kern="1200" baseline="0" dirty="0" err="1"/>
            <a:t>local</a:t>
          </a:r>
          <a:r>
            <a:rPr lang="tr-TR" sz="1200" b="0" i="0" kern="1200" baseline="0" dirty="0"/>
            <a:t> server (Apache + PHP). Web-</a:t>
          </a:r>
          <a:r>
            <a:rPr lang="tr-TR" sz="1200" b="0" i="0" kern="1200" baseline="0" dirty="0" err="1"/>
            <a:t>based</a:t>
          </a:r>
          <a:r>
            <a:rPr lang="tr-TR" sz="1200" b="0" i="0" kern="1200" baseline="0" dirty="0"/>
            <a:t> </a:t>
          </a:r>
          <a:r>
            <a:rPr lang="tr-TR" sz="1200" b="0" i="0" kern="1200" baseline="0" dirty="0" err="1"/>
            <a:t>scenarios</a:t>
          </a:r>
          <a:r>
            <a:rPr lang="tr-TR" sz="1200" b="0" i="0" kern="1200" baseline="0" dirty="0"/>
            <a:t> </a:t>
          </a:r>
          <a:r>
            <a:rPr lang="tr-TR" sz="1200" b="0" i="0" kern="1200" baseline="0" dirty="0" err="1"/>
            <a:t>were</a:t>
          </a:r>
          <a:r>
            <a:rPr lang="tr-TR" sz="1200" b="0" i="0" kern="1200" baseline="0" dirty="0"/>
            <a:t> </a:t>
          </a:r>
          <a:r>
            <a:rPr lang="tr-TR" sz="1200" b="0" i="0" kern="1200" baseline="0" dirty="0" err="1"/>
            <a:t>tested</a:t>
          </a:r>
          <a:r>
            <a:rPr lang="tr-TR" sz="1200" b="0" i="0" kern="1200" baseline="0" dirty="0"/>
            <a:t> in </a:t>
          </a:r>
          <a:r>
            <a:rPr lang="tr-TR" sz="1200" b="0" i="0" kern="1200" baseline="0" dirty="0" err="1"/>
            <a:t>this</a:t>
          </a:r>
          <a:r>
            <a:rPr lang="tr-TR" sz="1200" b="0" i="0" kern="1200" baseline="0" dirty="0"/>
            <a:t> </a:t>
          </a:r>
          <a:r>
            <a:rPr lang="tr-TR" sz="1200" b="0" i="0" kern="1200" baseline="0" dirty="0" err="1"/>
            <a:t>environment</a:t>
          </a:r>
          <a:r>
            <a:rPr lang="tr-TR" sz="1200" b="0" i="0" kern="1200" baseline="0" dirty="0"/>
            <a:t>.</a:t>
          </a:r>
          <a:endParaRPr lang="en-US" sz="1200" kern="1200" dirty="0"/>
        </a:p>
      </dsp:txBody>
      <dsp:txXfrm>
        <a:off x="8572860" y="2095110"/>
        <a:ext cx="2148877" cy="911644"/>
      </dsp:txXfrm>
    </dsp:sp>
    <dsp:sp modelId="{623FEE35-1EEB-4DA1-B2C8-01B105585D23}">
      <dsp:nvSpPr>
        <dsp:cNvPr id="0" name=""/>
        <dsp:cNvSpPr/>
      </dsp:nvSpPr>
      <dsp:spPr>
        <a:xfrm>
          <a:off x="205261" y="3870888"/>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A0560-9DC4-48AB-8C64-E0B339E00879}">
      <dsp:nvSpPr>
        <dsp:cNvPr id="0" name=""/>
        <dsp:cNvSpPr/>
      </dsp:nvSpPr>
      <dsp:spPr>
        <a:xfrm>
          <a:off x="396707" y="4062333"/>
          <a:ext cx="528754" cy="52875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EBFE9-D22A-4715-9D81-6C71D6607ACB}">
      <dsp:nvSpPr>
        <dsp:cNvPr id="0" name=""/>
        <dsp:cNvSpPr/>
      </dsp:nvSpPr>
      <dsp:spPr>
        <a:xfrm>
          <a:off x="1312259" y="3870888"/>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err="1"/>
            <a:t>HTTrack</a:t>
          </a:r>
          <a:r>
            <a:rPr lang="tr-TR" sz="1200" b="1" i="0" kern="1200" baseline="0" dirty="0"/>
            <a:t>:</a:t>
          </a:r>
          <a:br>
            <a:rPr lang="tr-TR" sz="1200" b="0" i="0" kern="1200" baseline="0" dirty="0"/>
          </a:br>
          <a:r>
            <a:rPr lang="tr-TR" sz="1200" b="0" i="0" kern="1200" baseline="0" dirty="0" err="1"/>
            <a:t>Used</a:t>
          </a:r>
          <a:r>
            <a:rPr lang="tr-TR" sz="1200" b="0" i="0" kern="1200" baseline="0" dirty="0"/>
            <a:t> </a:t>
          </a:r>
          <a:r>
            <a:rPr lang="tr-TR" sz="1200" b="0" i="0" kern="1200" baseline="0" dirty="0" err="1"/>
            <a:t>to</a:t>
          </a:r>
          <a:r>
            <a:rPr lang="tr-TR" sz="1200" b="0" i="0" kern="1200" baseline="0" dirty="0"/>
            <a:t> </a:t>
          </a:r>
          <a:r>
            <a:rPr lang="tr-TR" sz="1200" b="0" i="0" kern="1200" baseline="0" dirty="0" err="1"/>
            <a:t>analyze</a:t>
          </a:r>
          <a:r>
            <a:rPr lang="tr-TR" sz="1200" b="0" i="0" kern="1200" baseline="0" dirty="0"/>
            <a:t> </a:t>
          </a:r>
          <a:r>
            <a:rPr lang="tr-TR" sz="1200" b="0" i="0" kern="1200" baseline="0" dirty="0" err="1"/>
            <a:t>the</a:t>
          </a:r>
          <a:r>
            <a:rPr lang="tr-TR" sz="1200" b="0" i="0" kern="1200" baseline="0" dirty="0"/>
            <a:t> HTML </a:t>
          </a:r>
          <a:r>
            <a:rPr lang="tr-TR" sz="1200" b="0" i="0" kern="1200" baseline="0" dirty="0" err="1"/>
            <a:t>and</a:t>
          </a:r>
          <a:r>
            <a:rPr lang="tr-TR" sz="1200" b="0" i="0" kern="1200" baseline="0" dirty="0"/>
            <a:t> CSS </a:t>
          </a:r>
          <a:r>
            <a:rPr lang="tr-TR" sz="1200" b="0" i="0" kern="1200" baseline="0" dirty="0" err="1"/>
            <a:t>structures</a:t>
          </a:r>
          <a:r>
            <a:rPr lang="tr-TR" sz="1200" b="0" i="0" kern="1200" baseline="0" dirty="0"/>
            <a:t> of </a:t>
          </a:r>
          <a:r>
            <a:rPr lang="tr-TR" sz="1200" b="0" i="0" kern="1200" baseline="0" dirty="0" err="1"/>
            <a:t>real</a:t>
          </a:r>
          <a:r>
            <a:rPr lang="tr-TR" sz="1200" b="0" i="0" kern="1200" baseline="0" dirty="0"/>
            <a:t> </a:t>
          </a:r>
          <a:r>
            <a:rPr lang="tr-TR" sz="1200" b="0" i="0" kern="1200" baseline="0" dirty="0" err="1"/>
            <a:t>websites</a:t>
          </a:r>
          <a:r>
            <a:rPr lang="tr-TR" sz="1200" b="0" i="0" kern="1200" baseline="0" dirty="0"/>
            <a:t>.</a:t>
          </a:r>
          <a:endParaRPr lang="en-US" sz="1200" kern="1200" dirty="0"/>
        </a:p>
      </dsp:txBody>
      <dsp:txXfrm>
        <a:off x="1312259" y="3870888"/>
        <a:ext cx="2148877" cy="911644"/>
      </dsp:txXfrm>
    </dsp:sp>
    <dsp:sp modelId="{6633D6A7-28E2-404E-85EF-EA1897572CBD}">
      <dsp:nvSpPr>
        <dsp:cNvPr id="0" name=""/>
        <dsp:cNvSpPr/>
      </dsp:nvSpPr>
      <dsp:spPr>
        <a:xfrm>
          <a:off x="3835562" y="3870888"/>
          <a:ext cx="911644" cy="9116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37894-4A3A-4DEC-8607-64A3101DD28F}">
      <dsp:nvSpPr>
        <dsp:cNvPr id="0" name=""/>
        <dsp:cNvSpPr/>
      </dsp:nvSpPr>
      <dsp:spPr>
        <a:xfrm>
          <a:off x="4027007" y="4062333"/>
          <a:ext cx="528754" cy="52875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86421-2EE7-4F1A-A56E-CB9867DD92D2}">
      <dsp:nvSpPr>
        <dsp:cNvPr id="0" name=""/>
        <dsp:cNvSpPr/>
      </dsp:nvSpPr>
      <dsp:spPr>
        <a:xfrm>
          <a:off x="4942559" y="3870888"/>
          <a:ext cx="2148877" cy="911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tr-TR" sz="1200" b="1" i="0" kern="1200" baseline="0" dirty="0" err="1"/>
            <a:t>imgbb</a:t>
          </a:r>
          <a:r>
            <a:rPr lang="tr-TR" sz="1200" b="1" i="0" kern="1200" baseline="0" dirty="0"/>
            <a:t>:</a:t>
          </a:r>
          <a:br>
            <a:rPr lang="tr-TR" sz="1200" b="0" i="0" kern="1200" baseline="0" dirty="0"/>
          </a:br>
          <a:r>
            <a:rPr lang="tr-TR" sz="1200" b="0" i="0" kern="1200" baseline="0" dirty="0" err="1"/>
            <a:t>Used</a:t>
          </a:r>
          <a:r>
            <a:rPr lang="tr-TR" sz="1200" b="0" i="0" kern="1200" baseline="0" dirty="0"/>
            <a:t> </a:t>
          </a:r>
          <a:r>
            <a:rPr lang="tr-TR" sz="1200" b="0" i="0" kern="1200" baseline="0" dirty="0" err="1"/>
            <a:t>to</a:t>
          </a:r>
          <a:r>
            <a:rPr lang="tr-TR" sz="1200" b="0" i="0" kern="1200" baseline="0" dirty="0"/>
            <a:t> </a:t>
          </a:r>
          <a:r>
            <a:rPr lang="tr-TR" sz="1200" b="0" i="0" kern="1200" baseline="0" dirty="0" err="1"/>
            <a:t>externally</a:t>
          </a:r>
          <a:r>
            <a:rPr lang="tr-TR" sz="1200" b="0" i="0" kern="1200" baseline="0" dirty="0"/>
            <a:t> host </a:t>
          </a:r>
          <a:r>
            <a:rPr lang="tr-TR" sz="1200" b="0" i="0" kern="1200" baseline="0" dirty="0" err="1"/>
            <a:t>and</a:t>
          </a:r>
          <a:r>
            <a:rPr lang="tr-TR" sz="1200" b="0" i="0" kern="1200" baseline="0" dirty="0"/>
            <a:t> </a:t>
          </a:r>
          <a:r>
            <a:rPr lang="tr-TR" sz="1200" b="0" i="0" kern="1200" baseline="0" dirty="0" err="1"/>
            <a:t>embed</a:t>
          </a:r>
          <a:r>
            <a:rPr lang="tr-TR" sz="1200" b="0" i="0" kern="1200" baseline="0" dirty="0"/>
            <a:t> </a:t>
          </a:r>
          <a:r>
            <a:rPr lang="tr-TR" sz="1200" b="0" i="0" kern="1200" baseline="0" dirty="0" err="1"/>
            <a:t>images</a:t>
          </a:r>
          <a:r>
            <a:rPr lang="tr-TR" sz="1200" b="0" i="0" kern="1200" baseline="0" dirty="0"/>
            <a:t> </a:t>
          </a:r>
          <a:r>
            <a:rPr lang="tr-TR" sz="1200" b="0" i="0" kern="1200" baseline="0" dirty="0" err="1"/>
            <a:t>included</a:t>
          </a:r>
          <a:r>
            <a:rPr lang="tr-TR" sz="1200" b="0" i="0" kern="1200" baseline="0" dirty="0"/>
            <a:t> in </a:t>
          </a:r>
          <a:r>
            <a:rPr lang="tr-TR" sz="1200" b="0" i="0" kern="1200" baseline="0" dirty="0" err="1"/>
            <a:t>the</a:t>
          </a:r>
          <a:r>
            <a:rPr lang="tr-TR" sz="1200" b="0" i="0" kern="1200" baseline="0" dirty="0"/>
            <a:t> </a:t>
          </a:r>
          <a:r>
            <a:rPr lang="tr-TR" sz="1200" b="0" i="0" kern="1200" baseline="0" dirty="0" err="1"/>
            <a:t>email</a:t>
          </a:r>
          <a:r>
            <a:rPr lang="tr-TR" sz="1200" b="0" i="0" kern="1200" baseline="0" dirty="0"/>
            <a:t> </a:t>
          </a:r>
          <a:r>
            <a:rPr lang="tr-TR" sz="1200" b="0" i="0" kern="1200" baseline="0" dirty="0" err="1"/>
            <a:t>content</a:t>
          </a:r>
          <a:r>
            <a:rPr lang="tr-TR" sz="1200" b="0" i="0" kern="1200" baseline="0" dirty="0"/>
            <a:t>.</a:t>
          </a:r>
          <a:endParaRPr lang="en-US" sz="1200" kern="1200" dirty="0"/>
        </a:p>
      </dsp:txBody>
      <dsp:txXfrm>
        <a:off x="4942559" y="3870888"/>
        <a:ext cx="2148877" cy="9116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0A842-2839-45F0-B180-5415CFE99712}" type="datetimeFigureOut">
              <a:rPr lang="tr-TR" smtClean="0"/>
              <a:t>26.06.2025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166DBC-5E06-4935-BCC9-A232E6C93645}" type="slidenum">
              <a:rPr lang="tr-TR" smtClean="0"/>
              <a:t>‹#›</a:t>
            </a:fld>
            <a:endParaRPr lang="tr-TR"/>
          </a:p>
        </p:txBody>
      </p:sp>
    </p:spTree>
    <p:extLst>
      <p:ext uri="{BB962C8B-B14F-4D97-AF65-F5344CB8AC3E}">
        <p14:creationId xmlns:p14="http://schemas.microsoft.com/office/powerpoint/2010/main" val="2060958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F1166DBC-5E06-4935-BCC9-A232E6C93645}" type="slidenum">
              <a:rPr lang="tr-TR" smtClean="0"/>
              <a:t>1</a:t>
            </a:fld>
            <a:endParaRPr lang="tr-TR"/>
          </a:p>
        </p:txBody>
      </p:sp>
    </p:spTree>
    <p:extLst>
      <p:ext uri="{BB962C8B-B14F-4D97-AF65-F5344CB8AC3E}">
        <p14:creationId xmlns:p14="http://schemas.microsoft.com/office/powerpoint/2010/main" val="1798082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47638-E6D0-ED55-CC93-86936D0F8AE3}"/>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9351F051-26BA-C1C3-B3CA-7DD9534DBE9A}"/>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6AB3DD04-668F-8E47-CE10-2E75CF64DF15}"/>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F06B913A-3F7E-2FB1-7114-11592BE07216}"/>
              </a:ext>
            </a:extLst>
          </p:cNvPr>
          <p:cNvSpPr>
            <a:spLocks noGrp="1"/>
          </p:cNvSpPr>
          <p:nvPr>
            <p:ph type="sldNum" sz="quarter" idx="5"/>
          </p:nvPr>
        </p:nvSpPr>
        <p:spPr/>
        <p:txBody>
          <a:bodyPr/>
          <a:lstStyle/>
          <a:p>
            <a:fld id="{F1166DBC-5E06-4935-BCC9-A232E6C93645}" type="slidenum">
              <a:rPr lang="tr-TR" smtClean="0"/>
              <a:t>16</a:t>
            </a:fld>
            <a:endParaRPr lang="tr-TR"/>
          </a:p>
        </p:txBody>
      </p:sp>
    </p:spTree>
    <p:extLst>
      <p:ext uri="{BB962C8B-B14F-4D97-AF65-F5344CB8AC3E}">
        <p14:creationId xmlns:p14="http://schemas.microsoft.com/office/powerpoint/2010/main" val="3628865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E4E215-5635-CF5F-6BB4-F220A6FDF76B}"/>
              </a:ext>
            </a:extLst>
          </p:cNvPr>
          <p:cNvSpPr>
            <a:spLocks noGrp="1"/>
          </p:cNvSpPr>
          <p:nvPr>
            <p:ph type="ctrTitle"/>
          </p:nvPr>
        </p:nvSpPr>
        <p:spPr>
          <a:xfrm>
            <a:off x="1524000" y="1122363"/>
            <a:ext cx="9144000" cy="2387600"/>
          </a:xfrm>
        </p:spPr>
        <p:txBody>
          <a:bodyPr anchor="b"/>
          <a:lstStyle>
            <a:lvl1pPr algn="ctr">
              <a:defRPr sz="6000"/>
            </a:lvl1pPr>
          </a:lstStyle>
          <a:p>
            <a:r>
              <a:rPr lang="tr-TR" altLang="zh-CN"/>
              <a:t>Asıl başlık stilini düzenlemek için tıklayın</a:t>
            </a:r>
            <a:endParaRPr lang="zh-CN" altLang="en-US"/>
          </a:p>
        </p:txBody>
      </p:sp>
      <p:sp>
        <p:nvSpPr>
          <p:cNvPr id="3" name="副标题 2">
            <a:extLst>
              <a:ext uri="{FF2B5EF4-FFF2-40B4-BE49-F238E27FC236}">
                <a16:creationId xmlns:a16="http://schemas.microsoft.com/office/drawing/2014/main" id="{82907394-91D2-8FAC-E373-A865565ED4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ltLang="zh-CN"/>
              <a:t>Asıl alt başlık stilini düzenlemek için tıklayın</a:t>
            </a:r>
            <a:endParaRPr lang="zh-CN" altLang="en-US"/>
          </a:p>
        </p:txBody>
      </p:sp>
      <p:sp>
        <p:nvSpPr>
          <p:cNvPr id="4" name="日期占位符 3">
            <a:extLst>
              <a:ext uri="{FF2B5EF4-FFF2-40B4-BE49-F238E27FC236}">
                <a16:creationId xmlns:a16="http://schemas.microsoft.com/office/drawing/2014/main" id="{F7FEA26A-5231-EA8F-9301-64FA5C1C7709}"/>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5" name="页脚占位符 4">
            <a:extLst>
              <a:ext uri="{FF2B5EF4-FFF2-40B4-BE49-F238E27FC236}">
                <a16:creationId xmlns:a16="http://schemas.microsoft.com/office/drawing/2014/main" id="{BF2CD5AF-4521-FD70-893E-075452C01694}"/>
              </a:ext>
            </a:extLst>
          </p:cNvPr>
          <p:cNvSpPr>
            <a:spLocks noGrp="1"/>
          </p:cNvSpPr>
          <p:nvPr>
            <p:ph type="ftr" sz="quarter" idx="11"/>
          </p:nvPr>
        </p:nvSpPr>
        <p:spPr/>
        <p:txBody>
          <a:bodyPr/>
          <a:lstStyle/>
          <a:p>
            <a:endParaRPr lang="tr-TR"/>
          </a:p>
        </p:txBody>
      </p:sp>
      <p:sp>
        <p:nvSpPr>
          <p:cNvPr id="6" name="灯片编号占位符 5">
            <a:extLst>
              <a:ext uri="{FF2B5EF4-FFF2-40B4-BE49-F238E27FC236}">
                <a16:creationId xmlns:a16="http://schemas.microsoft.com/office/drawing/2014/main" id="{C4EA874C-70C9-5722-3841-FA2C3AC98AAF}"/>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354351424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DF76C-1F30-CB8F-1A44-2E8FF1E4D0A1}"/>
              </a:ext>
            </a:extLst>
          </p:cNvPr>
          <p:cNvSpPr>
            <a:spLocks noGrp="1"/>
          </p:cNvSpPr>
          <p:nvPr>
            <p:ph type="title"/>
          </p:nvPr>
        </p:nvSpPr>
        <p:spPr/>
        <p:txBody>
          <a:bodyPr/>
          <a:lstStyle/>
          <a:p>
            <a:r>
              <a:rPr lang="tr-TR" altLang="zh-CN"/>
              <a:t>Asıl başlık stilini düzenlemek için tıklayın</a:t>
            </a:r>
            <a:endParaRPr lang="zh-CN" altLang="en-US"/>
          </a:p>
        </p:txBody>
      </p:sp>
      <p:sp>
        <p:nvSpPr>
          <p:cNvPr id="3" name="竖排文字占位符 2">
            <a:extLst>
              <a:ext uri="{FF2B5EF4-FFF2-40B4-BE49-F238E27FC236}">
                <a16:creationId xmlns:a16="http://schemas.microsoft.com/office/drawing/2014/main" id="{BAABB3A3-BED1-488C-DDEA-414F5AF204C1}"/>
              </a:ext>
            </a:extLst>
          </p:cNvPr>
          <p:cNvSpPr>
            <a:spLocks noGrp="1"/>
          </p:cNvSpPr>
          <p:nvPr>
            <p:ph type="body" orient="vert" idx="1"/>
          </p:nvPr>
        </p:nvSpPr>
        <p:spPr/>
        <p:txBody>
          <a:bodyPr vert="eaVert"/>
          <a:lstStyle/>
          <a:p>
            <a:pPr lvl="0"/>
            <a:r>
              <a:rPr lang="tr-TR" altLang="zh-CN"/>
              <a:t>Asıl metin stillerini düzenlemek için tıklayın</a:t>
            </a:r>
          </a:p>
          <a:p>
            <a:pPr lvl="1"/>
            <a:r>
              <a:rPr lang="tr-TR" altLang="zh-CN"/>
              <a:t>İkinci düzey</a:t>
            </a:r>
          </a:p>
          <a:p>
            <a:pPr lvl="2"/>
            <a:r>
              <a:rPr lang="tr-TR" altLang="zh-CN"/>
              <a:t>Üçüncü düzey</a:t>
            </a:r>
          </a:p>
          <a:p>
            <a:pPr lvl="3"/>
            <a:r>
              <a:rPr lang="tr-TR" altLang="zh-CN"/>
              <a:t>Dördüncü düzey</a:t>
            </a:r>
          </a:p>
          <a:p>
            <a:pPr lvl="4"/>
            <a:r>
              <a:rPr lang="tr-TR" altLang="zh-CN"/>
              <a:t>Beşinci düzey</a:t>
            </a:r>
            <a:endParaRPr lang="zh-CN" altLang="en-US"/>
          </a:p>
        </p:txBody>
      </p:sp>
      <p:sp>
        <p:nvSpPr>
          <p:cNvPr id="4" name="日期占位符 3">
            <a:extLst>
              <a:ext uri="{FF2B5EF4-FFF2-40B4-BE49-F238E27FC236}">
                <a16:creationId xmlns:a16="http://schemas.microsoft.com/office/drawing/2014/main" id="{A33F3643-60BA-4439-A824-F7641FC7EB3F}"/>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5" name="页脚占位符 4">
            <a:extLst>
              <a:ext uri="{FF2B5EF4-FFF2-40B4-BE49-F238E27FC236}">
                <a16:creationId xmlns:a16="http://schemas.microsoft.com/office/drawing/2014/main" id="{E5782CFE-6E24-F4EC-9480-BA15BA12817C}"/>
              </a:ext>
            </a:extLst>
          </p:cNvPr>
          <p:cNvSpPr>
            <a:spLocks noGrp="1"/>
          </p:cNvSpPr>
          <p:nvPr>
            <p:ph type="ftr" sz="quarter" idx="11"/>
          </p:nvPr>
        </p:nvSpPr>
        <p:spPr/>
        <p:txBody>
          <a:bodyPr/>
          <a:lstStyle/>
          <a:p>
            <a:endParaRPr lang="tr-TR"/>
          </a:p>
        </p:txBody>
      </p:sp>
      <p:sp>
        <p:nvSpPr>
          <p:cNvPr id="6" name="灯片编号占位符 5">
            <a:extLst>
              <a:ext uri="{FF2B5EF4-FFF2-40B4-BE49-F238E27FC236}">
                <a16:creationId xmlns:a16="http://schemas.microsoft.com/office/drawing/2014/main" id="{F1FD0EFB-5AA9-22AE-C6B6-556C8BFB6ED4}"/>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215369594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BF6A611-C32A-32EC-4E6A-C428A7D96D9D}"/>
              </a:ext>
            </a:extLst>
          </p:cNvPr>
          <p:cNvSpPr>
            <a:spLocks noGrp="1"/>
          </p:cNvSpPr>
          <p:nvPr>
            <p:ph type="title" orient="vert"/>
          </p:nvPr>
        </p:nvSpPr>
        <p:spPr>
          <a:xfrm>
            <a:off x="8724900" y="365125"/>
            <a:ext cx="2628900" cy="5811838"/>
          </a:xfrm>
        </p:spPr>
        <p:txBody>
          <a:bodyPr vert="eaVert"/>
          <a:lstStyle/>
          <a:p>
            <a:r>
              <a:rPr lang="tr-TR" altLang="zh-CN"/>
              <a:t>Asıl başlık stilini düzenlemek için tıklayın</a:t>
            </a:r>
            <a:endParaRPr lang="zh-CN" altLang="en-US"/>
          </a:p>
        </p:txBody>
      </p:sp>
      <p:sp>
        <p:nvSpPr>
          <p:cNvPr id="3" name="竖排文字占位符 2">
            <a:extLst>
              <a:ext uri="{FF2B5EF4-FFF2-40B4-BE49-F238E27FC236}">
                <a16:creationId xmlns:a16="http://schemas.microsoft.com/office/drawing/2014/main" id="{E57F784D-B9BA-DDB9-A38E-98C70D606B59}"/>
              </a:ext>
            </a:extLst>
          </p:cNvPr>
          <p:cNvSpPr>
            <a:spLocks noGrp="1"/>
          </p:cNvSpPr>
          <p:nvPr>
            <p:ph type="body" orient="vert" idx="1"/>
          </p:nvPr>
        </p:nvSpPr>
        <p:spPr>
          <a:xfrm>
            <a:off x="838200" y="365125"/>
            <a:ext cx="7734300" cy="5811838"/>
          </a:xfrm>
        </p:spPr>
        <p:txBody>
          <a:bodyPr vert="eaVert"/>
          <a:lstStyle/>
          <a:p>
            <a:pPr lvl="0"/>
            <a:r>
              <a:rPr lang="tr-TR" altLang="zh-CN"/>
              <a:t>Asıl metin stillerini düzenlemek için tıklayın</a:t>
            </a:r>
          </a:p>
          <a:p>
            <a:pPr lvl="1"/>
            <a:r>
              <a:rPr lang="tr-TR" altLang="zh-CN"/>
              <a:t>İkinci düzey</a:t>
            </a:r>
          </a:p>
          <a:p>
            <a:pPr lvl="2"/>
            <a:r>
              <a:rPr lang="tr-TR" altLang="zh-CN"/>
              <a:t>Üçüncü düzey</a:t>
            </a:r>
          </a:p>
          <a:p>
            <a:pPr lvl="3"/>
            <a:r>
              <a:rPr lang="tr-TR" altLang="zh-CN"/>
              <a:t>Dördüncü düzey</a:t>
            </a:r>
          </a:p>
          <a:p>
            <a:pPr lvl="4"/>
            <a:r>
              <a:rPr lang="tr-TR" altLang="zh-CN"/>
              <a:t>Beşinci düzey</a:t>
            </a:r>
            <a:endParaRPr lang="zh-CN" altLang="en-US"/>
          </a:p>
        </p:txBody>
      </p:sp>
      <p:sp>
        <p:nvSpPr>
          <p:cNvPr id="4" name="日期占位符 3">
            <a:extLst>
              <a:ext uri="{FF2B5EF4-FFF2-40B4-BE49-F238E27FC236}">
                <a16:creationId xmlns:a16="http://schemas.microsoft.com/office/drawing/2014/main" id="{E594B3AE-219C-BB76-9452-D5777C73A4DC}"/>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5" name="页脚占位符 4">
            <a:extLst>
              <a:ext uri="{FF2B5EF4-FFF2-40B4-BE49-F238E27FC236}">
                <a16:creationId xmlns:a16="http://schemas.microsoft.com/office/drawing/2014/main" id="{5C323722-629D-A0B7-2CA6-4F1B4352956F}"/>
              </a:ext>
            </a:extLst>
          </p:cNvPr>
          <p:cNvSpPr>
            <a:spLocks noGrp="1"/>
          </p:cNvSpPr>
          <p:nvPr>
            <p:ph type="ftr" sz="quarter" idx="11"/>
          </p:nvPr>
        </p:nvSpPr>
        <p:spPr/>
        <p:txBody>
          <a:bodyPr/>
          <a:lstStyle/>
          <a:p>
            <a:endParaRPr lang="tr-TR"/>
          </a:p>
        </p:txBody>
      </p:sp>
      <p:sp>
        <p:nvSpPr>
          <p:cNvPr id="6" name="灯片编号占位符 5">
            <a:extLst>
              <a:ext uri="{FF2B5EF4-FFF2-40B4-BE49-F238E27FC236}">
                <a16:creationId xmlns:a16="http://schemas.microsoft.com/office/drawing/2014/main" id="{3B14A8A4-9DF1-8D33-A104-2A9263AD9067}"/>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46985553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F5E945-05D4-358A-BF67-4A86E08CFDE0}"/>
              </a:ext>
            </a:extLst>
          </p:cNvPr>
          <p:cNvSpPr>
            <a:spLocks noGrp="1"/>
          </p:cNvSpPr>
          <p:nvPr>
            <p:ph type="title"/>
          </p:nvPr>
        </p:nvSpPr>
        <p:spPr/>
        <p:txBody>
          <a:bodyPr/>
          <a:lstStyle/>
          <a:p>
            <a:r>
              <a:rPr lang="tr-TR" altLang="zh-CN"/>
              <a:t>Asıl başlık stilini düzenlemek için tıklayın</a:t>
            </a:r>
            <a:endParaRPr lang="zh-CN" altLang="en-US"/>
          </a:p>
        </p:txBody>
      </p:sp>
      <p:sp>
        <p:nvSpPr>
          <p:cNvPr id="3" name="内容占位符 2">
            <a:extLst>
              <a:ext uri="{FF2B5EF4-FFF2-40B4-BE49-F238E27FC236}">
                <a16:creationId xmlns:a16="http://schemas.microsoft.com/office/drawing/2014/main" id="{C7554F39-3ED4-B0BA-D702-49642F2FBF1A}"/>
              </a:ext>
            </a:extLst>
          </p:cNvPr>
          <p:cNvSpPr>
            <a:spLocks noGrp="1"/>
          </p:cNvSpPr>
          <p:nvPr>
            <p:ph idx="1"/>
          </p:nvPr>
        </p:nvSpPr>
        <p:spPr/>
        <p:txBody>
          <a:bodyPr/>
          <a:lstStyle/>
          <a:p>
            <a:pPr lvl="0"/>
            <a:r>
              <a:rPr lang="tr-TR" altLang="zh-CN"/>
              <a:t>Asıl metin stillerini düzenlemek için tıklayın</a:t>
            </a:r>
          </a:p>
          <a:p>
            <a:pPr lvl="1"/>
            <a:r>
              <a:rPr lang="tr-TR" altLang="zh-CN"/>
              <a:t>İkinci düzey</a:t>
            </a:r>
          </a:p>
          <a:p>
            <a:pPr lvl="2"/>
            <a:r>
              <a:rPr lang="tr-TR" altLang="zh-CN"/>
              <a:t>Üçüncü düzey</a:t>
            </a:r>
          </a:p>
          <a:p>
            <a:pPr lvl="3"/>
            <a:r>
              <a:rPr lang="tr-TR" altLang="zh-CN"/>
              <a:t>Dördüncü düzey</a:t>
            </a:r>
          </a:p>
          <a:p>
            <a:pPr lvl="4"/>
            <a:r>
              <a:rPr lang="tr-TR" altLang="zh-CN"/>
              <a:t>Beşinci düzey</a:t>
            </a:r>
            <a:endParaRPr lang="zh-CN" altLang="en-US"/>
          </a:p>
        </p:txBody>
      </p:sp>
      <p:sp>
        <p:nvSpPr>
          <p:cNvPr id="4" name="日期占位符 3">
            <a:extLst>
              <a:ext uri="{FF2B5EF4-FFF2-40B4-BE49-F238E27FC236}">
                <a16:creationId xmlns:a16="http://schemas.microsoft.com/office/drawing/2014/main" id="{D48FDF80-628F-A6EB-7DDB-9D2CF6D384C9}"/>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5" name="页脚占位符 4">
            <a:extLst>
              <a:ext uri="{FF2B5EF4-FFF2-40B4-BE49-F238E27FC236}">
                <a16:creationId xmlns:a16="http://schemas.microsoft.com/office/drawing/2014/main" id="{7401DC4E-783F-2BED-15FB-8103BEE93B73}"/>
              </a:ext>
            </a:extLst>
          </p:cNvPr>
          <p:cNvSpPr>
            <a:spLocks noGrp="1"/>
          </p:cNvSpPr>
          <p:nvPr>
            <p:ph type="ftr" sz="quarter" idx="11"/>
          </p:nvPr>
        </p:nvSpPr>
        <p:spPr/>
        <p:txBody>
          <a:bodyPr/>
          <a:lstStyle/>
          <a:p>
            <a:endParaRPr lang="tr-TR"/>
          </a:p>
        </p:txBody>
      </p:sp>
      <p:sp>
        <p:nvSpPr>
          <p:cNvPr id="6" name="灯片编号占位符 5">
            <a:extLst>
              <a:ext uri="{FF2B5EF4-FFF2-40B4-BE49-F238E27FC236}">
                <a16:creationId xmlns:a16="http://schemas.microsoft.com/office/drawing/2014/main" id="{D77DC3A3-6F7B-632D-7C5D-37D56729171A}"/>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92787312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D540B2-3F21-751C-4E8A-0F845B750AE1}"/>
              </a:ext>
            </a:extLst>
          </p:cNvPr>
          <p:cNvSpPr>
            <a:spLocks noGrp="1"/>
          </p:cNvSpPr>
          <p:nvPr>
            <p:ph type="title"/>
          </p:nvPr>
        </p:nvSpPr>
        <p:spPr>
          <a:xfrm>
            <a:off x="831850" y="1709738"/>
            <a:ext cx="10515600" cy="2852737"/>
          </a:xfrm>
        </p:spPr>
        <p:txBody>
          <a:bodyPr anchor="b"/>
          <a:lstStyle>
            <a:lvl1pPr>
              <a:defRPr sz="6000"/>
            </a:lvl1pPr>
          </a:lstStyle>
          <a:p>
            <a:r>
              <a:rPr lang="tr-TR" altLang="zh-CN"/>
              <a:t>Asıl başlık stilini düzenlemek için tıklayın</a:t>
            </a:r>
            <a:endParaRPr lang="zh-CN" altLang="en-US"/>
          </a:p>
        </p:txBody>
      </p:sp>
      <p:sp>
        <p:nvSpPr>
          <p:cNvPr id="3" name="文本占位符 2">
            <a:extLst>
              <a:ext uri="{FF2B5EF4-FFF2-40B4-BE49-F238E27FC236}">
                <a16:creationId xmlns:a16="http://schemas.microsoft.com/office/drawing/2014/main" id="{3B01D10B-1163-5093-B8A2-3D5F4BA429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ltLang="zh-CN"/>
              <a:t>Asıl metin stillerini düzenlemek için tıklayın</a:t>
            </a:r>
          </a:p>
        </p:txBody>
      </p:sp>
      <p:sp>
        <p:nvSpPr>
          <p:cNvPr id="4" name="日期占位符 3">
            <a:extLst>
              <a:ext uri="{FF2B5EF4-FFF2-40B4-BE49-F238E27FC236}">
                <a16:creationId xmlns:a16="http://schemas.microsoft.com/office/drawing/2014/main" id="{EF969AEC-CE33-36ED-92F0-1902FABFF714}"/>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5" name="页脚占位符 4">
            <a:extLst>
              <a:ext uri="{FF2B5EF4-FFF2-40B4-BE49-F238E27FC236}">
                <a16:creationId xmlns:a16="http://schemas.microsoft.com/office/drawing/2014/main" id="{755130ED-8FC5-240E-BCBF-0CD72542D6FA}"/>
              </a:ext>
            </a:extLst>
          </p:cNvPr>
          <p:cNvSpPr>
            <a:spLocks noGrp="1"/>
          </p:cNvSpPr>
          <p:nvPr>
            <p:ph type="ftr" sz="quarter" idx="11"/>
          </p:nvPr>
        </p:nvSpPr>
        <p:spPr/>
        <p:txBody>
          <a:bodyPr/>
          <a:lstStyle/>
          <a:p>
            <a:endParaRPr lang="tr-TR"/>
          </a:p>
        </p:txBody>
      </p:sp>
      <p:sp>
        <p:nvSpPr>
          <p:cNvPr id="6" name="灯片编号占位符 5">
            <a:extLst>
              <a:ext uri="{FF2B5EF4-FFF2-40B4-BE49-F238E27FC236}">
                <a16:creationId xmlns:a16="http://schemas.microsoft.com/office/drawing/2014/main" id="{7DEC7379-E7DA-1AB3-2521-80B5134D8522}"/>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106514041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6F240-016D-C258-297E-B3B5887B3E93}"/>
              </a:ext>
            </a:extLst>
          </p:cNvPr>
          <p:cNvSpPr>
            <a:spLocks noGrp="1"/>
          </p:cNvSpPr>
          <p:nvPr>
            <p:ph type="title"/>
          </p:nvPr>
        </p:nvSpPr>
        <p:spPr/>
        <p:txBody>
          <a:bodyPr/>
          <a:lstStyle/>
          <a:p>
            <a:r>
              <a:rPr lang="tr-TR" altLang="zh-CN"/>
              <a:t>Asıl başlık stilini düzenlemek için tıklayın</a:t>
            </a:r>
            <a:endParaRPr lang="zh-CN" altLang="en-US"/>
          </a:p>
        </p:txBody>
      </p:sp>
      <p:sp>
        <p:nvSpPr>
          <p:cNvPr id="3" name="内容占位符 2">
            <a:extLst>
              <a:ext uri="{FF2B5EF4-FFF2-40B4-BE49-F238E27FC236}">
                <a16:creationId xmlns:a16="http://schemas.microsoft.com/office/drawing/2014/main" id="{A3C26F3A-F899-2EB2-D835-FDD4602A82FC}"/>
              </a:ext>
            </a:extLst>
          </p:cNvPr>
          <p:cNvSpPr>
            <a:spLocks noGrp="1"/>
          </p:cNvSpPr>
          <p:nvPr>
            <p:ph sz="half" idx="1"/>
          </p:nvPr>
        </p:nvSpPr>
        <p:spPr>
          <a:xfrm>
            <a:off x="838200" y="1825625"/>
            <a:ext cx="5181600" cy="4351338"/>
          </a:xfrm>
        </p:spPr>
        <p:txBody>
          <a:bodyPr/>
          <a:lstStyle/>
          <a:p>
            <a:pPr lvl="0"/>
            <a:r>
              <a:rPr lang="tr-TR" altLang="zh-CN"/>
              <a:t>Asıl metin stillerini düzenlemek için tıklayın</a:t>
            </a:r>
          </a:p>
          <a:p>
            <a:pPr lvl="1"/>
            <a:r>
              <a:rPr lang="tr-TR" altLang="zh-CN"/>
              <a:t>İkinci düzey</a:t>
            </a:r>
          </a:p>
          <a:p>
            <a:pPr lvl="2"/>
            <a:r>
              <a:rPr lang="tr-TR" altLang="zh-CN"/>
              <a:t>Üçüncü düzey</a:t>
            </a:r>
          </a:p>
          <a:p>
            <a:pPr lvl="3"/>
            <a:r>
              <a:rPr lang="tr-TR" altLang="zh-CN"/>
              <a:t>Dördüncü düzey</a:t>
            </a:r>
          </a:p>
          <a:p>
            <a:pPr lvl="4"/>
            <a:r>
              <a:rPr lang="tr-TR" altLang="zh-CN"/>
              <a:t>Beşinci düzey</a:t>
            </a:r>
            <a:endParaRPr lang="zh-CN" altLang="en-US"/>
          </a:p>
        </p:txBody>
      </p:sp>
      <p:sp>
        <p:nvSpPr>
          <p:cNvPr id="4" name="内容占位符 3">
            <a:extLst>
              <a:ext uri="{FF2B5EF4-FFF2-40B4-BE49-F238E27FC236}">
                <a16:creationId xmlns:a16="http://schemas.microsoft.com/office/drawing/2014/main" id="{815944C7-6EE0-4D94-1CF1-EBF115C60523}"/>
              </a:ext>
            </a:extLst>
          </p:cNvPr>
          <p:cNvSpPr>
            <a:spLocks noGrp="1"/>
          </p:cNvSpPr>
          <p:nvPr>
            <p:ph sz="half" idx="2"/>
          </p:nvPr>
        </p:nvSpPr>
        <p:spPr>
          <a:xfrm>
            <a:off x="6172200" y="1825625"/>
            <a:ext cx="5181600" cy="4351338"/>
          </a:xfrm>
        </p:spPr>
        <p:txBody>
          <a:bodyPr/>
          <a:lstStyle/>
          <a:p>
            <a:pPr lvl="0"/>
            <a:r>
              <a:rPr lang="tr-TR" altLang="zh-CN"/>
              <a:t>Asıl metin stillerini düzenlemek için tıklayın</a:t>
            </a:r>
          </a:p>
          <a:p>
            <a:pPr lvl="1"/>
            <a:r>
              <a:rPr lang="tr-TR" altLang="zh-CN"/>
              <a:t>İkinci düzey</a:t>
            </a:r>
          </a:p>
          <a:p>
            <a:pPr lvl="2"/>
            <a:r>
              <a:rPr lang="tr-TR" altLang="zh-CN"/>
              <a:t>Üçüncü düzey</a:t>
            </a:r>
          </a:p>
          <a:p>
            <a:pPr lvl="3"/>
            <a:r>
              <a:rPr lang="tr-TR" altLang="zh-CN"/>
              <a:t>Dördüncü düzey</a:t>
            </a:r>
          </a:p>
          <a:p>
            <a:pPr lvl="4"/>
            <a:r>
              <a:rPr lang="tr-TR" altLang="zh-CN"/>
              <a:t>Beşinci düzey</a:t>
            </a:r>
            <a:endParaRPr lang="zh-CN" altLang="en-US"/>
          </a:p>
        </p:txBody>
      </p:sp>
      <p:sp>
        <p:nvSpPr>
          <p:cNvPr id="5" name="日期占位符 4">
            <a:extLst>
              <a:ext uri="{FF2B5EF4-FFF2-40B4-BE49-F238E27FC236}">
                <a16:creationId xmlns:a16="http://schemas.microsoft.com/office/drawing/2014/main" id="{336DB7DF-F11F-DD43-6B0E-1E73334CB98A}"/>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6" name="页脚占位符 5">
            <a:extLst>
              <a:ext uri="{FF2B5EF4-FFF2-40B4-BE49-F238E27FC236}">
                <a16:creationId xmlns:a16="http://schemas.microsoft.com/office/drawing/2014/main" id="{F510209C-B06D-B640-D4B1-1C6281E4759D}"/>
              </a:ext>
            </a:extLst>
          </p:cNvPr>
          <p:cNvSpPr>
            <a:spLocks noGrp="1"/>
          </p:cNvSpPr>
          <p:nvPr>
            <p:ph type="ftr" sz="quarter" idx="11"/>
          </p:nvPr>
        </p:nvSpPr>
        <p:spPr/>
        <p:txBody>
          <a:bodyPr/>
          <a:lstStyle/>
          <a:p>
            <a:endParaRPr lang="tr-TR"/>
          </a:p>
        </p:txBody>
      </p:sp>
      <p:sp>
        <p:nvSpPr>
          <p:cNvPr id="7" name="灯片编号占位符 6">
            <a:extLst>
              <a:ext uri="{FF2B5EF4-FFF2-40B4-BE49-F238E27FC236}">
                <a16:creationId xmlns:a16="http://schemas.microsoft.com/office/drawing/2014/main" id="{DFB483FA-3F0C-3B3C-D4EF-C9CDD12E8FB5}"/>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133294598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C2CAF-BF90-5CB4-40A9-D315B2A3C410}"/>
              </a:ext>
            </a:extLst>
          </p:cNvPr>
          <p:cNvSpPr>
            <a:spLocks noGrp="1"/>
          </p:cNvSpPr>
          <p:nvPr>
            <p:ph type="title"/>
          </p:nvPr>
        </p:nvSpPr>
        <p:spPr>
          <a:xfrm>
            <a:off x="839788" y="365125"/>
            <a:ext cx="10515600" cy="1325563"/>
          </a:xfrm>
        </p:spPr>
        <p:txBody>
          <a:bodyPr/>
          <a:lstStyle/>
          <a:p>
            <a:r>
              <a:rPr lang="tr-TR" altLang="zh-CN"/>
              <a:t>Asıl başlık stilini düzenlemek için tıklayın</a:t>
            </a:r>
            <a:endParaRPr lang="zh-CN" altLang="en-US"/>
          </a:p>
        </p:txBody>
      </p:sp>
      <p:sp>
        <p:nvSpPr>
          <p:cNvPr id="3" name="文本占位符 2">
            <a:extLst>
              <a:ext uri="{FF2B5EF4-FFF2-40B4-BE49-F238E27FC236}">
                <a16:creationId xmlns:a16="http://schemas.microsoft.com/office/drawing/2014/main" id="{D3722B7D-F9C1-F1AB-4FCA-EE661DA315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a:t>Asıl metin stillerini düzenlemek için tıklayın</a:t>
            </a:r>
          </a:p>
        </p:txBody>
      </p:sp>
      <p:sp>
        <p:nvSpPr>
          <p:cNvPr id="4" name="内容占位符 3">
            <a:extLst>
              <a:ext uri="{FF2B5EF4-FFF2-40B4-BE49-F238E27FC236}">
                <a16:creationId xmlns:a16="http://schemas.microsoft.com/office/drawing/2014/main" id="{4A0DC3F9-659B-1035-12F8-73D7A3881B04}"/>
              </a:ext>
            </a:extLst>
          </p:cNvPr>
          <p:cNvSpPr>
            <a:spLocks noGrp="1"/>
          </p:cNvSpPr>
          <p:nvPr>
            <p:ph sz="half" idx="2"/>
          </p:nvPr>
        </p:nvSpPr>
        <p:spPr>
          <a:xfrm>
            <a:off x="839788" y="2505075"/>
            <a:ext cx="5157787" cy="3684588"/>
          </a:xfrm>
        </p:spPr>
        <p:txBody>
          <a:bodyPr/>
          <a:lstStyle/>
          <a:p>
            <a:pPr lvl="0"/>
            <a:r>
              <a:rPr lang="tr-TR" altLang="zh-CN"/>
              <a:t>Asıl metin stillerini düzenlemek için tıklayın</a:t>
            </a:r>
          </a:p>
          <a:p>
            <a:pPr lvl="1"/>
            <a:r>
              <a:rPr lang="tr-TR" altLang="zh-CN"/>
              <a:t>İkinci düzey</a:t>
            </a:r>
          </a:p>
          <a:p>
            <a:pPr lvl="2"/>
            <a:r>
              <a:rPr lang="tr-TR" altLang="zh-CN"/>
              <a:t>Üçüncü düzey</a:t>
            </a:r>
          </a:p>
          <a:p>
            <a:pPr lvl="3"/>
            <a:r>
              <a:rPr lang="tr-TR" altLang="zh-CN"/>
              <a:t>Dördüncü düzey</a:t>
            </a:r>
          </a:p>
          <a:p>
            <a:pPr lvl="4"/>
            <a:r>
              <a:rPr lang="tr-TR" altLang="zh-CN"/>
              <a:t>Beşinci düzey</a:t>
            </a:r>
            <a:endParaRPr lang="zh-CN" altLang="en-US"/>
          </a:p>
        </p:txBody>
      </p:sp>
      <p:sp>
        <p:nvSpPr>
          <p:cNvPr id="5" name="文本占位符 4">
            <a:extLst>
              <a:ext uri="{FF2B5EF4-FFF2-40B4-BE49-F238E27FC236}">
                <a16:creationId xmlns:a16="http://schemas.microsoft.com/office/drawing/2014/main" id="{44841C3D-B24C-3BE2-A530-2C76F7BDB9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ltLang="zh-CN"/>
              <a:t>Asıl metin stillerini düzenlemek için tıklayın</a:t>
            </a:r>
          </a:p>
        </p:txBody>
      </p:sp>
      <p:sp>
        <p:nvSpPr>
          <p:cNvPr id="6" name="内容占位符 5">
            <a:extLst>
              <a:ext uri="{FF2B5EF4-FFF2-40B4-BE49-F238E27FC236}">
                <a16:creationId xmlns:a16="http://schemas.microsoft.com/office/drawing/2014/main" id="{4CAA3301-D8F8-8422-0B11-8D666D562CDE}"/>
              </a:ext>
            </a:extLst>
          </p:cNvPr>
          <p:cNvSpPr>
            <a:spLocks noGrp="1"/>
          </p:cNvSpPr>
          <p:nvPr>
            <p:ph sz="quarter" idx="4"/>
          </p:nvPr>
        </p:nvSpPr>
        <p:spPr>
          <a:xfrm>
            <a:off x="6172200" y="2505075"/>
            <a:ext cx="5183188" cy="3684588"/>
          </a:xfrm>
        </p:spPr>
        <p:txBody>
          <a:bodyPr/>
          <a:lstStyle/>
          <a:p>
            <a:pPr lvl="0"/>
            <a:r>
              <a:rPr lang="tr-TR" altLang="zh-CN"/>
              <a:t>Asıl metin stillerini düzenlemek için tıklayın</a:t>
            </a:r>
          </a:p>
          <a:p>
            <a:pPr lvl="1"/>
            <a:r>
              <a:rPr lang="tr-TR" altLang="zh-CN"/>
              <a:t>İkinci düzey</a:t>
            </a:r>
          </a:p>
          <a:p>
            <a:pPr lvl="2"/>
            <a:r>
              <a:rPr lang="tr-TR" altLang="zh-CN"/>
              <a:t>Üçüncü düzey</a:t>
            </a:r>
          </a:p>
          <a:p>
            <a:pPr lvl="3"/>
            <a:r>
              <a:rPr lang="tr-TR" altLang="zh-CN"/>
              <a:t>Dördüncü düzey</a:t>
            </a:r>
          </a:p>
          <a:p>
            <a:pPr lvl="4"/>
            <a:r>
              <a:rPr lang="tr-TR" altLang="zh-CN"/>
              <a:t>Beşinci düzey</a:t>
            </a:r>
            <a:endParaRPr lang="zh-CN" altLang="en-US"/>
          </a:p>
        </p:txBody>
      </p:sp>
      <p:sp>
        <p:nvSpPr>
          <p:cNvPr id="7" name="日期占位符 6">
            <a:extLst>
              <a:ext uri="{FF2B5EF4-FFF2-40B4-BE49-F238E27FC236}">
                <a16:creationId xmlns:a16="http://schemas.microsoft.com/office/drawing/2014/main" id="{DC23B399-85D9-A2A2-75BE-F4379285962F}"/>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8" name="页脚占位符 7">
            <a:extLst>
              <a:ext uri="{FF2B5EF4-FFF2-40B4-BE49-F238E27FC236}">
                <a16:creationId xmlns:a16="http://schemas.microsoft.com/office/drawing/2014/main" id="{4B2457CF-DDA2-AF5D-3D67-70299F5B6CF8}"/>
              </a:ext>
            </a:extLst>
          </p:cNvPr>
          <p:cNvSpPr>
            <a:spLocks noGrp="1"/>
          </p:cNvSpPr>
          <p:nvPr>
            <p:ph type="ftr" sz="quarter" idx="11"/>
          </p:nvPr>
        </p:nvSpPr>
        <p:spPr/>
        <p:txBody>
          <a:bodyPr/>
          <a:lstStyle/>
          <a:p>
            <a:endParaRPr lang="tr-TR"/>
          </a:p>
        </p:txBody>
      </p:sp>
      <p:sp>
        <p:nvSpPr>
          <p:cNvPr id="9" name="灯片编号占位符 8">
            <a:extLst>
              <a:ext uri="{FF2B5EF4-FFF2-40B4-BE49-F238E27FC236}">
                <a16:creationId xmlns:a16="http://schemas.microsoft.com/office/drawing/2014/main" id="{90CDB50A-56C4-D235-69F6-BC5C4261FA91}"/>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33753283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0D1944-6FA8-8544-E9A5-3493C9913C57}"/>
              </a:ext>
            </a:extLst>
          </p:cNvPr>
          <p:cNvSpPr>
            <a:spLocks noGrp="1"/>
          </p:cNvSpPr>
          <p:nvPr>
            <p:ph type="title"/>
          </p:nvPr>
        </p:nvSpPr>
        <p:spPr/>
        <p:txBody>
          <a:bodyPr/>
          <a:lstStyle/>
          <a:p>
            <a:r>
              <a:rPr lang="tr-TR" altLang="zh-CN"/>
              <a:t>Asıl başlık stilini düzenlemek için tıklayın</a:t>
            </a:r>
            <a:endParaRPr lang="zh-CN" altLang="en-US"/>
          </a:p>
        </p:txBody>
      </p:sp>
      <p:sp>
        <p:nvSpPr>
          <p:cNvPr id="3" name="日期占位符 2">
            <a:extLst>
              <a:ext uri="{FF2B5EF4-FFF2-40B4-BE49-F238E27FC236}">
                <a16:creationId xmlns:a16="http://schemas.microsoft.com/office/drawing/2014/main" id="{B7807BE1-AC00-5BFB-11A7-AEEF2F75B0D4}"/>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4" name="页脚占位符 3">
            <a:extLst>
              <a:ext uri="{FF2B5EF4-FFF2-40B4-BE49-F238E27FC236}">
                <a16:creationId xmlns:a16="http://schemas.microsoft.com/office/drawing/2014/main" id="{E74BF4B0-1B94-EA46-46A6-6983503859DE}"/>
              </a:ext>
            </a:extLst>
          </p:cNvPr>
          <p:cNvSpPr>
            <a:spLocks noGrp="1"/>
          </p:cNvSpPr>
          <p:nvPr>
            <p:ph type="ftr" sz="quarter" idx="11"/>
          </p:nvPr>
        </p:nvSpPr>
        <p:spPr/>
        <p:txBody>
          <a:bodyPr/>
          <a:lstStyle/>
          <a:p>
            <a:endParaRPr lang="tr-TR"/>
          </a:p>
        </p:txBody>
      </p:sp>
      <p:sp>
        <p:nvSpPr>
          <p:cNvPr id="5" name="灯片编号占位符 4">
            <a:extLst>
              <a:ext uri="{FF2B5EF4-FFF2-40B4-BE49-F238E27FC236}">
                <a16:creationId xmlns:a16="http://schemas.microsoft.com/office/drawing/2014/main" id="{434634B6-63B5-688A-16AB-0141B1FD7B66}"/>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400381068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6EC4A3-6ECF-C759-1DC4-84B04B8AD6F1}"/>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3" name="页脚占位符 2">
            <a:extLst>
              <a:ext uri="{FF2B5EF4-FFF2-40B4-BE49-F238E27FC236}">
                <a16:creationId xmlns:a16="http://schemas.microsoft.com/office/drawing/2014/main" id="{EEFED1C2-FC7C-9BA7-3D33-F51E93BBAEAC}"/>
              </a:ext>
            </a:extLst>
          </p:cNvPr>
          <p:cNvSpPr>
            <a:spLocks noGrp="1"/>
          </p:cNvSpPr>
          <p:nvPr>
            <p:ph type="ftr" sz="quarter" idx="11"/>
          </p:nvPr>
        </p:nvSpPr>
        <p:spPr/>
        <p:txBody>
          <a:bodyPr/>
          <a:lstStyle/>
          <a:p>
            <a:endParaRPr lang="tr-TR"/>
          </a:p>
        </p:txBody>
      </p:sp>
      <p:sp>
        <p:nvSpPr>
          <p:cNvPr id="4" name="灯片编号占位符 3">
            <a:extLst>
              <a:ext uri="{FF2B5EF4-FFF2-40B4-BE49-F238E27FC236}">
                <a16:creationId xmlns:a16="http://schemas.microsoft.com/office/drawing/2014/main" id="{1422DBD0-EBB4-98E6-97A5-2CF649FE70BA}"/>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159135858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8E611D-EA03-8BC8-482A-5A6CA4C0A4E6}"/>
              </a:ext>
            </a:extLst>
          </p:cNvPr>
          <p:cNvSpPr>
            <a:spLocks noGrp="1"/>
          </p:cNvSpPr>
          <p:nvPr>
            <p:ph type="title"/>
          </p:nvPr>
        </p:nvSpPr>
        <p:spPr>
          <a:xfrm>
            <a:off x="839788" y="457200"/>
            <a:ext cx="3932237" cy="1600200"/>
          </a:xfrm>
        </p:spPr>
        <p:txBody>
          <a:bodyPr anchor="b"/>
          <a:lstStyle>
            <a:lvl1pPr>
              <a:defRPr sz="3200"/>
            </a:lvl1pPr>
          </a:lstStyle>
          <a:p>
            <a:r>
              <a:rPr lang="tr-TR" altLang="zh-CN"/>
              <a:t>Asıl başlık stilini düzenlemek için tıklayın</a:t>
            </a:r>
            <a:endParaRPr lang="zh-CN" altLang="en-US"/>
          </a:p>
        </p:txBody>
      </p:sp>
      <p:sp>
        <p:nvSpPr>
          <p:cNvPr id="3" name="内容占位符 2">
            <a:extLst>
              <a:ext uri="{FF2B5EF4-FFF2-40B4-BE49-F238E27FC236}">
                <a16:creationId xmlns:a16="http://schemas.microsoft.com/office/drawing/2014/main" id="{9B8A82A3-0FC3-A661-2FDB-B726263D55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ltLang="zh-CN"/>
              <a:t>Asıl metin stillerini düzenlemek için tıklayın</a:t>
            </a:r>
          </a:p>
          <a:p>
            <a:pPr lvl="1"/>
            <a:r>
              <a:rPr lang="tr-TR" altLang="zh-CN"/>
              <a:t>İkinci düzey</a:t>
            </a:r>
          </a:p>
          <a:p>
            <a:pPr lvl="2"/>
            <a:r>
              <a:rPr lang="tr-TR" altLang="zh-CN"/>
              <a:t>Üçüncü düzey</a:t>
            </a:r>
          </a:p>
          <a:p>
            <a:pPr lvl="3"/>
            <a:r>
              <a:rPr lang="tr-TR" altLang="zh-CN"/>
              <a:t>Dördüncü düzey</a:t>
            </a:r>
          </a:p>
          <a:p>
            <a:pPr lvl="4"/>
            <a:r>
              <a:rPr lang="tr-TR" altLang="zh-CN"/>
              <a:t>Beşinci düzey</a:t>
            </a:r>
            <a:endParaRPr lang="zh-CN" altLang="en-US"/>
          </a:p>
        </p:txBody>
      </p:sp>
      <p:sp>
        <p:nvSpPr>
          <p:cNvPr id="4" name="文本占位符 3">
            <a:extLst>
              <a:ext uri="{FF2B5EF4-FFF2-40B4-BE49-F238E27FC236}">
                <a16:creationId xmlns:a16="http://schemas.microsoft.com/office/drawing/2014/main" id="{032F4BD5-EAA9-EA05-7780-DEE5793F4E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a:t>Asıl metin stillerini düzenlemek için tıklayın</a:t>
            </a:r>
          </a:p>
        </p:txBody>
      </p:sp>
      <p:sp>
        <p:nvSpPr>
          <p:cNvPr id="5" name="日期占位符 4">
            <a:extLst>
              <a:ext uri="{FF2B5EF4-FFF2-40B4-BE49-F238E27FC236}">
                <a16:creationId xmlns:a16="http://schemas.microsoft.com/office/drawing/2014/main" id="{452F8024-74B6-9BE0-946A-1BF6478DAE36}"/>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6" name="页脚占位符 5">
            <a:extLst>
              <a:ext uri="{FF2B5EF4-FFF2-40B4-BE49-F238E27FC236}">
                <a16:creationId xmlns:a16="http://schemas.microsoft.com/office/drawing/2014/main" id="{F1CE9DA0-7D86-0E8A-3E16-07BA8D9C80CD}"/>
              </a:ext>
            </a:extLst>
          </p:cNvPr>
          <p:cNvSpPr>
            <a:spLocks noGrp="1"/>
          </p:cNvSpPr>
          <p:nvPr>
            <p:ph type="ftr" sz="quarter" idx="11"/>
          </p:nvPr>
        </p:nvSpPr>
        <p:spPr/>
        <p:txBody>
          <a:bodyPr/>
          <a:lstStyle/>
          <a:p>
            <a:endParaRPr lang="tr-TR"/>
          </a:p>
        </p:txBody>
      </p:sp>
      <p:sp>
        <p:nvSpPr>
          <p:cNvPr id="7" name="灯片编号占位符 6">
            <a:extLst>
              <a:ext uri="{FF2B5EF4-FFF2-40B4-BE49-F238E27FC236}">
                <a16:creationId xmlns:a16="http://schemas.microsoft.com/office/drawing/2014/main" id="{B4118AD2-8565-B0D3-CB5B-6349E9F060C2}"/>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2605347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5D2C9-605B-F9C9-5103-7A27E9E2A321}"/>
              </a:ext>
            </a:extLst>
          </p:cNvPr>
          <p:cNvSpPr>
            <a:spLocks noGrp="1"/>
          </p:cNvSpPr>
          <p:nvPr>
            <p:ph type="title"/>
          </p:nvPr>
        </p:nvSpPr>
        <p:spPr>
          <a:xfrm>
            <a:off x="839788" y="457200"/>
            <a:ext cx="3932237" cy="1600200"/>
          </a:xfrm>
        </p:spPr>
        <p:txBody>
          <a:bodyPr anchor="b"/>
          <a:lstStyle>
            <a:lvl1pPr>
              <a:defRPr sz="3200"/>
            </a:lvl1pPr>
          </a:lstStyle>
          <a:p>
            <a:r>
              <a:rPr lang="tr-TR" altLang="zh-CN"/>
              <a:t>Asıl başlık stilini düzenlemek için tıklayın</a:t>
            </a:r>
            <a:endParaRPr lang="zh-CN" altLang="en-US"/>
          </a:p>
        </p:txBody>
      </p:sp>
      <p:sp>
        <p:nvSpPr>
          <p:cNvPr id="3" name="图片占位符 2">
            <a:extLst>
              <a:ext uri="{FF2B5EF4-FFF2-40B4-BE49-F238E27FC236}">
                <a16:creationId xmlns:a16="http://schemas.microsoft.com/office/drawing/2014/main" id="{DFDBBB3B-7C0C-354F-2B74-D1605E389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ltLang="zh-CN"/>
              <a:t>Resim eklemek için simgeye tıklayın</a:t>
            </a:r>
            <a:endParaRPr lang="zh-CN" altLang="en-US"/>
          </a:p>
        </p:txBody>
      </p:sp>
      <p:sp>
        <p:nvSpPr>
          <p:cNvPr id="4" name="文本占位符 3">
            <a:extLst>
              <a:ext uri="{FF2B5EF4-FFF2-40B4-BE49-F238E27FC236}">
                <a16:creationId xmlns:a16="http://schemas.microsoft.com/office/drawing/2014/main" id="{2C033FDA-91E3-46AA-CEAF-C5E7A5AE0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ltLang="zh-CN"/>
              <a:t>Asıl metin stillerini düzenlemek için tıklayın</a:t>
            </a:r>
          </a:p>
        </p:txBody>
      </p:sp>
      <p:sp>
        <p:nvSpPr>
          <p:cNvPr id="5" name="日期占位符 4">
            <a:extLst>
              <a:ext uri="{FF2B5EF4-FFF2-40B4-BE49-F238E27FC236}">
                <a16:creationId xmlns:a16="http://schemas.microsoft.com/office/drawing/2014/main" id="{27971BDF-DF09-504C-AB11-9B75BBD0FAFE}"/>
              </a:ext>
            </a:extLst>
          </p:cNvPr>
          <p:cNvSpPr>
            <a:spLocks noGrp="1"/>
          </p:cNvSpPr>
          <p:nvPr>
            <p:ph type="dt" sz="half" idx="10"/>
          </p:nvPr>
        </p:nvSpPr>
        <p:spPr/>
        <p:txBody>
          <a:bodyPr/>
          <a:lstStyle/>
          <a:p>
            <a:fld id="{CFCDD778-1DC2-4B8B-B618-A289B74FECFC}" type="datetimeFigureOut">
              <a:rPr lang="tr-TR" smtClean="0"/>
              <a:t>26.06.2025</a:t>
            </a:fld>
            <a:endParaRPr lang="tr-TR"/>
          </a:p>
        </p:txBody>
      </p:sp>
      <p:sp>
        <p:nvSpPr>
          <p:cNvPr id="6" name="页脚占位符 5">
            <a:extLst>
              <a:ext uri="{FF2B5EF4-FFF2-40B4-BE49-F238E27FC236}">
                <a16:creationId xmlns:a16="http://schemas.microsoft.com/office/drawing/2014/main" id="{A079312D-ACDB-F157-3A43-E7A8EA985F55}"/>
              </a:ext>
            </a:extLst>
          </p:cNvPr>
          <p:cNvSpPr>
            <a:spLocks noGrp="1"/>
          </p:cNvSpPr>
          <p:nvPr>
            <p:ph type="ftr" sz="quarter" idx="11"/>
          </p:nvPr>
        </p:nvSpPr>
        <p:spPr/>
        <p:txBody>
          <a:bodyPr/>
          <a:lstStyle/>
          <a:p>
            <a:endParaRPr lang="tr-TR"/>
          </a:p>
        </p:txBody>
      </p:sp>
      <p:sp>
        <p:nvSpPr>
          <p:cNvPr id="7" name="灯片编号占位符 6">
            <a:extLst>
              <a:ext uri="{FF2B5EF4-FFF2-40B4-BE49-F238E27FC236}">
                <a16:creationId xmlns:a16="http://schemas.microsoft.com/office/drawing/2014/main" id="{4EFCD11E-C796-79B9-C786-EE32C3224025}"/>
              </a:ext>
            </a:extLst>
          </p:cNvPr>
          <p:cNvSpPr>
            <a:spLocks noGrp="1"/>
          </p:cNvSpPr>
          <p:nvPr>
            <p:ph type="sldNum" sz="quarter" idx="12"/>
          </p:nvPr>
        </p:nvSpPr>
        <p:spPr/>
        <p:txBody>
          <a:bodyPr/>
          <a:lstStyle/>
          <a:p>
            <a:fld id="{707B3E1D-3175-47D5-BF52-B21F0A5E5B23}" type="slidenum">
              <a:rPr lang="tr-TR" smtClean="0"/>
              <a:t>‹#›</a:t>
            </a:fld>
            <a:endParaRPr lang="tr-TR"/>
          </a:p>
        </p:txBody>
      </p:sp>
    </p:spTree>
    <p:extLst>
      <p:ext uri="{BB962C8B-B14F-4D97-AF65-F5344CB8AC3E}">
        <p14:creationId xmlns:p14="http://schemas.microsoft.com/office/powerpoint/2010/main" val="6097380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3719DD-853D-D07F-DEE9-F18D04E4D5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E4F8F34-0EE7-7375-5BC7-CFDE9A07E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BE46E5-3921-BA32-141C-CFD1DC0282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DD778-1DC2-4B8B-B618-A289B74FECFC}" type="datetimeFigureOut">
              <a:rPr lang="tr-TR" smtClean="0"/>
              <a:t>26.06.2025</a:t>
            </a:fld>
            <a:endParaRPr lang="tr-TR"/>
          </a:p>
        </p:txBody>
      </p:sp>
      <p:sp>
        <p:nvSpPr>
          <p:cNvPr id="5" name="页脚占位符 4">
            <a:extLst>
              <a:ext uri="{FF2B5EF4-FFF2-40B4-BE49-F238E27FC236}">
                <a16:creationId xmlns:a16="http://schemas.microsoft.com/office/drawing/2014/main" id="{33081DC7-1AA9-DF36-9DA7-893D7179C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灯片编号占位符 5">
            <a:extLst>
              <a:ext uri="{FF2B5EF4-FFF2-40B4-BE49-F238E27FC236}">
                <a16:creationId xmlns:a16="http://schemas.microsoft.com/office/drawing/2014/main" id="{8F33AB0C-EF7F-727C-C77E-EEF47722D9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B3E1D-3175-47D5-BF52-B21F0A5E5B23}" type="slidenum">
              <a:rPr lang="tr-TR" smtClean="0"/>
              <a:t>‹#›</a:t>
            </a:fld>
            <a:endParaRPr lang="tr-TR"/>
          </a:p>
        </p:txBody>
      </p:sp>
    </p:spTree>
    <p:extLst>
      <p:ext uri="{BB962C8B-B14F-4D97-AF65-F5344CB8AC3E}">
        <p14:creationId xmlns:p14="http://schemas.microsoft.com/office/powerpoint/2010/main" val="2467576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Resim 9">
            <a:extLst>
              <a:ext uri="{FF2B5EF4-FFF2-40B4-BE49-F238E27FC236}">
                <a16:creationId xmlns:a16="http://schemas.microsoft.com/office/drawing/2014/main" id="{D5D8AD0F-5E80-F298-5F8C-09FB8BCF2A3E}"/>
              </a:ext>
            </a:extLst>
          </p:cNvPr>
          <p:cNvPicPr>
            <a:picLocks noChangeAspect="1"/>
          </p:cNvPicPr>
          <p:nvPr/>
        </p:nvPicPr>
        <p:blipFill>
          <a:blip r:embed="rId3"/>
          <a:stretch>
            <a:fillRect/>
          </a:stretch>
        </p:blipFill>
        <p:spPr>
          <a:xfrm>
            <a:off x="0" y="0"/>
            <a:ext cx="12192000" cy="6858000"/>
          </a:xfrm>
          <a:prstGeom prst="rect">
            <a:avLst/>
          </a:prstGeom>
        </p:spPr>
      </p:pic>
      <p:sp>
        <p:nvSpPr>
          <p:cNvPr id="3" name="Alt Başlık 2">
            <a:extLst>
              <a:ext uri="{FF2B5EF4-FFF2-40B4-BE49-F238E27FC236}">
                <a16:creationId xmlns:a16="http://schemas.microsoft.com/office/drawing/2014/main" id="{E5181196-1F74-4BA8-6E0A-32199777BE22}"/>
              </a:ext>
            </a:extLst>
          </p:cNvPr>
          <p:cNvSpPr>
            <a:spLocks noGrp="1"/>
          </p:cNvSpPr>
          <p:nvPr>
            <p:ph type="subTitle" idx="1"/>
          </p:nvPr>
        </p:nvSpPr>
        <p:spPr>
          <a:xfrm>
            <a:off x="797293" y="3823874"/>
            <a:ext cx="10597414" cy="2446529"/>
          </a:xfrm>
        </p:spPr>
        <p:txBody>
          <a:bodyPr>
            <a:normAutofit/>
          </a:bodyPr>
          <a:lstStyle/>
          <a:p>
            <a:r>
              <a:rPr lang="tr-TR" b="1" dirty="0"/>
              <a:t>ENG402 BİTİRME PROJESİ</a:t>
            </a:r>
            <a:endParaRPr lang="tr-TR" dirty="0"/>
          </a:p>
          <a:p>
            <a:r>
              <a:rPr lang="tr-TR" b="1" dirty="0"/>
              <a:t>Sosyal Mühendislik Aracı</a:t>
            </a:r>
          </a:p>
          <a:p>
            <a:r>
              <a:rPr lang="tr-TR" b="1" dirty="0"/>
              <a:t>‘</a:t>
            </a:r>
            <a:r>
              <a:rPr lang="tr-TR" b="1" dirty="0" err="1"/>
              <a:t>HexHook</a:t>
            </a:r>
            <a:r>
              <a:rPr lang="tr-TR" b="1" dirty="0"/>
              <a:t>’</a:t>
            </a:r>
          </a:p>
          <a:p>
            <a:endParaRPr lang="tr-TR" dirty="0"/>
          </a:p>
          <a:p>
            <a:r>
              <a:rPr lang="tr-TR" dirty="0"/>
              <a:t>Muhammet Emircan Arslan - 200026924</a:t>
            </a:r>
          </a:p>
        </p:txBody>
      </p:sp>
      <p:pic>
        <p:nvPicPr>
          <p:cNvPr id="7" name="Resim 6" descr="ekran görüntüsü, yazı tipi, simge, sembol, grafik içeren bir resim&#10;&#10;Açıklama otomatik olarak oluşturuldu">
            <a:extLst>
              <a:ext uri="{FF2B5EF4-FFF2-40B4-BE49-F238E27FC236}">
                <a16:creationId xmlns:a16="http://schemas.microsoft.com/office/drawing/2014/main" id="{1E07C316-E7F4-914C-E91B-BE636331B2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9229" y="1111186"/>
            <a:ext cx="5073542" cy="2446530"/>
          </a:xfrm>
          <a:prstGeom prst="rect">
            <a:avLst/>
          </a:prstGeom>
        </p:spPr>
      </p:pic>
    </p:spTree>
    <p:extLst>
      <p:ext uri="{BB962C8B-B14F-4D97-AF65-F5344CB8AC3E}">
        <p14:creationId xmlns:p14="http://schemas.microsoft.com/office/powerpoint/2010/main" val="1155445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4A91B-2815-086A-9CB8-BA491D4E687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07AA85B-E134-346C-3905-474A8C418E58}"/>
              </a:ext>
            </a:extLst>
          </p:cNvPr>
          <p:cNvSpPr>
            <a:spLocks noGrp="1"/>
          </p:cNvSpPr>
          <p:nvPr>
            <p:ph type="title"/>
          </p:nvPr>
        </p:nvSpPr>
        <p:spPr>
          <a:xfrm>
            <a:off x="2002420" y="388644"/>
            <a:ext cx="10515600" cy="1325563"/>
          </a:xfrm>
        </p:spPr>
        <p:txBody>
          <a:bodyPr/>
          <a:lstStyle/>
          <a:p>
            <a:r>
              <a:rPr lang="tr-TR" b="1" dirty="0"/>
              <a:t>Web Tabanlı Simülasyon (XAMPP &amp; HTML)</a:t>
            </a:r>
          </a:p>
        </p:txBody>
      </p:sp>
      <p:sp>
        <p:nvSpPr>
          <p:cNvPr id="6" name="箭头: 五边形 34">
            <a:extLst>
              <a:ext uri="{FF2B5EF4-FFF2-40B4-BE49-F238E27FC236}">
                <a16:creationId xmlns:a16="http://schemas.microsoft.com/office/drawing/2014/main" id="{08A9DA16-A253-E316-8BA8-C5B64E723407}"/>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583FAB82-0600-86A1-6C6F-36183C53DCD3}"/>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 name="Rectangle 1">
            <a:extLst>
              <a:ext uri="{FF2B5EF4-FFF2-40B4-BE49-F238E27FC236}">
                <a16:creationId xmlns:a16="http://schemas.microsoft.com/office/drawing/2014/main" id="{111FEFB8-C6C3-44D4-3E43-FC51C01F1E2C}"/>
              </a:ext>
            </a:extLst>
          </p:cNvPr>
          <p:cNvSpPr>
            <a:spLocks noGrp="1" noChangeArrowheads="1"/>
          </p:cNvSpPr>
          <p:nvPr>
            <p:ph idx="1"/>
          </p:nvPr>
        </p:nvSpPr>
        <p:spPr bwMode="auto">
          <a:xfrm>
            <a:off x="838200" y="1646805"/>
            <a:ext cx="1033888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Amaç:</a:t>
            </a:r>
            <a:r>
              <a:rPr kumimoji="0" lang="tr-TR" altLang="tr-TR" sz="2000" b="0" i="0" u="none" strike="noStrike" cap="none" normalizeH="0" baseline="0" dirty="0">
                <a:ln>
                  <a:noFill/>
                </a:ln>
                <a:solidFill>
                  <a:schemeClr val="tx1"/>
                </a:solidFill>
                <a:effectLst/>
              </a:rPr>
              <a:t> E-posta hedef ulaştıktan sonra hedefin butona tıklamasını sağlamak ve gerçek siteye benzer sahte bir arayüze yönlendirerek inandırıcılığı artırmak.</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Sunucu:</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XAMPP ile </a:t>
            </a:r>
            <a:r>
              <a:rPr kumimoji="0" lang="tr-TR" altLang="tr-TR" sz="2000" b="0" i="0" u="none" strike="noStrike" cap="none" normalizeH="0" baseline="0" dirty="0" err="1">
                <a:ln>
                  <a:noFill/>
                </a:ln>
                <a:solidFill>
                  <a:schemeClr val="tx1"/>
                </a:solidFill>
                <a:effectLst/>
              </a:rPr>
              <a:t>htdocs</a:t>
            </a:r>
            <a:r>
              <a:rPr kumimoji="0" lang="tr-TR" altLang="tr-TR" sz="2000" b="0" i="0" u="none" strike="noStrike" cap="none" normalizeH="0" baseline="0" dirty="0">
                <a:ln>
                  <a:noFill/>
                </a:ln>
                <a:solidFill>
                  <a:schemeClr val="tx1"/>
                </a:solidFill>
                <a:effectLst/>
              </a:rPr>
              <a:t> içine kopyalanan senaryo klasörleri (</a:t>
            </a:r>
            <a:r>
              <a:rPr kumimoji="0" lang="tr-TR" altLang="tr-TR" sz="2000" b="0" i="0" u="none" strike="noStrike" cap="none" normalizeH="0" baseline="0" dirty="0" err="1">
                <a:ln>
                  <a:noFill/>
                </a:ln>
                <a:solidFill>
                  <a:schemeClr val="tx1"/>
                </a:solidFill>
                <a:effectLst/>
              </a:rPr>
              <a:t>örn</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sandova</a:t>
            </a:r>
            <a:r>
              <a:rPr kumimoji="0" lang="tr-TR" altLang="tr-TR" sz="2000" b="0" i="0" u="none" strike="noStrike" cap="none" normalizeH="0" baseline="0" dirty="0">
                <a:ln>
                  <a:noFill/>
                </a:ln>
                <a:solidFill>
                  <a:schemeClr val="tx1"/>
                </a:solidFill>
                <a:effectLst/>
              </a:rPr>
              <a:t>/) üzerinden yayın yapılır.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HTML Sayfa:</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Gerçek kurumsal siteye benzer görünümlü tanıtım sayfası (örneğin index.html), rezervasyon ya da giriş gibi butonlar içerir.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Veri Kaydı:</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Kullanıcıdan alınan bilgiler (e-posta, şifre vb.), arka planda log.txt dosyasına kaydedilir.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lang="tr-TR" altLang="tr-TR" sz="2000" b="1" dirty="0"/>
              <a:t>Y</a:t>
            </a:r>
            <a:r>
              <a:rPr kumimoji="0" lang="tr-TR" altLang="tr-TR" sz="2000" b="1" i="0" u="none" strike="noStrike" cap="none" normalizeH="0" baseline="0" dirty="0">
                <a:ln>
                  <a:noFill/>
                </a:ln>
                <a:solidFill>
                  <a:schemeClr val="tx1"/>
                </a:solidFill>
                <a:effectLst/>
              </a:rPr>
              <a:t>önlendirme:</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Bilgi girişi sonrası kullanıcı, gerçek siteye veya hata sayfasına yönlendirilir.</a:t>
            </a:r>
          </a:p>
        </p:txBody>
      </p:sp>
    </p:spTree>
    <p:extLst>
      <p:ext uri="{BB962C8B-B14F-4D97-AF65-F5344CB8AC3E}">
        <p14:creationId xmlns:p14="http://schemas.microsoft.com/office/powerpoint/2010/main" val="47977823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AFC65-03B5-145F-B4FE-F2EE536C9B8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234D04A-52E2-1AB5-B7EA-69D15F25E1D2}"/>
              </a:ext>
            </a:extLst>
          </p:cNvPr>
          <p:cNvSpPr>
            <a:spLocks noGrp="1"/>
          </p:cNvSpPr>
          <p:nvPr>
            <p:ph type="title"/>
          </p:nvPr>
        </p:nvSpPr>
        <p:spPr>
          <a:xfrm>
            <a:off x="2002420" y="388644"/>
            <a:ext cx="10515600" cy="1325563"/>
          </a:xfrm>
        </p:spPr>
        <p:txBody>
          <a:bodyPr/>
          <a:lstStyle/>
          <a:p>
            <a:r>
              <a:rPr lang="tr-TR" b="1" dirty="0" err="1"/>
              <a:t>Sandova</a:t>
            </a:r>
            <a:r>
              <a:rPr lang="tr-TR" b="1" dirty="0"/>
              <a:t> </a:t>
            </a:r>
            <a:r>
              <a:rPr lang="tr-TR" b="1" dirty="0" err="1"/>
              <a:t>Retreat</a:t>
            </a:r>
            <a:r>
              <a:rPr lang="tr-TR" b="1" dirty="0"/>
              <a:t> Saldırı Vektörü Örneği</a:t>
            </a:r>
          </a:p>
        </p:txBody>
      </p:sp>
      <p:sp>
        <p:nvSpPr>
          <p:cNvPr id="6" name="箭头: 五边形 34">
            <a:extLst>
              <a:ext uri="{FF2B5EF4-FFF2-40B4-BE49-F238E27FC236}">
                <a16:creationId xmlns:a16="http://schemas.microsoft.com/office/drawing/2014/main" id="{8A8BBEAF-2904-2E8C-1F44-7B842D552AD9}"/>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FADC3644-8966-F2FF-3F4F-0146F9CAD253}"/>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pic>
        <p:nvPicPr>
          <p:cNvPr id="9" name="Resim 8">
            <a:extLst>
              <a:ext uri="{FF2B5EF4-FFF2-40B4-BE49-F238E27FC236}">
                <a16:creationId xmlns:a16="http://schemas.microsoft.com/office/drawing/2014/main" id="{2187F4F1-E894-DE46-1BD2-DC3F8799ABC9}"/>
              </a:ext>
            </a:extLst>
          </p:cNvPr>
          <p:cNvPicPr>
            <a:picLocks noChangeAspect="1"/>
          </p:cNvPicPr>
          <p:nvPr/>
        </p:nvPicPr>
        <p:blipFill>
          <a:blip r:embed="rId2"/>
          <a:stretch>
            <a:fillRect/>
          </a:stretch>
        </p:blipFill>
        <p:spPr>
          <a:xfrm>
            <a:off x="563116" y="1714207"/>
            <a:ext cx="5809600" cy="4462756"/>
          </a:xfrm>
          <a:prstGeom prst="rect">
            <a:avLst/>
          </a:prstGeom>
        </p:spPr>
      </p:pic>
      <p:pic>
        <p:nvPicPr>
          <p:cNvPr id="11" name="Resim 10">
            <a:extLst>
              <a:ext uri="{FF2B5EF4-FFF2-40B4-BE49-F238E27FC236}">
                <a16:creationId xmlns:a16="http://schemas.microsoft.com/office/drawing/2014/main" id="{5059E712-14D0-4539-2F2D-C5E9698855DA}"/>
              </a:ext>
            </a:extLst>
          </p:cNvPr>
          <p:cNvPicPr>
            <a:picLocks noChangeAspect="1"/>
          </p:cNvPicPr>
          <p:nvPr/>
        </p:nvPicPr>
        <p:blipFill>
          <a:blip r:embed="rId3"/>
          <a:stretch>
            <a:fillRect/>
          </a:stretch>
        </p:blipFill>
        <p:spPr>
          <a:xfrm>
            <a:off x="6459166" y="1714207"/>
            <a:ext cx="5593404" cy="4462756"/>
          </a:xfrm>
          <a:prstGeom prst="rect">
            <a:avLst/>
          </a:prstGeom>
        </p:spPr>
      </p:pic>
    </p:spTree>
    <p:extLst>
      <p:ext uri="{BB962C8B-B14F-4D97-AF65-F5344CB8AC3E}">
        <p14:creationId xmlns:p14="http://schemas.microsoft.com/office/powerpoint/2010/main" val="390865722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500C8-1C06-D2E7-FC3F-A77B2E54F7E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56EFBC1-5BE9-8AC7-E343-D431569B9635}"/>
              </a:ext>
            </a:extLst>
          </p:cNvPr>
          <p:cNvSpPr>
            <a:spLocks noGrp="1"/>
          </p:cNvSpPr>
          <p:nvPr>
            <p:ph type="title"/>
          </p:nvPr>
        </p:nvSpPr>
        <p:spPr>
          <a:xfrm>
            <a:off x="2002420" y="388644"/>
            <a:ext cx="10515600" cy="1325563"/>
          </a:xfrm>
        </p:spPr>
        <p:txBody>
          <a:bodyPr/>
          <a:lstStyle/>
          <a:p>
            <a:r>
              <a:rPr lang="tr-TR" b="1" dirty="0" err="1"/>
              <a:t>Sandova</a:t>
            </a:r>
            <a:r>
              <a:rPr lang="tr-TR" b="1" dirty="0"/>
              <a:t> </a:t>
            </a:r>
            <a:r>
              <a:rPr lang="tr-TR" b="1" dirty="0" err="1"/>
              <a:t>Retreat</a:t>
            </a:r>
            <a:r>
              <a:rPr lang="tr-TR" b="1" dirty="0"/>
              <a:t> Saldırı Vektörü Örneği</a:t>
            </a:r>
          </a:p>
        </p:txBody>
      </p:sp>
      <p:sp>
        <p:nvSpPr>
          <p:cNvPr id="6" name="箭头: 五边形 34">
            <a:extLst>
              <a:ext uri="{FF2B5EF4-FFF2-40B4-BE49-F238E27FC236}">
                <a16:creationId xmlns:a16="http://schemas.microsoft.com/office/drawing/2014/main" id="{D83B1F7F-288B-B971-CD79-6FD61334618B}"/>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2BC12A29-B659-156A-0B8E-F351C1A0B621}"/>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pic>
        <p:nvPicPr>
          <p:cNvPr id="7" name="Resim 6">
            <a:extLst>
              <a:ext uri="{FF2B5EF4-FFF2-40B4-BE49-F238E27FC236}">
                <a16:creationId xmlns:a16="http://schemas.microsoft.com/office/drawing/2014/main" id="{A484C567-5852-E019-D25B-5540FD9BCF30}"/>
              </a:ext>
            </a:extLst>
          </p:cNvPr>
          <p:cNvPicPr>
            <a:picLocks noChangeAspect="1"/>
          </p:cNvPicPr>
          <p:nvPr/>
        </p:nvPicPr>
        <p:blipFill>
          <a:blip r:embed="rId2"/>
          <a:stretch>
            <a:fillRect/>
          </a:stretch>
        </p:blipFill>
        <p:spPr>
          <a:xfrm>
            <a:off x="466928" y="1646576"/>
            <a:ext cx="5629072" cy="4822780"/>
          </a:xfrm>
          <a:prstGeom prst="rect">
            <a:avLst/>
          </a:prstGeom>
        </p:spPr>
      </p:pic>
      <p:pic>
        <p:nvPicPr>
          <p:cNvPr id="10" name="Resim 9">
            <a:extLst>
              <a:ext uri="{FF2B5EF4-FFF2-40B4-BE49-F238E27FC236}">
                <a16:creationId xmlns:a16="http://schemas.microsoft.com/office/drawing/2014/main" id="{21E711CC-39EE-5710-17CF-C6F9403F557F}"/>
              </a:ext>
            </a:extLst>
          </p:cNvPr>
          <p:cNvPicPr>
            <a:picLocks noChangeAspect="1"/>
          </p:cNvPicPr>
          <p:nvPr/>
        </p:nvPicPr>
        <p:blipFill>
          <a:blip r:embed="rId3"/>
          <a:stretch>
            <a:fillRect/>
          </a:stretch>
        </p:blipFill>
        <p:spPr>
          <a:xfrm>
            <a:off x="6180488" y="1646577"/>
            <a:ext cx="5833172" cy="4822780"/>
          </a:xfrm>
          <a:prstGeom prst="rect">
            <a:avLst/>
          </a:prstGeom>
        </p:spPr>
      </p:pic>
    </p:spTree>
    <p:extLst>
      <p:ext uri="{BB962C8B-B14F-4D97-AF65-F5344CB8AC3E}">
        <p14:creationId xmlns:p14="http://schemas.microsoft.com/office/powerpoint/2010/main" val="85364651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00407-D0CE-05D6-5F30-A2861A81AFC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6A147C8-5168-3532-DB40-E3A5F35A8047}"/>
              </a:ext>
            </a:extLst>
          </p:cNvPr>
          <p:cNvSpPr>
            <a:spLocks noGrp="1"/>
          </p:cNvSpPr>
          <p:nvPr>
            <p:ph type="title"/>
          </p:nvPr>
        </p:nvSpPr>
        <p:spPr>
          <a:xfrm>
            <a:off x="2002420" y="388644"/>
            <a:ext cx="10515600" cy="1325563"/>
          </a:xfrm>
        </p:spPr>
        <p:txBody>
          <a:bodyPr/>
          <a:lstStyle/>
          <a:p>
            <a:r>
              <a:rPr lang="tr-TR" b="1" dirty="0" err="1"/>
              <a:t>Sandova</a:t>
            </a:r>
            <a:r>
              <a:rPr lang="tr-TR" b="1" dirty="0"/>
              <a:t> </a:t>
            </a:r>
            <a:r>
              <a:rPr lang="tr-TR" b="1" dirty="0" err="1"/>
              <a:t>Retreat</a:t>
            </a:r>
            <a:r>
              <a:rPr lang="tr-TR" b="1" dirty="0"/>
              <a:t> Saldırı Vektörü Örneği</a:t>
            </a:r>
          </a:p>
        </p:txBody>
      </p:sp>
      <p:sp>
        <p:nvSpPr>
          <p:cNvPr id="6" name="箭头: 五边形 34">
            <a:extLst>
              <a:ext uri="{FF2B5EF4-FFF2-40B4-BE49-F238E27FC236}">
                <a16:creationId xmlns:a16="http://schemas.microsoft.com/office/drawing/2014/main" id="{D23058DB-8C7D-B4A9-8F84-829698A80C48}"/>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21D516D4-05C5-938D-9240-B423ECE6B1D4}"/>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pic>
        <p:nvPicPr>
          <p:cNvPr id="9" name="Resim 8">
            <a:extLst>
              <a:ext uri="{FF2B5EF4-FFF2-40B4-BE49-F238E27FC236}">
                <a16:creationId xmlns:a16="http://schemas.microsoft.com/office/drawing/2014/main" id="{E6053465-24DB-D40E-399E-28F7249A6C26}"/>
              </a:ext>
            </a:extLst>
          </p:cNvPr>
          <p:cNvPicPr>
            <a:picLocks noChangeAspect="1"/>
          </p:cNvPicPr>
          <p:nvPr/>
        </p:nvPicPr>
        <p:blipFill>
          <a:blip r:embed="rId2"/>
          <a:stretch>
            <a:fillRect/>
          </a:stretch>
        </p:blipFill>
        <p:spPr>
          <a:xfrm>
            <a:off x="475203" y="1829607"/>
            <a:ext cx="3747408" cy="3854963"/>
          </a:xfrm>
          <a:prstGeom prst="rect">
            <a:avLst/>
          </a:prstGeom>
        </p:spPr>
      </p:pic>
      <p:pic>
        <p:nvPicPr>
          <p:cNvPr id="12" name="Resim 11">
            <a:extLst>
              <a:ext uri="{FF2B5EF4-FFF2-40B4-BE49-F238E27FC236}">
                <a16:creationId xmlns:a16="http://schemas.microsoft.com/office/drawing/2014/main" id="{788A1565-BCB0-17C3-D0F8-53B89F43BEA7}"/>
              </a:ext>
            </a:extLst>
          </p:cNvPr>
          <p:cNvPicPr>
            <a:picLocks noChangeAspect="1"/>
          </p:cNvPicPr>
          <p:nvPr/>
        </p:nvPicPr>
        <p:blipFill>
          <a:blip r:embed="rId3"/>
          <a:stretch>
            <a:fillRect/>
          </a:stretch>
        </p:blipFill>
        <p:spPr>
          <a:xfrm>
            <a:off x="4481235" y="1829608"/>
            <a:ext cx="3933191" cy="3854961"/>
          </a:xfrm>
          <a:prstGeom prst="rect">
            <a:avLst/>
          </a:prstGeom>
        </p:spPr>
      </p:pic>
      <p:pic>
        <p:nvPicPr>
          <p:cNvPr id="14" name="Resim 13">
            <a:extLst>
              <a:ext uri="{FF2B5EF4-FFF2-40B4-BE49-F238E27FC236}">
                <a16:creationId xmlns:a16="http://schemas.microsoft.com/office/drawing/2014/main" id="{427EEF65-102F-8017-63A5-BE7635BFB258}"/>
              </a:ext>
            </a:extLst>
          </p:cNvPr>
          <p:cNvPicPr>
            <a:picLocks noChangeAspect="1"/>
          </p:cNvPicPr>
          <p:nvPr/>
        </p:nvPicPr>
        <p:blipFill>
          <a:blip r:embed="rId4"/>
          <a:stretch>
            <a:fillRect/>
          </a:stretch>
        </p:blipFill>
        <p:spPr>
          <a:xfrm>
            <a:off x="8673050" y="1829607"/>
            <a:ext cx="3233605" cy="3854962"/>
          </a:xfrm>
          <a:prstGeom prst="rect">
            <a:avLst/>
          </a:prstGeom>
        </p:spPr>
      </p:pic>
    </p:spTree>
    <p:extLst>
      <p:ext uri="{BB962C8B-B14F-4D97-AF65-F5344CB8AC3E}">
        <p14:creationId xmlns:p14="http://schemas.microsoft.com/office/powerpoint/2010/main" val="319053846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F9E56-4B7D-01F5-E4E5-166C4DF6BC6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3158E70-FCC4-7CE9-E135-9FACA34A9240}"/>
              </a:ext>
            </a:extLst>
          </p:cNvPr>
          <p:cNvSpPr>
            <a:spLocks noGrp="1"/>
          </p:cNvSpPr>
          <p:nvPr>
            <p:ph type="title"/>
          </p:nvPr>
        </p:nvSpPr>
        <p:spPr>
          <a:xfrm>
            <a:off x="2002420" y="388644"/>
            <a:ext cx="10515600" cy="1325563"/>
          </a:xfrm>
        </p:spPr>
        <p:txBody>
          <a:bodyPr/>
          <a:lstStyle/>
          <a:p>
            <a:r>
              <a:rPr lang="tr-TR" b="1" dirty="0"/>
              <a:t>Gelecekte Düşünülen Geliştirmeler</a:t>
            </a:r>
            <a:r>
              <a:rPr lang="tr-TR" dirty="0"/>
              <a:t>	</a:t>
            </a:r>
          </a:p>
        </p:txBody>
      </p:sp>
      <p:sp>
        <p:nvSpPr>
          <p:cNvPr id="6" name="箭头: 五边形 34">
            <a:extLst>
              <a:ext uri="{FF2B5EF4-FFF2-40B4-BE49-F238E27FC236}">
                <a16:creationId xmlns:a16="http://schemas.microsoft.com/office/drawing/2014/main" id="{E5D63C1D-40C7-7324-5984-99056F5713EE}"/>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021B00CE-9813-1DE6-091B-F79A0E6ACA6B}"/>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 name="Rectangle 1">
            <a:extLst>
              <a:ext uri="{FF2B5EF4-FFF2-40B4-BE49-F238E27FC236}">
                <a16:creationId xmlns:a16="http://schemas.microsoft.com/office/drawing/2014/main" id="{3722FB9D-FB14-A392-6DA5-B5DD6B4C909C}"/>
              </a:ext>
            </a:extLst>
          </p:cNvPr>
          <p:cNvSpPr>
            <a:spLocks noGrp="1" noChangeArrowheads="1"/>
          </p:cNvSpPr>
          <p:nvPr>
            <p:ph idx="1"/>
          </p:nvPr>
        </p:nvSpPr>
        <p:spPr bwMode="auto">
          <a:xfrm>
            <a:off x="447472" y="1988281"/>
            <a:ext cx="115564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 Güvenli Veri Saklama:</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Kullanıcı verileri şu anda düz metin dosyasında tutuluyor. </a:t>
            </a:r>
            <a:r>
              <a:rPr kumimoji="0" lang="tr-TR" altLang="tr-TR" sz="2000" b="0" i="0" u="none" strike="noStrike" cap="none" normalizeH="0" baseline="0" dirty="0" err="1">
                <a:ln>
                  <a:noFill/>
                </a:ln>
                <a:solidFill>
                  <a:schemeClr val="tx1"/>
                </a:solidFill>
                <a:effectLst/>
              </a:rPr>
              <a:t>Veritabanı</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SQLite</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Firebase</a:t>
            </a:r>
            <a:r>
              <a:rPr kumimoji="0" lang="tr-TR" altLang="tr-TR" sz="2000" b="0" i="0" u="none" strike="noStrike" cap="none" normalizeH="0" baseline="0" dirty="0">
                <a:ln>
                  <a:noFill/>
                </a:ln>
                <a:solidFill>
                  <a:schemeClr val="tx1"/>
                </a:solidFill>
                <a:effectLst/>
              </a:rPr>
              <a:t>) ve şifreleme yöntemleri entegre edilerek güvenlik artırılabilir.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 SMTP Kimlik Koruması:</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Gönderici bilgileri kod içine gömülü durumda. Şifrelerin .</a:t>
            </a:r>
            <a:r>
              <a:rPr kumimoji="0" lang="tr-TR" altLang="tr-TR" sz="2000" b="0" i="0" u="none" strike="noStrike" cap="none" normalizeH="0" baseline="0" dirty="0" err="1">
                <a:ln>
                  <a:noFill/>
                </a:ln>
                <a:solidFill>
                  <a:schemeClr val="tx1"/>
                </a:solidFill>
                <a:effectLst/>
              </a:rPr>
              <a:t>env</a:t>
            </a:r>
            <a:r>
              <a:rPr kumimoji="0" lang="tr-TR" altLang="tr-TR" sz="2000" b="0" i="0" u="none" strike="noStrike" cap="none" normalizeH="0" baseline="0" dirty="0">
                <a:ln>
                  <a:noFill/>
                </a:ln>
                <a:solidFill>
                  <a:schemeClr val="tx1"/>
                </a:solidFill>
                <a:effectLst/>
              </a:rPr>
              <a:t> gibi gizli yapılandırma dosyalarında saklanması bilgi güvenliği açısından gereklidir.</a:t>
            </a:r>
            <a:endParaRPr lang="tr-TR" altLang="tr-TR" sz="2000" dirty="0"/>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 Gerçek Zamanlı Takip:</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Eylemler (tıklama, giriş </a:t>
            </a:r>
            <a:r>
              <a:rPr lang="tr-TR" altLang="tr-TR" sz="2000" dirty="0"/>
              <a:t>gibi aksiyonlar</a:t>
            </a:r>
            <a:r>
              <a:rPr kumimoji="0" lang="tr-TR" altLang="tr-TR" sz="2000" b="0" i="0" u="none" strike="noStrike" cap="none" normalizeH="0" baseline="0" dirty="0">
                <a:ln>
                  <a:noFill/>
                </a:ln>
                <a:solidFill>
                  <a:schemeClr val="tx1"/>
                </a:solidFill>
                <a:effectLst/>
              </a:rPr>
              <a:t>) anlık olarak Telegram/</a:t>
            </a:r>
            <a:r>
              <a:rPr kumimoji="0" lang="tr-TR" altLang="tr-TR" sz="2000" b="0" i="0" u="none" strike="noStrike" cap="none" normalizeH="0" baseline="0" dirty="0" err="1">
                <a:ln>
                  <a:noFill/>
                </a:ln>
                <a:solidFill>
                  <a:schemeClr val="tx1"/>
                </a:solidFill>
                <a:effectLst/>
              </a:rPr>
              <a:t>Discord</a:t>
            </a:r>
            <a:r>
              <a:rPr kumimoji="0" lang="tr-TR" altLang="tr-TR" sz="2000" b="0" i="0" u="none" strike="noStrike" cap="none" normalizeH="0" baseline="0" dirty="0">
                <a:ln>
                  <a:noFill/>
                </a:ln>
                <a:solidFill>
                  <a:schemeClr val="tx1"/>
                </a:solidFill>
                <a:effectLst/>
              </a:rPr>
              <a:t> gibi platformlara bildirilebilir. Böylece sistem etkileşimli hale getirilebilir.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 </a:t>
            </a:r>
            <a:r>
              <a:rPr kumimoji="0" lang="tr-TR" altLang="tr-TR" sz="2000" b="1" i="0" u="none" strike="noStrike" cap="none" normalizeH="0" baseline="0" dirty="0" err="1">
                <a:ln>
                  <a:noFill/>
                </a:ln>
                <a:solidFill>
                  <a:schemeClr val="tx1"/>
                </a:solidFill>
                <a:effectLst/>
              </a:rPr>
              <a:t>Localhost</a:t>
            </a:r>
            <a:r>
              <a:rPr kumimoji="0" lang="tr-TR" altLang="tr-TR" sz="2000" b="1" i="0" u="none" strike="noStrike" cap="none" normalizeH="0" baseline="0" dirty="0">
                <a:ln>
                  <a:noFill/>
                </a:ln>
                <a:solidFill>
                  <a:schemeClr val="tx1"/>
                </a:solidFill>
                <a:effectLst/>
              </a:rPr>
              <a:t> Dışına Taşıma:</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Sahte siteler şu anda yalnızca yerel ağda çalışıyor. Projenin eğitim amaçlı web tabanlı versiyonu geliştirilebilir (örn</a:t>
            </a:r>
            <a:r>
              <a:rPr lang="tr-TR" altLang="tr-TR" sz="2000" dirty="0"/>
              <a:t>eğin</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sandbox</a:t>
            </a:r>
            <a:r>
              <a:rPr kumimoji="0" lang="tr-TR" altLang="tr-TR" sz="2000" b="0" i="0" u="none" strike="noStrike" cap="none" normalizeH="0" baseline="0" dirty="0">
                <a:ln>
                  <a:noFill/>
                </a:ln>
                <a:solidFill>
                  <a:schemeClr val="tx1"/>
                </a:solidFill>
                <a:effectLst/>
              </a:rPr>
              <a:t> ortamında)</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 Senaryo Çeşitliliği:</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Farklı sektörler ve profiller için daha fazla senaryo tasarımı eklenerek uygulama ölçeklenebilir hale getirilebilir.</a:t>
            </a:r>
          </a:p>
        </p:txBody>
      </p:sp>
    </p:spTree>
    <p:extLst>
      <p:ext uri="{BB962C8B-B14F-4D97-AF65-F5344CB8AC3E}">
        <p14:creationId xmlns:p14="http://schemas.microsoft.com/office/powerpoint/2010/main" val="170670864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54F59-4736-FC28-1E06-91F3961DD173}"/>
            </a:ext>
          </a:extLst>
        </p:cNvPr>
        <p:cNvGrpSpPr/>
        <p:nvPr/>
      </p:nvGrpSpPr>
      <p:grpSpPr>
        <a:xfrm>
          <a:off x="0" y="0"/>
          <a:ext cx="0" cy="0"/>
          <a:chOff x="0" y="0"/>
          <a:chExt cx="0" cy="0"/>
        </a:xfrm>
      </p:grpSpPr>
      <p:pic>
        <p:nvPicPr>
          <p:cNvPr id="8" name="Resim 7">
            <a:extLst>
              <a:ext uri="{FF2B5EF4-FFF2-40B4-BE49-F238E27FC236}">
                <a16:creationId xmlns:a16="http://schemas.microsoft.com/office/drawing/2014/main" id="{FAC22293-0403-F431-A1C9-2838FAF0D111}"/>
              </a:ext>
            </a:extLst>
          </p:cNvPr>
          <p:cNvPicPr>
            <a:picLocks noChangeAspect="1"/>
          </p:cNvPicPr>
          <p:nvPr/>
        </p:nvPicPr>
        <p:blipFill>
          <a:blip r:embed="rId2"/>
          <a:stretch>
            <a:fillRect/>
          </a:stretch>
        </p:blipFill>
        <p:spPr>
          <a:xfrm>
            <a:off x="0" y="-68729"/>
            <a:ext cx="12192000" cy="6858000"/>
          </a:xfrm>
          <a:prstGeom prst="rect">
            <a:avLst/>
          </a:prstGeom>
        </p:spPr>
      </p:pic>
      <p:sp>
        <p:nvSpPr>
          <p:cNvPr id="4" name="İçerik Yer Tutucusu 3">
            <a:extLst>
              <a:ext uri="{FF2B5EF4-FFF2-40B4-BE49-F238E27FC236}">
                <a16:creationId xmlns:a16="http://schemas.microsoft.com/office/drawing/2014/main" id="{5E8395FE-C79E-1026-1D2B-CC0127300FF1}"/>
              </a:ext>
            </a:extLst>
          </p:cNvPr>
          <p:cNvSpPr>
            <a:spLocks noGrp="1"/>
          </p:cNvSpPr>
          <p:nvPr>
            <p:ph idx="1"/>
          </p:nvPr>
        </p:nvSpPr>
        <p:spPr>
          <a:xfrm>
            <a:off x="838200" y="1825625"/>
            <a:ext cx="10515600" cy="4351338"/>
          </a:xfrm>
        </p:spPr>
        <p:txBody>
          <a:bodyPr>
            <a:normAutofit/>
          </a:bodyPr>
          <a:lstStyle/>
          <a:p>
            <a:pPr marL="0" indent="0" algn="ctr">
              <a:buNone/>
            </a:pPr>
            <a:endParaRPr lang="tr-TR" sz="3200" dirty="0"/>
          </a:p>
          <a:p>
            <a:pPr marL="0" indent="0" algn="ctr">
              <a:buNone/>
            </a:pPr>
            <a:endParaRPr lang="tr-TR" sz="3200" dirty="0"/>
          </a:p>
          <a:p>
            <a:pPr marL="0" indent="0" algn="ctr">
              <a:buNone/>
            </a:pPr>
            <a:r>
              <a:rPr lang="tr-TR" sz="3200" dirty="0"/>
              <a:t>Danışman hocamız Fatma Nur Akı’ya ve değerli hocamız İbrahim </a:t>
            </a:r>
            <a:r>
              <a:rPr lang="tr-TR" sz="3200" dirty="0" err="1"/>
              <a:t>Gündüzgile’e</a:t>
            </a:r>
            <a:r>
              <a:rPr lang="tr-TR" sz="3200" dirty="0"/>
              <a:t> yönlendirmeleri ve projeye katkıları için teşekkür ederim. </a:t>
            </a:r>
          </a:p>
          <a:p>
            <a:pPr marL="0" indent="0" algn="ctr">
              <a:buNone/>
            </a:pPr>
            <a:endParaRPr lang="tr-TR" sz="3200" dirty="0"/>
          </a:p>
          <a:p>
            <a:pPr marL="0" indent="0" algn="ctr">
              <a:buNone/>
            </a:pPr>
            <a:r>
              <a:rPr lang="tr-TR" sz="3200" dirty="0"/>
              <a:t>Dinlediğiniz için teşekkür ederim.</a:t>
            </a:r>
          </a:p>
        </p:txBody>
      </p:sp>
      <p:pic>
        <p:nvPicPr>
          <p:cNvPr id="7" name="Resim 6" descr="ekran görüntüsü, yazı tipi, simge, sembol, grafik içeren bir resim&#10;&#10;Açıklama otomatik olarak oluşturuldu">
            <a:extLst>
              <a:ext uri="{FF2B5EF4-FFF2-40B4-BE49-F238E27FC236}">
                <a16:creationId xmlns:a16="http://schemas.microsoft.com/office/drawing/2014/main" id="{E7814862-99D5-DF96-FEB6-3CF03EE2E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461" y="681037"/>
            <a:ext cx="4299077" cy="2073073"/>
          </a:xfrm>
          <a:prstGeom prst="rect">
            <a:avLst/>
          </a:prstGeom>
        </p:spPr>
      </p:pic>
    </p:spTree>
    <p:extLst>
      <p:ext uri="{BB962C8B-B14F-4D97-AF65-F5344CB8AC3E}">
        <p14:creationId xmlns:p14="http://schemas.microsoft.com/office/powerpoint/2010/main" val="40816689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F1B36-D7A5-D75A-0A0C-AFD8999B3F3B}"/>
            </a:ext>
          </a:extLst>
        </p:cNvPr>
        <p:cNvGrpSpPr/>
        <p:nvPr/>
      </p:nvGrpSpPr>
      <p:grpSpPr>
        <a:xfrm>
          <a:off x="0" y="0"/>
          <a:ext cx="0" cy="0"/>
          <a:chOff x="0" y="0"/>
          <a:chExt cx="0" cy="0"/>
        </a:xfrm>
      </p:grpSpPr>
      <p:pic>
        <p:nvPicPr>
          <p:cNvPr id="10" name="Resim 9">
            <a:extLst>
              <a:ext uri="{FF2B5EF4-FFF2-40B4-BE49-F238E27FC236}">
                <a16:creationId xmlns:a16="http://schemas.microsoft.com/office/drawing/2014/main" id="{B0617E15-7256-1C3C-19E0-DDC5351E9144}"/>
              </a:ext>
            </a:extLst>
          </p:cNvPr>
          <p:cNvPicPr>
            <a:picLocks noChangeAspect="1"/>
          </p:cNvPicPr>
          <p:nvPr/>
        </p:nvPicPr>
        <p:blipFill>
          <a:blip r:embed="rId3"/>
          <a:stretch>
            <a:fillRect/>
          </a:stretch>
        </p:blipFill>
        <p:spPr>
          <a:xfrm>
            <a:off x="0" y="0"/>
            <a:ext cx="12192000" cy="6858000"/>
          </a:xfrm>
          <a:prstGeom prst="rect">
            <a:avLst/>
          </a:prstGeom>
        </p:spPr>
      </p:pic>
      <p:sp>
        <p:nvSpPr>
          <p:cNvPr id="3" name="Alt Başlık 2">
            <a:extLst>
              <a:ext uri="{FF2B5EF4-FFF2-40B4-BE49-F238E27FC236}">
                <a16:creationId xmlns:a16="http://schemas.microsoft.com/office/drawing/2014/main" id="{467EF822-918F-5865-D0BC-043E520580F5}"/>
              </a:ext>
            </a:extLst>
          </p:cNvPr>
          <p:cNvSpPr>
            <a:spLocks noGrp="1"/>
          </p:cNvSpPr>
          <p:nvPr>
            <p:ph type="subTitle" idx="1"/>
          </p:nvPr>
        </p:nvSpPr>
        <p:spPr>
          <a:xfrm>
            <a:off x="797293" y="3823874"/>
            <a:ext cx="10597414" cy="2446529"/>
          </a:xfrm>
        </p:spPr>
        <p:txBody>
          <a:bodyPr>
            <a:normAutofit/>
          </a:bodyPr>
          <a:lstStyle/>
          <a:p>
            <a:r>
              <a:rPr lang="tr-TR" b="1" dirty="0"/>
              <a:t>ENG402 BİTİRME PROJESİ</a:t>
            </a:r>
            <a:endParaRPr lang="tr-TR" dirty="0"/>
          </a:p>
          <a:p>
            <a:r>
              <a:rPr lang="tr-TR" b="1" dirty="0" err="1"/>
              <a:t>Social</a:t>
            </a:r>
            <a:r>
              <a:rPr lang="tr-TR" b="1" dirty="0"/>
              <a:t> </a:t>
            </a:r>
            <a:r>
              <a:rPr lang="tr-TR" b="1" dirty="0" err="1"/>
              <a:t>Engineering</a:t>
            </a:r>
            <a:r>
              <a:rPr lang="tr-TR" b="1" dirty="0"/>
              <a:t> </a:t>
            </a:r>
            <a:r>
              <a:rPr lang="tr-TR" b="1" dirty="0" err="1"/>
              <a:t>Tool</a:t>
            </a:r>
            <a:endParaRPr lang="tr-TR" b="1" dirty="0"/>
          </a:p>
          <a:p>
            <a:r>
              <a:rPr lang="tr-TR" b="1" dirty="0"/>
              <a:t>‘</a:t>
            </a:r>
            <a:r>
              <a:rPr lang="tr-TR" b="1" dirty="0" err="1"/>
              <a:t>HexHook</a:t>
            </a:r>
            <a:r>
              <a:rPr lang="tr-TR" b="1" dirty="0"/>
              <a:t>’</a:t>
            </a:r>
          </a:p>
          <a:p>
            <a:endParaRPr lang="tr-TR" dirty="0"/>
          </a:p>
          <a:p>
            <a:r>
              <a:rPr lang="tr-TR" dirty="0"/>
              <a:t>Muhammet Emircan Arslan - 200026924</a:t>
            </a:r>
          </a:p>
        </p:txBody>
      </p:sp>
      <p:pic>
        <p:nvPicPr>
          <p:cNvPr id="7" name="Resim 6" descr="ekran görüntüsü, yazı tipi, simge, sembol, grafik içeren bir resim&#10;&#10;Açıklama otomatik olarak oluşturuldu">
            <a:extLst>
              <a:ext uri="{FF2B5EF4-FFF2-40B4-BE49-F238E27FC236}">
                <a16:creationId xmlns:a16="http://schemas.microsoft.com/office/drawing/2014/main" id="{5750CD73-9055-7BA3-05DF-8E270EB25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9229" y="1111186"/>
            <a:ext cx="5073542" cy="2446530"/>
          </a:xfrm>
          <a:prstGeom prst="rect">
            <a:avLst/>
          </a:prstGeom>
        </p:spPr>
      </p:pic>
    </p:spTree>
    <p:extLst>
      <p:ext uri="{BB962C8B-B14F-4D97-AF65-F5344CB8AC3E}">
        <p14:creationId xmlns:p14="http://schemas.microsoft.com/office/powerpoint/2010/main" val="354002350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C6B16-AF0B-32F2-6BC8-8127341EB18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1D9883F-10AD-5D15-83C3-AEFDB644B379}"/>
              </a:ext>
            </a:extLst>
          </p:cNvPr>
          <p:cNvSpPr>
            <a:spLocks noGrp="1"/>
          </p:cNvSpPr>
          <p:nvPr>
            <p:ph type="title"/>
          </p:nvPr>
        </p:nvSpPr>
        <p:spPr>
          <a:xfrm>
            <a:off x="2002420" y="388644"/>
            <a:ext cx="10515600" cy="1325563"/>
          </a:xfrm>
        </p:spPr>
        <p:txBody>
          <a:bodyPr/>
          <a:lstStyle/>
          <a:p>
            <a:r>
              <a:rPr lang="tr-TR" b="1" dirty="0" err="1"/>
              <a:t>About</a:t>
            </a:r>
            <a:r>
              <a:rPr lang="tr-TR" b="1" dirty="0"/>
              <a:t> </a:t>
            </a:r>
            <a:r>
              <a:rPr lang="tr-TR" b="1" dirty="0" err="1"/>
              <a:t>the</a:t>
            </a:r>
            <a:r>
              <a:rPr lang="tr-TR" b="1" dirty="0"/>
              <a:t> Project	</a:t>
            </a:r>
            <a:r>
              <a:rPr lang="tr-TR" dirty="0"/>
              <a:t>	</a:t>
            </a:r>
          </a:p>
        </p:txBody>
      </p:sp>
      <p:sp>
        <p:nvSpPr>
          <p:cNvPr id="6" name="箭头: 五边形 34">
            <a:extLst>
              <a:ext uri="{FF2B5EF4-FFF2-40B4-BE49-F238E27FC236}">
                <a16:creationId xmlns:a16="http://schemas.microsoft.com/office/drawing/2014/main" id="{0AEA5CF0-009D-82EE-F067-5FBB77CC7872}"/>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3F7DD151-8F3B-89CB-6F2E-1C7671ED8F93}"/>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7" name="Rectangle 2">
            <a:extLst>
              <a:ext uri="{FF2B5EF4-FFF2-40B4-BE49-F238E27FC236}">
                <a16:creationId xmlns:a16="http://schemas.microsoft.com/office/drawing/2014/main" id="{5FB52FC2-F328-0185-A7B1-BFA9AE3FECC2}"/>
              </a:ext>
            </a:extLst>
          </p:cNvPr>
          <p:cNvSpPr>
            <a:spLocks noGrp="1" noChangeArrowheads="1"/>
          </p:cNvSpPr>
          <p:nvPr>
            <p:ph idx="1"/>
          </p:nvPr>
        </p:nvSpPr>
        <p:spPr bwMode="auto">
          <a:xfrm>
            <a:off x="475993" y="3793869"/>
            <a:ext cx="11459846"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latin typeface="Abadi Extra Light"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1" name="Rectangle 6">
            <a:extLst>
              <a:ext uri="{FF2B5EF4-FFF2-40B4-BE49-F238E27FC236}">
                <a16:creationId xmlns:a16="http://schemas.microsoft.com/office/drawing/2014/main" id="{553B9517-81FC-4E20-35E7-585309624B2C}"/>
              </a:ext>
            </a:extLst>
          </p:cNvPr>
          <p:cNvSpPr>
            <a:spLocks noChangeArrowheads="1"/>
          </p:cNvSpPr>
          <p:nvPr/>
        </p:nvSpPr>
        <p:spPr bwMode="auto">
          <a:xfrm>
            <a:off x="526583" y="2006600"/>
            <a:ext cx="1113883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1" i="0" u="none" strike="noStrike" cap="none" normalizeH="0" baseline="0" dirty="0" err="1">
                <a:ln>
                  <a:noFill/>
                </a:ln>
                <a:solidFill>
                  <a:schemeClr val="tx1"/>
                </a:solidFill>
                <a:effectLst/>
              </a:rPr>
              <a:t>HexHook</a:t>
            </a:r>
            <a:r>
              <a:rPr kumimoji="0" lang="tr-TR" altLang="tr-TR" sz="2000" b="0" i="0" u="none" strike="noStrike" cap="none" normalizeH="0" baseline="0" dirty="0">
                <a:ln>
                  <a:noFill/>
                </a:ln>
                <a:solidFill>
                  <a:schemeClr val="tx1"/>
                </a:solidFill>
                <a:effectLst/>
              </a:rPr>
              <a:t> is a </a:t>
            </a:r>
            <a:r>
              <a:rPr kumimoji="0" lang="tr-TR" altLang="tr-TR" sz="2000" b="0" i="0" u="none" strike="noStrike" cap="none" normalizeH="0" baseline="0" dirty="0" err="1">
                <a:ln>
                  <a:noFill/>
                </a:ln>
                <a:solidFill>
                  <a:schemeClr val="tx1"/>
                </a:solidFill>
                <a:effectLst/>
              </a:rPr>
              <a:t>simulation</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tool</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designed</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to</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raise</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awareness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among</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users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against</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phishing</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attacks</a:t>
            </a:r>
            <a:r>
              <a:rPr kumimoji="0" lang="tr-TR" altLang="tr-TR"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err="1">
                <a:ln>
                  <a:noFill/>
                </a:ln>
                <a:solidFill>
                  <a:schemeClr val="tx1"/>
                </a:solidFill>
                <a:effectLst/>
              </a:rPr>
              <a:t>The</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tool</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creates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realistic</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email</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scenarios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to</a:t>
            </a:r>
            <a:r>
              <a:rPr kumimoji="0" lang="tr-TR" altLang="tr-TR" sz="2000" b="0" i="0" u="none" strike="noStrike" cap="none" normalizeH="0" baseline="0" dirty="0">
                <a:ln>
                  <a:noFill/>
                </a:ln>
                <a:solidFill>
                  <a:schemeClr val="tx1"/>
                </a:solidFill>
                <a:effectLst/>
              </a:rPr>
              <a:t> test </a:t>
            </a:r>
            <a:r>
              <a:rPr kumimoji="0" lang="tr-TR" altLang="tr-TR" sz="2000" b="0" i="0" u="none" strike="noStrike" cap="none" normalizeH="0" baseline="0" dirty="0" err="1">
                <a:ln>
                  <a:noFill/>
                </a:ln>
                <a:solidFill>
                  <a:schemeClr val="tx1"/>
                </a:solidFill>
                <a:effectLst/>
              </a:rPr>
              <a:t>users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attention</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levels</a:t>
            </a:r>
            <a:r>
              <a:rPr kumimoji="0" lang="tr-TR" altLang="tr-TR"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err="1">
                <a:ln>
                  <a:noFill/>
                </a:ln>
                <a:solidFill>
                  <a:schemeClr val="tx1"/>
                </a:solidFill>
                <a:effectLst/>
              </a:rPr>
              <a:t>Fake</a:t>
            </a:r>
            <a:r>
              <a:rPr kumimoji="0" lang="tr-TR" altLang="tr-TR" sz="2000" b="0" i="0" u="none" strike="noStrike" cap="none" normalizeH="0" baseline="0" dirty="0">
                <a:ln>
                  <a:noFill/>
                </a:ln>
                <a:solidFill>
                  <a:schemeClr val="tx1"/>
                </a:solidFill>
                <a:effectLst/>
              </a:rPr>
              <a:t> but </a:t>
            </a:r>
            <a:r>
              <a:rPr kumimoji="0" lang="tr-TR" altLang="tr-TR" sz="2000" b="0" i="0" u="none" strike="noStrike" cap="none" normalizeH="0" baseline="0" dirty="0" err="1">
                <a:ln>
                  <a:noFill/>
                </a:ln>
                <a:solidFill>
                  <a:schemeClr val="tx1"/>
                </a:solidFill>
                <a:effectLst/>
              </a:rPr>
              <a:t>professionally</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crafted</a:t>
            </a:r>
            <a:r>
              <a:rPr kumimoji="0" lang="tr-TR" altLang="tr-TR" sz="2000" b="0" i="0" u="none" strike="noStrike" cap="none" normalizeH="0" baseline="0" dirty="0">
                <a:ln>
                  <a:noFill/>
                </a:ln>
                <a:solidFill>
                  <a:schemeClr val="tx1"/>
                </a:solidFill>
                <a:effectLst/>
              </a:rPr>
              <a:t> HTML </a:t>
            </a:r>
            <a:r>
              <a:rPr kumimoji="0" lang="tr-TR" altLang="tr-TR" sz="2000" b="0" i="0" u="none" strike="noStrike" cap="none" normalizeH="0" baseline="0" dirty="0" err="1">
                <a:ln>
                  <a:noFill/>
                </a:ln>
                <a:solidFill>
                  <a:schemeClr val="tx1"/>
                </a:solidFill>
                <a:effectLst/>
              </a:rPr>
              <a:t>emails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are</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automatically</a:t>
            </a:r>
            <a:r>
              <a:rPr kumimoji="0" lang="tr-TR" altLang="tr-TR" sz="2000" b="0" i="0" u="none" strike="noStrike" cap="none" normalizeH="0" baseline="0" dirty="0">
                <a:ln>
                  <a:noFill/>
                </a:ln>
                <a:solidFill>
                  <a:schemeClr val="tx1"/>
                </a:solidFill>
                <a:effectLst/>
              </a:rPr>
              <a:t> sent </a:t>
            </a:r>
            <a:r>
              <a:rPr kumimoji="0" lang="tr-TR" altLang="tr-TR" sz="2000" b="0" i="0" u="none" strike="noStrike" cap="none" normalizeH="0" baseline="0" dirty="0" err="1">
                <a:ln>
                  <a:noFill/>
                </a:ln>
                <a:solidFill>
                  <a:schemeClr val="tx1"/>
                </a:solidFill>
                <a:effectLst/>
              </a:rPr>
              <a:t>to</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target</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users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via</a:t>
            </a:r>
            <a:r>
              <a:rPr kumimoji="0" lang="tr-TR" altLang="tr-TR" sz="2000" b="0" i="0" u="none" strike="noStrike" cap="none" normalizeH="0" baseline="0" dirty="0">
                <a:ln>
                  <a:noFill/>
                </a:ln>
                <a:solidFill>
                  <a:schemeClr val="tx1"/>
                </a:solidFill>
                <a:effectLst/>
              </a:rPr>
              <a:t> Python.</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err="1">
                <a:ln>
                  <a:noFill/>
                </a:ln>
                <a:solidFill>
                  <a:schemeClr val="tx1"/>
                </a:solidFill>
                <a:effectLst/>
              </a:rPr>
              <a:t>The</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simulations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aim</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to</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observe</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users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reactions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and</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provide</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security</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training</a:t>
            </a:r>
            <a:r>
              <a:rPr kumimoji="0" lang="tr-TR" altLang="tr-TR"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err="1">
                <a:ln>
                  <a:noFill/>
                </a:ln>
                <a:solidFill>
                  <a:schemeClr val="tx1"/>
                </a:solidFill>
                <a:effectLst/>
              </a:rPr>
              <a:t>The</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project</a:t>
            </a:r>
            <a:r>
              <a:rPr kumimoji="0" lang="tr-TR" altLang="tr-TR" sz="2000" b="0" i="0" u="none" strike="noStrike" cap="none" normalizeH="0" baseline="0" dirty="0">
                <a:ln>
                  <a:noFill/>
                </a:ln>
                <a:solidFill>
                  <a:schemeClr val="tx1"/>
                </a:solidFill>
                <a:effectLst/>
              </a:rPr>
              <a:t> is </a:t>
            </a:r>
            <a:r>
              <a:rPr kumimoji="0" lang="tr-TR" altLang="tr-TR" sz="2000" b="0" i="0" u="none" strike="noStrike" cap="none" normalizeH="0" baseline="0" dirty="0" err="1">
                <a:ln>
                  <a:noFill/>
                </a:ln>
                <a:solidFill>
                  <a:schemeClr val="tx1"/>
                </a:solidFill>
                <a:effectLst/>
              </a:rPr>
              <a:t>developed</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to</a:t>
            </a:r>
            <a:r>
              <a:rPr kumimoji="0" lang="tr-TR" altLang="tr-TR" sz="2000" b="0" i="0" u="none" strike="noStrike" cap="none" normalizeH="0" baseline="0" dirty="0">
                <a:ln>
                  <a:noFill/>
                </a:ln>
                <a:solidFill>
                  <a:schemeClr val="tx1"/>
                </a:solidFill>
                <a:effectLst/>
              </a:rPr>
              <a:t> be </a:t>
            </a:r>
            <a:r>
              <a:rPr kumimoji="0" lang="tr-TR" altLang="tr-TR" sz="2000" b="0" i="0" u="none" strike="noStrike" cap="none" normalizeH="0" baseline="0" dirty="0" err="1">
                <a:ln>
                  <a:noFill/>
                </a:ln>
                <a:solidFill>
                  <a:schemeClr val="tx1"/>
                </a:solidFill>
                <a:effectLst/>
              </a:rPr>
              <a:t>used</a:t>
            </a:r>
            <a:r>
              <a:rPr kumimoji="0" lang="tr-TR" altLang="tr-TR" sz="2000" b="0" i="0" u="none" strike="noStrike" cap="none" normalizeH="0" baseline="0" dirty="0">
                <a:ln>
                  <a:noFill/>
                </a:ln>
                <a:solidFill>
                  <a:schemeClr val="tx1"/>
                </a:solidFill>
                <a:effectLst/>
              </a:rPr>
              <a:t> in </a:t>
            </a:r>
            <a:r>
              <a:rPr kumimoji="0" lang="tr-TR" altLang="tr-TR" sz="2000" b="0" i="0" u="none" strike="noStrike" cap="none" normalizeH="0" baseline="0" dirty="0" err="1">
                <a:ln>
                  <a:noFill/>
                </a:ln>
                <a:solidFill>
                  <a:schemeClr val="tx1"/>
                </a:solidFill>
                <a:effectLst/>
              </a:rPr>
              <a:t>both</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individual</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awareness</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and</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corporate</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training</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scenarios</a:t>
            </a:r>
            <a:r>
              <a:rPr kumimoji="0" lang="tr-TR" altLang="tr-TR" sz="20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410571038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1EA70-97BE-B538-3B66-960347A7406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DDD90D2-1DAD-2038-73D4-987CE6D3C65A}"/>
              </a:ext>
            </a:extLst>
          </p:cNvPr>
          <p:cNvSpPr>
            <a:spLocks noGrp="1"/>
          </p:cNvSpPr>
          <p:nvPr>
            <p:ph type="title"/>
          </p:nvPr>
        </p:nvSpPr>
        <p:spPr>
          <a:xfrm>
            <a:off x="2002420" y="388644"/>
            <a:ext cx="10515600" cy="1325563"/>
          </a:xfrm>
        </p:spPr>
        <p:txBody>
          <a:bodyPr/>
          <a:lstStyle/>
          <a:p>
            <a:r>
              <a:rPr lang="tr-TR" b="1" dirty="0" err="1"/>
              <a:t>Objective</a:t>
            </a:r>
            <a:r>
              <a:rPr lang="tr-TR" b="1" dirty="0"/>
              <a:t> </a:t>
            </a:r>
            <a:r>
              <a:rPr lang="tr-TR" b="1" dirty="0" err="1"/>
              <a:t>and</a:t>
            </a:r>
            <a:r>
              <a:rPr lang="tr-TR" b="1" dirty="0"/>
              <a:t> </a:t>
            </a:r>
            <a:r>
              <a:rPr lang="tr-TR" b="1" dirty="0" err="1"/>
              <a:t>Scope</a:t>
            </a:r>
            <a:r>
              <a:rPr lang="tr-TR" dirty="0"/>
              <a:t>		</a:t>
            </a:r>
          </a:p>
        </p:txBody>
      </p:sp>
      <p:sp>
        <p:nvSpPr>
          <p:cNvPr id="6" name="箭头: 五边形 34">
            <a:extLst>
              <a:ext uri="{FF2B5EF4-FFF2-40B4-BE49-F238E27FC236}">
                <a16:creationId xmlns:a16="http://schemas.microsoft.com/office/drawing/2014/main" id="{C754B4AE-7390-78C1-A6D4-8FF85F4F8222}"/>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1C840804-6A5E-CC97-3A8F-462E44FE9157}"/>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7" name="Rectangle 2">
            <a:extLst>
              <a:ext uri="{FF2B5EF4-FFF2-40B4-BE49-F238E27FC236}">
                <a16:creationId xmlns:a16="http://schemas.microsoft.com/office/drawing/2014/main" id="{9FEF2AE9-86F1-B61D-DD3D-9D5AA6E347D7}"/>
              </a:ext>
            </a:extLst>
          </p:cNvPr>
          <p:cNvSpPr>
            <a:spLocks noGrp="1" noChangeArrowheads="1"/>
          </p:cNvSpPr>
          <p:nvPr>
            <p:ph idx="1"/>
          </p:nvPr>
        </p:nvSpPr>
        <p:spPr bwMode="auto">
          <a:xfrm>
            <a:off x="485721" y="1812702"/>
            <a:ext cx="11459846" cy="4958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dirty="0"/>
              <a:t>🛡️ </a:t>
            </a:r>
            <a:r>
              <a:rPr lang="en-US" sz="2000" b="1" dirty="0"/>
              <a:t>Objective: Educate – Simulate – Raise Awareness</a:t>
            </a:r>
            <a:endParaRPr lang="en-US" sz="2000" dirty="0"/>
          </a:p>
          <a:p>
            <a:r>
              <a:rPr lang="en-US" sz="2000" dirty="0"/>
              <a:t>Increase users’ awareness against social engineering and phishing attacks</a:t>
            </a:r>
          </a:p>
          <a:p>
            <a:r>
              <a:rPr lang="en-US" sz="2000" dirty="0"/>
              <a:t>Provide an educational experience by generating realistic email simulation scenarios</a:t>
            </a:r>
          </a:p>
          <a:p>
            <a:r>
              <a:rPr lang="en-US" sz="2000" dirty="0"/>
              <a:t>Develop a dynamic, customizable tool that can be integrated into corporate or individual security training programs</a:t>
            </a:r>
          </a:p>
          <a:p>
            <a:pPr marL="0" indent="0">
              <a:buNone/>
            </a:pPr>
            <a:endParaRPr lang="tr-TR" sz="2000" dirty="0"/>
          </a:p>
          <a:p>
            <a:pPr marL="0" indent="0">
              <a:buNone/>
            </a:pPr>
            <a:r>
              <a:rPr lang="tr-TR" sz="2000" dirty="0"/>
              <a:t>🧭</a:t>
            </a:r>
            <a:r>
              <a:rPr lang="tr-TR" sz="2000" b="1" dirty="0" err="1"/>
              <a:t>Scope</a:t>
            </a:r>
            <a:r>
              <a:rPr lang="tr-TR" sz="2000" b="1" dirty="0"/>
              <a:t>: Select – </a:t>
            </a:r>
            <a:r>
              <a:rPr lang="tr-TR" sz="2000" b="1" dirty="0" err="1"/>
              <a:t>Send</a:t>
            </a:r>
            <a:r>
              <a:rPr lang="tr-TR" sz="2000" b="1" dirty="0"/>
              <a:t> – </a:t>
            </a:r>
            <a:r>
              <a:rPr lang="tr-TR" sz="2000" b="1" dirty="0" err="1"/>
              <a:t>Imitate</a:t>
            </a:r>
            <a:endParaRPr lang="tr-TR" sz="2000" dirty="0"/>
          </a:p>
          <a:p>
            <a:r>
              <a:rPr lang="tr-TR" sz="2000" dirty="0"/>
              <a:t>Select </a:t>
            </a:r>
            <a:r>
              <a:rPr lang="tr-TR" sz="2000" dirty="0" err="1"/>
              <a:t>scenario</a:t>
            </a:r>
            <a:r>
              <a:rPr lang="tr-TR" sz="2000" dirty="0"/>
              <a:t> </a:t>
            </a:r>
            <a:r>
              <a:rPr lang="tr-TR" sz="2000" dirty="0" err="1"/>
              <a:t>and</a:t>
            </a:r>
            <a:r>
              <a:rPr lang="tr-TR" sz="2000" dirty="0"/>
              <a:t> </a:t>
            </a:r>
            <a:r>
              <a:rPr lang="tr-TR" sz="2000" dirty="0" err="1"/>
              <a:t>enter</a:t>
            </a:r>
            <a:r>
              <a:rPr lang="tr-TR" sz="2000" dirty="0"/>
              <a:t> </a:t>
            </a:r>
            <a:r>
              <a:rPr lang="tr-TR" sz="2000" dirty="0" err="1"/>
              <a:t>target</a:t>
            </a:r>
            <a:r>
              <a:rPr lang="tr-TR" sz="2000" dirty="0"/>
              <a:t> </a:t>
            </a:r>
            <a:r>
              <a:rPr lang="tr-TR" sz="2000" dirty="0" err="1"/>
              <a:t>email</a:t>
            </a:r>
            <a:r>
              <a:rPr lang="tr-TR" sz="2000" dirty="0"/>
              <a:t> </a:t>
            </a:r>
            <a:r>
              <a:rPr lang="tr-TR" sz="2000" dirty="0" err="1"/>
              <a:t>through</a:t>
            </a:r>
            <a:r>
              <a:rPr lang="tr-TR" sz="2000" dirty="0"/>
              <a:t> a </a:t>
            </a:r>
            <a:r>
              <a:rPr lang="tr-TR" sz="2000" dirty="0" err="1"/>
              <a:t>graphical</a:t>
            </a:r>
            <a:r>
              <a:rPr lang="tr-TR" sz="2000" dirty="0"/>
              <a:t> </a:t>
            </a:r>
            <a:r>
              <a:rPr lang="tr-TR" sz="2000" dirty="0" err="1"/>
              <a:t>interface</a:t>
            </a:r>
            <a:endParaRPr lang="tr-TR" sz="2000" dirty="0"/>
          </a:p>
          <a:p>
            <a:r>
              <a:rPr lang="tr-TR" sz="2000" dirty="0"/>
              <a:t>HTML-</a:t>
            </a:r>
            <a:r>
              <a:rPr lang="tr-TR" sz="2000" dirty="0" err="1"/>
              <a:t>based</a:t>
            </a:r>
            <a:r>
              <a:rPr lang="tr-TR" sz="2000" dirty="0"/>
              <a:t> </a:t>
            </a:r>
            <a:r>
              <a:rPr lang="tr-TR" sz="2000" dirty="0" err="1"/>
              <a:t>fake</a:t>
            </a:r>
            <a:r>
              <a:rPr lang="tr-TR" sz="2000" dirty="0"/>
              <a:t> </a:t>
            </a:r>
            <a:r>
              <a:rPr lang="tr-TR" sz="2000" dirty="0" err="1"/>
              <a:t>email</a:t>
            </a:r>
            <a:r>
              <a:rPr lang="tr-TR" sz="2000" dirty="0"/>
              <a:t> </a:t>
            </a:r>
            <a:r>
              <a:rPr lang="tr-TR" sz="2000" dirty="0" err="1"/>
              <a:t>content</a:t>
            </a:r>
            <a:r>
              <a:rPr lang="tr-TR" sz="2000" dirty="0"/>
              <a:t> (Facebook, Instagram, SIS, HR </a:t>
            </a:r>
            <a:r>
              <a:rPr lang="tr-TR" sz="2000" dirty="0" err="1"/>
              <a:t>Scenarios</a:t>
            </a:r>
            <a:r>
              <a:rPr lang="tr-TR" sz="2000" dirty="0"/>
              <a:t>…)</a:t>
            </a:r>
          </a:p>
          <a:p>
            <a:r>
              <a:rPr lang="tr-TR" sz="2000" dirty="0" err="1"/>
              <a:t>Send</a:t>
            </a:r>
            <a:r>
              <a:rPr lang="tr-TR" sz="2000" dirty="0"/>
              <a:t> </a:t>
            </a:r>
            <a:r>
              <a:rPr lang="tr-TR" sz="2000" dirty="0" err="1"/>
              <a:t>automated</a:t>
            </a:r>
            <a:r>
              <a:rPr lang="tr-TR" sz="2000" dirty="0"/>
              <a:t> </a:t>
            </a:r>
            <a:r>
              <a:rPr lang="tr-TR" sz="2000" dirty="0" err="1"/>
              <a:t>emails</a:t>
            </a:r>
            <a:r>
              <a:rPr lang="tr-TR" sz="2000" dirty="0"/>
              <a:t> </a:t>
            </a:r>
            <a:r>
              <a:rPr lang="tr-TR" sz="2000" dirty="0" err="1"/>
              <a:t>using</a:t>
            </a:r>
            <a:r>
              <a:rPr lang="tr-TR" sz="2000" dirty="0"/>
              <a:t> Python </a:t>
            </a:r>
            <a:r>
              <a:rPr lang="tr-TR" sz="2000" dirty="0" err="1"/>
              <a:t>and</a:t>
            </a:r>
            <a:r>
              <a:rPr lang="tr-TR" sz="2000" dirty="0"/>
              <a:t> SMTP</a:t>
            </a:r>
          </a:p>
          <a:p>
            <a:r>
              <a:rPr lang="tr-TR" sz="2000" dirty="0" err="1"/>
              <a:t>Suitable</a:t>
            </a:r>
            <a:r>
              <a:rPr lang="tr-TR" sz="2000" dirty="0"/>
              <a:t> </a:t>
            </a:r>
            <a:r>
              <a:rPr lang="tr-TR" sz="2000" dirty="0" err="1"/>
              <a:t>for</a:t>
            </a:r>
            <a:r>
              <a:rPr lang="tr-TR" sz="2000" dirty="0"/>
              <a:t> </a:t>
            </a:r>
            <a:r>
              <a:rPr lang="tr-TR" sz="2000" dirty="0" err="1"/>
              <a:t>educational</a:t>
            </a:r>
            <a:r>
              <a:rPr lang="tr-TR" sz="2000" dirty="0"/>
              <a:t> </a:t>
            </a:r>
            <a:r>
              <a:rPr lang="tr-TR" sz="2000" dirty="0" err="1"/>
              <a:t>and</a:t>
            </a:r>
            <a:r>
              <a:rPr lang="tr-TR" sz="2000" dirty="0"/>
              <a:t> </a:t>
            </a:r>
            <a:r>
              <a:rPr lang="tr-TR" sz="2000" dirty="0" err="1"/>
              <a:t>experimental</a:t>
            </a:r>
            <a:r>
              <a:rPr lang="tr-TR" sz="2000" dirty="0"/>
              <a:t> </a:t>
            </a:r>
            <a:r>
              <a:rPr lang="tr-TR" sz="2000" dirty="0" err="1"/>
              <a:t>environments</a:t>
            </a:r>
            <a:r>
              <a:rPr lang="tr-TR" sz="2000" dirty="0"/>
              <a:t>, </a:t>
            </a:r>
            <a:r>
              <a:rPr lang="tr-TR" sz="2000" dirty="0" err="1"/>
              <a:t>with</a:t>
            </a:r>
            <a:r>
              <a:rPr lang="tr-TR" sz="2000" dirty="0"/>
              <a:t> </a:t>
            </a:r>
            <a:r>
              <a:rPr lang="tr-TR" sz="2000" dirty="0" err="1"/>
              <a:t>optional</a:t>
            </a:r>
            <a:r>
              <a:rPr lang="tr-TR" sz="2000" dirty="0"/>
              <a:t> </a:t>
            </a:r>
            <a:r>
              <a:rPr lang="tr-TR" sz="2000" dirty="0" err="1"/>
              <a:t>support</a:t>
            </a:r>
            <a:r>
              <a:rPr lang="tr-TR" sz="2000" dirty="0"/>
              <a:t> </a:t>
            </a:r>
            <a:r>
              <a:rPr lang="tr-TR" sz="2000" dirty="0" err="1"/>
              <a:t>for</a:t>
            </a:r>
            <a:r>
              <a:rPr lang="tr-TR" sz="2000" dirty="0"/>
              <a:t> </a:t>
            </a:r>
            <a:r>
              <a:rPr lang="tr-TR" sz="2000" dirty="0" err="1"/>
              <a:t>spoofed</a:t>
            </a:r>
            <a:r>
              <a:rPr lang="tr-TR" sz="2000" dirty="0"/>
              <a:t> </a:t>
            </a:r>
            <a:r>
              <a:rPr lang="tr-TR" sz="2000" dirty="0" err="1"/>
              <a:t>websites</a:t>
            </a:r>
            <a:r>
              <a:rPr lang="tr-TR" sz="2000" dirty="0"/>
              <a:t> </a:t>
            </a:r>
            <a:r>
              <a:rPr lang="tr-TR" sz="2000" dirty="0" err="1"/>
              <a:t>when</a:t>
            </a:r>
            <a:r>
              <a:rPr lang="tr-TR" sz="2000" dirty="0"/>
              <a:t> </a:t>
            </a:r>
            <a:r>
              <a:rPr lang="tr-TR" sz="2000" dirty="0" err="1"/>
              <a:t>needed</a:t>
            </a:r>
            <a:endParaRPr lang="tr-TR" sz="2000" dirty="0"/>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202138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51620-0C64-E185-6DBD-F2A700F978A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A7F1A048-9D2E-F375-1C31-F404ED8A64CB}"/>
              </a:ext>
            </a:extLst>
          </p:cNvPr>
          <p:cNvSpPr>
            <a:spLocks noGrp="1"/>
          </p:cNvSpPr>
          <p:nvPr>
            <p:ph type="title"/>
          </p:nvPr>
        </p:nvSpPr>
        <p:spPr>
          <a:xfrm>
            <a:off x="2002420" y="388644"/>
            <a:ext cx="10515600" cy="1325563"/>
          </a:xfrm>
        </p:spPr>
        <p:txBody>
          <a:bodyPr/>
          <a:lstStyle/>
          <a:p>
            <a:r>
              <a:rPr lang="tr-TR" b="1" dirty="0" err="1"/>
              <a:t>Social</a:t>
            </a:r>
            <a:r>
              <a:rPr lang="tr-TR" b="1" dirty="0"/>
              <a:t> </a:t>
            </a:r>
            <a:r>
              <a:rPr lang="tr-TR" b="1" dirty="0" err="1"/>
              <a:t>Engineering</a:t>
            </a:r>
            <a:r>
              <a:rPr lang="tr-TR" b="1" dirty="0"/>
              <a:t> </a:t>
            </a:r>
            <a:r>
              <a:rPr lang="tr-TR" b="1" dirty="0" err="1"/>
              <a:t>and</a:t>
            </a:r>
            <a:r>
              <a:rPr lang="tr-TR" b="1" dirty="0"/>
              <a:t> </a:t>
            </a:r>
            <a:r>
              <a:rPr lang="tr-TR" b="1" dirty="0" err="1"/>
              <a:t>Phishing</a:t>
            </a:r>
            <a:endParaRPr lang="tr-TR" b="1" dirty="0"/>
          </a:p>
        </p:txBody>
      </p:sp>
      <p:sp>
        <p:nvSpPr>
          <p:cNvPr id="6" name="箭头: 五边形 34">
            <a:extLst>
              <a:ext uri="{FF2B5EF4-FFF2-40B4-BE49-F238E27FC236}">
                <a16:creationId xmlns:a16="http://schemas.microsoft.com/office/drawing/2014/main" id="{E523D69E-74F6-D9F0-BCF3-A0A13F07FCD7}"/>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AF1665B5-6C24-1FDA-B460-363AF1973C18}"/>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8" name="Rectangle 3">
            <a:extLst>
              <a:ext uri="{FF2B5EF4-FFF2-40B4-BE49-F238E27FC236}">
                <a16:creationId xmlns:a16="http://schemas.microsoft.com/office/drawing/2014/main" id="{4A60231A-13B0-8057-D5CE-1B4C471D9273}"/>
              </a:ext>
            </a:extLst>
          </p:cNvPr>
          <p:cNvSpPr>
            <a:spLocks noGrp="1" noChangeArrowheads="1"/>
          </p:cNvSpPr>
          <p:nvPr>
            <p:ph idx="1"/>
          </p:nvPr>
        </p:nvSpPr>
        <p:spPr bwMode="auto">
          <a:xfrm>
            <a:off x="614464" y="2226745"/>
            <a:ext cx="10422835" cy="408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1800" b="1" dirty="0"/>
              <a:t>Human Factor: The Weakest Link</a:t>
            </a:r>
            <a:br>
              <a:rPr lang="en-US" sz="1800" dirty="0"/>
            </a:br>
            <a:r>
              <a:rPr lang="en-US" sz="1800" dirty="0"/>
              <a:t>A significant portion of cyberattacks target </a:t>
            </a:r>
            <a:r>
              <a:rPr lang="en-US" sz="1800" b="1" dirty="0"/>
              <a:t>user vulnerabilities</a:t>
            </a:r>
            <a:r>
              <a:rPr lang="en-US" sz="1800" dirty="0"/>
              <a:t> instead of technical flaws. Social engineering aims to exploit this human weakness.</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sz="1800" b="1" dirty="0"/>
              <a:t>What is Phishing?</a:t>
            </a:r>
            <a:br>
              <a:rPr lang="en-US" sz="1800" dirty="0"/>
            </a:br>
            <a:r>
              <a:rPr lang="en-US" sz="1800" dirty="0"/>
              <a:t>Phishing refers to deceptive techniques such as emails, SMS messages, or fake websites designed to trick the target and obtain personal information by gaining their trust.</a:t>
            </a:r>
            <a:endParaRPr kumimoji="0" lang="tr-TR" altLang="tr-TR"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indent="0">
              <a:buNone/>
            </a:pPr>
            <a:r>
              <a:rPr lang="en-US" sz="1800" b="1" dirty="0"/>
              <a:t>Scenario Credibility and Success Correlation:</a:t>
            </a:r>
            <a:br>
              <a:rPr lang="en-US" sz="1800" dirty="0"/>
            </a:br>
            <a:r>
              <a:rPr lang="en-US" sz="1800" dirty="0"/>
              <a:t>Realistic content that evokes urgency, curiosity, or a sense of </a:t>
            </a:r>
            <a:r>
              <a:rPr lang="en-US" sz="1800" b="1" dirty="0"/>
              <a:t>trust</a:t>
            </a:r>
            <a:r>
              <a:rPr lang="en-US" sz="1800" dirty="0"/>
              <a:t> significantly increases the likelihood of user interaction.</a:t>
            </a:r>
          </a:p>
          <a:p>
            <a:pPr marL="0" indent="0">
              <a:buNone/>
            </a:pPr>
            <a:r>
              <a:rPr lang="en-US" sz="1800" dirty="0"/>
              <a:t>🔐 </a:t>
            </a:r>
            <a:r>
              <a:rPr lang="en-US" sz="1800" b="1" dirty="0"/>
              <a:t>Example:</a:t>
            </a:r>
            <a:r>
              <a:rPr lang="en-US" sz="1800" dirty="0"/>
              <a:t> "Security Alert: A login attempt was detected from Istanbul on your account."</a:t>
            </a:r>
            <a:br>
              <a:rPr lang="en-US" sz="1800" dirty="0"/>
            </a:br>
            <a:r>
              <a:rPr lang="en-US" sz="1800" dirty="0"/>
              <a:t>🔐 </a:t>
            </a:r>
            <a:r>
              <a:rPr lang="en-US" sz="1800" b="1" dirty="0"/>
              <a:t>Example:</a:t>
            </a:r>
            <a:r>
              <a:rPr lang="en-US" sz="1800" dirty="0"/>
              <a:t> "Holiday Offer for X Employees: 40% discount for employees and their relatives at select hotels."</a:t>
            </a:r>
          </a:p>
          <a:p>
            <a:pPr marL="0" lvl="0" indent="0" eaLnBrk="0" fontAlgn="base" hangingPunct="0">
              <a:lnSpc>
                <a:spcPct val="100000"/>
              </a:lnSpc>
              <a:spcBef>
                <a:spcPct val="0"/>
              </a:spcBef>
              <a:spcAft>
                <a:spcPct val="0"/>
              </a:spcAft>
              <a:buNone/>
            </a:pPr>
            <a:endParaRPr kumimoji="0" lang="tr-TR" altLang="tr-TR"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2421349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2082CE-BBEB-7353-526F-CAA1C3D08B2C}"/>
              </a:ext>
            </a:extLst>
          </p:cNvPr>
          <p:cNvSpPr>
            <a:spLocks noGrp="1"/>
          </p:cNvSpPr>
          <p:nvPr>
            <p:ph type="title"/>
          </p:nvPr>
        </p:nvSpPr>
        <p:spPr>
          <a:xfrm>
            <a:off x="2002420" y="388644"/>
            <a:ext cx="10515600" cy="1325563"/>
          </a:xfrm>
        </p:spPr>
        <p:txBody>
          <a:bodyPr/>
          <a:lstStyle/>
          <a:p>
            <a:r>
              <a:rPr lang="tr-TR" b="1" dirty="0"/>
              <a:t>Proje Hakkında			</a:t>
            </a:r>
          </a:p>
        </p:txBody>
      </p:sp>
      <p:sp>
        <p:nvSpPr>
          <p:cNvPr id="6" name="箭头: 五边形 34">
            <a:extLst>
              <a:ext uri="{FF2B5EF4-FFF2-40B4-BE49-F238E27FC236}">
                <a16:creationId xmlns:a16="http://schemas.microsoft.com/office/drawing/2014/main" id="{5F34CE34-DAAB-759E-FD91-195881FCD341}"/>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6162235D-F8BA-6395-FA9B-19F777232955}"/>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7" name="Rectangle 2">
            <a:extLst>
              <a:ext uri="{FF2B5EF4-FFF2-40B4-BE49-F238E27FC236}">
                <a16:creationId xmlns:a16="http://schemas.microsoft.com/office/drawing/2014/main" id="{B7AF9C57-4374-9BC2-0821-FF435549CCD0}"/>
              </a:ext>
            </a:extLst>
          </p:cNvPr>
          <p:cNvSpPr>
            <a:spLocks noGrp="1" noChangeArrowheads="1"/>
          </p:cNvSpPr>
          <p:nvPr>
            <p:ph idx="1"/>
          </p:nvPr>
        </p:nvSpPr>
        <p:spPr bwMode="auto">
          <a:xfrm>
            <a:off x="475993" y="2254986"/>
            <a:ext cx="1145984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sz="2000" b="1" i="0" u="none" strike="noStrike" cap="none" normalizeH="0" baseline="0" dirty="0" err="1">
                <a:ln>
                  <a:noFill/>
                </a:ln>
                <a:solidFill>
                  <a:schemeClr val="tx1"/>
                </a:solidFill>
                <a:effectLst/>
              </a:rPr>
              <a:t>HexHook</a:t>
            </a:r>
            <a:r>
              <a:rPr kumimoji="0" lang="tr-TR" altLang="tr-TR" sz="2000" b="0" i="0" u="none" strike="noStrike" cap="none" normalizeH="0" baseline="0" dirty="0">
                <a:ln>
                  <a:noFill/>
                </a:ln>
                <a:solidFill>
                  <a:schemeClr val="tx1"/>
                </a:solidFill>
                <a:effectLst/>
              </a:rPr>
              <a:t>, kullanıcıları </a:t>
            </a:r>
            <a:r>
              <a:rPr kumimoji="0" lang="tr-TR" altLang="tr-TR" sz="2000" b="0" i="0" u="none" strike="noStrike" cap="none" normalizeH="0" baseline="0" dirty="0" err="1">
                <a:ln>
                  <a:noFill/>
                </a:ln>
                <a:solidFill>
                  <a:schemeClr val="tx1"/>
                </a:solidFill>
                <a:effectLst/>
              </a:rPr>
              <a:t>phishing</a:t>
            </a:r>
            <a:r>
              <a:rPr kumimoji="0" lang="tr-TR" altLang="tr-TR" sz="2000" b="0" i="0" u="none" strike="noStrike" cap="none" normalizeH="0" baseline="0" dirty="0">
                <a:ln>
                  <a:noFill/>
                </a:ln>
                <a:solidFill>
                  <a:schemeClr val="tx1"/>
                </a:solidFill>
                <a:effectLst/>
              </a:rPr>
              <a:t> (</a:t>
            </a:r>
            <a:r>
              <a:rPr kumimoji="0" lang="tr-TR" altLang="tr-TR" sz="2000" b="0" i="0" u="none" strike="noStrike" cap="none" normalizeH="0" baseline="0" dirty="0" err="1">
                <a:ln>
                  <a:noFill/>
                </a:ln>
                <a:solidFill>
                  <a:schemeClr val="tx1"/>
                </a:solidFill>
                <a:effectLst/>
              </a:rPr>
              <a:t>oltalama</a:t>
            </a:r>
            <a:r>
              <a:rPr kumimoji="0" lang="tr-TR" altLang="tr-TR" sz="2000" b="0" i="0" u="none" strike="noStrike" cap="none" normalizeH="0" baseline="0" dirty="0">
                <a:ln>
                  <a:noFill/>
                </a:ln>
                <a:solidFill>
                  <a:schemeClr val="tx1"/>
                </a:solidFill>
                <a:effectLst/>
              </a:rPr>
              <a:t>) saldırılarına karşı bilinçlendirmeyi amaçlayan bir simülasyon aracıdır.</a:t>
            </a: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Araç, gerçekçi e-posta senaryoları oluşturarak kullanıcıların dikkat seviyesini test eder.</a:t>
            </a: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Sahte ama profesyonelce hazırlanmış HTML e-postalar, Python üzerinden otomatik olarak hedef kişilere gönderilir.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tr-TR" altLang="tr-TR"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Simülasyonlar, kullanıcıların tepkilerini gözlemleme ve güvenlik eğitimi sağlama amacı taşır.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tr-TR" altLang="tr-TR"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Proje, hem bireysel farkındalık hem de kurumsal eğitim senaryoları için kullanılabilir şekilde geliştirilmiştir</a:t>
            </a:r>
            <a:r>
              <a:rPr kumimoji="0" lang="tr-TR" altLang="tr-TR" sz="2000" b="0" i="0" u="none" strike="noStrike" cap="none" normalizeH="0" baseline="0" dirty="0">
                <a:ln>
                  <a:noFill/>
                </a:ln>
                <a:solidFill>
                  <a:schemeClr val="tx1"/>
                </a:solidFill>
                <a:effectLst/>
                <a:latin typeface="Abadi Extra Light" panose="020F050202020403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583975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2F82C-D7FF-262C-ABEC-895E42FCEA0A}"/>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10D4843-BF04-B192-407C-AEB5145E1035}"/>
              </a:ext>
            </a:extLst>
          </p:cNvPr>
          <p:cNvSpPr>
            <a:spLocks noGrp="1"/>
          </p:cNvSpPr>
          <p:nvPr>
            <p:ph type="title"/>
          </p:nvPr>
        </p:nvSpPr>
        <p:spPr>
          <a:xfrm>
            <a:off x="2002420" y="388644"/>
            <a:ext cx="10515600" cy="1325563"/>
          </a:xfrm>
        </p:spPr>
        <p:txBody>
          <a:bodyPr/>
          <a:lstStyle/>
          <a:p>
            <a:r>
              <a:rPr lang="tr-TR" b="1" dirty="0" err="1"/>
              <a:t>Social</a:t>
            </a:r>
            <a:r>
              <a:rPr lang="tr-TR" b="1" dirty="0"/>
              <a:t> </a:t>
            </a:r>
            <a:r>
              <a:rPr lang="tr-TR" b="1" dirty="0" err="1"/>
              <a:t>Engineering</a:t>
            </a:r>
            <a:r>
              <a:rPr lang="tr-TR" b="1" dirty="0"/>
              <a:t> </a:t>
            </a:r>
            <a:r>
              <a:rPr lang="tr-TR" b="1" dirty="0" err="1"/>
              <a:t>and</a:t>
            </a:r>
            <a:r>
              <a:rPr lang="tr-TR" b="1" dirty="0"/>
              <a:t> </a:t>
            </a:r>
            <a:r>
              <a:rPr lang="tr-TR" b="1" dirty="0" err="1"/>
              <a:t>Phishing</a:t>
            </a:r>
            <a:endParaRPr lang="tr-TR" b="1" dirty="0"/>
          </a:p>
        </p:txBody>
      </p:sp>
      <p:sp>
        <p:nvSpPr>
          <p:cNvPr id="6" name="箭头: 五边形 34">
            <a:extLst>
              <a:ext uri="{FF2B5EF4-FFF2-40B4-BE49-F238E27FC236}">
                <a16:creationId xmlns:a16="http://schemas.microsoft.com/office/drawing/2014/main" id="{22447F4D-8F18-49AC-99D6-3FA940856EEB}"/>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53AB811C-DF5B-623A-A428-AB196F89210E}"/>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 name="Rectangle 1">
            <a:extLst>
              <a:ext uri="{FF2B5EF4-FFF2-40B4-BE49-F238E27FC236}">
                <a16:creationId xmlns:a16="http://schemas.microsoft.com/office/drawing/2014/main" id="{3AC9B58E-910D-924D-3A54-72CA6A19265C}"/>
              </a:ext>
            </a:extLst>
          </p:cNvPr>
          <p:cNvSpPr>
            <a:spLocks noGrp="1" noChangeArrowheads="1"/>
          </p:cNvSpPr>
          <p:nvPr>
            <p:ph idx="1"/>
          </p:nvPr>
        </p:nvSpPr>
        <p:spPr bwMode="auto">
          <a:xfrm>
            <a:off x="594908" y="2006600"/>
            <a:ext cx="1024910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000" b="1" dirty="0"/>
              <a:t>Targeted Manipulation:</a:t>
            </a:r>
            <a:br>
              <a:rPr lang="en-US" sz="2000" dirty="0"/>
            </a:br>
            <a:r>
              <a:rPr lang="en-US" sz="2000" dirty="0"/>
              <a:t>The tone, brand resemblance, and addressing style of the message are crafted to mimic the email formats users are familiar with. This increases the likelihood of clicking on the fake email. This is the most critical phase of the attack and must be carefully scrutinized by individuals who may be targeted. A scenario tailored to the target's status, hobbies, and lifestyle — supported with an appropriate tone — is the most important factor in a successful attack.</a:t>
            </a:r>
            <a:endParaRPr lang="tr-TR" sz="2000" dirty="0"/>
          </a:p>
          <a:p>
            <a:pPr marL="0" lvl="0" indent="0" eaLnBrk="0" fontAlgn="base" hangingPunct="0">
              <a:lnSpc>
                <a:spcPct val="100000"/>
              </a:lnSpc>
              <a:spcBef>
                <a:spcPct val="0"/>
              </a:spcBef>
              <a:spcAft>
                <a:spcPct val="0"/>
              </a:spcAft>
              <a:buNone/>
            </a:pPr>
            <a:endParaRPr lang="tr-TR" altLang="tr-TR" sz="2000" dirty="0"/>
          </a:p>
          <a:p>
            <a:pPr marL="0" lvl="0" indent="0" eaLnBrk="0" fontAlgn="base" hangingPunct="0">
              <a:lnSpc>
                <a:spcPct val="100000"/>
              </a:lnSpc>
              <a:spcBef>
                <a:spcPct val="0"/>
              </a:spcBef>
              <a:spcAft>
                <a:spcPct val="0"/>
              </a:spcAft>
              <a:buNone/>
            </a:pPr>
            <a:endParaRPr lang="tr-TR" altLang="tr-TR" sz="2000" dirty="0"/>
          </a:p>
          <a:p>
            <a:pPr marL="0" lvl="0" indent="0" eaLnBrk="0" fontAlgn="base" hangingPunct="0">
              <a:lnSpc>
                <a:spcPct val="100000"/>
              </a:lnSpc>
              <a:spcBef>
                <a:spcPct val="0"/>
              </a:spcBef>
              <a:spcAft>
                <a:spcPct val="0"/>
              </a:spcAft>
              <a:buNone/>
            </a:pPr>
            <a:r>
              <a:rPr lang="en-US" sz="2000" b="1" dirty="0"/>
              <a:t>Its Role in This Project:</a:t>
            </a:r>
            <a:br>
              <a:rPr lang="en-US" sz="2000" dirty="0"/>
            </a:br>
            <a:r>
              <a:rPr lang="en-US" sz="2000" dirty="0"/>
              <a:t>In this project, the success of phishing content in deceiving the user is based on scenario quality and social engineering strategies.</a:t>
            </a:r>
            <a:endParaRPr kumimoji="0" lang="tr-TR" altLang="tr-TR"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195194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6A29A-9D4B-7A82-3C4D-3B17DFE19FA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7A2EF51-E036-0B9E-5425-B800478A3CF4}"/>
              </a:ext>
            </a:extLst>
          </p:cNvPr>
          <p:cNvSpPr>
            <a:spLocks noGrp="1"/>
          </p:cNvSpPr>
          <p:nvPr>
            <p:ph type="title"/>
          </p:nvPr>
        </p:nvSpPr>
        <p:spPr>
          <a:xfrm>
            <a:off x="2002420" y="388644"/>
            <a:ext cx="10515600" cy="1325563"/>
          </a:xfrm>
        </p:spPr>
        <p:txBody>
          <a:bodyPr/>
          <a:lstStyle/>
          <a:p>
            <a:r>
              <a:rPr lang="en-US" b="1" dirty="0"/>
              <a:t>Theoretical Background and Literature Review</a:t>
            </a:r>
            <a:endParaRPr lang="tr-TR" b="1" dirty="0"/>
          </a:p>
        </p:txBody>
      </p:sp>
      <p:sp>
        <p:nvSpPr>
          <p:cNvPr id="3" name="İçerik Yer Tutucusu 2">
            <a:extLst>
              <a:ext uri="{FF2B5EF4-FFF2-40B4-BE49-F238E27FC236}">
                <a16:creationId xmlns:a16="http://schemas.microsoft.com/office/drawing/2014/main" id="{34425820-9C17-B156-8677-73542B908FBB}"/>
              </a:ext>
            </a:extLst>
          </p:cNvPr>
          <p:cNvSpPr>
            <a:spLocks noGrp="1"/>
          </p:cNvSpPr>
          <p:nvPr>
            <p:ph idx="1"/>
          </p:nvPr>
        </p:nvSpPr>
        <p:spPr>
          <a:xfrm>
            <a:off x="581585" y="2006600"/>
            <a:ext cx="10515600" cy="4351338"/>
          </a:xfrm>
        </p:spPr>
        <p:txBody>
          <a:bodyPr>
            <a:normAutofit fontScale="85000" lnSpcReduction="10000"/>
          </a:bodyPr>
          <a:lstStyle/>
          <a:p>
            <a:pPr marL="0" indent="0">
              <a:buNone/>
            </a:pPr>
            <a:r>
              <a:rPr lang="en-US" sz="2400" b="1" dirty="0"/>
              <a:t>Phishing and Social Engineering:</a:t>
            </a:r>
            <a:endParaRPr lang="en-US" sz="2400" dirty="0"/>
          </a:p>
          <a:p>
            <a:r>
              <a:rPr lang="en-US" sz="2400" dirty="0"/>
              <a:t>Phishing attacks are actions based on social engineering, aimed at manipulating users' trust.</a:t>
            </a:r>
          </a:p>
          <a:p>
            <a:r>
              <a:rPr lang="en-US" sz="2400" dirty="0"/>
              <a:t>They are typically carried out via email and aim to steal personal information.</a:t>
            </a:r>
          </a:p>
          <a:p>
            <a:pPr marL="0" indent="0">
              <a:buNone/>
            </a:pPr>
            <a:endParaRPr lang="tr-TR" sz="2400" dirty="0"/>
          </a:p>
          <a:p>
            <a:pPr marL="0" indent="0">
              <a:buNone/>
            </a:pPr>
            <a:r>
              <a:rPr lang="en-US" sz="2400" b="1" dirty="0"/>
              <a:t>Role of Email-Based Simulations:</a:t>
            </a:r>
            <a:endParaRPr lang="en-US" sz="2400" dirty="0"/>
          </a:p>
          <a:p>
            <a:r>
              <a:rPr lang="en-US" sz="2400" dirty="0"/>
              <a:t>Phishing scenarios play a significant role in internal cybersecurity training.</a:t>
            </a:r>
          </a:p>
          <a:p>
            <a:r>
              <a:rPr lang="en-US" sz="2400" dirty="0"/>
              <a:t>Simulations with realistic content are used to measure and enhance employee awareness.</a:t>
            </a:r>
          </a:p>
          <a:p>
            <a:pPr marL="0" indent="0">
              <a:buNone/>
            </a:pPr>
            <a:endParaRPr lang="tr-TR" sz="2400" dirty="0"/>
          </a:p>
          <a:p>
            <a:pPr marL="0" indent="0">
              <a:buNone/>
            </a:pPr>
            <a:r>
              <a:rPr lang="en-US" sz="2400" b="1" dirty="0"/>
              <a:t>Literature Findings:</a:t>
            </a:r>
            <a:endParaRPr lang="en-US" sz="2400" dirty="0"/>
          </a:p>
          <a:p>
            <a:r>
              <a:rPr lang="en-US" sz="2400" dirty="0"/>
              <a:t>Studies show that personalized and scenario-based phishing emails targeting specific individuals have higher click-through rates.</a:t>
            </a:r>
          </a:p>
          <a:p>
            <a:r>
              <a:rPr lang="en-US" sz="2400" dirty="0"/>
              <a:t>Simulation-based awareness tools are highlighted as directly influencing user behavior.</a:t>
            </a:r>
          </a:p>
          <a:p>
            <a:endParaRPr lang="tr-TR" dirty="0"/>
          </a:p>
        </p:txBody>
      </p:sp>
      <p:sp>
        <p:nvSpPr>
          <p:cNvPr id="6" name="箭头: 五边形 34">
            <a:extLst>
              <a:ext uri="{FF2B5EF4-FFF2-40B4-BE49-F238E27FC236}">
                <a16:creationId xmlns:a16="http://schemas.microsoft.com/office/drawing/2014/main" id="{5D65260E-C197-8939-321C-0C2E36EE5E17}"/>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965CDA71-905F-BA9F-9031-5BEA308AE393}"/>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Tree>
    <p:extLst>
      <p:ext uri="{BB962C8B-B14F-4D97-AF65-F5344CB8AC3E}">
        <p14:creationId xmlns:p14="http://schemas.microsoft.com/office/powerpoint/2010/main" val="136169998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35670-4D7E-69F4-DFC9-20BD5DC9681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7BA2C9B-FB49-486C-C12D-B836C4455DC1}"/>
              </a:ext>
            </a:extLst>
          </p:cNvPr>
          <p:cNvSpPr>
            <a:spLocks noGrp="1"/>
          </p:cNvSpPr>
          <p:nvPr>
            <p:ph type="title"/>
          </p:nvPr>
        </p:nvSpPr>
        <p:spPr>
          <a:xfrm>
            <a:off x="2002420" y="388644"/>
            <a:ext cx="10515600" cy="1325563"/>
          </a:xfrm>
        </p:spPr>
        <p:txBody>
          <a:bodyPr/>
          <a:lstStyle/>
          <a:p>
            <a:r>
              <a:rPr lang="en-US" b="1" dirty="0"/>
              <a:t>Design Constraints and Security Measures</a:t>
            </a:r>
            <a:endParaRPr lang="tr-TR" b="1" dirty="0"/>
          </a:p>
        </p:txBody>
      </p:sp>
      <p:sp>
        <p:nvSpPr>
          <p:cNvPr id="6" name="箭头: 五边形 34">
            <a:extLst>
              <a:ext uri="{FF2B5EF4-FFF2-40B4-BE49-F238E27FC236}">
                <a16:creationId xmlns:a16="http://schemas.microsoft.com/office/drawing/2014/main" id="{27D479CE-EE4B-3B39-E8EA-C3B5E5500A02}"/>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ED7EF2B1-8478-4E71-2883-834330E6455D}"/>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 name="Rectangle 1">
            <a:extLst>
              <a:ext uri="{FF2B5EF4-FFF2-40B4-BE49-F238E27FC236}">
                <a16:creationId xmlns:a16="http://schemas.microsoft.com/office/drawing/2014/main" id="{F7437A42-7DCF-05B6-E4A3-13707CBD19AC}"/>
              </a:ext>
            </a:extLst>
          </p:cNvPr>
          <p:cNvSpPr>
            <a:spLocks noGrp="1" noChangeArrowheads="1"/>
          </p:cNvSpPr>
          <p:nvPr>
            <p:ph idx="1"/>
          </p:nvPr>
        </p:nvSpPr>
        <p:spPr bwMode="auto">
          <a:xfrm>
            <a:off x="721467" y="1637617"/>
            <a:ext cx="11068455" cy="5375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000" b="1" dirty="0"/>
              <a:t>Ethical Limitations:</a:t>
            </a:r>
            <a:br>
              <a:rPr lang="en-US" sz="2000" dirty="0"/>
            </a:br>
            <a:r>
              <a:rPr lang="en-US" sz="2000" dirty="0"/>
              <a:t>All scenarios are created solely for educational and awareness purposes. No malicious actions were carried out against real users. </a:t>
            </a:r>
            <a:endParaRPr lang="tr-TR" sz="2000" dirty="0"/>
          </a:p>
          <a:p>
            <a:pPr marL="0" lvl="0" indent="0" eaLnBrk="0" fontAlgn="base" hangingPunct="0">
              <a:lnSpc>
                <a:spcPct val="100000"/>
              </a:lnSpc>
              <a:spcBef>
                <a:spcPct val="0"/>
              </a:spcBef>
              <a:spcAft>
                <a:spcPct val="0"/>
              </a:spcAft>
              <a:buNone/>
            </a:pPr>
            <a:r>
              <a:rPr lang="en-US" sz="2000" b="1" dirty="0"/>
              <a:t>Realism and Persuasiveness:</a:t>
            </a:r>
            <a:br>
              <a:rPr lang="en-US" sz="2000" dirty="0"/>
            </a:br>
            <a:r>
              <a:rPr lang="en-US" sz="2000" dirty="0"/>
              <a:t>Brand language, visual layout, and email format were modeled to resemble familiar structures for the user. </a:t>
            </a:r>
            <a:endParaRPr lang="tr-TR" sz="2000" dirty="0"/>
          </a:p>
          <a:p>
            <a:pPr marL="0" lvl="0" indent="0" eaLnBrk="0" fontAlgn="base" hangingPunct="0">
              <a:lnSpc>
                <a:spcPct val="100000"/>
              </a:lnSpc>
              <a:spcBef>
                <a:spcPct val="0"/>
              </a:spcBef>
              <a:spcAft>
                <a:spcPct val="0"/>
              </a:spcAft>
              <a:buNone/>
            </a:pPr>
            <a:r>
              <a:rPr lang="en-US" sz="2000" b="1" dirty="0"/>
              <a:t>Data Security:</a:t>
            </a:r>
            <a:br>
              <a:rPr lang="en-US" sz="2000" dirty="0"/>
            </a:br>
            <a:r>
              <a:rPr lang="en-US" sz="2000" dirty="0"/>
              <a:t>User data is saved in a</a:t>
            </a:r>
            <a:r>
              <a:rPr lang="tr-TR" sz="2000" dirty="0"/>
              <a:t> log.txt </a:t>
            </a:r>
            <a:r>
              <a:rPr lang="en-US" sz="2000" dirty="0"/>
              <a:t>file. In real systems, such data should be encrypted and stored in secure databases.</a:t>
            </a:r>
            <a:endParaRPr lang="tr-TR" sz="2000" dirty="0"/>
          </a:p>
          <a:p>
            <a:pPr marL="0" lvl="0" indent="0" eaLnBrk="0" fontAlgn="base" hangingPunct="0">
              <a:lnSpc>
                <a:spcPct val="100000"/>
              </a:lnSpc>
              <a:spcBef>
                <a:spcPct val="0"/>
              </a:spcBef>
              <a:spcAft>
                <a:spcPct val="0"/>
              </a:spcAft>
              <a:buNone/>
            </a:pPr>
            <a:r>
              <a:rPr lang="en-US" sz="2000" b="1" dirty="0"/>
              <a:t>Legal Compliance:</a:t>
            </a:r>
            <a:br>
              <a:rPr lang="en-US" sz="2000" dirty="0"/>
            </a:br>
            <a:r>
              <a:rPr lang="en-US" sz="2000" dirty="0"/>
              <a:t>During the simulation, data protection regulations such as KVKK (Turkish Law) and GDPR were observed. </a:t>
            </a:r>
            <a:endParaRPr lang="tr-TR" sz="2000" dirty="0"/>
          </a:p>
          <a:p>
            <a:pPr marL="0" indent="0">
              <a:buNone/>
            </a:pPr>
            <a:r>
              <a:rPr lang="en-US" sz="2000" b="1" dirty="0"/>
              <a:t>Technical Limitations:</a:t>
            </a:r>
            <a:endParaRPr lang="en-US" sz="2000" dirty="0"/>
          </a:p>
          <a:p>
            <a:r>
              <a:rPr lang="en-US" sz="2000" dirty="0"/>
              <a:t>SMTP passwords are hardcoded within the source code</a:t>
            </a:r>
          </a:p>
          <a:p>
            <a:r>
              <a:rPr lang="en-US" sz="2000" dirty="0"/>
              <a:t>Images are loaded from external sources</a:t>
            </a:r>
          </a:p>
          <a:p>
            <a:r>
              <a:rPr lang="en-US" sz="2000" dirty="0"/>
              <a:t>Fake websites operate only within the localhost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235063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674C0-D054-7D92-E633-6BF08C73DE3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A76A2E0-17F0-A1E5-3C45-712B1DD574B8}"/>
              </a:ext>
            </a:extLst>
          </p:cNvPr>
          <p:cNvSpPr>
            <a:spLocks noGrp="1"/>
          </p:cNvSpPr>
          <p:nvPr>
            <p:ph type="title"/>
          </p:nvPr>
        </p:nvSpPr>
        <p:spPr>
          <a:xfrm>
            <a:off x="2002420" y="388644"/>
            <a:ext cx="10515600" cy="1325563"/>
          </a:xfrm>
        </p:spPr>
        <p:txBody>
          <a:bodyPr/>
          <a:lstStyle/>
          <a:p>
            <a:r>
              <a:rPr lang="tr-TR" b="1" dirty="0"/>
              <a:t>Technologies </a:t>
            </a:r>
            <a:r>
              <a:rPr lang="tr-TR" b="1" dirty="0" err="1"/>
              <a:t>Used</a:t>
            </a:r>
            <a:endParaRPr lang="tr-TR" b="1" dirty="0"/>
          </a:p>
        </p:txBody>
      </p:sp>
      <p:sp>
        <p:nvSpPr>
          <p:cNvPr id="6" name="箭头: 五边形 34">
            <a:extLst>
              <a:ext uri="{FF2B5EF4-FFF2-40B4-BE49-F238E27FC236}">
                <a16:creationId xmlns:a16="http://schemas.microsoft.com/office/drawing/2014/main" id="{8B216197-5178-412A-E43A-B8CABB1055E0}"/>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F467A7C9-6B29-E3B9-8BF6-4594C8D69DEC}"/>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aphicFrame>
        <p:nvGraphicFramePr>
          <p:cNvPr id="28" name="Rectangle 1">
            <a:extLst>
              <a:ext uri="{FF2B5EF4-FFF2-40B4-BE49-F238E27FC236}">
                <a16:creationId xmlns:a16="http://schemas.microsoft.com/office/drawing/2014/main" id="{38F26B5B-AF01-3ACB-7156-DEAEFB81E97A}"/>
              </a:ext>
            </a:extLst>
          </p:cNvPr>
          <p:cNvGraphicFramePr>
            <a:graphicFrameLocks noGrp="1"/>
          </p:cNvGraphicFramePr>
          <p:nvPr>
            <p:ph idx="1"/>
            <p:extLst>
              <p:ext uri="{D42A27DB-BD31-4B8C-83A1-F6EECF244321}">
                <p14:modId xmlns:p14="http://schemas.microsoft.com/office/powerpoint/2010/main" val="3012591399"/>
              </p:ext>
            </p:extLst>
          </p:nvPr>
        </p:nvGraphicFramePr>
        <p:xfrm>
          <a:off x="561367" y="1658136"/>
          <a:ext cx="10926999" cy="5083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200228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E784A-658B-4D85-9EF5-05DBF81C655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365A4EB0-C538-6451-1FE1-A17AE443A59F}"/>
              </a:ext>
            </a:extLst>
          </p:cNvPr>
          <p:cNvSpPr>
            <a:spLocks noGrp="1"/>
          </p:cNvSpPr>
          <p:nvPr>
            <p:ph type="title"/>
          </p:nvPr>
        </p:nvSpPr>
        <p:spPr>
          <a:xfrm>
            <a:off x="2002420" y="388644"/>
            <a:ext cx="10515600" cy="1325563"/>
          </a:xfrm>
        </p:spPr>
        <p:txBody>
          <a:bodyPr>
            <a:normAutofit fontScale="90000"/>
          </a:bodyPr>
          <a:lstStyle/>
          <a:p>
            <a:br>
              <a:rPr lang="tr-TR" b="1" dirty="0"/>
            </a:br>
            <a:r>
              <a:rPr lang="en-US" sz="4900" b="1" dirty="0"/>
              <a:t>Overall Architecture of the Tool</a:t>
            </a:r>
            <a:br>
              <a:rPr lang="en-US" b="1" dirty="0"/>
            </a:br>
            <a:endParaRPr lang="tr-TR" dirty="0"/>
          </a:p>
        </p:txBody>
      </p:sp>
      <p:sp>
        <p:nvSpPr>
          <p:cNvPr id="6" name="箭头: 五边形 34">
            <a:extLst>
              <a:ext uri="{FF2B5EF4-FFF2-40B4-BE49-F238E27FC236}">
                <a16:creationId xmlns:a16="http://schemas.microsoft.com/office/drawing/2014/main" id="{9DC14E2E-0178-75DA-82C6-0C0E8ADBFA31}"/>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0F6DA48F-9502-5721-515D-0EDC6A3E9676}"/>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7" name="Rectangle 2">
            <a:extLst>
              <a:ext uri="{FF2B5EF4-FFF2-40B4-BE49-F238E27FC236}">
                <a16:creationId xmlns:a16="http://schemas.microsoft.com/office/drawing/2014/main" id="{0BF0A309-8BF8-08F5-D7EE-7F61B522D360}"/>
              </a:ext>
            </a:extLst>
          </p:cNvPr>
          <p:cNvSpPr>
            <a:spLocks noGrp="1" noChangeArrowheads="1"/>
          </p:cNvSpPr>
          <p:nvPr>
            <p:ph idx="1"/>
          </p:nvPr>
        </p:nvSpPr>
        <p:spPr bwMode="auto">
          <a:xfrm>
            <a:off x="633919" y="1865537"/>
            <a:ext cx="5951707" cy="465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t>Steps:</a:t>
            </a:r>
            <a:endParaRPr lang="en-US" sz="2000" dirty="0"/>
          </a:p>
          <a:p>
            <a:pPr marL="457200" indent="-457200">
              <a:buAutoNum type="arabicPeriod"/>
            </a:pPr>
            <a:r>
              <a:rPr lang="en-US" sz="2000" b="1" dirty="0"/>
              <a:t>User Interface</a:t>
            </a:r>
            <a:endParaRPr lang="tr-TR" sz="2000" b="1" dirty="0"/>
          </a:p>
          <a:p>
            <a:pPr marL="0" indent="0">
              <a:spcBef>
                <a:spcPts val="0"/>
              </a:spcBef>
              <a:buNone/>
            </a:pPr>
            <a:r>
              <a:rPr lang="en-US" sz="2000" dirty="0"/>
              <a:t>➤ Scenario selection is made (e.g., Facebook, Instagram, SIS...)</a:t>
            </a:r>
            <a:br>
              <a:rPr lang="en-US" sz="2000" dirty="0"/>
            </a:br>
            <a:r>
              <a:rPr lang="en-US" sz="2000" dirty="0"/>
              <a:t>➤ Target email address is entered</a:t>
            </a:r>
            <a:r>
              <a:rPr lang="en-US" sz="2000" b="1" dirty="0"/>
              <a:t> </a:t>
            </a:r>
            <a:endParaRPr lang="tr-TR" sz="2000" b="1" dirty="0"/>
          </a:p>
          <a:p>
            <a:pPr marL="0" indent="0">
              <a:spcBef>
                <a:spcPts val="0"/>
              </a:spcBef>
              <a:buNone/>
            </a:pPr>
            <a:r>
              <a:rPr lang="en-US" sz="2000" b="1" dirty="0"/>
              <a:t>2. HTML Template Loading</a:t>
            </a:r>
            <a:endParaRPr lang="tr-TR" sz="2000" b="1" dirty="0"/>
          </a:p>
          <a:p>
            <a:pPr marL="0" indent="0">
              <a:lnSpc>
                <a:spcPct val="100000"/>
              </a:lnSpc>
              <a:spcBef>
                <a:spcPts val="0"/>
              </a:spcBef>
              <a:buNone/>
            </a:pPr>
            <a:r>
              <a:rPr lang="en-US" sz="2000" dirty="0"/>
              <a:t>➤ The </a:t>
            </a:r>
            <a:r>
              <a:rPr lang="tr-TR" sz="2000" dirty="0"/>
              <a:t>.html </a:t>
            </a:r>
            <a:r>
              <a:rPr lang="en-US" sz="2000" dirty="0"/>
              <a:t>file of the selected scenario is read</a:t>
            </a:r>
            <a:r>
              <a:rPr lang="tr-TR" sz="2000" dirty="0"/>
              <a:t> </a:t>
            </a:r>
          </a:p>
          <a:p>
            <a:pPr marL="0" indent="0">
              <a:lnSpc>
                <a:spcPct val="100000"/>
              </a:lnSpc>
              <a:spcBef>
                <a:spcPts val="0"/>
              </a:spcBef>
              <a:buNone/>
            </a:pPr>
            <a:r>
              <a:rPr lang="tr-TR" sz="2000" dirty="0"/>
              <a:t>➤ </a:t>
            </a:r>
            <a:r>
              <a:rPr lang="tr-TR" sz="2000" dirty="0" err="1"/>
              <a:t>The</a:t>
            </a:r>
            <a:r>
              <a:rPr lang="tr-TR" sz="2000" dirty="0"/>
              <a:t> {{</a:t>
            </a:r>
            <a:r>
              <a:rPr lang="tr-TR" sz="2000" dirty="0" err="1"/>
              <a:t>email</a:t>
            </a:r>
            <a:r>
              <a:rPr lang="tr-TR" sz="2000" dirty="0"/>
              <a:t>}} </a:t>
            </a:r>
            <a:r>
              <a:rPr lang="en-US" sz="2000" dirty="0"/>
              <a:t>tag in the content is replaced with the target user's email address</a:t>
            </a:r>
          </a:p>
          <a:p>
            <a:pPr marL="0" lvl="0" indent="0" eaLnBrk="0" fontAlgn="base" hangingPunct="0">
              <a:lnSpc>
                <a:spcPct val="100000"/>
              </a:lnSpc>
              <a:spcBef>
                <a:spcPts val="0"/>
              </a:spcBef>
              <a:buNone/>
            </a:pPr>
            <a:r>
              <a:rPr lang="en-US" sz="2000" b="1" dirty="0"/>
              <a:t>3.</a:t>
            </a:r>
            <a:r>
              <a:rPr lang="tr-TR" sz="2000" b="1" dirty="0"/>
              <a:t> </a:t>
            </a:r>
            <a:r>
              <a:rPr lang="en-US" sz="2000" b="1" dirty="0"/>
              <a:t>SMTP Email Sending</a:t>
            </a:r>
            <a:br>
              <a:rPr lang="en-US" sz="2000" dirty="0"/>
            </a:br>
            <a:r>
              <a:rPr lang="en-US" sz="2000" dirty="0"/>
              <a:t>➤ Sender, recipient, and subject are configured</a:t>
            </a:r>
            <a:br>
              <a:rPr lang="en-US" sz="2000" dirty="0"/>
            </a:br>
            <a:r>
              <a:rPr lang="en-US" sz="2000" dirty="0"/>
              <a:t>➤ Email is sent using Gmail SMTP service</a:t>
            </a:r>
            <a:endParaRPr lang="tr-TR" sz="2000" dirty="0"/>
          </a:p>
          <a:p>
            <a:pPr marL="0" lvl="0" indent="0" eaLnBrk="0" fontAlgn="base" hangingPunct="0">
              <a:lnSpc>
                <a:spcPct val="100000"/>
              </a:lnSpc>
              <a:spcBef>
                <a:spcPts val="0"/>
              </a:spcBef>
              <a:buNone/>
            </a:pPr>
            <a:r>
              <a:rPr lang="en-US" sz="2000" b="1" dirty="0"/>
              <a:t>4. Result Notification</a:t>
            </a:r>
            <a:br>
              <a:rPr lang="en-US" sz="2000" dirty="0"/>
            </a:br>
            <a:r>
              <a:rPr lang="en-US" sz="2000" dirty="0"/>
              <a:t>➤ If sending is successful: “Email sent” message</a:t>
            </a:r>
            <a:br>
              <a:rPr lang="en-US" sz="2000" dirty="0"/>
            </a:br>
            <a:r>
              <a:rPr lang="en-US" sz="2000" dirty="0"/>
              <a:t>➤ Otherwise: error message</a:t>
            </a:r>
            <a:endParaRPr kumimoji="0" lang="tr-TR" altLang="tr-TR" sz="2000" b="1" i="0" u="none" strike="noStrike" cap="none" normalizeH="0" baseline="0" dirty="0">
              <a:ln>
                <a:noFill/>
              </a:ln>
              <a:solidFill>
                <a:schemeClr val="tx1"/>
              </a:solidFill>
              <a:effectLst/>
            </a:endParaRPr>
          </a:p>
        </p:txBody>
      </p:sp>
      <p:pic>
        <p:nvPicPr>
          <p:cNvPr id="7172" name="Picture 4">
            <a:extLst>
              <a:ext uri="{FF2B5EF4-FFF2-40B4-BE49-F238E27FC236}">
                <a16:creationId xmlns:a16="http://schemas.microsoft.com/office/drawing/2014/main" id="{8E0A6654-A627-5994-8A2A-51132EACB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693" y="1971759"/>
            <a:ext cx="5697433" cy="4302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9428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02ABC-3666-1852-9B55-DC5B0CE0283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C469C30-CFF0-CE74-69E8-8801C49753E9}"/>
              </a:ext>
            </a:extLst>
          </p:cNvPr>
          <p:cNvSpPr>
            <a:spLocks noGrp="1"/>
          </p:cNvSpPr>
          <p:nvPr>
            <p:ph type="title"/>
          </p:nvPr>
        </p:nvSpPr>
        <p:spPr>
          <a:xfrm>
            <a:off x="2002420" y="388644"/>
            <a:ext cx="10515600" cy="1325563"/>
          </a:xfrm>
        </p:spPr>
        <p:txBody>
          <a:bodyPr/>
          <a:lstStyle/>
          <a:p>
            <a:r>
              <a:rPr lang="tr-TR" b="1" dirty="0"/>
              <a:t>Web-</a:t>
            </a:r>
            <a:r>
              <a:rPr lang="tr-TR" b="1" dirty="0" err="1"/>
              <a:t>Based</a:t>
            </a:r>
            <a:r>
              <a:rPr lang="tr-TR" b="1" dirty="0"/>
              <a:t> </a:t>
            </a:r>
            <a:r>
              <a:rPr lang="tr-TR" b="1" dirty="0" err="1"/>
              <a:t>Simulation</a:t>
            </a:r>
            <a:r>
              <a:rPr lang="tr-TR" b="1" dirty="0"/>
              <a:t> (XAMPP &amp; HTML)</a:t>
            </a:r>
          </a:p>
        </p:txBody>
      </p:sp>
      <p:sp>
        <p:nvSpPr>
          <p:cNvPr id="6" name="箭头: 五边形 34">
            <a:extLst>
              <a:ext uri="{FF2B5EF4-FFF2-40B4-BE49-F238E27FC236}">
                <a16:creationId xmlns:a16="http://schemas.microsoft.com/office/drawing/2014/main" id="{9DAEF013-ABC6-F8E5-2E51-0279D1FF856E}"/>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3008F3BF-2F67-A577-D96E-D2404BB9DA7D}"/>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 name="Rectangle 1">
            <a:extLst>
              <a:ext uri="{FF2B5EF4-FFF2-40B4-BE49-F238E27FC236}">
                <a16:creationId xmlns:a16="http://schemas.microsoft.com/office/drawing/2014/main" id="{B0400AB8-1E6D-E8AB-786F-B6A4990DE345}"/>
              </a:ext>
            </a:extLst>
          </p:cNvPr>
          <p:cNvSpPr>
            <a:spLocks noGrp="1" noChangeArrowheads="1"/>
          </p:cNvSpPr>
          <p:nvPr>
            <p:ph idx="1"/>
          </p:nvPr>
        </p:nvSpPr>
        <p:spPr bwMode="auto">
          <a:xfrm>
            <a:off x="838200" y="1662192"/>
            <a:ext cx="1033888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000" b="1" dirty="0"/>
              <a:t>Purpose:</a:t>
            </a:r>
            <a:br>
              <a:rPr lang="en-US" sz="2000" dirty="0"/>
            </a:br>
            <a:r>
              <a:rPr lang="en-US" sz="2000" dirty="0"/>
              <a:t>To increase realism by directing the target to a fake interface resembling a real site after they click the link in the email.</a:t>
            </a:r>
            <a:endParaRPr lang="tr-TR" sz="2000" dirty="0"/>
          </a:p>
          <a:p>
            <a:pPr marL="0" lvl="0" indent="0" eaLnBrk="0" fontAlgn="base" hangingPunct="0">
              <a:lnSpc>
                <a:spcPct val="100000"/>
              </a:lnSpc>
              <a:spcBef>
                <a:spcPct val="0"/>
              </a:spcBef>
              <a:spcAft>
                <a:spcPct val="0"/>
              </a:spcAft>
              <a:buNone/>
            </a:pPr>
            <a:endParaRPr kumimoji="0" lang="tr-TR" altLang="tr-TR" sz="20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sz="2000" b="1" dirty="0"/>
              <a:t>Server:</a:t>
            </a:r>
            <a:br>
              <a:rPr lang="en-US" sz="2000" dirty="0"/>
            </a:br>
            <a:r>
              <a:rPr lang="en-US" sz="2000" dirty="0"/>
              <a:t>The scenario folders copied into the</a:t>
            </a:r>
            <a:r>
              <a:rPr lang="tr-TR" sz="2000" dirty="0"/>
              <a:t> </a:t>
            </a:r>
            <a:r>
              <a:rPr lang="tr-TR" sz="2000" dirty="0" err="1"/>
              <a:t>htdocs</a:t>
            </a:r>
            <a:r>
              <a:rPr lang="tr-TR" sz="2000" dirty="0"/>
              <a:t> </a:t>
            </a:r>
            <a:r>
              <a:rPr lang="en-US" sz="2000" dirty="0"/>
              <a:t>directory using XAMPP are hosted (e.g., </a:t>
            </a:r>
            <a:r>
              <a:rPr lang="tr-TR" sz="2000" dirty="0" err="1"/>
              <a:t>sandova</a:t>
            </a:r>
            <a:r>
              <a:rPr lang="tr-TR" sz="2000" dirty="0"/>
              <a:t>/)</a:t>
            </a:r>
            <a:r>
              <a:rPr kumimoji="0" lang="tr-TR" altLang="tr-TR"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sz="2000" b="1" dirty="0"/>
              <a:t>HTML Page:</a:t>
            </a:r>
            <a:br>
              <a:rPr lang="en-US" sz="2000" dirty="0"/>
            </a:br>
            <a:r>
              <a:rPr lang="en-US" sz="2000" dirty="0"/>
              <a:t>Includes a promotional page resembling a real corporate site, with buttons like “login” or “reservation”.</a:t>
            </a:r>
            <a:endParaRPr lang="tr-TR" sz="2000" dirty="0"/>
          </a:p>
          <a:p>
            <a:pPr marL="0" lvl="0" indent="0" eaLnBrk="0" fontAlgn="base" hangingPunct="0">
              <a:lnSpc>
                <a:spcPct val="100000"/>
              </a:lnSpc>
              <a:spcBef>
                <a:spcPct val="0"/>
              </a:spcBef>
              <a:spcAft>
                <a:spcPct val="0"/>
              </a:spcAft>
              <a:buNone/>
            </a:pPr>
            <a:endParaRPr kumimoji="0" lang="tr-TR" altLang="tr-TR" sz="20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sz="2000" b="1" dirty="0"/>
              <a:t>Data Logging:</a:t>
            </a:r>
            <a:br>
              <a:rPr lang="en-US" sz="2000" dirty="0"/>
            </a:br>
            <a:r>
              <a:rPr lang="en-US" sz="2000" dirty="0"/>
              <a:t>User input (email, password, etc.) is saved in the background to a</a:t>
            </a:r>
            <a:r>
              <a:rPr lang="tr-TR" sz="2000" dirty="0"/>
              <a:t> log.txt file.</a:t>
            </a:r>
            <a:r>
              <a:rPr lang="en-US" sz="2000" b="1" dirty="0"/>
              <a:t> </a:t>
            </a:r>
            <a:endParaRPr lang="tr-TR" sz="2000" b="1" dirty="0"/>
          </a:p>
          <a:p>
            <a:pPr marL="0" lvl="0" indent="0" eaLnBrk="0" fontAlgn="base" hangingPunct="0">
              <a:lnSpc>
                <a:spcPct val="100000"/>
              </a:lnSpc>
              <a:spcBef>
                <a:spcPct val="0"/>
              </a:spcBef>
              <a:spcAft>
                <a:spcPct val="0"/>
              </a:spcAft>
              <a:buNone/>
            </a:pPr>
            <a:endParaRPr lang="tr-TR" sz="2000" b="1" dirty="0"/>
          </a:p>
          <a:p>
            <a:pPr marL="0" lvl="0" indent="0" eaLnBrk="0" fontAlgn="base" hangingPunct="0">
              <a:lnSpc>
                <a:spcPct val="100000"/>
              </a:lnSpc>
              <a:spcBef>
                <a:spcPct val="0"/>
              </a:spcBef>
              <a:spcAft>
                <a:spcPct val="0"/>
              </a:spcAft>
              <a:buNone/>
            </a:pPr>
            <a:r>
              <a:rPr lang="en-US" sz="2000" b="1" dirty="0"/>
              <a:t>Redirection:</a:t>
            </a:r>
            <a:br>
              <a:rPr lang="en-US" sz="2000" dirty="0"/>
            </a:br>
            <a:r>
              <a:rPr lang="en-US" sz="2000" dirty="0"/>
              <a:t>After data entry, the user is redirected to either the real site or an error page.</a:t>
            </a:r>
            <a:endParaRPr kumimoji="0" lang="tr-TR" altLang="tr-TR"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9957848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E0C6F-C271-7498-D7B8-810A7A8D5B4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892BD07-4E21-F56D-E0E6-67B5707F16D2}"/>
              </a:ext>
            </a:extLst>
          </p:cNvPr>
          <p:cNvSpPr>
            <a:spLocks noGrp="1"/>
          </p:cNvSpPr>
          <p:nvPr>
            <p:ph type="title"/>
          </p:nvPr>
        </p:nvSpPr>
        <p:spPr>
          <a:xfrm>
            <a:off x="2002420" y="388644"/>
            <a:ext cx="10515600" cy="1325563"/>
          </a:xfrm>
        </p:spPr>
        <p:txBody>
          <a:bodyPr/>
          <a:lstStyle/>
          <a:p>
            <a:r>
              <a:rPr lang="tr-TR" b="1" dirty="0" err="1"/>
              <a:t>Sample</a:t>
            </a:r>
            <a:r>
              <a:rPr lang="tr-TR" b="1" dirty="0"/>
              <a:t> of </a:t>
            </a:r>
            <a:r>
              <a:rPr lang="tr-TR" b="1" dirty="0" err="1"/>
              <a:t>Sandova</a:t>
            </a:r>
            <a:r>
              <a:rPr lang="tr-TR" b="1" dirty="0"/>
              <a:t> </a:t>
            </a:r>
            <a:r>
              <a:rPr lang="tr-TR" b="1" dirty="0" err="1"/>
              <a:t>Retreat</a:t>
            </a:r>
            <a:r>
              <a:rPr lang="tr-TR" b="1" dirty="0"/>
              <a:t> Attack </a:t>
            </a:r>
            <a:r>
              <a:rPr lang="tr-TR" b="1" dirty="0" err="1"/>
              <a:t>Vector</a:t>
            </a:r>
            <a:endParaRPr lang="tr-TR" b="1" dirty="0"/>
          </a:p>
        </p:txBody>
      </p:sp>
      <p:sp>
        <p:nvSpPr>
          <p:cNvPr id="6" name="箭头: 五边形 34">
            <a:extLst>
              <a:ext uri="{FF2B5EF4-FFF2-40B4-BE49-F238E27FC236}">
                <a16:creationId xmlns:a16="http://schemas.microsoft.com/office/drawing/2014/main" id="{F428F459-7C31-D0CF-8B29-EA81666C6087}"/>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765DFC32-DDC3-603F-36EA-1BBB697975F6}"/>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pic>
        <p:nvPicPr>
          <p:cNvPr id="9" name="Resim 8">
            <a:extLst>
              <a:ext uri="{FF2B5EF4-FFF2-40B4-BE49-F238E27FC236}">
                <a16:creationId xmlns:a16="http://schemas.microsoft.com/office/drawing/2014/main" id="{2B58713F-6A15-4896-74F7-040721CB49A1}"/>
              </a:ext>
            </a:extLst>
          </p:cNvPr>
          <p:cNvPicPr>
            <a:picLocks noChangeAspect="1"/>
          </p:cNvPicPr>
          <p:nvPr/>
        </p:nvPicPr>
        <p:blipFill>
          <a:blip r:embed="rId2"/>
          <a:stretch>
            <a:fillRect/>
          </a:stretch>
        </p:blipFill>
        <p:spPr>
          <a:xfrm>
            <a:off x="563116" y="1714207"/>
            <a:ext cx="5809600" cy="4462756"/>
          </a:xfrm>
          <a:prstGeom prst="rect">
            <a:avLst/>
          </a:prstGeom>
        </p:spPr>
      </p:pic>
      <p:pic>
        <p:nvPicPr>
          <p:cNvPr id="11" name="Resim 10">
            <a:extLst>
              <a:ext uri="{FF2B5EF4-FFF2-40B4-BE49-F238E27FC236}">
                <a16:creationId xmlns:a16="http://schemas.microsoft.com/office/drawing/2014/main" id="{2F4A7BDA-5364-DE09-F40C-E4C4FC865114}"/>
              </a:ext>
            </a:extLst>
          </p:cNvPr>
          <p:cNvPicPr>
            <a:picLocks noChangeAspect="1"/>
          </p:cNvPicPr>
          <p:nvPr/>
        </p:nvPicPr>
        <p:blipFill>
          <a:blip r:embed="rId3"/>
          <a:stretch>
            <a:fillRect/>
          </a:stretch>
        </p:blipFill>
        <p:spPr>
          <a:xfrm>
            <a:off x="6459166" y="1714207"/>
            <a:ext cx="5593404" cy="4462756"/>
          </a:xfrm>
          <a:prstGeom prst="rect">
            <a:avLst/>
          </a:prstGeom>
        </p:spPr>
      </p:pic>
    </p:spTree>
    <p:extLst>
      <p:ext uri="{BB962C8B-B14F-4D97-AF65-F5344CB8AC3E}">
        <p14:creationId xmlns:p14="http://schemas.microsoft.com/office/powerpoint/2010/main" val="241660772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BD5E1-F688-0BBF-46CA-E35AD52F537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01D9CE4-970B-A4D5-AAB1-081D9B24A750}"/>
              </a:ext>
            </a:extLst>
          </p:cNvPr>
          <p:cNvSpPr>
            <a:spLocks noGrp="1"/>
          </p:cNvSpPr>
          <p:nvPr>
            <p:ph type="title"/>
          </p:nvPr>
        </p:nvSpPr>
        <p:spPr>
          <a:xfrm>
            <a:off x="2002420" y="388644"/>
            <a:ext cx="10515600" cy="1325563"/>
          </a:xfrm>
        </p:spPr>
        <p:txBody>
          <a:bodyPr/>
          <a:lstStyle/>
          <a:p>
            <a:r>
              <a:rPr lang="tr-TR" b="1" dirty="0" err="1"/>
              <a:t>Sample</a:t>
            </a:r>
            <a:r>
              <a:rPr lang="tr-TR" b="1" dirty="0"/>
              <a:t> of </a:t>
            </a:r>
            <a:r>
              <a:rPr lang="tr-TR" b="1" dirty="0" err="1"/>
              <a:t>Sandova</a:t>
            </a:r>
            <a:r>
              <a:rPr lang="tr-TR" b="1" dirty="0"/>
              <a:t> </a:t>
            </a:r>
            <a:r>
              <a:rPr lang="tr-TR" b="1" dirty="0" err="1"/>
              <a:t>Retreat</a:t>
            </a:r>
            <a:r>
              <a:rPr lang="tr-TR" b="1" dirty="0"/>
              <a:t> Attack </a:t>
            </a:r>
            <a:r>
              <a:rPr lang="tr-TR" b="1" dirty="0" err="1"/>
              <a:t>Vector</a:t>
            </a:r>
            <a:endParaRPr lang="tr-TR" b="1" dirty="0"/>
          </a:p>
        </p:txBody>
      </p:sp>
      <p:sp>
        <p:nvSpPr>
          <p:cNvPr id="6" name="箭头: 五边形 34">
            <a:extLst>
              <a:ext uri="{FF2B5EF4-FFF2-40B4-BE49-F238E27FC236}">
                <a16:creationId xmlns:a16="http://schemas.microsoft.com/office/drawing/2014/main" id="{00AD54E5-0CE3-4A18-2D41-216D2F51320E}"/>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4439619A-C6CB-9CE7-AE2A-C83A283DD453}"/>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pic>
        <p:nvPicPr>
          <p:cNvPr id="7" name="Resim 6">
            <a:extLst>
              <a:ext uri="{FF2B5EF4-FFF2-40B4-BE49-F238E27FC236}">
                <a16:creationId xmlns:a16="http://schemas.microsoft.com/office/drawing/2014/main" id="{31C764E1-71E1-81EE-65F5-B53C5BFE81E5}"/>
              </a:ext>
            </a:extLst>
          </p:cNvPr>
          <p:cNvPicPr>
            <a:picLocks noChangeAspect="1"/>
          </p:cNvPicPr>
          <p:nvPr/>
        </p:nvPicPr>
        <p:blipFill>
          <a:blip r:embed="rId2"/>
          <a:stretch>
            <a:fillRect/>
          </a:stretch>
        </p:blipFill>
        <p:spPr>
          <a:xfrm>
            <a:off x="466928" y="1646576"/>
            <a:ext cx="5629072" cy="4822780"/>
          </a:xfrm>
          <a:prstGeom prst="rect">
            <a:avLst/>
          </a:prstGeom>
        </p:spPr>
      </p:pic>
      <p:pic>
        <p:nvPicPr>
          <p:cNvPr id="10" name="Resim 9">
            <a:extLst>
              <a:ext uri="{FF2B5EF4-FFF2-40B4-BE49-F238E27FC236}">
                <a16:creationId xmlns:a16="http://schemas.microsoft.com/office/drawing/2014/main" id="{F1B14941-27EE-8D33-A1BD-3C022696D1DC}"/>
              </a:ext>
            </a:extLst>
          </p:cNvPr>
          <p:cNvPicPr>
            <a:picLocks noChangeAspect="1"/>
          </p:cNvPicPr>
          <p:nvPr/>
        </p:nvPicPr>
        <p:blipFill>
          <a:blip r:embed="rId3"/>
          <a:stretch>
            <a:fillRect/>
          </a:stretch>
        </p:blipFill>
        <p:spPr>
          <a:xfrm>
            <a:off x="6180488" y="1646577"/>
            <a:ext cx="5833172" cy="4822780"/>
          </a:xfrm>
          <a:prstGeom prst="rect">
            <a:avLst/>
          </a:prstGeom>
        </p:spPr>
      </p:pic>
    </p:spTree>
    <p:extLst>
      <p:ext uri="{BB962C8B-B14F-4D97-AF65-F5344CB8AC3E}">
        <p14:creationId xmlns:p14="http://schemas.microsoft.com/office/powerpoint/2010/main" val="154743596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BB6FF-44AE-019E-8DA0-B9D7B6786D9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93493B9-5AB5-954C-CB1D-62B4A7A8310C}"/>
              </a:ext>
            </a:extLst>
          </p:cNvPr>
          <p:cNvSpPr>
            <a:spLocks noGrp="1"/>
          </p:cNvSpPr>
          <p:nvPr>
            <p:ph type="title"/>
          </p:nvPr>
        </p:nvSpPr>
        <p:spPr>
          <a:xfrm>
            <a:off x="2002420" y="388644"/>
            <a:ext cx="10515600" cy="1325563"/>
          </a:xfrm>
        </p:spPr>
        <p:txBody>
          <a:bodyPr/>
          <a:lstStyle/>
          <a:p>
            <a:r>
              <a:rPr lang="tr-TR" b="1" dirty="0" err="1"/>
              <a:t>Sample</a:t>
            </a:r>
            <a:r>
              <a:rPr lang="tr-TR" b="1" dirty="0"/>
              <a:t> of </a:t>
            </a:r>
            <a:r>
              <a:rPr lang="tr-TR" b="1" dirty="0" err="1"/>
              <a:t>Sandova</a:t>
            </a:r>
            <a:r>
              <a:rPr lang="tr-TR" b="1" dirty="0"/>
              <a:t> </a:t>
            </a:r>
            <a:r>
              <a:rPr lang="tr-TR" b="1" dirty="0" err="1"/>
              <a:t>Retreat</a:t>
            </a:r>
            <a:r>
              <a:rPr lang="tr-TR" b="1" dirty="0"/>
              <a:t> Attack </a:t>
            </a:r>
            <a:r>
              <a:rPr lang="tr-TR" b="1" dirty="0" err="1"/>
              <a:t>Vector</a:t>
            </a:r>
            <a:endParaRPr lang="tr-TR" b="1" dirty="0"/>
          </a:p>
        </p:txBody>
      </p:sp>
      <p:sp>
        <p:nvSpPr>
          <p:cNvPr id="6" name="箭头: 五边形 34">
            <a:extLst>
              <a:ext uri="{FF2B5EF4-FFF2-40B4-BE49-F238E27FC236}">
                <a16:creationId xmlns:a16="http://schemas.microsoft.com/office/drawing/2014/main" id="{5F6F05FD-258D-3863-99A3-CFD9ED97201A}"/>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5A4C1A15-C7AC-79B7-B813-0F6B5ECD1D48}"/>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pic>
        <p:nvPicPr>
          <p:cNvPr id="9" name="Resim 8">
            <a:extLst>
              <a:ext uri="{FF2B5EF4-FFF2-40B4-BE49-F238E27FC236}">
                <a16:creationId xmlns:a16="http://schemas.microsoft.com/office/drawing/2014/main" id="{4E751D7F-F29E-98A4-2F6A-EA91ACD07B13}"/>
              </a:ext>
            </a:extLst>
          </p:cNvPr>
          <p:cNvPicPr>
            <a:picLocks noChangeAspect="1"/>
          </p:cNvPicPr>
          <p:nvPr/>
        </p:nvPicPr>
        <p:blipFill>
          <a:blip r:embed="rId2"/>
          <a:stretch>
            <a:fillRect/>
          </a:stretch>
        </p:blipFill>
        <p:spPr>
          <a:xfrm>
            <a:off x="475203" y="1829607"/>
            <a:ext cx="3747408" cy="3854963"/>
          </a:xfrm>
          <a:prstGeom prst="rect">
            <a:avLst/>
          </a:prstGeom>
        </p:spPr>
      </p:pic>
      <p:pic>
        <p:nvPicPr>
          <p:cNvPr id="12" name="Resim 11">
            <a:extLst>
              <a:ext uri="{FF2B5EF4-FFF2-40B4-BE49-F238E27FC236}">
                <a16:creationId xmlns:a16="http://schemas.microsoft.com/office/drawing/2014/main" id="{C5182B7C-E3F1-5F5C-A84D-94339553F346}"/>
              </a:ext>
            </a:extLst>
          </p:cNvPr>
          <p:cNvPicPr>
            <a:picLocks noChangeAspect="1"/>
          </p:cNvPicPr>
          <p:nvPr/>
        </p:nvPicPr>
        <p:blipFill>
          <a:blip r:embed="rId3"/>
          <a:stretch>
            <a:fillRect/>
          </a:stretch>
        </p:blipFill>
        <p:spPr>
          <a:xfrm>
            <a:off x="4481235" y="1829608"/>
            <a:ext cx="3933191" cy="3854961"/>
          </a:xfrm>
          <a:prstGeom prst="rect">
            <a:avLst/>
          </a:prstGeom>
        </p:spPr>
      </p:pic>
      <p:pic>
        <p:nvPicPr>
          <p:cNvPr id="14" name="Resim 13">
            <a:extLst>
              <a:ext uri="{FF2B5EF4-FFF2-40B4-BE49-F238E27FC236}">
                <a16:creationId xmlns:a16="http://schemas.microsoft.com/office/drawing/2014/main" id="{04E202CB-4901-C5FD-E21E-0E632C3B7E67}"/>
              </a:ext>
            </a:extLst>
          </p:cNvPr>
          <p:cNvPicPr>
            <a:picLocks noChangeAspect="1"/>
          </p:cNvPicPr>
          <p:nvPr/>
        </p:nvPicPr>
        <p:blipFill>
          <a:blip r:embed="rId4"/>
          <a:stretch>
            <a:fillRect/>
          </a:stretch>
        </p:blipFill>
        <p:spPr>
          <a:xfrm>
            <a:off x="8673050" y="1829607"/>
            <a:ext cx="3233605" cy="3854962"/>
          </a:xfrm>
          <a:prstGeom prst="rect">
            <a:avLst/>
          </a:prstGeom>
        </p:spPr>
      </p:pic>
    </p:spTree>
    <p:extLst>
      <p:ext uri="{BB962C8B-B14F-4D97-AF65-F5344CB8AC3E}">
        <p14:creationId xmlns:p14="http://schemas.microsoft.com/office/powerpoint/2010/main" val="361839522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B1EFA-99A5-9898-3F3C-196832A902B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8806B110-9FB3-4462-0E43-45CCF281F74E}"/>
              </a:ext>
            </a:extLst>
          </p:cNvPr>
          <p:cNvSpPr>
            <a:spLocks noGrp="1"/>
          </p:cNvSpPr>
          <p:nvPr>
            <p:ph type="title"/>
          </p:nvPr>
        </p:nvSpPr>
        <p:spPr>
          <a:xfrm>
            <a:off x="2002420" y="388644"/>
            <a:ext cx="10515600" cy="1325563"/>
          </a:xfrm>
        </p:spPr>
        <p:txBody>
          <a:bodyPr/>
          <a:lstStyle/>
          <a:p>
            <a:r>
              <a:rPr lang="tr-TR" b="1" dirty="0" err="1"/>
              <a:t>Planned</a:t>
            </a:r>
            <a:r>
              <a:rPr lang="tr-TR" b="1" dirty="0"/>
              <a:t> </a:t>
            </a:r>
            <a:r>
              <a:rPr lang="tr-TR" b="1" dirty="0" err="1"/>
              <a:t>Future</a:t>
            </a:r>
            <a:r>
              <a:rPr lang="tr-TR" b="1" dirty="0"/>
              <a:t> </a:t>
            </a:r>
            <a:r>
              <a:rPr lang="tr-TR" b="1" dirty="0" err="1"/>
              <a:t>Improvements</a:t>
            </a:r>
            <a:endParaRPr lang="tr-TR" b="1" dirty="0"/>
          </a:p>
        </p:txBody>
      </p:sp>
      <p:sp>
        <p:nvSpPr>
          <p:cNvPr id="6" name="箭头: 五边形 34">
            <a:extLst>
              <a:ext uri="{FF2B5EF4-FFF2-40B4-BE49-F238E27FC236}">
                <a16:creationId xmlns:a16="http://schemas.microsoft.com/office/drawing/2014/main" id="{DEC28515-27F7-91A5-4EB2-F2DF1C84102A}"/>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F198478E-1F20-0970-9CE1-B22BF6D8ED66}"/>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 name="Rectangle 1">
            <a:extLst>
              <a:ext uri="{FF2B5EF4-FFF2-40B4-BE49-F238E27FC236}">
                <a16:creationId xmlns:a16="http://schemas.microsoft.com/office/drawing/2014/main" id="{E604EBB4-F237-330D-0807-9366DC28C44F}"/>
              </a:ext>
            </a:extLst>
          </p:cNvPr>
          <p:cNvSpPr>
            <a:spLocks noGrp="1" noChangeArrowheads="1"/>
          </p:cNvSpPr>
          <p:nvPr>
            <p:ph idx="1"/>
          </p:nvPr>
        </p:nvSpPr>
        <p:spPr bwMode="auto">
          <a:xfrm>
            <a:off x="457200" y="1863141"/>
            <a:ext cx="1155646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tr-TR" altLang="tr-TR" sz="2000" b="1" i="0" u="none" strike="noStrike" cap="none" normalizeH="0" baseline="0" dirty="0">
                <a:ln>
                  <a:noFill/>
                </a:ln>
                <a:solidFill>
                  <a:schemeClr val="tx1"/>
                </a:solidFill>
                <a:effectLst/>
              </a:rPr>
              <a:t>🔐 </a:t>
            </a:r>
            <a:r>
              <a:rPr lang="tr-TR" sz="2000" b="1" dirty="0" err="1"/>
              <a:t>Secure</a:t>
            </a:r>
            <a:r>
              <a:rPr lang="tr-TR" sz="2000" b="1" dirty="0"/>
              <a:t> Data Storage:</a:t>
            </a:r>
            <a:br>
              <a:rPr kumimoji="0" lang="tr-TR" altLang="tr-TR" sz="2000" b="0" i="0" u="none" strike="noStrike" cap="none" normalizeH="0" baseline="0" dirty="0">
                <a:ln>
                  <a:noFill/>
                </a:ln>
                <a:solidFill>
                  <a:schemeClr val="tx1"/>
                </a:solidFill>
                <a:effectLst/>
              </a:rPr>
            </a:br>
            <a:r>
              <a:rPr lang="en-US" sz="2000" dirty="0"/>
              <a:t>Currently, user data is stored in plain text files. Security can be enhanced by integrating databases (e.g., SQLite, Firebase) and encryption methods.</a:t>
            </a:r>
            <a:endParaRPr lang="tr-TR" sz="2000" dirty="0"/>
          </a:p>
          <a:p>
            <a:pPr marL="0" lvl="0" indent="0" eaLnBrk="0" fontAlgn="base" hangingPunct="0">
              <a:lnSpc>
                <a:spcPct val="100000"/>
              </a:lnSpc>
              <a:spcBef>
                <a:spcPct val="0"/>
              </a:spcBef>
              <a:spcAft>
                <a:spcPct val="0"/>
              </a:spcAft>
              <a:buNone/>
            </a:pPr>
            <a:r>
              <a:rPr kumimoji="0" lang="tr-TR" altLang="tr-TR" sz="2000" b="1" i="0" u="none" strike="noStrike" cap="none" normalizeH="0" baseline="0" dirty="0">
                <a:ln>
                  <a:noFill/>
                </a:ln>
                <a:solidFill>
                  <a:schemeClr val="tx1"/>
                </a:solidFill>
                <a:effectLst/>
              </a:rPr>
              <a:t>📁 SMTP </a:t>
            </a:r>
            <a:r>
              <a:rPr lang="tr-TR" sz="2000" b="1" dirty="0"/>
              <a:t>Identity </a:t>
            </a:r>
            <a:r>
              <a:rPr lang="tr-TR" sz="2000" b="1" dirty="0" err="1"/>
              <a:t>Protection</a:t>
            </a:r>
            <a:r>
              <a:rPr lang="tr-TR" sz="2000" b="1" dirty="0"/>
              <a:t>:</a:t>
            </a:r>
            <a:br>
              <a:rPr kumimoji="0" lang="tr-TR" altLang="tr-TR" sz="2000" b="0" i="0" u="none" strike="noStrike" cap="none" normalizeH="0" baseline="0" dirty="0">
                <a:ln>
                  <a:noFill/>
                </a:ln>
                <a:solidFill>
                  <a:schemeClr val="tx1"/>
                </a:solidFill>
                <a:effectLst/>
              </a:rPr>
            </a:br>
            <a:r>
              <a:rPr lang="en-US" sz="2000" dirty="0"/>
              <a:t>Sender credentials are hardcoded. Storing passwords in secure configuration files (e.g.,</a:t>
            </a:r>
            <a:r>
              <a:rPr lang="tr-TR" sz="2000" dirty="0"/>
              <a:t> .</a:t>
            </a:r>
            <a:r>
              <a:rPr lang="tr-TR" sz="2000" dirty="0" err="1"/>
              <a:t>env</a:t>
            </a:r>
            <a:r>
              <a:rPr lang="tr-TR" sz="2000" dirty="0"/>
              <a:t>) </a:t>
            </a:r>
            <a:r>
              <a:rPr lang="en-US" sz="2000" dirty="0"/>
              <a:t>is important for information security.</a:t>
            </a:r>
            <a:endParaRPr lang="tr-TR" sz="2000" dirty="0"/>
          </a:p>
          <a:p>
            <a:pPr marL="0" lvl="0" indent="0" eaLnBrk="0" fontAlgn="base" hangingPunct="0">
              <a:lnSpc>
                <a:spcPct val="100000"/>
              </a:lnSpc>
              <a:spcBef>
                <a:spcPct val="0"/>
              </a:spcBef>
              <a:spcAft>
                <a:spcPct val="0"/>
              </a:spcAft>
              <a:buNone/>
            </a:pPr>
            <a:r>
              <a:rPr kumimoji="0" lang="tr-TR" altLang="tr-TR" sz="2000" b="1" i="0" u="none" strike="noStrike" cap="none" normalizeH="0" baseline="0" dirty="0">
                <a:ln>
                  <a:noFill/>
                </a:ln>
                <a:solidFill>
                  <a:schemeClr val="tx1"/>
                </a:solidFill>
                <a:effectLst/>
              </a:rPr>
              <a:t>📡 </a:t>
            </a:r>
            <a:r>
              <a:rPr lang="tr-TR" sz="2000" b="1" dirty="0"/>
              <a:t>Real-Time </a:t>
            </a:r>
            <a:r>
              <a:rPr lang="tr-TR" sz="2000" b="1" dirty="0" err="1"/>
              <a:t>Monitoring</a:t>
            </a:r>
            <a:r>
              <a:rPr lang="tr-TR" sz="2000" b="1" dirty="0"/>
              <a:t>:</a:t>
            </a:r>
            <a:br>
              <a:rPr kumimoji="0" lang="tr-TR" altLang="tr-TR" sz="2000" b="0" i="0" u="none" strike="noStrike" cap="none" normalizeH="0" baseline="0" dirty="0">
                <a:ln>
                  <a:noFill/>
                </a:ln>
                <a:solidFill>
                  <a:schemeClr val="tx1"/>
                </a:solidFill>
                <a:effectLst/>
              </a:rPr>
            </a:br>
            <a:r>
              <a:rPr lang="en-US" sz="2000" dirty="0"/>
              <a:t>User actions (clicks, logins, etc.) can be reported instantly to platforms like Telegram or Discord, enabling real-time interaction with the system.</a:t>
            </a:r>
            <a:endParaRPr lang="tr-TR" sz="2000" dirty="0"/>
          </a:p>
          <a:p>
            <a:pPr marL="0" lvl="0" indent="0" eaLnBrk="0" fontAlgn="base" hangingPunct="0">
              <a:lnSpc>
                <a:spcPct val="100000"/>
              </a:lnSpc>
              <a:spcBef>
                <a:spcPct val="0"/>
              </a:spcBef>
              <a:spcAft>
                <a:spcPct val="0"/>
              </a:spcAft>
              <a:buNone/>
            </a:pPr>
            <a:r>
              <a:rPr kumimoji="0" lang="tr-TR" altLang="tr-TR" sz="2000" b="1" i="0" u="none" strike="noStrike" cap="none" normalizeH="0" baseline="0" dirty="0">
                <a:ln>
                  <a:noFill/>
                </a:ln>
                <a:solidFill>
                  <a:schemeClr val="tx1"/>
                </a:solidFill>
                <a:effectLst/>
              </a:rPr>
              <a:t>🌐 </a:t>
            </a:r>
            <a:r>
              <a:rPr lang="tr-TR" sz="2000" b="1" dirty="0" err="1"/>
              <a:t>Moving</a:t>
            </a:r>
            <a:r>
              <a:rPr lang="tr-TR" sz="2000" b="1" dirty="0"/>
              <a:t> Beyond </a:t>
            </a:r>
            <a:r>
              <a:rPr lang="tr-TR" sz="2000" b="1" dirty="0" err="1"/>
              <a:t>Localhost</a:t>
            </a:r>
            <a:r>
              <a:rPr lang="tr-TR" sz="2000" b="1" dirty="0"/>
              <a:t>:</a:t>
            </a:r>
            <a:br>
              <a:rPr kumimoji="0" lang="tr-TR" altLang="tr-TR" sz="2000" b="0" i="0" u="none" strike="noStrike" cap="none" normalizeH="0" baseline="0" dirty="0">
                <a:ln>
                  <a:noFill/>
                </a:ln>
                <a:solidFill>
                  <a:schemeClr val="tx1"/>
                </a:solidFill>
                <a:effectLst/>
              </a:rPr>
            </a:br>
            <a:r>
              <a:rPr lang="en-US" sz="2000" dirty="0"/>
              <a:t>Fake sites currently work only on local networks. A web-based version of the project can be developed for educational purposes (e.g., in a sandbox environment).</a:t>
            </a:r>
            <a:endParaRPr lang="tr-TR" sz="2000" dirty="0"/>
          </a:p>
          <a:p>
            <a:pPr marL="0" lvl="0" indent="0" eaLnBrk="0" fontAlgn="base" hangingPunct="0">
              <a:lnSpc>
                <a:spcPct val="100000"/>
              </a:lnSpc>
              <a:spcBef>
                <a:spcPct val="0"/>
              </a:spcBef>
              <a:spcAft>
                <a:spcPct val="0"/>
              </a:spcAft>
              <a:buNone/>
            </a:pPr>
            <a:r>
              <a:rPr kumimoji="0" lang="tr-TR" altLang="tr-TR" sz="2000" b="1" i="0" u="none" strike="noStrike" cap="none" normalizeH="0" baseline="0" dirty="0">
                <a:ln>
                  <a:noFill/>
                </a:ln>
                <a:solidFill>
                  <a:schemeClr val="tx1"/>
                </a:solidFill>
                <a:effectLst/>
              </a:rPr>
              <a:t>📩 </a:t>
            </a:r>
            <a:r>
              <a:rPr lang="tr-TR" sz="2000" b="1" dirty="0" err="1"/>
              <a:t>Scenario</a:t>
            </a:r>
            <a:r>
              <a:rPr lang="tr-TR" sz="2000" b="1" dirty="0"/>
              <a:t> </a:t>
            </a:r>
            <a:r>
              <a:rPr lang="tr-TR" sz="2000" b="1" dirty="0" err="1"/>
              <a:t>Diversity</a:t>
            </a:r>
            <a:r>
              <a:rPr lang="tr-TR" sz="2000" b="1" dirty="0"/>
              <a:t>:</a:t>
            </a:r>
            <a:br>
              <a:rPr kumimoji="0" lang="tr-TR" altLang="tr-TR" sz="2000" b="0" i="0" u="none" strike="noStrike" cap="none" normalizeH="0" baseline="0" dirty="0">
                <a:ln>
                  <a:noFill/>
                </a:ln>
                <a:solidFill>
                  <a:schemeClr val="tx1"/>
                </a:solidFill>
                <a:effectLst/>
              </a:rPr>
            </a:br>
            <a:r>
              <a:rPr lang="en-US" sz="2000" dirty="0"/>
              <a:t>By designing more scenarios for different sectors and user profiles, the application can be made scalable and more versatile.</a:t>
            </a:r>
            <a:endParaRPr kumimoji="0" lang="tr-TR" altLang="tr-TR"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6234227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642D6-DD7A-6A47-E758-9E7161506FC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1B0FFA1-794D-4998-E97A-FA2C7E0479E2}"/>
              </a:ext>
            </a:extLst>
          </p:cNvPr>
          <p:cNvSpPr>
            <a:spLocks noGrp="1"/>
          </p:cNvSpPr>
          <p:nvPr>
            <p:ph type="title"/>
          </p:nvPr>
        </p:nvSpPr>
        <p:spPr>
          <a:xfrm>
            <a:off x="2002420" y="388644"/>
            <a:ext cx="10515600" cy="1325563"/>
          </a:xfrm>
        </p:spPr>
        <p:txBody>
          <a:bodyPr/>
          <a:lstStyle/>
          <a:p>
            <a:r>
              <a:rPr lang="tr-TR" b="1" dirty="0"/>
              <a:t>Amaç ve Kapsam		</a:t>
            </a:r>
          </a:p>
        </p:txBody>
      </p:sp>
      <p:sp>
        <p:nvSpPr>
          <p:cNvPr id="6" name="箭头: 五边形 34">
            <a:extLst>
              <a:ext uri="{FF2B5EF4-FFF2-40B4-BE49-F238E27FC236}">
                <a16:creationId xmlns:a16="http://schemas.microsoft.com/office/drawing/2014/main" id="{2A595CDF-453F-3312-4515-175FBC65ED5D}"/>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3678FC8F-670D-7944-79D3-C5691FD6D4F3}"/>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7" name="Rectangle 2">
            <a:extLst>
              <a:ext uri="{FF2B5EF4-FFF2-40B4-BE49-F238E27FC236}">
                <a16:creationId xmlns:a16="http://schemas.microsoft.com/office/drawing/2014/main" id="{341967FB-0E19-8F51-04F0-DDC8DC7FE778}"/>
              </a:ext>
            </a:extLst>
          </p:cNvPr>
          <p:cNvSpPr>
            <a:spLocks noGrp="1" noChangeArrowheads="1"/>
          </p:cNvSpPr>
          <p:nvPr>
            <p:ph idx="1"/>
          </p:nvPr>
        </p:nvSpPr>
        <p:spPr bwMode="auto">
          <a:xfrm>
            <a:off x="485721" y="2006600"/>
            <a:ext cx="11459846"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tr-TR" sz="2000" dirty="0"/>
              <a:t>🛡️</a:t>
            </a:r>
            <a:r>
              <a:rPr lang="tr-TR" sz="2000" b="1" dirty="0"/>
              <a:t> Amaç: Eğit - Simüle et – Farkındalık Yarat</a:t>
            </a:r>
          </a:p>
          <a:p>
            <a:r>
              <a:rPr lang="tr-TR" sz="2000" dirty="0"/>
              <a:t>Kullanıcıların sosyal mühendislik ve </a:t>
            </a:r>
            <a:r>
              <a:rPr lang="tr-TR" sz="2000" dirty="0" err="1"/>
              <a:t>oltalama</a:t>
            </a:r>
            <a:r>
              <a:rPr lang="tr-TR" sz="2000" dirty="0"/>
              <a:t> (</a:t>
            </a:r>
            <a:r>
              <a:rPr lang="tr-TR" sz="2000" dirty="0" err="1"/>
              <a:t>phishing</a:t>
            </a:r>
            <a:r>
              <a:rPr lang="tr-TR" sz="2000" dirty="0"/>
              <a:t>) saldırılarına karşı farkındalığını artırmak</a:t>
            </a:r>
          </a:p>
          <a:p>
            <a:r>
              <a:rPr lang="tr-TR" sz="2000" dirty="0"/>
              <a:t>Gerçekçi senaryolar üzerinden e-posta simülasyonları oluşturarak eğitimsel deneyim sağlamak</a:t>
            </a:r>
          </a:p>
          <a:p>
            <a:r>
              <a:rPr lang="tr-TR" sz="2000" dirty="0"/>
              <a:t>Kurumsal ya da bireysel güvenlik eğitimlerine entegre edilebilecek, değişime açık, dinamik ve kişiselleştirilebilir bir araç geliştirmek</a:t>
            </a:r>
          </a:p>
          <a:p>
            <a:pPr marL="0" indent="0">
              <a:buNone/>
            </a:pPr>
            <a:endParaRPr lang="tr-TR" sz="2000" dirty="0"/>
          </a:p>
          <a:p>
            <a:pPr marL="0" indent="0">
              <a:buNone/>
            </a:pPr>
            <a:r>
              <a:rPr lang="tr-TR" sz="2000" dirty="0"/>
              <a:t>🧭</a:t>
            </a:r>
            <a:r>
              <a:rPr lang="tr-TR" sz="2000" b="1" dirty="0"/>
              <a:t> Kapsam: Seç – Gönder – Taklit Et </a:t>
            </a:r>
          </a:p>
          <a:p>
            <a:pPr algn="just"/>
            <a:r>
              <a:rPr lang="tr-TR" sz="2000" dirty="0"/>
              <a:t>Grafiksel arayüz üzerinden senaryo seçimi ve hedef e-postanın girilmesi</a:t>
            </a:r>
          </a:p>
          <a:p>
            <a:r>
              <a:rPr lang="tr-TR" sz="2000" dirty="0"/>
              <a:t>HTML tabanlı sahte e-posta içerikleri (Facebook, Instagram, ÖBS, IK Senaryoları…)</a:t>
            </a:r>
          </a:p>
          <a:p>
            <a:r>
              <a:rPr lang="tr-TR" sz="2000" dirty="0"/>
              <a:t>Python ile SMTP üzerinden otomatik mail gönderimi</a:t>
            </a:r>
          </a:p>
          <a:p>
            <a:r>
              <a:rPr lang="tr-TR" sz="2000" dirty="0"/>
              <a:t>Eğitim-deneysel ortamda kullanıma uygun, isteğe bağlı taklit edilmiş web siteleriyle desteklenebilir yapı</a:t>
            </a: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729652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E25A2-403A-7EA2-184A-BCB1AD3DAA04}"/>
            </a:ext>
          </a:extLst>
        </p:cNvPr>
        <p:cNvGrpSpPr/>
        <p:nvPr/>
      </p:nvGrpSpPr>
      <p:grpSpPr>
        <a:xfrm>
          <a:off x="0" y="0"/>
          <a:ext cx="0" cy="0"/>
          <a:chOff x="0" y="0"/>
          <a:chExt cx="0" cy="0"/>
        </a:xfrm>
      </p:grpSpPr>
      <p:pic>
        <p:nvPicPr>
          <p:cNvPr id="8" name="Resim 7">
            <a:extLst>
              <a:ext uri="{FF2B5EF4-FFF2-40B4-BE49-F238E27FC236}">
                <a16:creationId xmlns:a16="http://schemas.microsoft.com/office/drawing/2014/main" id="{A25E18EB-1E9A-1622-D32B-D5FA87B423EC}"/>
              </a:ext>
            </a:extLst>
          </p:cNvPr>
          <p:cNvPicPr>
            <a:picLocks noChangeAspect="1"/>
          </p:cNvPicPr>
          <p:nvPr/>
        </p:nvPicPr>
        <p:blipFill>
          <a:blip r:embed="rId2"/>
          <a:stretch>
            <a:fillRect/>
          </a:stretch>
        </p:blipFill>
        <p:spPr>
          <a:xfrm>
            <a:off x="0" y="-68729"/>
            <a:ext cx="12192000" cy="6858000"/>
          </a:xfrm>
          <a:prstGeom prst="rect">
            <a:avLst/>
          </a:prstGeom>
        </p:spPr>
      </p:pic>
      <p:sp>
        <p:nvSpPr>
          <p:cNvPr id="4" name="İçerik Yer Tutucusu 3">
            <a:extLst>
              <a:ext uri="{FF2B5EF4-FFF2-40B4-BE49-F238E27FC236}">
                <a16:creationId xmlns:a16="http://schemas.microsoft.com/office/drawing/2014/main" id="{0DA8BDB1-0957-DB02-5578-A45687EF21AF}"/>
              </a:ext>
            </a:extLst>
          </p:cNvPr>
          <p:cNvSpPr>
            <a:spLocks noGrp="1"/>
          </p:cNvSpPr>
          <p:nvPr>
            <p:ph idx="1"/>
          </p:nvPr>
        </p:nvSpPr>
        <p:spPr>
          <a:xfrm>
            <a:off x="838200" y="1825625"/>
            <a:ext cx="10515600" cy="4351338"/>
          </a:xfrm>
        </p:spPr>
        <p:txBody>
          <a:bodyPr>
            <a:normAutofit/>
          </a:bodyPr>
          <a:lstStyle/>
          <a:p>
            <a:pPr marL="0" indent="0" algn="ctr">
              <a:buNone/>
            </a:pPr>
            <a:endParaRPr lang="tr-TR" sz="3200" dirty="0"/>
          </a:p>
          <a:p>
            <a:pPr marL="0" indent="0" algn="ctr">
              <a:buNone/>
            </a:pPr>
            <a:endParaRPr lang="tr-TR" sz="3200" dirty="0"/>
          </a:p>
          <a:p>
            <a:pPr marL="0" indent="0" algn="ctr">
              <a:buNone/>
            </a:pPr>
            <a:r>
              <a:rPr lang="en-US" sz="3200" dirty="0"/>
              <a:t>I would like to thank my advisor Fatma Nur Akı and İbrahim </a:t>
            </a:r>
            <a:r>
              <a:rPr lang="en-US" sz="3200" dirty="0" err="1"/>
              <a:t>Gündüzgil</a:t>
            </a:r>
            <a:r>
              <a:rPr lang="en-US" sz="3200" dirty="0"/>
              <a:t> for their guidance and contributions to the project.</a:t>
            </a:r>
            <a:endParaRPr lang="tr-TR" sz="3200" dirty="0"/>
          </a:p>
          <a:p>
            <a:pPr marL="0" indent="0" algn="ctr">
              <a:buNone/>
            </a:pPr>
            <a:endParaRPr lang="tr-TR" sz="3200" dirty="0"/>
          </a:p>
          <a:p>
            <a:pPr marL="0" indent="0" algn="ctr">
              <a:buNone/>
            </a:pPr>
            <a:endParaRPr lang="tr-TR" sz="3200" dirty="0"/>
          </a:p>
          <a:p>
            <a:pPr marL="0" indent="0" algn="ctr">
              <a:buNone/>
            </a:pPr>
            <a:r>
              <a:rPr lang="tr-TR" sz="3200" dirty="0" err="1"/>
              <a:t>Thank</a:t>
            </a:r>
            <a:r>
              <a:rPr lang="tr-TR" sz="3200" dirty="0"/>
              <a:t> </a:t>
            </a:r>
            <a:r>
              <a:rPr lang="tr-TR" sz="3200" dirty="0" err="1"/>
              <a:t>you</a:t>
            </a:r>
            <a:r>
              <a:rPr lang="tr-TR" sz="3200" dirty="0"/>
              <a:t> </a:t>
            </a:r>
            <a:r>
              <a:rPr lang="tr-TR" sz="3200" dirty="0" err="1"/>
              <a:t>for</a:t>
            </a:r>
            <a:r>
              <a:rPr lang="tr-TR" sz="3200" dirty="0"/>
              <a:t> </a:t>
            </a:r>
            <a:r>
              <a:rPr lang="tr-TR" sz="3200" dirty="0" err="1"/>
              <a:t>listening</a:t>
            </a:r>
            <a:r>
              <a:rPr lang="tr-TR" sz="3200" dirty="0"/>
              <a:t>.</a:t>
            </a:r>
          </a:p>
        </p:txBody>
      </p:sp>
      <p:pic>
        <p:nvPicPr>
          <p:cNvPr id="7" name="Resim 6" descr="ekran görüntüsü, yazı tipi, simge, sembol, grafik içeren bir resim&#10;&#10;Açıklama otomatik olarak oluşturuldu">
            <a:extLst>
              <a:ext uri="{FF2B5EF4-FFF2-40B4-BE49-F238E27FC236}">
                <a16:creationId xmlns:a16="http://schemas.microsoft.com/office/drawing/2014/main" id="{64A62A7C-DD35-052D-D4A2-C786C03E2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461" y="681037"/>
            <a:ext cx="4299077" cy="2073073"/>
          </a:xfrm>
          <a:prstGeom prst="rect">
            <a:avLst/>
          </a:prstGeom>
        </p:spPr>
      </p:pic>
    </p:spTree>
    <p:extLst>
      <p:ext uri="{BB962C8B-B14F-4D97-AF65-F5344CB8AC3E}">
        <p14:creationId xmlns:p14="http://schemas.microsoft.com/office/powerpoint/2010/main" val="23952896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EEEC6-511F-DAA6-166B-F2AF6C459FD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EFF6CEA-4BFF-136B-FB81-C8CD098EEA7C}"/>
              </a:ext>
            </a:extLst>
          </p:cNvPr>
          <p:cNvSpPr>
            <a:spLocks noGrp="1"/>
          </p:cNvSpPr>
          <p:nvPr>
            <p:ph type="title"/>
          </p:nvPr>
        </p:nvSpPr>
        <p:spPr>
          <a:xfrm>
            <a:off x="2002420" y="388644"/>
            <a:ext cx="10515600" cy="1325563"/>
          </a:xfrm>
        </p:spPr>
        <p:txBody>
          <a:bodyPr/>
          <a:lstStyle/>
          <a:p>
            <a:r>
              <a:rPr lang="tr-TR" b="1" dirty="0"/>
              <a:t>Sosyal Mühendislik ve </a:t>
            </a:r>
            <a:r>
              <a:rPr lang="tr-TR" b="1" dirty="0" err="1"/>
              <a:t>Phishing</a:t>
            </a:r>
            <a:endParaRPr lang="tr-TR" b="1" dirty="0"/>
          </a:p>
        </p:txBody>
      </p:sp>
      <p:sp>
        <p:nvSpPr>
          <p:cNvPr id="6" name="箭头: 五边形 34">
            <a:extLst>
              <a:ext uri="{FF2B5EF4-FFF2-40B4-BE49-F238E27FC236}">
                <a16:creationId xmlns:a16="http://schemas.microsoft.com/office/drawing/2014/main" id="{82FF4188-72A5-DE9C-CC5A-333BD31A6AC6}"/>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DC2DF2EB-4DDB-1F76-07F4-69157A9B93EC}"/>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8" name="Rectangle 3">
            <a:extLst>
              <a:ext uri="{FF2B5EF4-FFF2-40B4-BE49-F238E27FC236}">
                <a16:creationId xmlns:a16="http://schemas.microsoft.com/office/drawing/2014/main" id="{A498313C-1626-ABAE-BE2E-ED61F2F53D26}"/>
              </a:ext>
            </a:extLst>
          </p:cNvPr>
          <p:cNvSpPr>
            <a:spLocks noGrp="1" noChangeArrowheads="1"/>
          </p:cNvSpPr>
          <p:nvPr>
            <p:ph idx="1"/>
          </p:nvPr>
        </p:nvSpPr>
        <p:spPr bwMode="auto">
          <a:xfrm>
            <a:off x="614464" y="2008739"/>
            <a:ext cx="1042283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İnsan Faktörü, En Zayıf Halka:</a:t>
            </a:r>
            <a:br>
              <a:rPr kumimoji="0" lang="tr-TR" altLang="tr-TR" sz="1800" b="0" i="0" u="none" strike="noStrike" cap="none" normalizeH="0" baseline="0" dirty="0">
                <a:ln>
                  <a:noFill/>
                </a:ln>
                <a:solidFill>
                  <a:schemeClr val="tx1"/>
                </a:solidFill>
                <a:effectLst/>
              </a:rPr>
            </a:br>
            <a:r>
              <a:rPr kumimoji="0" lang="tr-TR" altLang="tr-TR" sz="1800" b="0" i="0" u="none" strike="noStrike" cap="none" normalizeH="0" baseline="0" dirty="0">
                <a:ln>
                  <a:noFill/>
                </a:ln>
                <a:solidFill>
                  <a:schemeClr val="tx1"/>
                </a:solidFill>
                <a:effectLst/>
              </a:rPr>
              <a:t>Siber saldırıların büyük bir kısmı teknik açıklar yerine </a:t>
            </a:r>
            <a:r>
              <a:rPr kumimoji="0" lang="tr-TR" altLang="tr-TR" sz="1800" b="1" i="0" u="none" strike="noStrike" cap="none" normalizeH="0" baseline="0" dirty="0">
                <a:ln>
                  <a:noFill/>
                </a:ln>
                <a:solidFill>
                  <a:schemeClr val="tx1"/>
                </a:solidFill>
                <a:effectLst/>
              </a:rPr>
              <a:t>kullanıcı zaaflarını </a:t>
            </a:r>
            <a:r>
              <a:rPr kumimoji="0" lang="tr-TR" altLang="tr-TR" sz="1800" b="0" i="0" u="none" strike="noStrike" cap="none" normalizeH="0" baseline="0" dirty="0">
                <a:ln>
                  <a:noFill/>
                </a:ln>
                <a:solidFill>
                  <a:schemeClr val="tx1"/>
                </a:solidFill>
                <a:effectLst/>
              </a:rPr>
              <a:t>hedef alır. Sosyal mühendislik, bu zayıflığı istismar etmeyi amaçlar.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err="1">
                <a:ln>
                  <a:noFill/>
                </a:ln>
                <a:solidFill>
                  <a:schemeClr val="tx1"/>
                </a:solidFill>
                <a:effectLst/>
              </a:rPr>
              <a:t>Phishing</a:t>
            </a:r>
            <a:r>
              <a:rPr kumimoji="0" lang="tr-TR" altLang="tr-TR" sz="1800" b="1" i="0" u="none" strike="noStrike" cap="none" normalizeH="0" baseline="0" dirty="0">
                <a:ln>
                  <a:noFill/>
                </a:ln>
                <a:solidFill>
                  <a:schemeClr val="tx1"/>
                </a:solidFill>
                <a:effectLst/>
              </a:rPr>
              <a:t> (</a:t>
            </a:r>
            <a:r>
              <a:rPr kumimoji="0" lang="tr-TR" altLang="tr-TR" sz="1800" b="1" i="0" u="none" strike="noStrike" cap="none" normalizeH="0" baseline="0" dirty="0" err="1">
                <a:ln>
                  <a:noFill/>
                </a:ln>
                <a:solidFill>
                  <a:schemeClr val="tx1"/>
                </a:solidFill>
                <a:effectLst/>
              </a:rPr>
              <a:t>Oltalama</a:t>
            </a:r>
            <a:r>
              <a:rPr kumimoji="0" lang="tr-TR" altLang="tr-TR" sz="1800" b="1" i="0" u="none" strike="noStrike" cap="none" normalizeH="0" baseline="0" dirty="0">
                <a:ln>
                  <a:noFill/>
                </a:ln>
                <a:solidFill>
                  <a:schemeClr val="tx1"/>
                </a:solidFill>
                <a:effectLst/>
              </a:rPr>
              <a:t>) Nedir?</a:t>
            </a:r>
            <a:br>
              <a:rPr kumimoji="0" lang="tr-TR" altLang="tr-TR" sz="1800" b="0" i="0" u="none" strike="noStrike" cap="none" normalizeH="0" baseline="0" dirty="0">
                <a:ln>
                  <a:noFill/>
                </a:ln>
                <a:solidFill>
                  <a:schemeClr val="tx1"/>
                </a:solidFill>
                <a:effectLst/>
              </a:rPr>
            </a:br>
            <a:r>
              <a:rPr kumimoji="0" lang="tr-TR" altLang="tr-TR" sz="1800" b="0" i="0" u="none" strike="noStrike" cap="none" normalizeH="0" baseline="0" dirty="0">
                <a:ln>
                  <a:noFill/>
                </a:ln>
                <a:solidFill>
                  <a:schemeClr val="tx1"/>
                </a:solidFill>
                <a:effectLst/>
              </a:rPr>
              <a:t>Kullanıcının güvenini kazanarak kişisel bilgilerini elde etmeye yönelik </a:t>
            </a:r>
            <a:r>
              <a:rPr lang="tr-TR" altLang="tr-TR" sz="1800" dirty="0"/>
              <a:t>hedefi </a:t>
            </a:r>
            <a:r>
              <a:rPr kumimoji="0" lang="tr-TR" altLang="tr-TR" sz="1800" b="0" i="0" u="none" strike="noStrike" cap="none" normalizeH="0" baseline="0" dirty="0">
                <a:ln>
                  <a:noFill/>
                </a:ln>
                <a:solidFill>
                  <a:schemeClr val="tx1"/>
                </a:solidFill>
                <a:effectLst/>
              </a:rPr>
              <a:t>aldatıcı e-posta, SMS, sahte web sitesi gibi tekniklerin genel adıdır.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kumimoji="0" lang="tr-TR" altLang="tr-TR" sz="1800" b="1" i="0" u="none" strike="noStrike" cap="none" normalizeH="0" baseline="0" dirty="0">
                <a:ln>
                  <a:noFill/>
                </a:ln>
                <a:solidFill>
                  <a:schemeClr val="tx1"/>
                </a:solidFill>
                <a:effectLst/>
              </a:rPr>
              <a:t>Senaryo İnanırlığı ve Başarı İlişkisi:</a:t>
            </a:r>
            <a:br>
              <a:rPr kumimoji="0" lang="tr-TR" altLang="tr-TR" sz="1800" b="0" i="0" u="none" strike="noStrike" cap="none" normalizeH="0" baseline="0" dirty="0">
                <a:ln>
                  <a:noFill/>
                </a:ln>
                <a:solidFill>
                  <a:schemeClr val="tx1"/>
                </a:solidFill>
                <a:effectLst/>
              </a:rPr>
            </a:br>
            <a:r>
              <a:rPr kumimoji="0" lang="tr-TR" altLang="tr-TR" sz="1800" b="0" i="0" u="none" strike="noStrike" cap="none" normalizeH="0" baseline="0" dirty="0">
                <a:ln>
                  <a:noFill/>
                </a:ln>
                <a:solidFill>
                  <a:schemeClr val="tx1"/>
                </a:solidFill>
                <a:effectLst/>
              </a:rPr>
              <a:t>Gerçekçi içerikler, kullanıcıda aciliyet, merak veya </a:t>
            </a:r>
            <a:r>
              <a:rPr kumimoji="0" lang="tr-TR" altLang="tr-TR" sz="1800" b="1" i="0" u="none" strike="noStrike" cap="none" normalizeH="0" baseline="0" dirty="0">
                <a:ln>
                  <a:noFill/>
                </a:ln>
                <a:solidFill>
                  <a:schemeClr val="tx1"/>
                </a:solidFill>
                <a:effectLst/>
              </a:rPr>
              <a:t>güven</a:t>
            </a:r>
            <a:r>
              <a:rPr kumimoji="0" lang="tr-TR" altLang="tr-TR" sz="1800" b="0" i="0" u="none" strike="noStrike" cap="none" normalizeH="0" baseline="0" dirty="0">
                <a:ln>
                  <a:noFill/>
                </a:ln>
                <a:solidFill>
                  <a:schemeClr val="tx1"/>
                </a:solidFill>
                <a:effectLst/>
              </a:rPr>
              <a:t> duygusu oluşturarak tepki alma oranını ciddi ölçüde artırır.</a:t>
            </a:r>
            <a:br>
              <a:rPr kumimoji="0" lang="tr-TR" altLang="tr-TR" sz="1800" b="0" i="0" u="none" strike="noStrike" cap="none" normalizeH="0" baseline="0" dirty="0">
                <a:ln>
                  <a:noFill/>
                </a:ln>
                <a:solidFill>
                  <a:schemeClr val="tx1"/>
                </a:solidFill>
                <a:effectLst/>
              </a:rPr>
            </a:br>
            <a:r>
              <a:rPr lang="tr-TR" sz="1800" dirty="0"/>
              <a:t>🔐</a:t>
            </a:r>
            <a:r>
              <a:rPr kumimoji="0" lang="tr-TR" altLang="tr-TR" sz="1800" b="0" i="0" u="none" strike="noStrike" cap="none" normalizeH="0" baseline="0" dirty="0">
                <a:ln>
                  <a:noFill/>
                </a:ln>
                <a:solidFill>
                  <a:schemeClr val="tx1"/>
                </a:solidFill>
                <a:effectLst/>
              </a:rPr>
              <a:t> Örnek: “Güvenlik uyarısı: Az önce hesabınıza İstanbul’dan giriş yapıldı</a:t>
            </a:r>
            <a:r>
              <a:rPr lang="tr-TR" sz="1800" dirty="0"/>
              <a:t>”</a:t>
            </a:r>
          </a:p>
          <a:p>
            <a:pPr marL="0" indent="0" eaLnBrk="0" fontAlgn="base" hangingPunct="0">
              <a:lnSpc>
                <a:spcPct val="100000"/>
              </a:lnSpc>
              <a:spcBef>
                <a:spcPct val="0"/>
              </a:spcBef>
              <a:spcAft>
                <a:spcPct val="0"/>
              </a:spcAft>
              <a:buNone/>
            </a:pPr>
            <a:r>
              <a:rPr lang="tr-TR" sz="1800" dirty="0"/>
              <a:t>🔐</a:t>
            </a:r>
            <a:r>
              <a:rPr lang="tr-TR" altLang="tr-TR" sz="1800" dirty="0"/>
              <a:t> Örnek: “X Çalışanlarına Tatil Fırsatı: X çalışanları ve yakınlarına %40 indirimli konaklama fırsatı</a:t>
            </a:r>
            <a:r>
              <a:rPr lang="tr-TR" sz="1800" dirty="0"/>
              <a:t>”</a:t>
            </a:r>
          </a:p>
          <a:p>
            <a:pPr marL="0" lvl="0" indent="0" eaLnBrk="0" fontAlgn="base" hangingPunct="0">
              <a:lnSpc>
                <a:spcPct val="100000"/>
              </a:lnSpc>
              <a:spcBef>
                <a:spcPct val="0"/>
              </a:spcBef>
              <a:spcAft>
                <a:spcPct val="0"/>
              </a:spcAft>
              <a:buFontTx/>
              <a:buChar char="•"/>
            </a:pPr>
            <a:endParaRPr kumimoji="0" lang="tr-TR" altLang="tr-TR"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7759194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95011-EA20-5CC1-736B-5611FB8904D9}"/>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1F5DF2E-555D-5EEB-50A6-80800158A591}"/>
              </a:ext>
            </a:extLst>
          </p:cNvPr>
          <p:cNvSpPr>
            <a:spLocks noGrp="1"/>
          </p:cNvSpPr>
          <p:nvPr>
            <p:ph type="title"/>
          </p:nvPr>
        </p:nvSpPr>
        <p:spPr>
          <a:xfrm>
            <a:off x="2002420" y="388644"/>
            <a:ext cx="10515600" cy="1325563"/>
          </a:xfrm>
        </p:spPr>
        <p:txBody>
          <a:bodyPr/>
          <a:lstStyle/>
          <a:p>
            <a:r>
              <a:rPr lang="tr-TR" b="1" dirty="0"/>
              <a:t>Sosyal Mühendislik ve </a:t>
            </a:r>
            <a:r>
              <a:rPr lang="tr-TR" b="1" dirty="0" err="1"/>
              <a:t>Phishing</a:t>
            </a:r>
            <a:endParaRPr lang="tr-TR" b="1" dirty="0"/>
          </a:p>
        </p:txBody>
      </p:sp>
      <p:sp>
        <p:nvSpPr>
          <p:cNvPr id="6" name="箭头: 五边形 34">
            <a:extLst>
              <a:ext uri="{FF2B5EF4-FFF2-40B4-BE49-F238E27FC236}">
                <a16:creationId xmlns:a16="http://schemas.microsoft.com/office/drawing/2014/main" id="{385E698B-ABFD-F6DC-62BC-FB91659AEB15}"/>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48BC86A5-B96D-0D85-8A2A-9A2B68F0416B}"/>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 name="Rectangle 1">
            <a:extLst>
              <a:ext uri="{FF2B5EF4-FFF2-40B4-BE49-F238E27FC236}">
                <a16:creationId xmlns:a16="http://schemas.microsoft.com/office/drawing/2014/main" id="{24191445-D8D2-9619-C9D3-BA79696C1A0F}"/>
              </a:ext>
            </a:extLst>
          </p:cNvPr>
          <p:cNvSpPr>
            <a:spLocks noGrp="1" noChangeArrowheads="1"/>
          </p:cNvSpPr>
          <p:nvPr>
            <p:ph idx="1"/>
          </p:nvPr>
        </p:nvSpPr>
        <p:spPr bwMode="auto">
          <a:xfrm>
            <a:off x="565725" y="2006600"/>
            <a:ext cx="1024910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Hedef Odaklı Manipülasyon:</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İletinin tonu, markaya benzerliği ve hitap biçimi kullanıcıların alışkın olduğu e-posta düzenine benzetilir. Böylece sahte e-postaya tıklama ihtimali artar. Saldırının bu aşaması en çok dikkat edilmesi gereken ve saldırıya uğrayabilecek </a:t>
            </a:r>
            <a:r>
              <a:rPr lang="tr-TR" altLang="tr-TR" sz="2000" dirty="0"/>
              <a:t>bireylerin de özellikle sorgulaması gereken noktadır. Hedefin statüsü, hobileri ve yaşam tarzı dikkate alınarak hazırlanacak bir senaryonun üslup ile desteklenmesi bir saldırının başarılı olmasındaki en önemli etkendir.</a:t>
            </a: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tr-TR" altLang="tr-TR" sz="2000" dirty="0"/>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Bu Projedeki Rolü:</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Bu projede </a:t>
            </a:r>
            <a:r>
              <a:rPr kumimoji="0" lang="tr-TR" altLang="tr-TR" sz="2000" b="0" i="0" u="none" strike="noStrike" cap="none" normalizeH="0" baseline="0" dirty="0" err="1">
                <a:ln>
                  <a:noFill/>
                </a:ln>
                <a:solidFill>
                  <a:schemeClr val="tx1"/>
                </a:solidFill>
                <a:effectLst/>
              </a:rPr>
              <a:t>phishing</a:t>
            </a:r>
            <a:r>
              <a:rPr kumimoji="0" lang="tr-TR" altLang="tr-TR" sz="2000" b="0" i="0" u="none" strike="noStrike" cap="none" normalizeH="0" baseline="0" dirty="0">
                <a:ln>
                  <a:noFill/>
                </a:ln>
                <a:solidFill>
                  <a:schemeClr val="tx1"/>
                </a:solidFill>
                <a:effectLst/>
              </a:rPr>
              <a:t> içeriğinin kullanıcıyı yanıltmadaki başarısı, senaryo kalitesine ve sosyal mühendislik stratejilerine dayandırılmıştır.</a:t>
            </a:r>
          </a:p>
        </p:txBody>
      </p:sp>
    </p:spTree>
    <p:extLst>
      <p:ext uri="{BB962C8B-B14F-4D97-AF65-F5344CB8AC3E}">
        <p14:creationId xmlns:p14="http://schemas.microsoft.com/office/powerpoint/2010/main" val="25614076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E20D6-0724-E2B4-14B2-DC70A63F2D1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B6363ED-C7D5-68CF-191F-F5EE3AA15D67}"/>
              </a:ext>
            </a:extLst>
          </p:cNvPr>
          <p:cNvSpPr>
            <a:spLocks noGrp="1"/>
          </p:cNvSpPr>
          <p:nvPr>
            <p:ph type="title"/>
          </p:nvPr>
        </p:nvSpPr>
        <p:spPr>
          <a:xfrm>
            <a:off x="2002420" y="388644"/>
            <a:ext cx="10515600" cy="1325563"/>
          </a:xfrm>
        </p:spPr>
        <p:txBody>
          <a:bodyPr/>
          <a:lstStyle/>
          <a:p>
            <a:r>
              <a:rPr lang="nn-NO" b="1" dirty="0"/>
              <a:t>Teorik Altyapı ve Literatür Taraması</a:t>
            </a:r>
            <a:endParaRPr lang="tr-TR" b="1" dirty="0"/>
          </a:p>
        </p:txBody>
      </p:sp>
      <p:sp>
        <p:nvSpPr>
          <p:cNvPr id="3" name="İçerik Yer Tutucusu 2">
            <a:extLst>
              <a:ext uri="{FF2B5EF4-FFF2-40B4-BE49-F238E27FC236}">
                <a16:creationId xmlns:a16="http://schemas.microsoft.com/office/drawing/2014/main" id="{470D27A5-9435-D915-A69C-B8BD10718F20}"/>
              </a:ext>
            </a:extLst>
          </p:cNvPr>
          <p:cNvSpPr>
            <a:spLocks noGrp="1"/>
          </p:cNvSpPr>
          <p:nvPr>
            <p:ph idx="1"/>
          </p:nvPr>
        </p:nvSpPr>
        <p:spPr>
          <a:xfrm>
            <a:off x="581585" y="2006600"/>
            <a:ext cx="10515600" cy="4351338"/>
          </a:xfrm>
        </p:spPr>
        <p:txBody>
          <a:bodyPr>
            <a:normAutofit fontScale="77500" lnSpcReduction="20000"/>
          </a:bodyPr>
          <a:lstStyle/>
          <a:p>
            <a:pPr marL="0" indent="0">
              <a:buNone/>
            </a:pPr>
            <a:r>
              <a:rPr lang="tr-TR" sz="2400" b="1" dirty="0" err="1"/>
              <a:t>Phishing</a:t>
            </a:r>
            <a:r>
              <a:rPr lang="tr-TR" sz="2400" b="1" dirty="0"/>
              <a:t> ve Sosyal Mühendislik:</a:t>
            </a:r>
            <a:endParaRPr lang="tr-TR" sz="2400" dirty="0"/>
          </a:p>
          <a:p>
            <a:r>
              <a:rPr lang="tr-TR" sz="2400" dirty="0" err="1"/>
              <a:t>Phishing</a:t>
            </a:r>
            <a:r>
              <a:rPr lang="tr-TR" sz="2400" dirty="0"/>
              <a:t> saldırıları, sosyal mühendisliğe dayalı olarak kullanıcıların güvenini manipüle etmeye yönelik eylemlerdir.</a:t>
            </a:r>
          </a:p>
          <a:p>
            <a:r>
              <a:rPr lang="tr-TR" sz="2400" dirty="0"/>
              <a:t>Genellikle e-posta aracılığıyla gerçekleşir ve kişisel bilgi çalmayı amaçlar.</a:t>
            </a:r>
          </a:p>
          <a:p>
            <a:pPr marL="0" indent="0">
              <a:buNone/>
            </a:pPr>
            <a:endParaRPr lang="tr-TR" sz="2400" dirty="0"/>
          </a:p>
          <a:p>
            <a:pPr marL="0" indent="0">
              <a:buNone/>
            </a:pPr>
            <a:r>
              <a:rPr lang="tr-TR" sz="2400" b="1" dirty="0"/>
              <a:t>E-posta Tabanlı Simülasyonların Rolü:</a:t>
            </a:r>
            <a:endParaRPr lang="tr-TR" sz="2400" dirty="0"/>
          </a:p>
          <a:p>
            <a:r>
              <a:rPr lang="tr-TR" sz="2400" dirty="0"/>
              <a:t>Kurum içi güvenlik eğitimlerinde </a:t>
            </a:r>
            <a:r>
              <a:rPr lang="tr-TR" sz="2400" dirty="0" err="1"/>
              <a:t>phishing</a:t>
            </a:r>
            <a:r>
              <a:rPr lang="tr-TR" sz="2400" dirty="0"/>
              <a:t> senaryoları önemli bir yer tutar.</a:t>
            </a:r>
          </a:p>
          <a:p>
            <a:r>
              <a:rPr lang="tr-TR" sz="2400" dirty="0"/>
              <a:t>Gerçekçi içeriklerle yapılan simülasyonlar, çalışanların farkındalığını ölçmek ve artırmak için kullanılır.</a:t>
            </a:r>
          </a:p>
          <a:p>
            <a:pPr marL="0" indent="0">
              <a:buNone/>
            </a:pPr>
            <a:endParaRPr lang="tr-TR" sz="2400" dirty="0"/>
          </a:p>
          <a:p>
            <a:pPr marL="0" indent="0">
              <a:buNone/>
            </a:pPr>
            <a:r>
              <a:rPr lang="tr-TR" sz="2400" b="1" dirty="0"/>
              <a:t>Literatür Bulguları:</a:t>
            </a:r>
            <a:endParaRPr lang="tr-TR" sz="2400" dirty="0"/>
          </a:p>
          <a:p>
            <a:r>
              <a:rPr lang="tr-TR" sz="2400" dirty="0"/>
              <a:t>Araştırmalarda, hedeflere uyarlanmış/kişiselleştirilmiş ve senaryo tabanlı </a:t>
            </a:r>
            <a:r>
              <a:rPr lang="tr-TR" sz="2400" dirty="0" err="1"/>
              <a:t>phishing</a:t>
            </a:r>
            <a:r>
              <a:rPr lang="tr-TR" sz="2400" dirty="0"/>
              <a:t> maillerinin tıklanma oranlarının daha yüksek olduğu görülmüştür.</a:t>
            </a:r>
          </a:p>
          <a:p>
            <a:r>
              <a:rPr lang="tr-TR" sz="2400" dirty="0"/>
              <a:t>Simülasyon temelli farkındalık araçlarının, kullanıcı davranışları üzerinde doğrudan etkili olduğu vurgulanmaktadır.</a:t>
            </a:r>
          </a:p>
          <a:p>
            <a:endParaRPr lang="tr-TR" dirty="0"/>
          </a:p>
        </p:txBody>
      </p:sp>
      <p:sp>
        <p:nvSpPr>
          <p:cNvPr id="6" name="箭头: 五边形 34">
            <a:extLst>
              <a:ext uri="{FF2B5EF4-FFF2-40B4-BE49-F238E27FC236}">
                <a16:creationId xmlns:a16="http://schemas.microsoft.com/office/drawing/2014/main" id="{C2C82381-BACD-0B16-D294-7E44AE9547D0}"/>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38C24F2C-6B08-12B2-1339-A910F2234A8F}"/>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Tree>
    <p:extLst>
      <p:ext uri="{BB962C8B-B14F-4D97-AF65-F5344CB8AC3E}">
        <p14:creationId xmlns:p14="http://schemas.microsoft.com/office/powerpoint/2010/main" val="46449818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F9E56-4B7D-01F5-E4E5-166C4DF6BC6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3158E70-FCC4-7CE9-E135-9FACA34A9240}"/>
              </a:ext>
            </a:extLst>
          </p:cNvPr>
          <p:cNvSpPr>
            <a:spLocks noGrp="1"/>
          </p:cNvSpPr>
          <p:nvPr>
            <p:ph type="title"/>
          </p:nvPr>
        </p:nvSpPr>
        <p:spPr>
          <a:xfrm>
            <a:off x="1927841" y="388644"/>
            <a:ext cx="10264159" cy="1325563"/>
          </a:xfrm>
        </p:spPr>
        <p:txBody>
          <a:bodyPr/>
          <a:lstStyle/>
          <a:p>
            <a:r>
              <a:rPr lang="tr-TR" b="1" dirty="0"/>
              <a:t>Tasarım Kısıtlamaları ve Güvenlik Önlemleri</a:t>
            </a:r>
          </a:p>
        </p:txBody>
      </p:sp>
      <p:sp>
        <p:nvSpPr>
          <p:cNvPr id="6" name="箭头: 五边形 34">
            <a:extLst>
              <a:ext uri="{FF2B5EF4-FFF2-40B4-BE49-F238E27FC236}">
                <a16:creationId xmlns:a16="http://schemas.microsoft.com/office/drawing/2014/main" id="{E5D63C1D-40C7-7324-5984-99056F5713EE}"/>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021B00CE-9813-1DE6-091B-F79A0E6ACA6B}"/>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 name="Rectangle 1">
            <a:extLst>
              <a:ext uri="{FF2B5EF4-FFF2-40B4-BE49-F238E27FC236}">
                <a16:creationId xmlns:a16="http://schemas.microsoft.com/office/drawing/2014/main" id="{F6065CDE-E418-FAEC-D155-0B8BE497B439}"/>
              </a:ext>
            </a:extLst>
          </p:cNvPr>
          <p:cNvSpPr>
            <a:spLocks noGrp="1" noChangeArrowheads="1"/>
          </p:cNvSpPr>
          <p:nvPr>
            <p:ph idx="1"/>
          </p:nvPr>
        </p:nvSpPr>
        <p:spPr bwMode="auto">
          <a:xfrm>
            <a:off x="838200" y="1791152"/>
            <a:ext cx="105156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Etik Sınırlamalar:</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Tüm senaryolar yalnızca eğitim ve farkındalık amaçlı hazırlanmıştır. Hiçbir gerçek kullanıcıya yönelik kötü niyetli uygulama yapılmamıştır.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Gerçekçilik ve İkna Edicilik:</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Marka dili, görsel yapı ve e-posta formatı kullanıcıya tanıdık gelecek şekilde modellenmiştir.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Veri Güvenliği:</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Kullanıcıdan alınan veriler log.txt dosyasına kaydedilmiştir. Gerçek sistemlerde bu veriler şifrelenmeli ve güvenli veri tabanlarında tutulmalıdır.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Yasal Uyumluluk:</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Simülasyon sürecinde KVKK ve GDPR gibi veri koruma düzenlemelerine dikkat edilmiştir.</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2000" b="1" i="0" u="none" strike="noStrike" cap="none" normalizeH="0" baseline="0" dirty="0">
                <a:ln>
                  <a:noFill/>
                </a:ln>
                <a:solidFill>
                  <a:schemeClr val="tx1"/>
                </a:solidFill>
                <a:effectLst/>
              </a:rPr>
              <a:t>Teknik Sınırlamalar:</a:t>
            </a: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SMTP şifreleri doğrudan kod içinde tutulmaktadır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Görseller harici kaynaklardan yüklenmektedir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2000" b="0" i="0" u="none" strike="noStrike" cap="none" normalizeH="0" baseline="0" dirty="0">
                <a:ln>
                  <a:noFill/>
                </a:ln>
                <a:solidFill>
                  <a:schemeClr val="tx1"/>
                </a:solidFill>
                <a:effectLst/>
              </a:rPr>
              <a:t>Sahte web sayfaları yalnızca </a:t>
            </a:r>
            <a:r>
              <a:rPr kumimoji="0" lang="tr-TR" altLang="tr-TR" sz="2000" b="0" i="0" u="none" strike="noStrike" cap="none" normalizeH="0" baseline="0" dirty="0" err="1">
                <a:ln>
                  <a:noFill/>
                </a:ln>
                <a:solidFill>
                  <a:schemeClr val="tx1"/>
                </a:solidFill>
                <a:effectLst/>
              </a:rPr>
              <a:t>localhost</a:t>
            </a:r>
            <a:r>
              <a:rPr kumimoji="0" lang="tr-TR" altLang="tr-TR" sz="2000" b="0" i="0" u="none" strike="noStrike" cap="none" normalizeH="0" baseline="0" dirty="0">
                <a:ln>
                  <a:noFill/>
                </a:ln>
                <a:solidFill>
                  <a:schemeClr val="tx1"/>
                </a:solidFill>
                <a:effectLst/>
              </a:rPr>
              <a:t> ortamında çalışmaktadır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690016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D3035-2369-46EA-5304-EA6A3CF4C63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769E666-AC93-59E5-8494-C04CB85BBF6E}"/>
              </a:ext>
            </a:extLst>
          </p:cNvPr>
          <p:cNvSpPr>
            <a:spLocks noGrp="1"/>
          </p:cNvSpPr>
          <p:nvPr>
            <p:ph type="title"/>
          </p:nvPr>
        </p:nvSpPr>
        <p:spPr>
          <a:xfrm>
            <a:off x="2002420" y="388644"/>
            <a:ext cx="10515600" cy="1325563"/>
          </a:xfrm>
        </p:spPr>
        <p:txBody>
          <a:bodyPr/>
          <a:lstStyle/>
          <a:p>
            <a:r>
              <a:rPr lang="tr-TR" b="1" dirty="0"/>
              <a:t>Kullanılan Teknolojiler</a:t>
            </a:r>
          </a:p>
        </p:txBody>
      </p:sp>
      <p:sp>
        <p:nvSpPr>
          <p:cNvPr id="6" name="箭头: 五边形 34">
            <a:extLst>
              <a:ext uri="{FF2B5EF4-FFF2-40B4-BE49-F238E27FC236}">
                <a16:creationId xmlns:a16="http://schemas.microsoft.com/office/drawing/2014/main" id="{B80579F6-0D6B-96FC-0264-466C9AD29553}"/>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A04C34FE-8FF4-CE7E-DC13-23F9B6EB4859}"/>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aphicFrame>
        <p:nvGraphicFramePr>
          <p:cNvPr id="28" name="Rectangle 1">
            <a:extLst>
              <a:ext uri="{FF2B5EF4-FFF2-40B4-BE49-F238E27FC236}">
                <a16:creationId xmlns:a16="http://schemas.microsoft.com/office/drawing/2014/main" id="{80A47C86-8D11-6B2D-5959-3AAF9EA0EB2F}"/>
              </a:ext>
            </a:extLst>
          </p:cNvPr>
          <p:cNvGraphicFramePr>
            <a:graphicFrameLocks noGrp="1"/>
          </p:cNvGraphicFramePr>
          <p:nvPr>
            <p:ph idx="1"/>
            <p:extLst>
              <p:ext uri="{D42A27DB-BD31-4B8C-83A1-F6EECF244321}">
                <p14:modId xmlns:p14="http://schemas.microsoft.com/office/powerpoint/2010/main" val="1039250918"/>
              </p:ext>
            </p:extLst>
          </p:nvPr>
        </p:nvGraphicFramePr>
        <p:xfrm>
          <a:off x="561367" y="1658136"/>
          <a:ext cx="10926999" cy="5355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40889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14126-9DBD-469F-00F8-03EF1500055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CCCFB96-F3FB-4988-9C4E-3C1927C57472}"/>
              </a:ext>
            </a:extLst>
          </p:cNvPr>
          <p:cNvSpPr>
            <a:spLocks noGrp="1"/>
          </p:cNvSpPr>
          <p:nvPr>
            <p:ph type="title"/>
          </p:nvPr>
        </p:nvSpPr>
        <p:spPr>
          <a:xfrm>
            <a:off x="2002420" y="388644"/>
            <a:ext cx="10515600" cy="1325563"/>
          </a:xfrm>
        </p:spPr>
        <p:txBody>
          <a:bodyPr/>
          <a:lstStyle/>
          <a:p>
            <a:r>
              <a:rPr lang="tr-TR" b="1" dirty="0"/>
              <a:t>Aracın Genel Yapısı</a:t>
            </a:r>
          </a:p>
        </p:txBody>
      </p:sp>
      <p:sp>
        <p:nvSpPr>
          <p:cNvPr id="6" name="箭头: 五边形 34">
            <a:extLst>
              <a:ext uri="{FF2B5EF4-FFF2-40B4-BE49-F238E27FC236}">
                <a16:creationId xmlns:a16="http://schemas.microsoft.com/office/drawing/2014/main" id="{57F451A4-F319-970D-A99A-CFA0E7686FC6}"/>
              </a:ext>
            </a:extLst>
          </p:cNvPr>
          <p:cNvSpPr/>
          <p:nvPr/>
        </p:nvSpPr>
        <p:spPr>
          <a:xfrm>
            <a:off x="0" y="681037"/>
            <a:ext cx="2002420" cy="740779"/>
          </a:xfrm>
          <a:prstGeom prst="homePlate">
            <a:avLst/>
          </a:prstGeom>
          <a:solidFill>
            <a:srgbClr val="FDCF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任意多边形: 形状 49">
            <a:extLst>
              <a:ext uri="{FF2B5EF4-FFF2-40B4-BE49-F238E27FC236}">
                <a16:creationId xmlns:a16="http://schemas.microsoft.com/office/drawing/2014/main" id="{BC5B9D81-0C1C-C040-2FB0-DE38A6D8A891}"/>
              </a:ext>
            </a:extLst>
          </p:cNvPr>
          <p:cNvSpPr/>
          <p:nvPr/>
        </p:nvSpPr>
        <p:spPr>
          <a:xfrm>
            <a:off x="-64008" y="0"/>
            <a:ext cx="384048" cy="7013448"/>
          </a:xfrm>
          <a:custGeom>
            <a:avLst/>
            <a:gdLst>
              <a:gd name="connsiteX0" fmla="*/ 0 w 340839"/>
              <a:gd name="connsiteY0" fmla="*/ 0 h 6786038"/>
              <a:gd name="connsiteX1" fmla="*/ 340839 w 340839"/>
              <a:gd name="connsiteY1" fmla="*/ 359871 h 6786038"/>
              <a:gd name="connsiteX2" fmla="*/ 340839 w 340839"/>
              <a:gd name="connsiteY2" fmla="*/ 6786038 h 6786038"/>
              <a:gd name="connsiteX3" fmla="*/ 0 w 340839"/>
              <a:gd name="connsiteY3" fmla="*/ 6786038 h 6786038"/>
            </a:gdLst>
            <a:ahLst/>
            <a:cxnLst>
              <a:cxn ang="0">
                <a:pos x="connsiteX0" y="connsiteY0"/>
              </a:cxn>
              <a:cxn ang="0">
                <a:pos x="connsiteX1" y="connsiteY1"/>
              </a:cxn>
              <a:cxn ang="0">
                <a:pos x="connsiteX2" y="connsiteY2"/>
              </a:cxn>
              <a:cxn ang="0">
                <a:pos x="connsiteX3" y="connsiteY3"/>
              </a:cxn>
            </a:cxnLst>
            <a:rect l="l" t="t" r="r" b="b"/>
            <a:pathLst>
              <a:path w="340839" h="6786038">
                <a:moveTo>
                  <a:pt x="0" y="0"/>
                </a:moveTo>
                <a:lnTo>
                  <a:pt x="340839" y="359871"/>
                </a:lnTo>
                <a:lnTo>
                  <a:pt x="340839" y="6786038"/>
                </a:lnTo>
                <a:lnTo>
                  <a:pt x="0" y="678603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7" name="Rectangle 2">
            <a:extLst>
              <a:ext uri="{FF2B5EF4-FFF2-40B4-BE49-F238E27FC236}">
                <a16:creationId xmlns:a16="http://schemas.microsoft.com/office/drawing/2014/main" id="{491ADCE0-2773-A801-401E-4401DEB01359}"/>
              </a:ext>
            </a:extLst>
          </p:cNvPr>
          <p:cNvSpPr>
            <a:spLocks noGrp="1" noChangeArrowheads="1"/>
          </p:cNvSpPr>
          <p:nvPr>
            <p:ph idx="1"/>
          </p:nvPr>
        </p:nvSpPr>
        <p:spPr bwMode="auto">
          <a:xfrm>
            <a:off x="633919" y="1837323"/>
            <a:ext cx="595170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chemeClr val="tx1"/>
                </a:solidFill>
                <a:effectLst/>
              </a:rPr>
              <a:t>Aşamalar:</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tr-TR" altLang="tr-TR" sz="2000" b="1" i="0" u="none" strike="noStrike" cap="none" normalizeH="0" baseline="0" dirty="0">
                <a:ln>
                  <a:noFill/>
                </a:ln>
                <a:solidFill>
                  <a:schemeClr val="tx1"/>
                </a:solidFill>
                <a:effectLst/>
              </a:rPr>
              <a:t>Kullanıcı Arayüzü</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 Senaryo seçimi yapılır (ör. Facebook, Instagram, ÖBS…)</a:t>
            </a:r>
          </a:p>
          <a:p>
            <a:pPr marL="0" lvl="0" indent="0" eaLnBrk="0" fontAlgn="base" hangingPunct="0">
              <a:lnSpc>
                <a:spcPct val="100000"/>
              </a:lnSpc>
              <a:spcBef>
                <a:spcPct val="0"/>
              </a:spcBef>
              <a:spcAft>
                <a:spcPct val="0"/>
              </a:spcAft>
              <a:buNone/>
            </a:pPr>
            <a:r>
              <a:rPr lang="tr-TR" altLang="tr-TR" sz="2000" dirty="0"/>
              <a:t>➤ Hedef e-posta adresi girilir</a:t>
            </a:r>
            <a:endParaRPr kumimoji="0" lang="tr-TR" altLang="tr-TR"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tr-TR" altLang="tr-TR" sz="2000" b="1" i="0" u="none" strike="noStrike" cap="none" normalizeH="0" baseline="0" dirty="0">
                <a:ln>
                  <a:noFill/>
                </a:ln>
                <a:solidFill>
                  <a:schemeClr val="tx1"/>
                </a:solidFill>
                <a:effectLst/>
              </a:rPr>
              <a:t>HTML Şablon Yükleme</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 Seçilen senaryoya ait .html dosyası okunur</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 İçerikteki {{</a:t>
            </a:r>
            <a:r>
              <a:rPr kumimoji="0" lang="tr-TR" altLang="tr-TR" sz="2000" b="0" i="0" u="none" strike="noStrike" cap="none" normalizeH="0" baseline="0" dirty="0" err="1">
                <a:ln>
                  <a:noFill/>
                </a:ln>
                <a:solidFill>
                  <a:schemeClr val="tx1"/>
                </a:solidFill>
                <a:effectLst/>
              </a:rPr>
              <a:t>email</a:t>
            </a:r>
            <a:r>
              <a:rPr kumimoji="0" lang="tr-TR" altLang="tr-TR" sz="2000" b="0" i="0" u="none" strike="noStrike" cap="none" normalizeH="0" baseline="0" dirty="0">
                <a:ln>
                  <a:noFill/>
                </a:ln>
                <a:solidFill>
                  <a:schemeClr val="tx1"/>
                </a:solidFill>
                <a:effectLst/>
              </a:rPr>
              <a:t>}} etiketi hedef kullanıcı adresi ile değiştirilir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tr-TR" altLang="tr-TR" sz="2000" b="1" i="0" u="none" strike="noStrike" cap="none" normalizeH="0" baseline="0" dirty="0">
                <a:ln>
                  <a:noFill/>
                </a:ln>
                <a:solidFill>
                  <a:schemeClr val="tx1"/>
                </a:solidFill>
                <a:effectLst/>
              </a:rPr>
              <a:t>SMTP E-posta Gönderimi</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 Gönderen, alıcı ve konu başlığı yapılandırılır</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 Gmail SMTP servisi kullanılarak e-posta gönderilir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tr-TR" altLang="tr-TR" sz="2000" b="1" i="0" u="none" strike="noStrike" cap="none" normalizeH="0" baseline="0" dirty="0">
                <a:ln>
                  <a:noFill/>
                </a:ln>
                <a:solidFill>
                  <a:schemeClr val="tx1"/>
                </a:solidFill>
                <a:effectLst/>
              </a:rPr>
              <a:t>Sonuç Bilgilendirmesi</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 Gönderim başarılıysa "E-posta gönderildi" mesajı</a:t>
            </a:r>
            <a:br>
              <a:rPr kumimoji="0" lang="tr-TR" altLang="tr-TR" sz="2000" b="0" i="0" u="none" strike="noStrike" cap="none" normalizeH="0" baseline="0" dirty="0">
                <a:ln>
                  <a:noFill/>
                </a:ln>
                <a:solidFill>
                  <a:schemeClr val="tx1"/>
                </a:solidFill>
                <a:effectLst/>
              </a:rPr>
            </a:br>
            <a:r>
              <a:rPr kumimoji="0" lang="tr-TR" altLang="tr-TR" sz="2000" b="0" i="0" u="none" strike="noStrike" cap="none" normalizeH="0" baseline="0" dirty="0">
                <a:ln>
                  <a:noFill/>
                </a:ln>
                <a:solidFill>
                  <a:schemeClr val="tx1"/>
                </a:solidFill>
                <a:effectLst/>
              </a:rPr>
              <a:t>➤ Aksi halde hata mesajı</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7172" name="Picture 4">
            <a:extLst>
              <a:ext uri="{FF2B5EF4-FFF2-40B4-BE49-F238E27FC236}">
                <a16:creationId xmlns:a16="http://schemas.microsoft.com/office/drawing/2014/main" id="{F0C44C67-FF57-BA23-D6B7-29B45796E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7327" y="1991214"/>
            <a:ext cx="5697433" cy="4302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3669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2zlgxcnp">
      <a:majorFont>
        <a:latin typeface="思源黑体 CN Normal" panose="020F0302020204030204"/>
        <a:ea typeface="思源黑体 CN Normal"/>
        <a:cs typeface=""/>
      </a:majorFont>
      <a:minorFont>
        <a:latin typeface="思源黑体 CN Normal" panose="020F0502020204030204"/>
        <a:ea typeface="思源黑体 CN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b2a6a6a336</Template>
  <TotalTime>1804</TotalTime>
  <Words>2433</Words>
  <Application>Microsoft Office PowerPoint</Application>
  <PresentationFormat>Geniş ekran</PresentationFormat>
  <Paragraphs>205</Paragraphs>
  <Slides>30</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30</vt:i4>
      </vt:variant>
    </vt:vector>
  </HeadingPairs>
  <TitlesOfParts>
    <vt:vector size="35" baseType="lpstr">
      <vt:lpstr>Abadi Extra Light</vt:lpstr>
      <vt:lpstr>Aptos</vt:lpstr>
      <vt:lpstr>Arial</vt:lpstr>
      <vt:lpstr>思源黑体 CN Normal</vt:lpstr>
      <vt:lpstr>Office 主题​​</vt:lpstr>
      <vt:lpstr>PowerPoint Sunusu</vt:lpstr>
      <vt:lpstr>Proje Hakkında   </vt:lpstr>
      <vt:lpstr>Amaç ve Kapsam  </vt:lpstr>
      <vt:lpstr>Sosyal Mühendislik ve Phishing</vt:lpstr>
      <vt:lpstr>Sosyal Mühendislik ve Phishing</vt:lpstr>
      <vt:lpstr>Teorik Altyapı ve Literatür Taraması</vt:lpstr>
      <vt:lpstr>Tasarım Kısıtlamaları ve Güvenlik Önlemleri</vt:lpstr>
      <vt:lpstr>Kullanılan Teknolojiler</vt:lpstr>
      <vt:lpstr>Aracın Genel Yapısı</vt:lpstr>
      <vt:lpstr>Web Tabanlı Simülasyon (XAMPP &amp; HTML)</vt:lpstr>
      <vt:lpstr>Sandova Retreat Saldırı Vektörü Örneği</vt:lpstr>
      <vt:lpstr>Sandova Retreat Saldırı Vektörü Örneği</vt:lpstr>
      <vt:lpstr>Sandova Retreat Saldırı Vektörü Örneği</vt:lpstr>
      <vt:lpstr>Gelecekte Düşünülen Geliştirmeler </vt:lpstr>
      <vt:lpstr>PowerPoint Sunusu</vt:lpstr>
      <vt:lpstr>PowerPoint Sunusu</vt:lpstr>
      <vt:lpstr>About the Project  </vt:lpstr>
      <vt:lpstr>Objective and Scope  </vt:lpstr>
      <vt:lpstr>Social Engineering and Phishing</vt:lpstr>
      <vt:lpstr>Social Engineering and Phishing</vt:lpstr>
      <vt:lpstr>Theoretical Background and Literature Review</vt:lpstr>
      <vt:lpstr>Design Constraints and Security Measures</vt:lpstr>
      <vt:lpstr>Technologies Used</vt:lpstr>
      <vt:lpstr> Overall Architecture of the Tool </vt:lpstr>
      <vt:lpstr>Web-Based Simulation (XAMPP &amp; HTML)</vt:lpstr>
      <vt:lpstr>Sample of Sandova Retreat Attack Vector</vt:lpstr>
      <vt:lpstr>Sample of Sandova Retreat Attack Vector</vt:lpstr>
      <vt:lpstr>Sample of Sandova Retreat Attack Vector</vt:lpstr>
      <vt:lpstr>Planned Future Improvements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Mehmet Anıl Doğan</dc:creator>
  <cp:lastModifiedBy>Emircan Arslan</cp:lastModifiedBy>
  <cp:revision>24</cp:revision>
  <dcterms:created xsi:type="dcterms:W3CDTF">2025-01-11T11:14:21Z</dcterms:created>
  <dcterms:modified xsi:type="dcterms:W3CDTF">2025-06-25T21:51:14Z</dcterms:modified>
</cp:coreProperties>
</file>