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2.xml" ContentType="application/vnd.openxmlformats-officedocument.presentationml.slide+xml"/>
  <Override PartName="/ppt/notesSlides/notesSlide17.xml" ContentType="application/vnd.openxmlformats-officedocument.presentationml.notesSlide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notesSlides/notesSlide8.xml" ContentType="application/vnd.openxmlformats-officedocument.presentationml.notes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notesSlides/notesSlide19.xml" ContentType="application/vnd.openxmlformats-officedocument.presentationml.notesSlide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 /><Relationship Id="rId28" Type="http://schemas.openxmlformats.org/officeDocument/2006/relationships/tableStyles" Target="tableStyles.xml" /><Relationship Id="rId2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D96536-41E6-4938-5ECC-47089FC3103C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235DCE-AF1C-20FF-135B-A7E562CFD764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E220E7-A6AE-8086-DE03-64A3A7247B6E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B45D50-73F0-3C2B-DE48-9A84117DB3D7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E6DE05-5349-848A-7F27-7589C5DB5AB6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C035B9-AE14-248B-D4E5-0ADABC42B1EF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4B2A7B-8918-9ABA-E67D-D44C1612760E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E47830-062B-1668-E070-1D45A4A7513E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B010BE-2928-0D87-779E-CE050282EC65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F3D1F6-D8EC-42E8-CC56-F2FBD17B9DE6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D0F678-9F46-0259-551D-B0D5B03F6634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1B932F-57D0-9A78-2726-B792753D37A3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D4CD2F-21BB-C4CE-EE09-3387995A0598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0D6003-882E-2584-5677-C19932591389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042943-7AA6-0E04-B816-A0C424BD53F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5074E4-6251-08B1-326D-B3F82E9C2A94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A9C51C-66B4-6D80-B514-A4D350AD28C1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EA8BBE-0598-FE1B-4BE6-AC17C751132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5BF01F-62FA-E5DE-C42F-2BA30588010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BFD665-9846-7ED9-4C41-A73056D6C5D7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E13C891-B981-5A92-E534-7B7142B27B8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6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914400" y="160694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</a:rPr>
              <a:t>Презентация по дипломной работе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800" y="2656272"/>
            <a:ext cx="8534399" cy="1752599"/>
          </a:xfrm>
        </p:spPr>
        <p:txBody>
          <a:bodyPr/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</a:rPr>
              <a:t>«Создание эргономичного пользовательского интерфейса веб-сайта»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22440746" name=""/>
          <p:cNvSpPr txBox="1"/>
          <p:nvPr/>
        </p:nvSpPr>
        <p:spPr bwMode="auto">
          <a:xfrm flipH="0" flipV="0">
            <a:off x="8776881" y="5206383"/>
            <a:ext cx="34137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Выполнил: Арслан Дадажиев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75689922" name=""/>
          <p:cNvSpPr txBox="1"/>
          <p:nvPr/>
        </p:nvSpPr>
        <p:spPr bwMode="auto">
          <a:xfrm flipH="0" flipV="0">
            <a:off x="9947253" y="5638799"/>
            <a:ext cx="164750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группа ИС-04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8372694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690687" y="9371"/>
            <a:ext cx="8678249" cy="90502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</a:rPr>
              <a:t>Страница с результатами поиска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5897638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 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14665585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43187" y="801533"/>
            <a:ext cx="6596874" cy="5878666"/>
          </a:xfrm>
          <a:prstGeom prst="rect">
            <a:avLst/>
          </a:prstGeom>
        </p:spPr>
      </p:pic>
      <p:sp>
        <p:nvSpPr>
          <p:cNvPr id="1142939968" name=""/>
          <p:cNvSpPr txBox="1"/>
          <p:nvPr/>
        </p:nvSpPr>
        <p:spPr bwMode="auto">
          <a:xfrm flipH="0" flipV="0">
            <a:off x="6839924" y="990599"/>
            <a:ext cx="5143034" cy="2225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solidFill>
                  <a:schemeClr val="bg1"/>
                </a:solidFill>
              </a:rPr>
              <a:t>Поиск можно осуществлять по названию или посмотреть список товаров,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ru-RU" sz="2800">
                <a:solidFill>
                  <a:schemeClr val="bg1"/>
                </a:solidFill>
              </a:rPr>
              <a:t>которые соответствуют выбранным фильтрам.</a:t>
            </a:r>
            <a:endParaRPr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5325891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-28575" y="-1586"/>
            <a:ext cx="3944324" cy="1143000"/>
          </a:xfrm>
        </p:spPr>
        <p:txBody>
          <a:bodyPr/>
          <a:lstStyle/>
          <a:p>
            <a:pPr>
              <a:defRPr/>
            </a:pPr>
            <a:r>
              <a:rPr sz="2600">
                <a:solidFill>
                  <a:schemeClr val="bg1"/>
                </a:solidFill>
              </a:rPr>
              <a:t>Страница товара</a:t>
            </a:r>
            <a:endParaRPr sz="2600">
              <a:solidFill>
                <a:schemeClr val="bg1"/>
              </a:solidFill>
            </a:endParaRPr>
          </a:p>
        </p:txBody>
      </p:sp>
      <p:sp>
        <p:nvSpPr>
          <p:cNvPr id="121082770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 </a:t>
            </a:r>
            <a:endParaRPr/>
          </a:p>
        </p:txBody>
      </p:sp>
      <p:pic>
        <p:nvPicPr>
          <p:cNvPr id="106554287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867149" y="963613"/>
            <a:ext cx="8281151" cy="5162549"/>
          </a:xfrm>
          <a:prstGeom prst="rect">
            <a:avLst/>
          </a:prstGeom>
        </p:spPr>
      </p:pic>
      <p:sp>
        <p:nvSpPr>
          <p:cNvPr id="641279139" name=""/>
          <p:cNvSpPr txBox="1"/>
          <p:nvPr/>
        </p:nvSpPr>
        <p:spPr bwMode="auto">
          <a:xfrm flipH="0" flipV="0">
            <a:off x="-8444" y="1057275"/>
            <a:ext cx="4155300" cy="2834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Страница для отдельного товара. Информация на странице:</a:t>
            </a:r>
            <a:br>
              <a:rPr>
                <a:solidFill>
                  <a:schemeClr val="bg1"/>
                </a:solidFill>
              </a:rPr>
            </a:br>
            <a:r>
              <a:rPr>
                <a:solidFill>
                  <a:schemeClr val="bg1"/>
                </a:solidFill>
              </a:rPr>
              <a:t>Левая часть:</a:t>
            </a:r>
            <a:br>
              <a:rPr>
                <a:solidFill>
                  <a:schemeClr val="bg1"/>
                </a:solidFill>
              </a:rPr>
            </a:br>
            <a:r>
              <a:rPr>
                <a:solidFill>
                  <a:schemeClr val="bg1"/>
                </a:solidFill>
              </a:rPr>
              <a:t>Обложка товара.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Год выпуска.</a:t>
            </a:r>
            <a:br>
              <a:rPr>
                <a:solidFill>
                  <a:schemeClr val="bg1"/>
                </a:solidFill>
              </a:rPr>
            </a:br>
            <a:r>
              <a:rPr>
                <a:solidFill>
                  <a:schemeClr val="bg1"/>
                </a:solidFill>
              </a:rPr>
              <a:t>Цена на сайте.</a:t>
            </a:r>
            <a:br>
              <a:rPr>
                <a:solidFill>
                  <a:schemeClr val="bg1"/>
                </a:solidFill>
              </a:rPr>
            </a:br>
            <a:r>
              <a:rPr>
                <a:solidFill>
                  <a:schemeClr val="bg1"/>
                </a:solidFill>
              </a:rPr>
              <a:t>Размер экономии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ru-RU">
                <a:solidFill>
                  <a:schemeClr val="bg1"/>
                </a:solidFill>
              </a:rPr>
              <a:t>по сравнению с официальной ценой.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Кнопки добавления в корзину или список желаемого</a:t>
            </a:r>
            <a:r>
              <a:rPr>
                <a:solidFill>
                  <a:schemeClr val="bg1"/>
                </a:solidFill>
              </a:rPr>
              <a:t>.</a:t>
            </a:r>
            <a:endParaRPr>
              <a:solidFill>
                <a:schemeClr val="bg1"/>
              </a:solidFill>
            </a:endParaRPr>
          </a:p>
        </p:txBody>
      </p:sp>
      <p:cxnSp>
        <p:nvCxnSpPr>
          <p:cNvPr id="1916358566" name=""/>
          <p:cNvCxnSpPr>
            <a:cxnSpLocks/>
          </p:cNvCxnSpPr>
          <p:nvPr/>
        </p:nvCxnSpPr>
        <p:spPr bwMode="auto">
          <a:xfrm flipH="0" flipV="0">
            <a:off x="3772874" y="3009899"/>
            <a:ext cx="485775" cy="419099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1284055" name=""/>
          <p:cNvSpPr/>
          <p:nvPr/>
        </p:nvSpPr>
        <p:spPr bwMode="auto">
          <a:xfrm flipH="0" flipV="0">
            <a:off x="4372949" y="1400174"/>
            <a:ext cx="1904999" cy="344804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4643576" name=""/>
          <p:cNvSpPr/>
          <p:nvPr/>
        </p:nvSpPr>
        <p:spPr bwMode="auto">
          <a:xfrm flipH="0" flipV="0">
            <a:off x="6373199" y="1514475"/>
            <a:ext cx="5629275" cy="4552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3439499" y="5191124"/>
            <a:ext cx="2933699" cy="171450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412278" name=""/>
          <p:cNvSpPr txBox="1"/>
          <p:nvPr/>
        </p:nvSpPr>
        <p:spPr bwMode="auto">
          <a:xfrm flipH="0" flipV="0">
            <a:off x="134324" y="4190999"/>
            <a:ext cx="3566174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Правая часть:</a:t>
            </a:r>
            <a:br>
              <a:rPr>
                <a:solidFill>
                  <a:schemeClr val="bg1"/>
                </a:solidFill>
              </a:rPr>
            </a:br>
            <a:r>
              <a:rPr>
                <a:solidFill>
                  <a:schemeClr val="bg1"/>
                </a:solidFill>
              </a:rPr>
              <a:t>Название.</a:t>
            </a:r>
            <a:br>
              <a:rPr>
                <a:solidFill>
                  <a:schemeClr val="bg1"/>
                </a:solidFill>
              </a:rPr>
            </a:br>
            <a:r>
              <a:rPr>
                <a:solidFill>
                  <a:schemeClr val="bg1"/>
                </a:solidFill>
              </a:rPr>
              <a:t>Описание.</a:t>
            </a:r>
            <a:br>
              <a:rPr>
                <a:solidFill>
                  <a:schemeClr val="bg1"/>
                </a:solidFill>
              </a:rPr>
            </a:br>
            <a:r>
              <a:rPr>
                <a:solidFill>
                  <a:schemeClr val="bg1"/>
                </a:solidFill>
              </a:rPr>
              <a:t>Фотографии товара.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Жанры(теги для поиска).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249257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</a:rPr>
              <a:t>Страница «Список желаний »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73492555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040074" y="1600201"/>
            <a:ext cx="4124324" cy="5076823"/>
          </a:xfrm>
        </p:spPr>
        <p:txBody>
          <a:bodyPr/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</a:rPr>
              <a:t>Табличка товаров которые понравились пользователю.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5537053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57150" y="1417638"/>
            <a:ext cx="7908042" cy="480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437589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Страница «профиль»</a:t>
            </a:r>
            <a:endParaRPr/>
          </a:p>
        </p:txBody>
      </p:sp>
      <p:sp>
        <p:nvSpPr>
          <p:cNvPr id="787164473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296024" y="1638301"/>
            <a:ext cx="5286375" cy="3990973"/>
          </a:xfrm>
        </p:spPr>
        <p:txBody>
          <a:bodyPr/>
          <a:lstStyle/>
          <a:p>
            <a:pPr>
              <a:defRPr/>
            </a:pPr>
            <a:r>
              <a:rPr/>
              <a:t>Карточка с информацией о пользователе.</a:t>
            </a:r>
            <a:endParaRPr/>
          </a:p>
        </p:txBody>
      </p:sp>
      <p:pic>
        <p:nvPicPr>
          <p:cNvPr id="35143534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9599" y="2333624"/>
            <a:ext cx="5391149" cy="2505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210612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Страница «Корзина товаров»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310430602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154374" y="1600201"/>
            <a:ext cx="3933824" cy="5112459"/>
          </a:xfrm>
        </p:spPr>
        <p:txBody>
          <a:bodyPr/>
          <a:lstStyle/>
          <a:p>
            <a:pPr>
              <a:defRPr/>
            </a:pPr>
            <a:r>
              <a:rPr lang="ru-RU" sz="2600">
                <a:solidFill>
                  <a:schemeClr val="bg1"/>
                </a:solidFill>
              </a:rPr>
              <a:t>Таблица с товарами</a:t>
            </a:r>
            <a:r>
              <a:rPr lang="en-US" sz="2600">
                <a:solidFill>
                  <a:schemeClr val="bg1"/>
                </a:solidFill>
              </a:rPr>
              <a:t>,</a:t>
            </a:r>
            <a:r>
              <a:rPr lang="ru-RU" sz="2600">
                <a:solidFill>
                  <a:schemeClr val="bg1"/>
                </a:solidFill>
              </a:rPr>
              <a:t>которые пользователь собирается купить</a:t>
            </a:r>
            <a:endParaRPr sz="260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2600">
                <a:solidFill>
                  <a:schemeClr val="bg1"/>
                </a:solidFill>
              </a:rPr>
              <a:t>На кнопке «оплатить» пишется итоговая сумма к оплате.</a:t>
            </a:r>
            <a:endParaRPr sz="260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2600">
                <a:solidFill>
                  <a:schemeClr val="bg1"/>
                </a:solidFill>
              </a:rPr>
              <a:t>При клике открывается модальное окно с формой для ввода почты.</a:t>
            </a:r>
            <a:endParaRPr sz="2600">
              <a:solidFill>
                <a:schemeClr val="bg1"/>
              </a:solidFill>
            </a:endParaRPr>
          </a:p>
        </p:txBody>
      </p:sp>
      <p:pic>
        <p:nvPicPr>
          <p:cNvPr id="4007559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8099" y="1600201"/>
            <a:ext cx="8192475" cy="53151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4143857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84774" y="122238"/>
            <a:ext cx="5811224" cy="94218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800">
                <a:solidFill>
                  <a:schemeClr val="bg1"/>
                </a:solidFill>
              </a:rPr>
              <a:t>Завершение оформления заказа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160984647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pic>
        <p:nvPicPr>
          <p:cNvPr id="19573808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1216825"/>
            <a:ext cx="8273505" cy="5593549"/>
          </a:xfrm>
          <a:prstGeom prst="rect">
            <a:avLst/>
          </a:prstGeom>
        </p:spPr>
      </p:pic>
      <p:sp>
        <p:nvSpPr>
          <p:cNvPr id="403227806" name=""/>
          <p:cNvSpPr txBox="1"/>
          <p:nvPr/>
        </p:nvSpPr>
        <p:spPr bwMode="auto">
          <a:xfrm flipH="0" flipV="0">
            <a:off x="8487749" y="1200150"/>
            <a:ext cx="3327914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Пользователь оставляет свою контактную почту. Заявка отправляется администратору сайта в соответствующий раздел.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726786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5696924" y="274638"/>
            <a:ext cx="5885474" cy="1143000"/>
          </a:xfrm>
        </p:spPr>
        <p:txBody>
          <a:bodyPr/>
          <a:lstStyle/>
          <a:p>
            <a:pPr>
              <a:defRPr/>
            </a:pPr>
            <a:r>
              <a:rPr sz="2600">
                <a:solidFill>
                  <a:schemeClr val="bg1"/>
                </a:solidFill>
              </a:rPr>
              <a:t>Формы авторизации и регистрации</a:t>
            </a:r>
            <a:endParaRPr sz="2600">
              <a:solidFill>
                <a:schemeClr val="bg1"/>
              </a:solidFill>
            </a:endParaRPr>
          </a:p>
        </p:txBody>
      </p:sp>
      <p:sp>
        <p:nvSpPr>
          <p:cNvPr id="1126525407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392125" y="1600201"/>
            <a:ext cx="6190274" cy="4525962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Пользователь вводит свои логин и пароль.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124270498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149" y="328612"/>
            <a:ext cx="5257800" cy="6296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346080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 </a:t>
            </a:r>
            <a:endParaRPr/>
          </a:p>
        </p:txBody>
      </p:sp>
      <p:sp>
        <p:nvSpPr>
          <p:cNvPr id="188916506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 </a:t>
            </a:r>
            <a:endParaRPr/>
          </a:p>
        </p:txBody>
      </p:sp>
      <p:pic>
        <p:nvPicPr>
          <p:cNvPr id="47687996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867149" y="495299"/>
            <a:ext cx="4838699" cy="5772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9312379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6782774" y="274638"/>
            <a:ext cx="4799624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Меню администратора 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036205605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878024" y="1600201"/>
            <a:ext cx="5276849" cy="4952998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Есть 3 раздела: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Добавление товара- форма для заполнения карточки товара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Статистика</a:t>
            </a:r>
            <a:r>
              <a:rPr>
                <a:solidFill>
                  <a:schemeClr val="bg1"/>
                </a:solidFill>
              </a:rPr>
              <a:t>- различная информация о сайте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Заказы-заказы пользователей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92827227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150" y="-17256"/>
            <a:ext cx="6668474" cy="6723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552437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Вкладка «Статистика»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80610186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pic>
        <p:nvPicPr>
          <p:cNvPr id="4504890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61974" y="1335088"/>
            <a:ext cx="11325224" cy="4791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64583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Цели и задачи дипломной работы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5223305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Разработка удобного пользовательского интерфейса на примере интернет магазина.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Применение полученных знаний</a:t>
            </a:r>
            <a:r>
              <a:rPr lang="en-US">
                <a:solidFill>
                  <a:schemeClr val="bg1"/>
                </a:solidFill>
              </a:rPr>
              <a:t>.</a:t>
            </a:r>
            <a:r>
              <a:rPr>
                <a:solidFill>
                  <a:schemeClr val="bg1"/>
                </a:solidFill>
              </a:rPr>
              <a:t> 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1463987" name="Заголовок 1"/>
          <p:cNvSpPr>
            <a:spLocks noGrp="1"/>
          </p:cNvSpPr>
          <p:nvPr>
            <p:ph type="title"/>
          </p:nvPr>
        </p:nvSpPr>
        <p:spPr bwMode="auto">
          <a:xfrm>
            <a:off x="342899" y="36512"/>
            <a:ext cx="10515600" cy="1325562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Вкладка «заказы»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15474944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pic>
        <p:nvPicPr>
          <p:cNvPr id="195627248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2899" y="1362074"/>
            <a:ext cx="11306174" cy="5133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91249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Заключение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90413651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Результатом моей дипломной работы – эргономичный </a:t>
            </a:r>
            <a:r>
              <a:rPr lang="en-US">
                <a:solidFill>
                  <a:schemeClr val="bg1"/>
                </a:solidFill>
              </a:rPr>
              <a:t>,</a:t>
            </a:r>
            <a:r>
              <a:rPr>
                <a:solidFill>
                  <a:schemeClr val="bg1"/>
                </a:solidFill>
              </a:rPr>
              <a:t>интуитивно-понятный </a:t>
            </a:r>
            <a:r>
              <a:rPr lang="ru-RU">
                <a:solidFill>
                  <a:schemeClr val="bg1"/>
                </a:solidFill>
              </a:rPr>
              <a:t>сайт</a:t>
            </a:r>
            <a:r>
              <a:rPr lang="en-US">
                <a:solidFill>
                  <a:schemeClr val="bg1"/>
                </a:solidFill>
              </a:rPr>
              <a:t> и</a:t>
            </a:r>
            <a:r>
              <a:rPr lang="ru-RU">
                <a:solidFill>
                  <a:schemeClr val="bg1"/>
                </a:solidFill>
              </a:rPr>
              <a:t> универсальный сайт</a:t>
            </a:r>
            <a:r>
              <a:rPr lang="ru-RU">
                <a:solidFill>
                  <a:schemeClr val="bg1"/>
                </a:solidFill>
              </a:rPr>
              <a:t>.Достаточно заменить несколько строк и вместо игр можно продавать столы. Во время работы с сталкивался с трудностями,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ru-RU">
                <a:solidFill>
                  <a:schemeClr val="bg1"/>
                </a:solidFill>
              </a:rPr>
              <a:t>но справился и получил новый опыт. Естественно</a:t>
            </a:r>
            <a:r>
              <a:rPr lang="en-US">
                <a:solidFill>
                  <a:schemeClr val="bg1"/>
                </a:solidFill>
              </a:rPr>
              <a:t>,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е</a:t>
            </a:r>
            <a:r>
              <a:rPr lang="ru-RU">
                <a:solidFill>
                  <a:schemeClr val="bg1"/>
                </a:solidFill>
              </a:rPr>
              <a:t>сли я захочу использовать сайт в реальности,</a:t>
            </a:r>
            <a:r>
              <a:rPr lang="en-US">
                <a:solidFill>
                  <a:schemeClr val="bg1"/>
                </a:solidFill>
              </a:rPr>
              <a:t> т</a:t>
            </a:r>
            <a:r>
              <a:rPr lang="ru-RU">
                <a:solidFill>
                  <a:schemeClr val="bg1"/>
                </a:solidFill>
              </a:rPr>
              <a:t>о потребуются некоторые доработки</a:t>
            </a:r>
            <a:r>
              <a:rPr lang="en-US">
                <a:solidFill>
                  <a:schemeClr val="bg1"/>
                </a:solidFill>
              </a:rPr>
              <a:t>,н</a:t>
            </a:r>
            <a:r>
              <a:rPr lang="ru-RU">
                <a:solidFill>
                  <a:schemeClr val="bg1"/>
                </a:solidFill>
              </a:rPr>
              <a:t>о сайт уже сейчас исправно выполняет свою работу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532990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Спасибо за внимание!</a:t>
            </a:r>
            <a:endParaRPr/>
          </a:p>
        </p:txBody>
      </p:sp>
      <p:sp>
        <p:nvSpPr>
          <p:cNvPr id="179323631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714111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Технологий(окружения) для работы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43594516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Сервер-</a:t>
            </a:r>
            <a:r>
              <a:rPr lang="en-US">
                <a:solidFill>
                  <a:schemeClr val="bg1"/>
                </a:solidFill>
              </a:rPr>
              <a:t>MAMP. </a:t>
            </a:r>
            <a:r>
              <a:rPr lang="ru-RU">
                <a:solidFill>
                  <a:schemeClr val="bg1"/>
                </a:solidFill>
              </a:rPr>
              <a:t>Внутри уже подключена база для хранения данных и язык </a:t>
            </a:r>
            <a:r>
              <a:rPr lang="en-US">
                <a:solidFill>
                  <a:schemeClr val="bg1"/>
                </a:solidFill>
              </a:rPr>
              <a:t>PHP.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ru-RU">
                <a:solidFill>
                  <a:schemeClr val="bg1"/>
                </a:solidFill>
              </a:rPr>
              <a:t>Среда разработки – </a:t>
            </a:r>
            <a:r>
              <a:rPr lang="en-US">
                <a:solidFill>
                  <a:schemeClr val="bg1"/>
                </a:solidFill>
              </a:rPr>
              <a:t>Visual Studio Code.</a:t>
            </a:r>
            <a:r>
              <a:rPr lang="ru-RU">
                <a:solidFill>
                  <a:schemeClr val="bg1"/>
                </a:solidFill>
              </a:rPr>
              <a:t>Широкий простор для кастомизации под себя.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5387472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Выбор тематики жанра и ее актуальность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665653520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9" y="2563284"/>
            <a:ext cx="10972800" cy="3490381"/>
          </a:xfrm>
        </p:spPr>
        <p:txBody>
          <a:bodyPr/>
          <a:lstStyle/>
          <a:p>
            <a:pPr>
              <a:defRPr/>
            </a:pP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Сайты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по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продажам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ключей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для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игр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актуальны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нужны,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потому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что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они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предлагают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следующие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преимущества:</a:t>
            </a:r>
            <a:endParaRPr sz="2400"/>
          </a:p>
          <a:p>
            <a:pPr>
              <a:defRPr/>
            </a:pP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Низкие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цены: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интернет-магазины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не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несут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затрат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на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аренду,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коммунальные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услуги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персонал,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поэтому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могут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устанавливать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более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конкурентоспособные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цены.</a:t>
            </a:r>
            <a:endParaRPr sz="2400"/>
          </a:p>
          <a:p>
            <a:pPr>
              <a:defRPr/>
            </a:pP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Широкий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выбор: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интернет-магазины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предлагают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гораздо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больший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выбор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игр,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включая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менее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популярные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независимые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игры.</a:t>
            </a:r>
            <a:endParaRPr sz="2400"/>
          </a:p>
          <a:p>
            <a:pPr>
              <a:defRPr/>
            </a:pP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Удобство: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покупка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ключей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для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игр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интернете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удобна,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так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как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пользователи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могут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делать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покупки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любое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время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и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месте.</a:t>
            </a:r>
            <a:endParaRPr sz="2400"/>
          </a:p>
        </p:txBody>
      </p:sp>
      <p:sp>
        <p:nvSpPr>
          <p:cNvPr id="1791342120" name=""/>
          <p:cNvSpPr txBox="1"/>
          <p:nvPr/>
        </p:nvSpPr>
        <p:spPr bwMode="auto">
          <a:xfrm flipH="0" flipV="0">
            <a:off x="752499" y="1534583"/>
            <a:ext cx="10760373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bg1"/>
                </a:solidFill>
              </a:rPr>
              <a:t>Игры уже давно перестали быть простым развлечением для детей. Это невероятно большая и прибыльная индустрия.</a:t>
            </a:r>
            <a:endParaRPr sz="2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2855291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Используемые технологии и библиотеки</a:t>
            </a:r>
            <a:endParaRPr/>
          </a:p>
        </p:txBody>
      </p:sp>
      <p:sp>
        <p:nvSpPr>
          <p:cNvPr id="1559898070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HTML - </a:t>
            </a:r>
            <a:r>
              <a:rPr lang="ru-RU">
                <a:solidFill>
                  <a:schemeClr val="bg1"/>
                </a:solidFill>
              </a:rPr>
              <a:t>разметка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ru-RU">
                <a:solidFill>
                  <a:schemeClr val="bg1"/>
                </a:solidFill>
              </a:rPr>
              <a:t>сайта.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Framework </a:t>
            </a:r>
            <a:r>
              <a:rPr lang="ru-RU">
                <a:solidFill>
                  <a:schemeClr val="bg1"/>
                </a:solidFill>
              </a:rPr>
              <a:t>«</a:t>
            </a:r>
            <a:r>
              <a:rPr lang="en-US">
                <a:solidFill>
                  <a:schemeClr val="bg1"/>
                </a:solidFill>
              </a:rPr>
              <a:t>Bootstrap</a:t>
            </a:r>
            <a:r>
              <a:rPr lang="ru-RU">
                <a:solidFill>
                  <a:schemeClr val="bg1"/>
                </a:solidFill>
              </a:rPr>
              <a:t>»- </a:t>
            </a:r>
            <a:r>
              <a:rPr lang="ru-RU">
                <a:solidFill>
                  <a:schemeClr val="bg1"/>
                </a:solidFill>
              </a:rPr>
              <a:t>адаптивность сайта.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PHP –</a:t>
            </a:r>
            <a:r>
              <a:rPr lang="ru-RU">
                <a:solidFill>
                  <a:schemeClr val="bg1"/>
                </a:solidFill>
              </a:rPr>
              <a:t> бэкэнд(внутренняя логика работы сайта. Например : вывод определенных товаров или функция авторизации</a:t>
            </a:r>
            <a:r>
              <a:rPr lang="en-US">
                <a:solidFill>
                  <a:schemeClr val="bg1"/>
                </a:solidFill>
              </a:rPr>
              <a:t>/</a:t>
            </a:r>
            <a:r>
              <a:rPr lang="ru-RU">
                <a:solidFill>
                  <a:schemeClr val="bg1"/>
                </a:solidFill>
              </a:rPr>
              <a:t>регистрации</a:t>
            </a:r>
            <a:r>
              <a:rPr lang="ru-RU">
                <a:solidFill>
                  <a:schemeClr val="bg1"/>
                </a:solidFill>
              </a:rPr>
              <a:t>).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MySQL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–</a:t>
            </a:r>
            <a:r>
              <a:rPr lang="ru-RU">
                <a:solidFill>
                  <a:schemeClr val="bg1"/>
                </a:solidFill>
              </a:rPr>
              <a:t> база данных для хранения данных.</a:t>
            </a:r>
            <a:r>
              <a:rPr lang="en-US">
                <a:solidFill>
                  <a:schemeClr val="bg1"/>
                </a:solidFill>
              </a:rPr>
              <a:t> 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JS- </a:t>
            </a:r>
            <a:r>
              <a:rPr lang="ru-RU">
                <a:solidFill>
                  <a:schemeClr val="bg1"/>
                </a:solidFill>
              </a:rPr>
              <a:t>внешнее изменение элементов сайта.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ru-RU">
                <a:solidFill>
                  <a:schemeClr val="bg1"/>
                </a:solidFill>
              </a:rPr>
              <a:t>Библиотека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ru-RU">
                <a:solidFill>
                  <a:schemeClr val="bg1"/>
                </a:solidFill>
              </a:rPr>
              <a:t>для</a:t>
            </a:r>
            <a:r>
              <a:rPr lang="en-US">
                <a:solidFill>
                  <a:schemeClr val="bg1"/>
                </a:solidFill>
              </a:rPr>
              <a:t> JS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ru-RU">
                <a:solidFill>
                  <a:schemeClr val="bg1"/>
                </a:solidFill>
              </a:rPr>
              <a:t>«</a:t>
            </a:r>
            <a:r>
              <a:rPr lang="en-US">
                <a:solidFill>
                  <a:schemeClr val="bg1"/>
                </a:solidFill>
              </a:rPr>
              <a:t>owl_carousel</a:t>
            </a:r>
            <a:r>
              <a:rPr lang="ru-RU">
                <a:solidFill>
                  <a:schemeClr val="bg1"/>
                </a:solidFill>
              </a:rPr>
              <a:t>»- создание красивой карусели товаров.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CSS- </a:t>
            </a:r>
            <a:r>
              <a:rPr lang="ru-RU">
                <a:solidFill>
                  <a:schemeClr val="bg1"/>
                </a:solidFill>
              </a:rPr>
              <a:t>стилизация страницы.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854044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10055"/>
            <a:ext cx="10972800" cy="1143000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Процесс создания сайта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863245691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07876" y="3535718"/>
            <a:ext cx="10972800" cy="2744161"/>
          </a:xfrm>
        </p:spPr>
        <p:txBody>
          <a:bodyPr/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</a:rPr>
              <a:t>Процесс созданий удобного интерфейса начался с изучения потенциальных конкурентов</a:t>
            </a:r>
            <a:r>
              <a:rPr lang="ru-RU">
                <a:solidFill>
                  <a:schemeClr val="bg1"/>
                </a:solidFill>
              </a:rPr>
              <a:t>.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ru-RU">
                <a:solidFill>
                  <a:schemeClr val="bg1"/>
                </a:solidFill>
              </a:rPr>
              <a:t>Просматривая тенденции по верстке сайтов</a:t>
            </a:r>
            <a:r>
              <a:rPr lang="en-US">
                <a:solidFill>
                  <a:schemeClr val="bg1"/>
                </a:solidFill>
              </a:rPr>
              <a:t>.</a:t>
            </a:r>
            <a:r>
              <a:rPr lang="ru-RU">
                <a:solidFill>
                  <a:schemeClr val="bg1"/>
                </a:solidFill>
              </a:rPr>
              <a:t>Нужно было собрать максимально усредненный и понятный интерфейс.</a:t>
            </a:r>
            <a:r>
              <a:rPr lang="ru-RU">
                <a:solidFill>
                  <a:schemeClr val="bg1"/>
                </a:solidFill>
              </a:rPr>
              <a:t> 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154049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1055688"/>
            <a:ext cx="12189247" cy="723899"/>
          </a:xfrm>
          <a:prstGeom prst="rect">
            <a:avLst/>
          </a:prstGeom>
        </p:spPr>
      </p:pic>
      <p:pic>
        <p:nvPicPr>
          <p:cNvPr id="62211829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0" y="1789831"/>
            <a:ext cx="12189247" cy="698136"/>
          </a:xfrm>
          <a:prstGeom prst="rect">
            <a:avLst/>
          </a:prstGeom>
        </p:spPr>
      </p:pic>
      <p:pic>
        <p:nvPicPr>
          <p:cNvPr id="10237139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0" y="2487968"/>
            <a:ext cx="12189247" cy="7071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0735866" name="Заголовок 1"/>
          <p:cNvSpPr>
            <a:spLocks noGrp="1"/>
          </p:cNvSpPr>
          <p:nvPr>
            <p:ph type="title"/>
          </p:nvPr>
        </p:nvSpPr>
        <p:spPr bwMode="auto">
          <a:xfrm>
            <a:off x="556683" y="42333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</a:rPr>
              <a:t>Пример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602637011" name="Объект 2"/>
          <p:cNvSpPr>
            <a:spLocks noGrp="1"/>
          </p:cNvSpPr>
          <p:nvPr>
            <p:ph idx="1"/>
          </p:nvPr>
        </p:nvSpPr>
        <p:spPr bwMode="auto">
          <a:xfrm>
            <a:off x="609599" y="1907117"/>
            <a:ext cx="10972800" cy="4525962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В </a:t>
            </a:r>
            <a:r>
              <a:rPr lang="en-US">
                <a:solidFill>
                  <a:schemeClr val="bg1"/>
                </a:solidFill>
              </a:rPr>
              <a:t>header’e</a:t>
            </a:r>
            <a:r>
              <a:rPr lang="ru-RU">
                <a:solidFill>
                  <a:schemeClr val="bg1"/>
                </a:solidFill>
              </a:rPr>
              <a:t> каждого референса были: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ru-RU">
                <a:solidFill>
                  <a:schemeClr val="bg1"/>
                </a:solidFill>
              </a:rPr>
              <a:t>Лого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ru-RU">
                <a:solidFill>
                  <a:schemeClr val="bg1"/>
                </a:solidFill>
              </a:rPr>
              <a:t>Строка поиска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ru-RU">
                <a:solidFill>
                  <a:schemeClr val="bg1"/>
                </a:solidFill>
              </a:rPr>
              <a:t>Панель навигаци: «список желаемого»,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ru-RU">
                <a:solidFill>
                  <a:schemeClr val="bg1"/>
                </a:solidFill>
              </a:rPr>
              <a:t>профиль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ru-RU">
                <a:solidFill>
                  <a:schemeClr val="bg1"/>
                </a:solidFill>
              </a:rPr>
              <a:t>корзина</a:t>
            </a:r>
            <a:r>
              <a:rPr lang="en-US">
                <a:solidFill>
                  <a:schemeClr val="bg1"/>
                </a:solidFill>
              </a:rPr>
              <a:t>,</a:t>
            </a:r>
            <a:r>
              <a:rPr lang="ru-RU">
                <a:solidFill>
                  <a:schemeClr val="bg1"/>
                </a:solidFill>
              </a:rPr>
              <a:t> вход</a:t>
            </a:r>
            <a:r>
              <a:rPr lang="en-US">
                <a:solidFill>
                  <a:schemeClr val="bg1"/>
                </a:solidFill>
              </a:rPr>
              <a:t>/</a:t>
            </a:r>
            <a:r>
              <a:rPr lang="ru-RU">
                <a:solidFill>
                  <a:schemeClr val="bg1"/>
                </a:solidFill>
              </a:rPr>
              <a:t>выход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10197699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4287" y="1185333"/>
            <a:ext cx="12163424" cy="666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8032467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911499" y="-55293"/>
            <a:ext cx="5887483" cy="94244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800">
                <a:solidFill>
                  <a:schemeClr val="bg1"/>
                </a:solidFill>
              </a:rPr>
              <a:t>Главная страница сайта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1968292081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7472916" y="887150"/>
            <a:ext cx="4437566" cy="547184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 lang="ru-RU">
                <a:solidFill>
                  <a:schemeClr val="bg1"/>
                </a:solidFill>
              </a:rPr>
              <a:t>В хедере присутствуют: 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ru-RU">
                <a:solidFill>
                  <a:schemeClr val="bg1"/>
                </a:solidFill>
              </a:rPr>
              <a:t>Строка поиска</a:t>
            </a:r>
            <a:r>
              <a:rPr lang="en-US">
                <a:solidFill>
                  <a:schemeClr val="bg1"/>
                </a:solidFill>
              </a:rPr>
              <a:t>,</a:t>
            </a:r>
            <a:r>
              <a:rPr lang="ru-RU">
                <a:solidFill>
                  <a:schemeClr val="bg1"/>
                </a:solidFill>
              </a:rPr>
              <a:t>ссылки на вишлист</a:t>
            </a:r>
            <a:r>
              <a:rPr lang="en-US">
                <a:solidFill>
                  <a:schemeClr val="bg1"/>
                </a:solidFill>
              </a:rPr>
              <a:t>,</a:t>
            </a:r>
            <a:r>
              <a:rPr lang="ru-RU">
                <a:solidFill>
                  <a:schemeClr val="bg1"/>
                </a:solidFill>
              </a:rPr>
              <a:t>профиль, корзину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ru-RU">
                <a:solidFill>
                  <a:schemeClr val="bg1"/>
                </a:solidFill>
              </a:rPr>
              <a:t>вход</a:t>
            </a:r>
            <a:r>
              <a:rPr lang="en-US">
                <a:solidFill>
                  <a:schemeClr val="bg1"/>
                </a:solidFill>
              </a:rPr>
              <a:t>/</a:t>
            </a:r>
            <a:r>
              <a:rPr lang="ru-RU">
                <a:solidFill>
                  <a:schemeClr val="bg1"/>
                </a:solidFill>
              </a:rPr>
              <a:t>выход.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ru-RU">
                <a:solidFill>
                  <a:schemeClr val="bg1"/>
                </a:solidFill>
              </a:rPr>
              <a:t>Первый блок-рубрикатор для быстрого поиска игры по жанрам и блок с рандомным товаром(меняется при перезагрузке страницы)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10012775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1749" y="887150"/>
            <a:ext cx="7409416" cy="4131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2124681" name="Заголовок 1"/>
          <p:cNvSpPr>
            <a:spLocks noGrp="1"/>
          </p:cNvSpPr>
          <p:nvPr>
            <p:ph type="title"/>
          </p:nvPr>
        </p:nvSpPr>
        <p:spPr bwMode="auto">
          <a:xfrm>
            <a:off x="2695574" y="-16153"/>
            <a:ext cx="10972800" cy="1143000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Главная страница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762728087" name="Объект 2"/>
          <p:cNvSpPr>
            <a:spLocks noGrp="1"/>
          </p:cNvSpPr>
          <p:nvPr>
            <p:ph idx="1"/>
          </p:nvPr>
        </p:nvSpPr>
        <p:spPr bwMode="auto">
          <a:xfrm flipH="0" flipV="1">
            <a:off x="609599" y="6126163"/>
            <a:ext cx="7139025" cy="28098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50000" lnSpcReduction="10000"/>
          </a:bodyPr>
          <a:lstStyle/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pic>
        <p:nvPicPr>
          <p:cNvPr id="14119006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49" y="-16153"/>
            <a:ext cx="3645712" cy="6890307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2466999" y="865177"/>
            <a:ext cx="2036613" cy="261668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3222068" y="1125681"/>
            <a:ext cx="1290204" cy="1082386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494153" name=""/>
          <p:cNvSpPr txBox="1"/>
          <p:nvPr/>
        </p:nvSpPr>
        <p:spPr bwMode="auto">
          <a:xfrm flipH="0" flipV="0">
            <a:off x="4572886" y="961158"/>
            <a:ext cx="69412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Карусели товаров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ru-RU">
                <a:solidFill>
                  <a:schemeClr val="bg1"/>
                </a:solidFill>
              </a:rPr>
              <a:t>которые отсортированы во цене или скидке</a:t>
            </a:r>
            <a:endParaRPr>
              <a:solidFill>
                <a:schemeClr val="bg1"/>
              </a:solidFill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3144062" y="1992312"/>
            <a:ext cx="1555749" cy="2238374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6914212" name=""/>
          <p:cNvSpPr txBox="1"/>
          <p:nvPr/>
        </p:nvSpPr>
        <p:spPr bwMode="auto">
          <a:xfrm flipH="0" flipV="0">
            <a:off x="4699812" y="1809252"/>
            <a:ext cx="531162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Анонсный блок с играми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которые скоро выйдут</a:t>
            </a:r>
            <a:r>
              <a:rPr lang="en-US">
                <a:solidFill>
                  <a:schemeClr val="bg1"/>
                </a:solidFill>
              </a:rPr>
              <a:t>.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22</Slides>
  <Notes>22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2024-06-13T07:53:25Z</dcterms:modified>
  <cp:category/>
  <cp:contentStatus/>
  <cp:version/>
</cp:coreProperties>
</file>