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62" r:id="rId5"/>
    <p:sldId id="261" r:id="rId6"/>
    <p:sldId id="265" r:id="rId7"/>
    <p:sldId id="264" r:id="rId8"/>
    <p:sldId id="260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an arslan" userId="0e3880916c287880" providerId="LiveId" clId="{D0D25287-BB43-484F-8B98-9415B99DB79C}"/>
    <pc:docChg chg="modSld">
      <pc:chgData name="kaan arslan" userId="0e3880916c287880" providerId="LiveId" clId="{D0D25287-BB43-484F-8B98-9415B99DB79C}" dt="2025-09-06T18:33:07.682" v="35" actId="20577"/>
      <pc:docMkLst>
        <pc:docMk/>
      </pc:docMkLst>
      <pc:sldChg chg="modSp mod">
        <pc:chgData name="kaan arslan" userId="0e3880916c287880" providerId="LiveId" clId="{D0D25287-BB43-484F-8B98-9415B99DB79C}" dt="2025-09-06T18:32:05.857" v="4" actId="20577"/>
        <pc:sldMkLst>
          <pc:docMk/>
          <pc:sldMk cId="1905253864" sldId="259"/>
        </pc:sldMkLst>
        <pc:spChg chg="mod">
          <ac:chgData name="kaan arslan" userId="0e3880916c287880" providerId="LiveId" clId="{D0D25287-BB43-484F-8B98-9415B99DB79C}" dt="2025-09-06T18:32:05.857" v="4" actId="20577"/>
          <ac:spMkLst>
            <pc:docMk/>
            <pc:sldMk cId="1905253864" sldId="259"/>
            <ac:spMk id="4" creationId="{8236FFC5-501A-78D5-9A69-C59CB0D91ABB}"/>
          </ac:spMkLst>
        </pc:spChg>
      </pc:sldChg>
      <pc:sldChg chg="modSp mod">
        <pc:chgData name="kaan arslan" userId="0e3880916c287880" providerId="LiveId" clId="{D0D25287-BB43-484F-8B98-9415B99DB79C}" dt="2025-09-06T18:33:07.682" v="35" actId="20577"/>
        <pc:sldMkLst>
          <pc:docMk/>
          <pc:sldMk cId="2774168607" sldId="260"/>
        </pc:sldMkLst>
        <pc:spChg chg="mod">
          <ac:chgData name="kaan arslan" userId="0e3880916c287880" providerId="LiveId" clId="{D0D25287-BB43-484F-8B98-9415B99DB79C}" dt="2025-09-06T18:33:07.682" v="35" actId="20577"/>
          <ac:spMkLst>
            <pc:docMk/>
            <pc:sldMk cId="2774168607" sldId="260"/>
            <ac:spMk id="4" creationId="{F506AD3E-6819-1FF6-6778-A9EE07D15F65}"/>
          </ac:spMkLst>
        </pc:spChg>
      </pc:sldChg>
    </pc:docChg>
  </pc:docChgLst>
  <pc:docChgLst>
    <pc:chgData name="kaan arslan" userId="0e3880916c287880" providerId="LiveId" clId="{D1AA9336-FCAC-4189-B806-D30622067B74}"/>
    <pc:docChg chg="custSel addSld delSld modSld sldOrd">
      <pc:chgData name="kaan arslan" userId="0e3880916c287880" providerId="LiveId" clId="{D1AA9336-FCAC-4189-B806-D30622067B74}" dt="2025-07-21T15:43:04.752" v="562"/>
      <pc:docMkLst>
        <pc:docMk/>
      </pc:docMkLst>
      <pc:sldChg chg="addSp modSp mod">
        <pc:chgData name="kaan arslan" userId="0e3880916c287880" providerId="LiveId" clId="{D1AA9336-FCAC-4189-B806-D30622067B74}" dt="2025-07-21T15:36:41.079" v="347" actId="20577"/>
        <pc:sldMkLst>
          <pc:docMk/>
          <pc:sldMk cId="2774168607" sldId="260"/>
        </pc:sldMkLst>
      </pc:sldChg>
      <pc:sldChg chg="new del">
        <pc:chgData name="kaan arslan" userId="0e3880916c287880" providerId="LiveId" clId="{D1AA9336-FCAC-4189-B806-D30622067B74}" dt="2025-07-21T14:46:25.509" v="2" actId="2696"/>
        <pc:sldMkLst>
          <pc:docMk/>
          <pc:sldMk cId="605242583" sldId="263"/>
        </pc:sldMkLst>
      </pc:sldChg>
      <pc:sldChg chg="addSp delSp modSp add mod">
        <pc:chgData name="kaan arslan" userId="0e3880916c287880" providerId="LiveId" clId="{D1AA9336-FCAC-4189-B806-D30622067B74}" dt="2025-07-21T15:41:21.117" v="520" actId="20577"/>
        <pc:sldMkLst>
          <pc:docMk/>
          <pc:sldMk cId="1464252386" sldId="263"/>
        </pc:sldMkLst>
      </pc:sldChg>
      <pc:sldChg chg="new del">
        <pc:chgData name="kaan arslan" userId="0e3880916c287880" providerId="LiveId" clId="{D1AA9336-FCAC-4189-B806-D30622067B74}" dt="2025-07-21T14:46:28.345" v="3" actId="2696"/>
        <pc:sldMkLst>
          <pc:docMk/>
          <pc:sldMk cId="2043365608" sldId="264"/>
        </pc:sldMkLst>
      </pc:sldChg>
      <pc:sldChg chg="addSp modSp add mod ord">
        <pc:chgData name="kaan arslan" userId="0e3880916c287880" providerId="LiveId" clId="{D1AA9336-FCAC-4189-B806-D30622067B74}" dt="2025-07-21T15:22:13.968" v="222" actId="20577"/>
        <pc:sldMkLst>
          <pc:docMk/>
          <pc:sldMk cId="3553930718" sldId="264"/>
        </pc:sldMkLst>
      </pc:sldChg>
      <pc:sldChg chg="addSp modSp add mod ord">
        <pc:chgData name="kaan arslan" userId="0e3880916c287880" providerId="LiveId" clId="{D1AA9336-FCAC-4189-B806-D30622067B74}" dt="2025-07-21T14:57:26.959" v="27"/>
        <pc:sldMkLst>
          <pc:docMk/>
          <pc:sldMk cId="3200715068" sldId="265"/>
        </pc:sldMkLst>
      </pc:sldChg>
      <pc:sldChg chg="modSp new mod">
        <pc:chgData name="kaan arslan" userId="0e3880916c287880" providerId="LiveId" clId="{D1AA9336-FCAC-4189-B806-D30622067B74}" dt="2025-07-21T15:43:04.752" v="562"/>
        <pc:sldMkLst>
          <pc:docMk/>
          <pc:sldMk cId="2878331738" sldId="26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B8F1DB-4322-411D-BE1D-800208928B76}" type="datetime1">
              <a:rPr lang="en-US" smtClean="0"/>
              <a:t>9/6/2025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1FDFBCE-9522-474A-B58A-C4B46B53DA6F}" type="datetime1">
              <a:rPr lang="en-US" smtClean="0"/>
              <a:t>9/6/2025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EAE40C9-D0BC-431E-94CA-3A0AFB9CF2DC}" type="datetime1">
              <a:rPr lang="en-US" smtClean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8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8ACE20-7520-4CBD-AF10-4181E484D505}" type="datetime1">
              <a:rPr lang="en-US" smtClean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62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7010D17-85D8-40AF-A827-D3D53BD21CF7}" type="datetime1">
              <a:rPr lang="en-US" smtClean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65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C8693B-3DD6-45FE-8789-61898B52A928}" type="datetime1">
              <a:rPr lang="en-US" smtClean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02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2153D3D-6C97-4D7F-B772-F372108194EF}" type="datetime1">
              <a:rPr lang="en-US" smtClean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5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98EE32-EA07-47DB-A8CB-BEEA4248E79E}" type="datetime1">
              <a:rPr lang="en-US" smtClean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8F3DCD7-2315-4B3C-A783-152D4A0443CE}" type="datetime1">
              <a:rPr lang="en-US" smtClean="0"/>
              <a:t>9/6/2025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50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14CA0E2-3171-4709-80F4-3E7D9CEDA1F5}" type="datetime1">
              <a:rPr lang="en-US" smtClean="0"/>
              <a:t>9/6/2025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2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AFE2A55-4918-4B78-B4C1-223F7257E9CD}" type="datetime1">
              <a:rPr lang="en-US" smtClean="0"/>
              <a:t>9/6/2025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5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2B994F-6814-42FC-A99F-20C3AC32CA91}" type="datetime1">
              <a:rPr lang="en-US" smtClean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7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E6B8DD-2C22-484C-9134-B065A54C675C}" type="datetime1">
              <a:rPr lang="en-US" smtClean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3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601AA8C-C1C6-4293-BB33-7DEFE4232294}" type="datetime1">
              <a:rPr lang="en-US" smtClean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01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tr-TR" sz="8000" dirty="0" err="1"/>
              <a:t>Rockbuster</a:t>
            </a:r>
            <a:r>
              <a:rPr lang="tr-TR" sz="8000" dirty="0"/>
              <a:t> </a:t>
            </a:r>
            <a:r>
              <a:rPr lang="tr-TR" sz="8000" dirty="0" err="1"/>
              <a:t>Stealth</a:t>
            </a:r>
            <a:r>
              <a:rPr lang="tr-TR" sz="8000" dirty="0"/>
              <a:t> LLC</a:t>
            </a:r>
            <a:endParaRPr lang="en-gb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tr-T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Kaan arslan</a:t>
            </a:r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2A79-5EFA-2A72-512C-D3D12A63B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CD50A-CC3A-E300-74E8-8E5DF37D1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tr-TR" sz="6000" dirty="0"/>
          </a:p>
          <a:p>
            <a:pPr marL="0" indent="0" algn="ctr">
              <a:buNone/>
            </a:pPr>
            <a:endParaRPr lang="tr-TR" sz="6000" dirty="0"/>
          </a:p>
          <a:p>
            <a:pPr marL="0" indent="0" algn="ctr">
              <a:buNone/>
            </a:pPr>
            <a:r>
              <a:rPr lang="tr-TR" sz="6000" dirty="0" err="1"/>
              <a:t>Thank</a:t>
            </a:r>
            <a:r>
              <a:rPr lang="tr-TR" sz="6000" dirty="0"/>
              <a:t> </a:t>
            </a:r>
            <a:r>
              <a:rPr lang="tr-TR" sz="6000" dirty="0" err="1"/>
              <a:t>You</a:t>
            </a:r>
            <a:endParaRPr lang="tr-TR" sz="6000" dirty="0"/>
          </a:p>
          <a:p>
            <a:pPr marL="0" indent="0" algn="ctr">
              <a:buNone/>
            </a:pPr>
            <a:r>
              <a:rPr lang="tr-TR" sz="2400" dirty="0"/>
              <a:t>Kaan Arslan</a:t>
            </a:r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63DFE-DE82-AA1E-C8D5-7B214FDD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C8693B-3DD6-45FE-8789-61898B52A928}" type="datetime1">
              <a:rPr lang="en-US" smtClean="0"/>
              <a:t>9/6/2025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31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743864" cy="6858000"/>
          </a:xfrm>
          <a:solidFill>
            <a:schemeClr val="bg1">
              <a:lumMod val="75000"/>
            </a:schemeClr>
          </a:solidFill>
        </p:spPr>
        <p:txBody>
          <a:bodyPr rtlCol="0" anchor="ctr">
            <a:normAutofit/>
          </a:bodyPr>
          <a:lstStyle/>
          <a:p>
            <a:pPr lvl="0"/>
            <a:r>
              <a:rPr lang="en-GB" sz="4800" dirty="0"/>
              <a:t>Key Questions</a:t>
            </a:r>
            <a:endParaRPr lang="en-gb" sz="4800" i="1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899637-A645-C569-F36C-6FD8B44B6CE6}"/>
              </a:ext>
            </a:extLst>
          </p:cNvPr>
          <p:cNvSpPr txBox="1"/>
          <p:nvPr/>
        </p:nvSpPr>
        <p:spPr>
          <a:xfrm>
            <a:off x="4183812" y="379562"/>
            <a:ext cx="6892506" cy="4100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GB" dirty="0"/>
              <a:t> Which movies contributed the most/least to revenue gain?</a:t>
            </a:r>
            <a:endParaRPr lang="tr-TR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GB" dirty="0"/>
              <a:t> What was the average rental duration for all videos? </a:t>
            </a:r>
            <a:endParaRPr lang="tr-TR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GB" dirty="0"/>
              <a:t> Which countries are </a:t>
            </a:r>
            <a:r>
              <a:rPr lang="en-GB" dirty="0" err="1"/>
              <a:t>Rockbuster</a:t>
            </a:r>
            <a:r>
              <a:rPr lang="en-GB" dirty="0"/>
              <a:t> customers based in?</a:t>
            </a:r>
            <a:endParaRPr lang="tr-TR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GB" dirty="0"/>
              <a:t> Where are customers with a high lifetime value based?</a:t>
            </a:r>
            <a:endParaRPr lang="tr-TR" dirty="0"/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GB" dirty="0"/>
              <a:t> Do sales figures vary between geographic regions? 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777FB5-521B-6447-BF41-471EC7FD2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3553F-6AD8-3220-ED5B-095CCF0E1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743864" cy="6858000"/>
          </a:xfrm>
          <a:solidFill>
            <a:schemeClr val="bg1">
              <a:lumMod val="75000"/>
            </a:schemeClr>
          </a:solidFill>
        </p:spPr>
        <p:txBody>
          <a:bodyPr rtlCol="0" anchor="ctr">
            <a:normAutofit/>
          </a:bodyPr>
          <a:lstStyle/>
          <a:p>
            <a:pPr lvl="0" rtl="0"/>
            <a:r>
              <a:rPr lang="tr-TR" sz="4800" dirty="0" err="1"/>
              <a:t>Current</a:t>
            </a:r>
            <a:r>
              <a:rPr lang="tr-TR" sz="4800" dirty="0"/>
              <a:t> </a:t>
            </a:r>
            <a:r>
              <a:rPr lang="tr-TR" sz="4800" dirty="0" err="1"/>
              <a:t>Statistics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F6A9B-CC75-2DCE-93B3-BF6563CBF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- Neil Armstrong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6FFC5-501A-78D5-9A69-C59CB0D91ABB}"/>
              </a:ext>
            </a:extLst>
          </p:cNvPr>
          <p:cNvSpPr txBox="1"/>
          <p:nvPr/>
        </p:nvSpPr>
        <p:spPr>
          <a:xfrm>
            <a:off x="4863863" y="2488720"/>
            <a:ext cx="34951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Average</a:t>
            </a:r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Rental</a:t>
            </a:r>
            <a:r>
              <a:rPr lang="tr-TR" dirty="0"/>
              <a:t> rate: $2.98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Rental</a:t>
            </a:r>
            <a:r>
              <a:rPr lang="tr-TR" dirty="0"/>
              <a:t> </a:t>
            </a:r>
            <a:r>
              <a:rPr lang="tr-TR" dirty="0" err="1"/>
              <a:t>duration</a:t>
            </a:r>
            <a:r>
              <a:rPr lang="tr-TR" dirty="0"/>
              <a:t>: 5 </a:t>
            </a:r>
            <a:r>
              <a:rPr lang="tr-TR" dirty="0" err="1"/>
              <a:t>days</a:t>
            </a:r>
            <a:r>
              <a:rPr lang="tr-TR" dirty="0"/>
              <a:t>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Film </a:t>
            </a:r>
            <a:r>
              <a:rPr lang="tr-TR" dirty="0" err="1"/>
              <a:t>length</a:t>
            </a:r>
            <a:r>
              <a:rPr lang="tr-TR" dirty="0"/>
              <a:t>: 115 </a:t>
            </a:r>
            <a:r>
              <a:rPr lang="tr-TR" dirty="0" err="1"/>
              <a:t>min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Replacement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: $19.98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99D0A-81C6-D877-62FB-73F44BC2CA8F}"/>
              </a:ext>
            </a:extLst>
          </p:cNvPr>
          <p:cNvSpPr txBox="1"/>
          <p:nvPr/>
        </p:nvSpPr>
        <p:spPr>
          <a:xfrm>
            <a:off x="4845169" y="700394"/>
            <a:ext cx="3152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Maximum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Rental</a:t>
            </a:r>
            <a:r>
              <a:rPr lang="tr-TR" dirty="0"/>
              <a:t> rate: $4.99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Rental</a:t>
            </a:r>
            <a:r>
              <a:rPr lang="tr-TR" dirty="0"/>
              <a:t> </a:t>
            </a:r>
            <a:r>
              <a:rPr lang="tr-TR" dirty="0" err="1"/>
              <a:t>duration</a:t>
            </a:r>
            <a:r>
              <a:rPr lang="tr-TR" dirty="0"/>
              <a:t>: 7 </a:t>
            </a:r>
            <a:r>
              <a:rPr lang="tr-TR" dirty="0" err="1"/>
              <a:t>days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Film </a:t>
            </a:r>
            <a:r>
              <a:rPr lang="tr-TR" dirty="0" err="1"/>
              <a:t>length</a:t>
            </a:r>
            <a:r>
              <a:rPr lang="tr-TR" dirty="0"/>
              <a:t>: 185 </a:t>
            </a:r>
            <a:r>
              <a:rPr lang="tr-TR" dirty="0" err="1"/>
              <a:t>min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Replacement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: $29.99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7DA461-F4F9-374E-FD20-81A9443CF86A}"/>
              </a:ext>
            </a:extLst>
          </p:cNvPr>
          <p:cNvSpPr txBox="1"/>
          <p:nvPr/>
        </p:nvSpPr>
        <p:spPr>
          <a:xfrm>
            <a:off x="4863861" y="4277046"/>
            <a:ext cx="31155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Minimum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Rental</a:t>
            </a:r>
            <a:r>
              <a:rPr lang="tr-TR" dirty="0"/>
              <a:t> rate: $0.99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Rental</a:t>
            </a:r>
            <a:r>
              <a:rPr lang="tr-TR" dirty="0"/>
              <a:t> </a:t>
            </a:r>
            <a:r>
              <a:rPr lang="tr-TR" dirty="0" err="1"/>
              <a:t>duration</a:t>
            </a:r>
            <a:r>
              <a:rPr lang="tr-TR" dirty="0"/>
              <a:t>: 3 </a:t>
            </a:r>
            <a:r>
              <a:rPr lang="tr-TR" dirty="0" err="1"/>
              <a:t>days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Film </a:t>
            </a:r>
            <a:r>
              <a:rPr lang="tr-TR" dirty="0" err="1"/>
              <a:t>length</a:t>
            </a:r>
            <a:r>
              <a:rPr lang="tr-TR" dirty="0"/>
              <a:t>: 46 </a:t>
            </a:r>
            <a:r>
              <a:rPr lang="tr-TR" dirty="0" err="1"/>
              <a:t>min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Replacement</a:t>
            </a:r>
            <a:r>
              <a:rPr lang="tr-TR" dirty="0"/>
              <a:t> </a:t>
            </a:r>
            <a:r>
              <a:rPr lang="tr-TR" dirty="0" err="1"/>
              <a:t>cost</a:t>
            </a:r>
            <a:r>
              <a:rPr lang="tr-TR" dirty="0"/>
              <a:t>: $9.99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525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B322A8-01CD-7126-E399-EC3D28736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3FC3-312A-3FA8-9121-69D8960FC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743864" cy="6858000"/>
          </a:xfrm>
          <a:solidFill>
            <a:schemeClr val="bg1">
              <a:lumMod val="75000"/>
            </a:schemeClr>
          </a:solidFill>
        </p:spPr>
        <p:txBody>
          <a:bodyPr rtlCol="0" anchor="ctr">
            <a:normAutofit/>
          </a:bodyPr>
          <a:lstStyle/>
          <a:p>
            <a:pPr lvl="0" rtl="0"/>
            <a:endParaRPr lang="en-gb" sz="4800" i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EFF58-989A-DDCB-D6CE-2282EBFA6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- Neil Armstrong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1D0EA4-1D03-BED5-DFA1-830E4D047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901132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923E2D-58E6-FC1E-6FC0-FBA2B91AFB81}"/>
              </a:ext>
            </a:extLst>
          </p:cNvPr>
          <p:cNvSpPr txBox="1"/>
          <p:nvPr/>
        </p:nvSpPr>
        <p:spPr>
          <a:xfrm>
            <a:off x="6901132" y="1794294"/>
            <a:ext cx="52908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map displays the number of customers worldwide. Larger and darker bubbles indicate countries with a higher customer count. The top five countries in terms of customer volume are India, China, the USA, Japan and Mexico.</a:t>
            </a:r>
            <a:endParaRPr lang="tr-TR" dirty="0"/>
          </a:p>
          <a:p>
            <a:endParaRPr lang="en-GB" dirty="0"/>
          </a:p>
          <a:p>
            <a:r>
              <a:rPr lang="en-GB" dirty="0"/>
              <a:t>In addition to these, countries with potential that should be considered for further focus Brazil, Russia, the Philippines and Turkey.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500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8F7F20-DE98-6D84-880D-05511D309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EEA68-43F2-9587-AA38-9E030B432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743864" cy="6858000"/>
          </a:xfrm>
          <a:solidFill>
            <a:schemeClr val="bg1">
              <a:lumMod val="75000"/>
            </a:schemeClr>
          </a:solidFill>
        </p:spPr>
        <p:txBody>
          <a:bodyPr rtlCol="0" anchor="ctr">
            <a:normAutofit/>
          </a:bodyPr>
          <a:lstStyle/>
          <a:p>
            <a:pPr lvl="0" rtl="0"/>
            <a:endParaRPr lang="en-gb" sz="4800" i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EAF61-5FC9-E9C3-5F1C-BBD0D011E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- Neil Armstrong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31F4F-F4CE-6CC2-E2EF-E9DF5D007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12" y="0"/>
            <a:ext cx="736614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DE77DE-1629-834F-65DC-A3C6C64F505F}"/>
              </a:ext>
            </a:extLst>
          </p:cNvPr>
          <p:cNvSpPr txBox="1"/>
          <p:nvPr/>
        </p:nvSpPr>
        <p:spPr>
          <a:xfrm>
            <a:off x="7427343" y="2690336"/>
            <a:ext cx="41838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map shows the top 10 countries by revenue, indicating how much was earned from each. </a:t>
            </a:r>
            <a:r>
              <a:rPr lang="tr-TR" dirty="0"/>
              <a:t>Top </a:t>
            </a:r>
            <a:r>
              <a:rPr lang="tr-TR" dirty="0" err="1"/>
              <a:t>three</a:t>
            </a:r>
            <a:r>
              <a:rPr lang="tr-TR" dirty="0"/>
              <a:t> </a:t>
            </a:r>
            <a:r>
              <a:rPr lang="tr-TR" dirty="0" err="1"/>
              <a:t>countries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India</a:t>
            </a:r>
            <a:r>
              <a:rPr lang="tr-TR" dirty="0"/>
              <a:t>, </a:t>
            </a:r>
            <a:r>
              <a:rPr lang="tr-TR" dirty="0" err="1"/>
              <a:t>China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United </a:t>
            </a:r>
            <a:r>
              <a:rPr lang="tr-TR" dirty="0" err="1"/>
              <a:t>States</a:t>
            </a:r>
            <a:r>
              <a:rPr lang="tr-TR" dirty="0"/>
              <a:t>.</a:t>
            </a:r>
          </a:p>
          <a:p>
            <a:r>
              <a:rPr lang="en-GB" dirty="0"/>
              <a:t>It provides insights into where the company might consider investing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383728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9E49DD-F937-AABF-9C98-158EC139B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A230-B511-C97A-25F9-3E2BB416D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743864" cy="6858000"/>
          </a:xfrm>
          <a:solidFill>
            <a:schemeClr val="bg1">
              <a:lumMod val="75000"/>
            </a:schemeClr>
          </a:solidFill>
        </p:spPr>
        <p:txBody>
          <a:bodyPr rtlCol="0" anchor="ctr">
            <a:normAutofit/>
          </a:bodyPr>
          <a:lstStyle/>
          <a:p>
            <a:pPr lvl="0" rtl="0"/>
            <a:endParaRPr lang="en-gb" sz="4800" i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6283D-62CE-CBA2-5655-0BF3D6A6C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- Neil Armstrong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778438-25BF-1049-9E6A-E4A3F8CAD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55806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587F-592D-FF2C-5CA3-D459A3636A39}"/>
              </a:ext>
            </a:extLst>
          </p:cNvPr>
          <p:cNvSpPr txBox="1"/>
          <p:nvPr/>
        </p:nvSpPr>
        <p:spPr>
          <a:xfrm>
            <a:off x="8794630" y="1531921"/>
            <a:ext cx="3023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chart shows that the top three revenue-generating genres are sports, sci-fi, and animation. Investments in these genres are yielding results and can be continued and further developed.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71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D9CFBE-A23F-B722-3B6A-DC5596A84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E0BB-4C27-0FE5-E215-F562B8D41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208362" cy="6858000"/>
          </a:xfrm>
          <a:solidFill>
            <a:schemeClr val="bg1">
              <a:lumMod val="75000"/>
            </a:schemeClr>
          </a:solidFill>
        </p:spPr>
        <p:txBody>
          <a:bodyPr rtlCol="0" anchor="ctr">
            <a:normAutofit/>
          </a:bodyPr>
          <a:lstStyle/>
          <a:p>
            <a:pPr lvl="0" rtl="0"/>
            <a:r>
              <a:rPr lang="tr-TR" sz="4800" dirty="0" err="1"/>
              <a:t>Lifetime</a:t>
            </a:r>
            <a:r>
              <a:rPr lang="tr-TR" sz="4800" dirty="0"/>
              <a:t> </a:t>
            </a:r>
            <a:r>
              <a:rPr lang="tr-TR" sz="4800" dirty="0" err="1"/>
              <a:t>value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395D3-132D-4655-3B66-2F2E9F3C9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- Neil Armstrong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0271C-484C-5F23-B0DC-4F1C886D8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362" y="0"/>
            <a:ext cx="560055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B0BE1D-53F9-BA62-ADBC-EF83ABEBA8DA}"/>
              </a:ext>
            </a:extLst>
          </p:cNvPr>
          <p:cNvSpPr txBox="1"/>
          <p:nvPr/>
        </p:nvSpPr>
        <p:spPr>
          <a:xfrm>
            <a:off x="8393502" y="2001328"/>
            <a:ext cx="25792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lifetime value analysis shows which customers have generated the highest total revenue over time. It helps identify the most valuable customers and where they are located</a:t>
            </a:r>
          </a:p>
        </p:txBody>
      </p:sp>
    </p:spTree>
    <p:extLst>
      <p:ext uri="{BB962C8B-B14F-4D97-AF65-F5344CB8AC3E}">
        <p14:creationId xmlns:p14="http://schemas.microsoft.com/office/powerpoint/2010/main" val="355393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F7DF45-01D7-F351-B023-A43FF4072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0780-EA09-AB9F-31A6-8A62AA838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345721"/>
          </a:xfrm>
          <a:solidFill>
            <a:schemeClr val="bg1">
              <a:lumMod val="75000"/>
            </a:schemeClr>
          </a:solidFill>
        </p:spPr>
        <p:txBody>
          <a:bodyPr rtlCol="0" anchor="ctr">
            <a:normAutofit/>
          </a:bodyPr>
          <a:lstStyle/>
          <a:p>
            <a:pPr lvl="0" rtl="0"/>
            <a:r>
              <a:rPr lang="tr-TR" sz="4800" dirty="0" err="1"/>
              <a:t>Insights</a:t>
            </a:r>
            <a:r>
              <a:rPr lang="tr-TR" sz="4800" dirty="0"/>
              <a:t> </a:t>
            </a:r>
            <a:r>
              <a:rPr lang="tr-TR" sz="4800" dirty="0" err="1"/>
              <a:t>and</a:t>
            </a:r>
            <a:r>
              <a:rPr lang="tr-TR" sz="4800" dirty="0"/>
              <a:t> </a:t>
            </a:r>
            <a:r>
              <a:rPr lang="tr-TR" sz="4800" dirty="0" err="1"/>
              <a:t>recommendations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88B91-74B5-1B65-E160-3B123AABD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- Neil Armstrong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6AD3E-6819-1FF6-6778-A9EE07D15F65}"/>
              </a:ext>
            </a:extLst>
          </p:cNvPr>
          <p:cNvSpPr txBox="1"/>
          <p:nvPr/>
        </p:nvSpPr>
        <p:spPr>
          <a:xfrm>
            <a:off x="690113" y="1682151"/>
            <a:ext cx="11084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Insights</a:t>
            </a:r>
            <a:endParaRPr lang="tr-TR" dirty="0"/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Revenue is highly concentrated in a few key regions with countries like the USA, India, China, Japan, and Mexico generating the highest returns.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Top </a:t>
            </a:r>
            <a:r>
              <a:rPr lang="tr-TR" dirty="0" err="1"/>
              <a:t>three</a:t>
            </a:r>
            <a:r>
              <a:rPr lang="tr-TR" dirty="0"/>
              <a:t> popular </a:t>
            </a:r>
            <a:r>
              <a:rPr lang="tr-TR" dirty="0" err="1"/>
              <a:t>genres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sports</a:t>
            </a:r>
            <a:r>
              <a:rPr lang="tr-TR" dirty="0"/>
              <a:t>, </a:t>
            </a:r>
            <a:r>
              <a:rPr lang="tr-TR" dirty="0" err="1"/>
              <a:t>sci</a:t>
            </a:r>
            <a:r>
              <a:rPr lang="tr-TR" dirty="0"/>
              <a:t>-fi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animation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While top countries have the most customers emerging markets like Brazil, Russia, the Philippines, and Turkey show growing potential.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H</a:t>
            </a:r>
            <a:r>
              <a:rPr lang="en-GB" dirty="0" err="1"/>
              <a:t>igh</a:t>
            </a:r>
            <a:r>
              <a:rPr lang="en-GB" dirty="0"/>
              <a:t>-LTV customers are mainly located in the USA,</a:t>
            </a:r>
            <a:r>
              <a:rPr lang="tr-TR" dirty="0"/>
              <a:t> </a:t>
            </a:r>
            <a:r>
              <a:rPr lang="tr-TR" dirty="0" err="1"/>
              <a:t>Runion,Brazil</a:t>
            </a:r>
            <a:r>
              <a:rPr lang="en-GB" dirty="0"/>
              <a:t> and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Netherlands</a:t>
            </a:r>
            <a:r>
              <a:rPr lang="en-GB" dirty="0"/>
              <a:t>.</a:t>
            </a:r>
            <a:r>
              <a:rPr lang="tr-TR" dirty="0"/>
              <a:t> (USA has 2 </a:t>
            </a:r>
            <a:r>
              <a:rPr lang="tr-TR" dirty="0" err="1"/>
              <a:t>customers</a:t>
            </a:r>
            <a:r>
              <a:rPr lang="tr-T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4168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63D410-20AC-36ED-77D2-CEA3F7226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1846AFD-0AB4-F4E4-C8A4-299CAB900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- Neil Armstrong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36F59-4923-5C90-BF20-41D8BE7E02A1}"/>
              </a:ext>
            </a:extLst>
          </p:cNvPr>
          <p:cNvSpPr txBox="1"/>
          <p:nvPr/>
        </p:nvSpPr>
        <p:spPr>
          <a:xfrm>
            <a:off x="0" y="741872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Recommendations</a:t>
            </a:r>
            <a:endParaRPr lang="tr-TR" dirty="0"/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Maintain strong presence and marketing efforts in </a:t>
            </a:r>
            <a:r>
              <a:rPr lang="tr-TR" dirty="0" err="1"/>
              <a:t>the</a:t>
            </a:r>
            <a:r>
              <a:rPr lang="en-GB" dirty="0"/>
              <a:t> regions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already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revenues</a:t>
            </a:r>
            <a:r>
              <a:rPr lang="en-GB" dirty="0"/>
              <a:t>. Additionally, explore localized campaigns or partnerships to further boost engagement in top-performing markets.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Offering region-specific recommendations can improve user experience and increase rentals.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Implement loyalty programs or premium offerings targeting </a:t>
            </a:r>
            <a:r>
              <a:rPr lang="tr-TR" dirty="0" err="1"/>
              <a:t>to</a:t>
            </a:r>
            <a:r>
              <a:rPr lang="en-GB" dirty="0"/>
              <a:t> high-value customers</a:t>
            </a:r>
            <a:r>
              <a:rPr lang="tr-TR" dirty="0"/>
              <a:t> in USA, </a:t>
            </a:r>
            <a:r>
              <a:rPr lang="tr-TR" dirty="0" err="1"/>
              <a:t>Brazil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Netherlands</a:t>
            </a:r>
            <a:r>
              <a:rPr lang="en-GB" dirty="0"/>
              <a:t>. Retaining them is significantly more cost-effective than acquiring new customers.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Consider targeted expansion or marketing efforts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potential</a:t>
            </a:r>
            <a:r>
              <a:rPr lang="en-GB" dirty="0"/>
              <a:t> countries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(</a:t>
            </a:r>
            <a:r>
              <a:rPr lang="tr-TR" dirty="0" err="1"/>
              <a:t>Turkey</a:t>
            </a:r>
            <a:r>
              <a:rPr lang="tr-TR" dirty="0"/>
              <a:t>, </a:t>
            </a:r>
            <a:r>
              <a:rPr lang="tr-TR" dirty="0" err="1"/>
              <a:t>Brazil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Russia</a:t>
            </a:r>
            <a:r>
              <a:rPr lang="tr-TR" dirty="0"/>
              <a:t>)</a:t>
            </a:r>
            <a:r>
              <a:rPr lang="en-GB" dirty="0"/>
              <a:t> to tap into new customer bases with increasing interest in digital rentals.</a:t>
            </a:r>
          </a:p>
        </p:txBody>
      </p:sp>
    </p:spTree>
    <p:extLst>
      <p:ext uri="{BB962C8B-B14F-4D97-AF65-F5344CB8AC3E}">
        <p14:creationId xmlns:p14="http://schemas.microsoft.com/office/powerpoint/2010/main" val="1464252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166</TotalTime>
  <Words>512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Rockbuster Stealth LLC</vt:lpstr>
      <vt:lpstr>Key Questions</vt:lpstr>
      <vt:lpstr>Current Statistics</vt:lpstr>
      <vt:lpstr>PowerPoint Presentation</vt:lpstr>
      <vt:lpstr>PowerPoint Presentation</vt:lpstr>
      <vt:lpstr>PowerPoint Presentation</vt:lpstr>
      <vt:lpstr>Lifetime value</vt:lpstr>
      <vt:lpstr>Insights and recommendations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kaan arslan</dc:creator>
  <cp:lastModifiedBy>kaan arslan</cp:lastModifiedBy>
  <cp:revision>1</cp:revision>
  <dcterms:created xsi:type="dcterms:W3CDTF">2025-07-21T12:57:58Z</dcterms:created>
  <dcterms:modified xsi:type="dcterms:W3CDTF">2025-09-06T18:33:31Z</dcterms:modified>
</cp:coreProperties>
</file>