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21"/>
  </p:notesMasterIdLst>
  <p:sldIdLst>
    <p:sldId id="268" r:id="rId7"/>
    <p:sldId id="283" r:id="rId8"/>
    <p:sldId id="285" r:id="rId9"/>
    <p:sldId id="286" r:id="rId10"/>
    <p:sldId id="287" r:id="rId11"/>
    <p:sldId id="288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98" r:id="rId20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FFFFCC"/>
    <a:srgbClr val="CCFFFF"/>
    <a:srgbClr val="FFCCFF"/>
    <a:srgbClr val="99CCFF"/>
    <a:srgbClr val="000099"/>
    <a:srgbClr val="800000"/>
    <a:srgbClr val="A50021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3852" y="-23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4/19/2011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116417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Indexes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Downsides of Indexes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1)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2)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3</a:t>
            </a:r>
            <a:r>
              <a:rPr lang="en-US" sz="2800" b="1" dirty="0" smtClean="0">
                <a:solidFill>
                  <a:srgbClr val="0000FF"/>
                </a:solidFill>
              </a:rPr>
              <a:t>)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880110" lvl="1" indent="-51435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+mj-lt"/>
              <a:buAutoNum type="arabicParenR"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Picking which indexes to create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Benefit of an index depends on: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Size of table </a:t>
            </a:r>
            <a:r>
              <a:rPr lang="en-US" sz="2000" dirty="0" smtClean="0"/>
              <a:t>(and possibly layout)</a:t>
            </a:r>
            <a:endParaRPr lang="en-US" sz="2400" dirty="0" smtClean="0"/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/>
              <a:t> Data distributions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/>
              <a:t> Query vs. update load</a:t>
            </a:r>
          </a:p>
          <a:p>
            <a:pPr marL="880110" lvl="1" indent="-51435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+mj-lt"/>
              <a:buAutoNum type="arabicParenR"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“Physical design advisors”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Input: </a:t>
            </a:r>
            <a:r>
              <a:rPr lang="en-US" sz="2800" dirty="0" smtClean="0"/>
              <a:t>database (statistics) and workload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Output: </a:t>
            </a:r>
            <a:r>
              <a:rPr lang="en-US" sz="2800" dirty="0" smtClean="0"/>
              <a:t>recommended indexes</a:t>
            </a:r>
            <a:endParaRPr lang="en-US" sz="24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267200" y="2190750"/>
            <a:ext cx="1828800" cy="9144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Query Optimizer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2038350"/>
            <a:ext cx="222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90000"/>
                </a:solidFill>
              </a:rPr>
              <a:t>Database statistics</a:t>
            </a:r>
            <a:endParaRPr lang="en-US" sz="2000" dirty="0">
              <a:solidFill>
                <a:srgbClr val="99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2431018"/>
            <a:ext cx="1915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90000"/>
                </a:solidFill>
              </a:rPr>
              <a:t>Query or update</a:t>
            </a:r>
            <a:endParaRPr lang="en-US" sz="2000" dirty="0">
              <a:solidFill>
                <a:srgbClr val="99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280035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90000"/>
                </a:solidFill>
              </a:rPr>
              <a:t>Indexes</a:t>
            </a:r>
            <a:endParaRPr lang="en-US" sz="2000" dirty="0">
              <a:solidFill>
                <a:srgbClr val="99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81400" y="2266950"/>
            <a:ext cx="609600" cy="22860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81400" y="2647950"/>
            <a:ext cx="6096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81400" y="2800350"/>
            <a:ext cx="609600" cy="22860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953000" y="3333750"/>
            <a:ext cx="3048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86200" y="3486150"/>
            <a:ext cx="23622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Best execution plan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with estimated cost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SQL Syntax</a:t>
            </a:r>
            <a:endParaRPr lang="en-US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Create Index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IndexName</a:t>
            </a:r>
            <a:r>
              <a:rPr lang="en-US" sz="2400" b="1" dirty="0" smtClean="0">
                <a:latin typeface="Lucida Console" pitchFamily="49" charset="0"/>
              </a:rPr>
              <a:t> on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T(A)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Create Index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IndexName</a:t>
            </a:r>
            <a:r>
              <a:rPr lang="en-US" sz="2400" b="1" dirty="0" smtClean="0">
                <a:latin typeface="Lucida Console" pitchFamily="49" charset="0"/>
              </a:rPr>
              <a:t> on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T(A1,A2,…,An)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Create Unique Index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IndexName</a:t>
            </a:r>
            <a:r>
              <a:rPr lang="en-US" sz="24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on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T(A)</a:t>
            </a:r>
            <a:endParaRPr lang="en-US" sz="24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Drop Index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IndexName</a:t>
            </a:r>
            <a:endParaRPr lang="en-US" sz="24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Indexes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Primary mechanism to get improved performance 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  on a database</a:t>
            </a:r>
          </a:p>
          <a:p>
            <a:pPr marL="54864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Persistent data structure, stored in database</a:t>
            </a:r>
          </a:p>
          <a:p>
            <a:pPr marL="54864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Many interesting implementation issues</a:t>
            </a:r>
          </a:p>
          <a:p>
            <a:pPr marL="948690" lvl="2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990000"/>
                </a:solidFill>
              </a:rPr>
              <a:t>But we are focusing on user/application perspective</a:t>
            </a:r>
            <a:endParaRPr 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Indexes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Primary mechanism to get improved performance 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  on a database</a:t>
            </a:r>
          </a:p>
          <a:p>
            <a:pPr marL="54864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Persistent data structure, stored in database</a:t>
            </a:r>
          </a:p>
          <a:p>
            <a:pPr marL="54864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Many interesting implementation issues</a:t>
            </a:r>
          </a:p>
          <a:p>
            <a:pPr marL="948690" lvl="2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990000"/>
                </a:solidFill>
              </a:rPr>
              <a:t>But we are focusing on user/application perspective</a:t>
            </a:r>
            <a:endParaRPr 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1"/>
            <a:ext cx="8305800" cy="68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Functionality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endParaRPr lang="en-US" dirty="0">
              <a:solidFill>
                <a:srgbClr val="99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819150"/>
          <a:ext cx="1981198" cy="3233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599"/>
                <a:gridCol w="609600"/>
                <a:gridCol w="609600"/>
                <a:gridCol w="533399"/>
              </a:tblGrid>
              <a:tr h="45990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cow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cow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026" name="Cloud"/>
          <p:cNvSpPr>
            <a:spLocks noChangeAspect="1" noEditPoints="1" noChangeArrowheads="1"/>
          </p:cNvSpPr>
          <p:nvPr/>
        </p:nvSpPr>
        <p:spPr bwMode="auto">
          <a:xfrm>
            <a:off x="2514600" y="819150"/>
            <a:ext cx="1981200" cy="2514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on T.A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5791200" y="43368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loud"/>
          <p:cNvSpPr>
            <a:spLocks noChangeAspect="1" noEditPoints="1" noChangeArrowheads="1"/>
          </p:cNvSpPr>
          <p:nvPr/>
        </p:nvSpPr>
        <p:spPr bwMode="auto">
          <a:xfrm>
            <a:off x="2514600" y="819150"/>
            <a:ext cx="1981200" cy="2514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on T.A</a:t>
            </a:r>
            <a:endParaRPr lang="en-US" sz="2400" dirty="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1"/>
            <a:ext cx="8305800" cy="68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Functionality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endParaRPr lang="en-US" dirty="0">
              <a:solidFill>
                <a:srgbClr val="99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819150"/>
          <a:ext cx="1981198" cy="3233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599"/>
                <a:gridCol w="609600"/>
                <a:gridCol w="609600"/>
                <a:gridCol w="533399"/>
              </a:tblGrid>
              <a:tr h="45990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cow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cow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2514600" y="1581150"/>
            <a:ext cx="1981200" cy="2514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on T.B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5791200" y="43368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loud"/>
          <p:cNvSpPr>
            <a:spLocks noChangeAspect="1" noEditPoints="1" noChangeArrowheads="1"/>
          </p:cNvSpPr>
          <p:nvPr/>
        </p:nvSpPr>
        <p:spPr bwMode="auto">
          <a:xfrm>
            <a:off x="2514600" y="819150"/>
            <a:ext cx="1981200" cy="2514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on T.A</a:t>
            </a:r>
            <a:endParaRPr lang="en-US" sz="2400" dirty="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1"/>
            <a:ext cx="8305800" cy="68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Functionality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endParaRPr lang="en-US" dirty="0">
              <a:solidFill>
                <a:srgbClr val="99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819150"/>
          <a:ext cx="1981198" cy="3233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599"/>
                <a:gridCol w="609600"/>
                <a:gridCol w="609600"/>
                <a:gridCol w="533399"/>
              </a:tblGrid>
              <a:tr h="45990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cow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990000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cow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2514600" y="1581150"/>
            <a:ext cx="1981200" cy="2514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on T.B</a:t>
            </a:r>
            <a:endParaRPr lang="en-US" sz="2400" dirty="0"/>
          </a:p>
        </p:txBody>
      </p: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1905000" y="1276350"/>
            <a:ext cx="1981200" cy="2514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100" dirty="0" smtClean="0"/>
              <a:t>Index</a:t>
            </a:r>
          </a:p>
          <a:p>
            <a:pPr algn="ctr"/>
            <a:r>
              <a:rPr lang="en-US" sz="2100" dirty="0" smtClean="0"/>
              <a:t>on T.(A,B)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5791200" y="43368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Utility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Index = difference between full table scans and 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  immediate location of </a:t>
            </a:r>
            <a:r>
              <a:rPr lang="en-US" dirty="0" err="1" smtClean="0">
                <a:solidFill>
                  <a:srgbClr val="0000FF"/>
                </a:solidFill>
              </a:rPr>
              <a:t>tuples</a:t>
            </a:r>
            <a:endParaRPr lang="en-US" dirty="0" smtClean="0">
              <a:solidFill>
                <a:srgbClr val="0000FF"/>
              </a:solidFill>
            </a:endParaRPr>
          </a:p>
          <a:p>
            <a:pPr marL="948690" lvl="2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Font typeface="Wingdings 2" pitchFamily="18" charset="2"/>
              <a:buChar char="â"/>
            </a:pPr>
            <a:r>
              <a:rPr lang="en-US" dirty="0" smtClean="0">
                <a:solidFill>
                  <a:srgbClr val="990000"/>
                </a:solidFill>
              </a:rPr>
              <a:t> Orders of magnitude performance difference</a:t>
            </a:r>
          </a:p>
          <a:p>
            <a:pPr marL="548640" lvl="1" indent="-182880">
              <a:lnSpc>
                <a:spcPct val="90000"/>
              </a:lnSpc>
              <a:spcBef>
                <a:spcPts val="18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Underlying data structures</a:t>
            </a:r>
          </a:p>
          <a:p>
            <a:pPr marL="948690" lvl="2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Font typeface="Calibri" pitchFamily="34" charset="0"/>
              <a:buChar char="–"/>
            </a:pPr>
            <a:r>
              <a:rPr lang="en-US" dirty="0" smtClean="0">
                <a:solidFill>
                  <a:srgbClr val="990000"/>
                </a:solidFill>
              </a:rPr>
              <a:t> Balanced trees (B trees, B+ trees)</a:t>
            </a:r>
          </a:p>
          <a:p>
            <a:pPr marL="948690" lvl="2" indent="-182880">
              <a:lnSpc>
                <a:spcPct val="90000"/>
              </a:lnSpc>
              <a:spcBef>
                <a:spcPts val="1200"/>
              </a:spcBef>
              <a:buClr>
                <a:srgbClr val="990000"/>
              </a:buClr>
              <a:buFont typeface="Calibri" pitchFamily="34" charset="0"/>
              <a:buChar char="–"/>
            </a:pPr>
            <a:r>
              <a:rPr lang="en-US" dirty="0" smtClean="0">
                <a:solidFill>
                  <a:srgbClr val="990000"/>
                </a:solidFill>
              </a:rPr>
              <a:t> Hash tables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62000" y="590550"/>
            <a:ext cx="3352800" cy="137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Select </a:t>
            </a:r>
            <a:r>
              <a:rPr lang="en-US" sz="24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sN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ame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From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sI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D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18942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3409950"/>
            <a:ext cx="7772400" cy="99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Many DBMS’s build indexes automatically on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PRIMARY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KEY </a:t>
            </a:r>
            <a:r>
              <a:rPr lang="en-US" sz="2800" dirty="0" smtClean="0">
                <a:solidFill>
                  <a:srgbClr val="990000"/>
                </a:solidFill>
              </a:rPr>
              <a:t>(and sometimes </a:t>
            </a:r>
            <a:r>
              <a:rPr lang="en-US" sz="2400" b="1" dirty="0" smtClean="0">
                <a:latin typeface="Lucida Console" pitchFamily="49" charset="0"/>
              </a:rPr>
              <a:t>UNIQUE</a:t>
            </a:r>
            <a:r>
              <a:rPr lang="en-US" sz="2800" dirty="0" smtClean="0">
                <a:solidFill>
                  <a:srgbClr val="990000"/>
                </a:solidFill>
              </a:rPr>
              <a:t>) attributes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Indexes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62000" y="590550"/>
            <a:ext cx="6019800" cy="137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Select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sID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From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sName</a:t>
            </a:r>
            <a:r>
              <a:rPr lang="en-US" sz="24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4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‘Mary’ </a:t>
            </a:r>
            <a:r>
              <a:rPr lang="en-US" sz="2400" b="1" noProof="0" dirty="0" smtClean="0">
                <a:latin typeface="Lucida Console" pitchFamily="49" charset="0"/>
              </a:rPr>
              <a:t>And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 GPA</a:t>
            </a:r>
            <a:r>
              <a:rPr lang="en-US" sz="24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r>
              <a:rPr lang="en-US" sz="24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3.9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Indexes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62000" y="590550"/>
            <a:ext cx="6019800" cy="137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Select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sName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, </a:t>
            </a:r>
            <a:r>
              <a:rPr lang="en-US" sz="24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cName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From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Student, Apply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Student.sID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=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Apply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.sID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Indexes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68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2263</TotalTime>
  <Words>392</Words>
  <Application>Microsoft Office PowerPoint</Application>
  <PresentationFormat>On-screen Show (16:9)</PresentationFormat>
  <Paragraphs>194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180</cp:revision>
  <dcterms:created xsi:type="dcterms:W3CDTF">2010-07-08T21:59:02Z</dcterms:created>
  <dcterms:modified xsi:type="dcterms:W3CDTF">2011-04-19T19:00:20Z</dcterms:modified>
</cp:coreProperties>
</file>