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2"/>
  </p:notesMasterIdLst>
  <p:sldIdLst>
    <p:sldId id="268" r:id="rId7"/>
    <p:sldId id="283" r:id="rId8"/>
    <p:sldId id="299" r:id="rId9"/>
    <p:sldId id="300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CCCCFF"/>
    <a:srgbClr val="0000FF"/>
    <a:srgbClr val="990000"/>
    <a:srgbClr val="FFFF66"/>
    <a:srgbClr val="FFCCFF"/>
    <a:srgbClr val="FF0066"/>
    <a:srgbClr val="FFFFCC"/>
    <a:srgbClr val="CCFFFF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552" y="-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962400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Transactions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33595" y="2499794"/>
            <a:ext cx="3337575" cy="993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Resilience to System Failures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590800" y="340995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272415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420581" y="337105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379095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3458255" y="2149295"/>
            <a:ext cx="345645" cy="499265"/>
          </a:xfrm>
          <a:prstGeom prst="downArrow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9865" y="997145"/>
            <a:ext cx="6622080" cy="10753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Insert Into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Archive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  Select *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 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‘N’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smtClean="0">
                <a:latin typeface="Lucida Console" pitchFamily="49" charset="0"/>
              </a:rPr>
              <a:t>Delete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 Where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‘N’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Resilience to System Failures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590800" y="340995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272415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420581" y="337105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379095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3458255" y="2149295"/>
            <a:ext cx="345645" cy="499265"/>
          </a:xfrm>
          <a:prstGeom prst="downArrow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5676" y="1227575"/>
            <a:ext cx="3149209" cy="8449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Lots of updates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latin typeface="+mj-lt"/>
              </a:rPr>
              <a:t>buffered in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   System-Failure Goal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Guarantee all-or-nothing execution, regardless 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of failures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590800" y="340995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272415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420581" y="337105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79095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3458255" y="2149295"/>
            <a:ext cx="345645" cy="499265"/>
          </a:xfrm>
          <a:prstGeom prst="downArrow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588121" y="1389355"/>
            <a:ext cx="1983879" cy="683130"/>
          </a:xfrm>
          <a:prstGeom prst="cloud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Solution for both concurrency and failures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2400"/>
              </a:spcBef>
              <a:buClr>
                <a:srgbClr val="990000"/>
              </a:buClr>
              <a:buNone/>
            </a:pPr>
            <a:r>
              <a:rPr lang="en-US" sz="2800" b="1" dirty="0" smtClean="0"/>
              <a:t>A transaction is a sequence of one or more SQL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/>
              <a:t>operations treated as a unit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Transactions appear to run in isolation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If the system fails, each transaction’s changes are 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    reflected either entirely or not at all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5800" y="997145"/>
            <a:ext cx="2803565" cy="91440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Transactions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Solution for both concurrency and failures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2400"/>
              </a:spcBef>
              <a:buClr>
                <a:srgbClr val="990000"/>
              </a:buClr>
              <a:buNone/>
            </a:pPr>
            <a:r>
              <a:rPr lang="en-US" sz="2800" b="1" dirty="0" smtClean="0"/>
              <a:t>A transaction is a sequence of one or more SQL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/>
              <a:t>operations treated as a unit. </a:t>
            </a:r>
            <a:r>
              <a:rPr lang="en-US" sz="2800" b="1" dirty="0" smtClean="0">
                <a:solidFill>
                  <a:srgbClr val="0000FF"/>
                </a:solidFill>
              </a:rPr>
              <a:t>SQL standard: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Transaction begins automatically on first SQL statement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On “</a:t>
            </a:r>
            <a:r>
              <a:rPr lang="en-US" sz="2000" b="1" dirty="0" smtClean="0">
                <a:latin typeface="Lucida Console" pitchFamily="49" charset="0"/>
              </a:rPr>
              <a:t>commit</a:t>
            </a:r>
            <a:r>
              <a:rPr lang="en-US" sz="2400" dirty="0" smtClean="0">
                <a:solidFill>
                  <a:srgbClr val="990000"/>
                </a:solidFill>
              </a:rPr>
              <a:t>” transaction ends and new one begins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Current transaction ends on session termination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“</a:t>
            </a:r>
            <a:r>
              <a:rPr lang="en-US" sz="2000" b="1" dirty="0" err="1" smtClean="0">
                <a:latin typeface="Lucida Console" pitchFamily="49" charset="0"/>
              </a:rPr>
              <a:t>Autocommit</a:t>
            </a:r>
            <a:r>
              <a:rPr lang="en-US" sz="2400" dirty="0" smtClean="0">
                <a:solidFill>
                  <a:srgbClr val="990000"/>
                </a:solidFill>
              </a:rPr>
              <a:t>” turns each statement into transaction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5800" y="997145"/>
            <a:ext cx="2803565" cy="91440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Transactions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Solution for both concurrency and failures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2400"/>
              </a:spcBef>
              <a:buClr>
                <a:srgbClr val="990000"/>
              </a:buClr>
              <a:buNone/>
            </a:pPr>
            <a:r>
              <a:rPr lang="en-US" sz="2800" b="1" dirty="0" smtClean="0"/>
              <a:t>A transaction is a sequence of one or more SQL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/>
              <a:t>operations treated as </a:t>
            </a:r>
            <a:r>
              <a:rPr lang="en-US" sz="2800" b="1" smtClean="0"/>
              <a:t>a unit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5800" y="997145"/>
            <a:ext cx="2803565" cy="91440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Transactions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Motivated by two independent requirements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Concurrent database access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Resilience to system failures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Database Access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590800" y="340995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272415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0800" y="2266950"/>
            <a:ext cx="2057400" cy="457200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990000"/>
                </a:solidFill>
              </a:rPr>
              <a:t>More software</a:t>
            </a:r>
            <a:endParaRPr lang="en-US" sz="2000" dirty="0">
              <a:solidFill>
                <a:srgbClr val="99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420581" y="337105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67000" y="1657350"/>
            <a:ext cx="1828800" cy="533400"/>
            <a:chOff x="2667000" y="1657350"/>
            <a:chExt cx="1828800" cy="533400"/>
          </a:xfrm>
        </p:grpSpPr>
        <p:cxnSp>
          <p:nvCxnSpPr>
            <p:cNvPr id="11" name="Straight Arrow Connector 10"/>
            <p:cNvCxnSpPr/>
            <p:nvPr/>
          </p:nvCxnSpPr>
          <p:spPr>
            <a:xfrm rot="16200000" flipH="1">
              <a:off x="2514600" y="1809750"/>
              <a:ext cx="533400" cy="228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2933700" y="1847850"/>
              <a:ext cx="533400" cy="152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315494" y="1923256"/>
              <a:ext cx="5334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733800" y="1885950"/>
              <a:ext cx="533400" cy="762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4152900" y="1847850"/>
              <a:ext cx="533400" cy="152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25"/>
          <p:cNvSpPr/>
          <p:nvPr/>
        </p:nvSpPr>
        <p:spPr>
          <a:xfrm>
            <a:off x="1371600" y="1123950"/>
            <a:ext cx="2057400" cy="457200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990000"/>
                </a:solidFill>
              </a:rPr>
              <a:t>Even more software</a:t>
            </a:r>
            <a:endParaRPr lang="en-US" sz="1700" dirty="0">
              <a:solidFill>
                <a:srgbClr val="990000"/>
              </a:solidFill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3581400" y="1123950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4038600" y="1123950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4495800" y="1200150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4648200" y="1809750"/>
            <a:ext cx="762000" cy="228600"/>
          </a:xfrm>
          <a:prstGeom prst="lef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1428750"/>
            <a:ext cx="1505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Select…</a:t>
            </a:r>
          </a:p>
          <a:p>
            <a:r>
              <a:rPr lang="en-US" dirty="0" smtClean="0"/>
              <a:t>Update…</a:t>
            </a:r>
          </a:p>
          <a:p>
            <a:r>
              <a:rPr lang="en-US" dirty="0" smtClean="0"/>
              <a:t>Create Table…</a:t>
            </a:r>
          </a:p>
          <a:p>
            <a:r>
              <a:rPr lang="en-US" dirty="0" smtClean="0"/>
              <a:t>Drop Index…</a:t>
            </a:r>
          </a:p>
          <a:p>
            <a:r>
              <a:rPr lang="en-US" dirty="0" smtClean="0"/>
              <a:t>Help…</a:t>
            </a:r>
          </a:p>
          <a:p>
            <a:r>
              <a:rPr lang="en-US" dirty="0" smtClean="0"/>
              <a:t>Delete…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379095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800" dirty="0" smtClean="0">
                <a:solidFill>
                  <a:srgbClr val="990000"/>
                </a:solidFill>
              </a:rPr>
              <a:t>Attribute-level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5" y="843525"/>
            <a:ext cx="731337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College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+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1000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‘Stanford’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865" y="2062725"/>
            <a:ext cx="731337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College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+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1500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‘Stanford’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61162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800" dirty="0" smtClean="0">
                <a:solidFill>
                  <a:srgbClr val="990000"/>
                </a:solidFill>
              </a:rPr>
              <a:t>Tuple-level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4" y="843525"/>
            <a:ext cx="6967725" cy="42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major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‘CS’</a:t>
            </a:r>
            <a:r>
              <a:rPr lang="en-US" sz="20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123</a:t>
            </a:r>
            <a:endParaRPr lang="en-US" sz="20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30743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9865" y="1765245"/>
            <a:ext cx="6967725" cy="42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‘Y’</a:t>
            </a:r>
            <a:r>
              <a:rPr lang="en-US" sz="20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123</a:t>
            </a:r>
            <a:endParaRPr lang="en-US" sz="20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800" dirty="0" smtClean="0">
                <a:solidFill>
                  <a:srgbClr val="990000"/>
                </a:solidFill>
              </a:rPr>
              <a:t>Table-level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3" y="843525"/>
            <a:ext cx="8196687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noProof="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‘Y’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noProof="0" dirty="0" smtClean="0">
                <a:latin typeface="Lucida Console" pitchFamily="49" charset="0"/>
              </a:rPr>
              <a:t>In (Select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F</a:t>
            </a:r>
            <a:r>
              <a:rPr lang="en-US" sz="2000" b="1" noProof="0" dirty="0" err="1" smtClean="0">
                <a:latin typeface="Lucida Console" pitchFamily="49" charset="0"/>
              </a:rPr>
              <a:t>rom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Student </a:t>
            </a:r>
            <a:r>
              <a:rPr lang="en-US" sz="2000" b="1" noProof="0" dirty="0" smtClean="0">
                <a:latin typeface="Lucida Console" pitchFamily="49" charset="0"/>
              </a:rPr>
              <a:t>Where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3.9</a:t>
            </a:r>
            <a:r>
              <a:rPr lang="en-US" sz="2000" b="1" noProof="0" dirty="0" smtClean="0">
                <a:latin typeface="Lucida Console" pitchFamily="49" charset="0"/>
              </a:rPr>
              <a:t>)</a:t>
            </a: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865" y="2062725"/>
            <a:ext cx="8196686" cy="43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(1.1)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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2500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61162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600" dirty="0" smtClean="0">
                <a:solidFill>
                  <a:srgbClr val="990000"/>
                </a:solidFill>
              </a:rPr>
              <a:t>Multi-statement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5" y="843525"/>
            <a:ext cx="7313370" cy="10753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Insert Into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Archive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  Select *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 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‘N’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smtClean="0">
                <a:latin typeface="Lucida Console" pitchFamily="49" charset="0"/>
              </a:rPr>
              <a:t>Delete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 Where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‘N’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865" y="2376675"/>
            <a:ext cx="731337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Count(*)</a:t>
            </a:r>
            <a:r>
              <a:rPr lang="en-US" sz="2800" b="1" baseline="-25000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;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Count(*)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Archive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91886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399" y="285750"/>
            <a:ext cx="8682555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Concurrency Goal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Execute </a:t>
            </a:r>
            <a:r>
              <a:rPr lang="en-US" i="1" dirty="0" smtClean="0">
                <a:solidFill>
                  <a:srgbClr val="0000FF"/>
                </a:solidFill>
              </a:rPr>
              <a:t>sequence of SQL statements </a:t>
            </a:r>
            <a:r>
              <a:rPr lang="en-US" dirty="0" smtClean="0">
                <a:solidFill>
                  <a:srgbClr val="0000FF"/>
                </a:solidFill>
              </a:rPr>
              <a:t>so they appear 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to be running in isolation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Wingdings 2" pitchFamily="18" charset="2"/>
              <a:buChar char="â"/>
            </a:pPr>
            <a:r>
              <a:rPr lang="en-US" dirty="0" smtClean="0"/>
              <a:t> Simple solution: execute them </a:t>
            </a:r>
            <a:r>
              <a:rPr lang="en-US" smtClean="0"/>
              <a:t>in isolation</a:t>
            </a:r>
            <a:endParaRPr lang="en-US" dirty="0" smtClean="0"/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But want to enable concurrency whenever safe to do so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Resilience to System Failures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590800" y="340995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272415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420581" y="337105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379095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2" name="Flowchart: Multidocument 21"/>
          <p:cNvSpPr/>
          <p:nvPr/>
        </p:nvSpPr>
        <p:spPr>
          <a:xfrm>
            <a:off x="2882180" y="1112360"/>
            <a:ext cx="1689820" cy="998530"/>
          </a:xfrm>
          <a:prstGeom prst="flowChartMultidocumen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458255" y="2149295"/>
            <a:ext cx="345645" cy="499265"/>
          </a:xfrm>
          <a:prstGeom prst="downArrow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65495" y="214929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Bulk Load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2288</TotalTime>
  <Words>434</Words>
  <Application>Microsoft Office PowerPoint</Application>
  <PresentationFormat>On-screen Show (16:9)</PresentationFormat>
  <Paragraphs>103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196</cp:revision>
  <dcterms:created xsi:type="dcterms:W3CDTF">2010-07-08T21:59:02Z</dcterms:created>
  <dcterms:modified xsi:type="dcterms:W3CDTF">2011-04-20T21:01:52Z</dcterms:modified>
</cp:coreProperties>
</file>