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23"/>
  </p:notesMasterIdLst>
  <p:sldIdLst>
    <p:sldId id="268" r:id="rId7"/>
    <p:sldId id="310" r:id="rId8"/>
    <p:sldId id="312" r:id="rId9"/>
    <p:sldId id="322" r:id="rId10"/>
    <p:sldId id="323" r:id="rId11"/>
    <p:sldId id="313" r:id="rId12"/>
    <p:sldId id="324" r:id="rId13"/>
    <p:sldId id="325" r:id="rId14"/>
    <p:sldId id="326" r:id="rId15"/>
    <p:sldId id="329" r:id="rId16"/>
    <p:sldId id="331" r:id="rId17"/>
    <p:sldId id="330" r:id="rId18"/>
    <p:sldId id="332" r:id="rId19"/>
    <p:sldId id="333" r:id="rId20"/>
    <p:sldId id="334" r:id="rId21"/>
    <p:sldId id="335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CCCCFF"/>
    <a:srgbClr val="FFCCFF"/>
    <a:srgbClr val="FFFFCC"/>
    <a:srgbClr val="FFFF99"/>
    <a:srgbClr val="FFFF66"/>
    <a:srgbClr val="FF0066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852" y="-23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4/25/2011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4/25/2011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962400" y="116417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Transactions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303165" y="2499794"/>
            <a:ext cx="3955715" cy="993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 Levels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39"/>
            <a:ext cx="8997090" cy="172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Isolation Level  </a:t>
            </a:r>
            <a:r>
              <a:rPr lang="en-US" sz="2400" b="1" dirty="0" smtClean="0">
                <a:latin typeface="Lucida Console" pitchFamily="49" charset="0"/>
              </a:rPr>
              <a:t>Read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Committed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 transaction may </a:t>
            </a:r>
            <a:r>
              <a:rPr lang="en-US" sz="2800" i="1" dirty="0" smtClean="0">
                <a:solidFill>
                  <a:srgbClr val="990000"/>
                </a:solidFill>
              </a:rPr>
              <a:t>not</a:t>
            </a:r>
            <a:r>
              <a:rPr lang="en-US" sz="2800" dirty="0" smtClean="0">
                <a:solidFill>
                  <a:srgbClr val="990000"/>
                </a:solidFill>
              </a:rPr>
              <a:t> perform dirty reads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Still does not guarantee global </a:t>
            </a:r>
            <a:r>
              <a:rPr lang="en-US" sz="2400" dirty="0" err="1" smtClean="0">
                <a:solidFill>
                  <a:srgbClr val="0000FF"/>
                </a:solidFill>
              </a:rPr>
              <a:t>serializability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7465" y="2264510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665" y="1765245"/>
            <a:ext cx="8196686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2500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2665" y="2725370"/>
            <a:ext cx="7412165" cy="11137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Isolation Level Read Committed;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noProof="0" dirty="0" smtClean="0">
                <a:latin typeface="Lucida Console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Max(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39"/>
            <a:ext cx="8997090" cy="172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Isolation Level  </a:t>
            </a:r>
            <a:r>
              <a:rPr lang="en-US" sz="2400" b="1" dirty="0" smtClean="0">
                <a:latin typeface="Lucida Console" pitchFamily="49" charset="0"/>
              </a:rPr>
              <a:t>Repeatable Read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 transaction may not perform dirty reads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An item read multiple times cannot change value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    </a:t>
            </a:r>
            <a:r>
              <a:rPr lang="en-US" sz="2400" dirty="0" smtClean="0">
                <a:solidFill>
                  <a:srgbClr val="0000FF"/>
                </a:solidFill>
              </a:rPr>
              <a:t>Still does not guarantee global </a:t>
            </a:r>
            <a:r>
              <a:rPr lang="en-US" sz="2400" dirty="0" err="1" smtClean="0">
                <a:solidFill>
                  <a:srgbClr val="0000FF"/>
                </a:solidFill>
              </a:rPr>
              <a:t>serializability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9490" y="2878990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90" y="2149294"/>
            <a:ext cx="7488975" cy="729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Update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Student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1500 </a:t>
            </a:r>
            <a:r>
              <a:rPr lang="en-US" sz="2000" b="1" dirty="0" smtClean="0">
                <a:latin typeface="Lucida Console" pitchFamily="49" charset="0"/>
              </a:rPr>
              <a:t>Where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123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4690" y="3301445"/>
            <a:ext cx="7527380" cy="10753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Isolation Level Repeatable Read;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noProof="0" dirty="0" smtClean="0">
                <a:latin typeface="Lucida Console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latin typeface="Lucida Console" pitchFamily="49" charset="0"/>
              </a:rPr>
              <a:t>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39"/>
            <a:ext cx="8997090" cy="172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Isolation Level  </a:t>
            </a:r>
            <a:r>
              <a:rPr lang="en-US" sz="2400" b="1" dirty="0" smtClean="0">
                <a:latin typeface="Lucida Console" pitchFamily="49" charset="0"/>
              </a:rPr>
              <a:t>Repeatable Read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 transaction may not perform dirty reads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An item read multiple times cannot change value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</a:t>
            </a:r>
            <a:r>
              <a:rPr lang="en-US" sz="2400" dirty="0" smtClean="0"/>
              <a:t>But a relation </a:t>
            </a:r>
            <a:r>
              <a:rPr lang="en-US" sz="2400" i="1" dirty="0" smtClean="0"/>
              <a:t>can</a:t>
            </a:r>
            <a:r>
              <a:rPr lang="en-US" sz="2400" dirty="0" smtClean="0"/>
              <a:t> change: </a:t>
            </a:r>
            <a:r>
              <a:rPr lang="en-US" sz="2400" dirty="0" smtClean="0">
                <a:solidFill>
                  <a:srgbClr val="0000FF"/>
                </a:solidFill>
              </a:rPr>
              <a:t>“phantom” </a:t>
            </a:r>
            <a:r>
              <a:rPr lang="en-US" sz="2400" dirty="0" err="1" smtClean="0">
                <a:solidFill>
                  <a:srgbClr val="0000FF"/>
                </a:solidFill>
              </a:rPr>
              <a:t>tuples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9490" y="2571750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90" y="2149294"/>
            <a:ext cx="5799155" cy="422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Insert Into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05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Lucida Console" pitchFamily="49" charset="0"/>
              </a:rPr>
              <a:t>100</a:t>
            </a:r>
            <a:r>
              <a:rPr lang="en-US" sz="110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sz="110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i="1" dirty="0" err="1" smtClean="0">
                <a:solidFill>
                  <a:srgbClr val="0000FF"/>
                </a:solidFill>
                <a:latin typeface="Lucida Console" pitchFamily="49" charset="0"/>
              </a:rPr>
              <a:t>tuples</a:t>
            </a:r>
            <a:r>
              <a:rPr lang="en-US" sz="105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4690" y="3032610"/>
            <a:ext cx="7527380" cy="10753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Isolation Level Repeatable Read;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noProof="0" dirty="0" smtClean="0">
                <a:latin typeface="Lucida Console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Max(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39"/>
            <a:ext cx="8997090" cy="172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Isolation Level  </a:t>
            </a:r>
            <a:r>
              <a:rPr lang="en-US" sz="2400" b="1" dirty="0" smtClean="0">
                <a:latin typeface="Lucida Console" pitchFamily="49" charset="0"/>
              </a:rPr>
              <a:t>Repeatable Read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 transaction may not perform dirty reads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An item read multiple times cannot change value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</a:t>
            </a:r>
            <a:r>
              <a:rPr lang="en-US" sz="2400" dirty="0" smtClean="0"/>
              <a:t>But a relation </a:t>
            </a:r>
            <a:r>
              <a:rPr lang="en-US" sz="2400" i="1" dirty="0" smtClean="0"/>
              <a:t>can</a:t>
            </a:r>
            <a:r>
              <a:rPr lang="en-US" sz="2400" dirty="0" smtClean="0"/>
              <a:t> change: </a:t>
            </a:r>
            <a:r>
              <a:rPr lang="en-US" sz="2400" dirty="0" smtClean="0">
                <a:solidFill>
                  <a:srgbClr val="0000FF"/>
                </a:solidFill>
              </a:rPr>
              <a:t>“phantom” </a:t>
            </a:r>
            <a:r>
              <a:rPr lang="en-US" sz="2400" dirty="0" err="1" smtClean="0">
                <a:solidFill>
                  <a:srgbClr val="0000FF"/>
                </a:solidFill>
              </a:rPr>
              <a:t>tuples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59490" y="2571750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90" y="2149294"/>
            <a:ext cx="5338295" cy="4224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Delete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US" sz="105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i="1" dirty="0" smtClean="0">
                <a:solidFill>
                  <a:srgbClr val="0000FF"/>
                </a:solidFill>
                <a:latin typeface="Lucida Console" pitchFamily="49" charset="0"/>
              </a:rPr>
              <a:t>100</a:t>
            </a:r>
            <a:r>
              <a:rPr lang="en-US" sz="110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i="1" dirty="0" err="1" smtClean="0">
                <a:solidFill>
                  <a:srgbClr val="0000FF"/>
                </a:solidFill>
                <a:latin typeface="Lucida Console" pitchFamily="49" charset="0"/>
              </a:rPr>
              <a:t>tuples</a:t>
            </a:r>
            <a:r>
              <a:rPr lang="en-US" sz="1050" b="1" i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4690" y="3032610"/>
            <a:ext cx="7527380" cy="10753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Isolation Level Repeatable Read;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noProof="0" dirty="0" smtClean="0">
                <a:latin typeface="Lucida Console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Max(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39"/>
            <a:ext cx="8997090" cy="17221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b="1" dirty="0" smtClean="0">
                <a:latin typeface="Lucida Console" pitchFamily="49" charset="0"/>
              </a:rPr>
              <a:t>Read Only </a:t>
            </a:r>
            <a:r>
              <a:rPr lang="en-US" sz="2800" dirty="0" smtClean="0">
                <a:solidFill>
                  <a:srgbClr val="990000"/>
                </a:solidFill>
                <a:latin typeface="+mj-lt"/>
              </a:rPr>
              <a:t>transactions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Helps system optimize performance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Independent of isolation level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4690" y="1842055"/>
            <a:ext cx="7527380" cy="14209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Read Only;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Isolation Level Repeatable Read;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noProof="0" dirty="0" smtClean="0">
                <a:latin typeface="Lucida Console" pitchFamily="49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Max(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1"/>
            <a:ext cx="8068076" cy="5193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Isolation Levels: Summary</a:t>
            </a: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9905" y="1131898"/>
          <a:ext cx="7220140" cy="236157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841970"/>
                <a:gridCol w="1344175"/>
                <a:gridCol w="1766630"/>
                <a:gridCol w="1267365"/>
              </a:tblGrid>
              <a:tr h="6236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</a:rPr>
                        <a:t>dirty</a:t>
                      </a:r>
                      <a:r>
                        <a:rPr lang="en-US" sz="2000" b="0" baseline="0" dirty="0" smtClean="0">
                          <a:solidFill>
                            <a:srgbClr val="0000FF"/>
                          </a:solidFill>
                        </a:rPr>
                        <a:t> reads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600"/>
                        </a:spcBef>
                      </a:pPr>
                      <a:r>
                        <a:rPr lang="en-US" sz="2000" b="0" dirty="0" err="1" smtClean="0">
                          <a:solidFill>
                            <a:srgbClr val="0000FF"/>
                          </a:solidFill>
                        </a:rPr>
                        <a:t>nonrepeatable</a:t>
                      </a:r>
                      <a:endParaRPr lang="en-US" sz="2000" b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000" b="0" dirty="0" smtClean="0">
                          <a:solidFill>
                            <a:srgbClr val="0000FF"/>
                          </a:solidFill>
                        </a:rPr>
                        <a:t>reads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FF"/>
                          </a:solidFill>
                        </a:rPr>
                        <a:t>phantoms</a:t>
                      </a:r>
                      <a:endParaRPr lang="en-US" sz="20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32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Read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Uncommitted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8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Read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Committed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8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Repeatable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Read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9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Serializable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1"/>
            <a:ext cx="8068076" cy="42446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Isolation Levels: Summary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Standard default: </a:t>
            </a:r>
            <a:r>
              <a:rPr lang="en-US" sz="1800" b="1" dirty="0" err="1" smtClean="0">
                <a:latin typeface="Lucida Console" pitchFamily="49" charset="0"/>
              </a:rPr>
              <a:t>Serializable</a:t>
            </a:r>
            <a:endParaRPr lang="en-US" sz="2400" b="1" dirty="0" smtClean="0">
              <a:latin typeface="Lucida Console" pitchFamily="49" charset="0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 Weaker isolation levels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Calibri" pitchFamily="34" charset="0"/>
              <a:buChar char="–"/>
            </a:pP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Increased concurrency + decreased overhead =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000" dirty="0" smtClean="0">
                <a:solidFill>
                  <a:srgbClr val="990000"/>
                </a:solidFill>
              </a:rPr>
              <a:t>    i</a:t>
            </a:r>
            <a:r>
              <a:rPr lang="en-US" sz="2000" dirty="0" smtClean="0">
                <a:solidFill>
                  <a:srgbClr val="990000"/>
                </a:solidFill>
                <a:sym typeface="Symbol"/>
              </a:rPr>
              <a:t>ncreased performance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Font typeface="Calibri" pitchFamily="34" charset="0"/>
              <a:buChar char="–"/>
            </a:pPr>
            <a:r>
              <a:rPr lang="en-US" sz="2000" dirty="0" smtClean="0">
                <a:solidFill>
                  <a:srgbClr val="990000"/>
                </a:solidFill>
                <a:sym typeface="Symbol"/>
              </a:rPr>
              <a:t> Weaker consistency guarantees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Font typeface="Calibri" pitchFamily="34" charset="0"/>
              <a:buChar char="–"/>
            </a:pPr>
            <a:r>
              <a:rPr lang="en-US" sz="2000" dirty="0" smtClean="0">
                <a:solidFill>
                  <a:srgbClr val="990000"/>
                </a:solidFill>
                <a:sym typeface="Symbol"/>
              </a:rPr>
              <a:t> Some systems have default</a:t>
            </a:r>
            <a:r>
              <a:rPr lang="en-US" sz="20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800" b="1" dirty="0" smtClean="0">
                <a:latin typeface="Lucida Console" pitchFamily="49" charset="0"/>
                <a:sym typeface="Symbol"/>
              </a:rPr>
              <a:t>Repeatable</a:t>
            </a:r>
            <a:r>
              <a:rPr lang="en-US" sz="1200" b="1" dirty="0" smtClean="0">
                <a:latin typeface="Lucida Console" pitchFamily="49" charset="0"/>
                <a:sym typeface="Symbol"/>
              </a:rPr>
              <a:t> </a:t>
            </a:r>
            <a:r>
              <a:rPr lang="en-US" sz="1800" b="1" dirty="0" smtClean="0">
                <a:latin typeface="Lucida Console" pitchFamily="49" charset="0"/>
                <a:sym typeface="Symbol"/>
              </a:rPr>
              <a:t>Read</a:t>
            </a:r>
            <a:endParaRPr lang="en-US" b="1" dirty="0" smtClean="0">
              <a:latin typeface="Lucida Console" pitchFamily="49" charset="0"/>
              <a:sym typeface="Symbol"/>
            </a:endParaRP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Isolation level per transaction and “eye of the beholder”</a:t>
            </a:r>
          </a:p>
          <a:p>
            <a:pPr marL="1074420" lvl="2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Font typeface="Calibri" pitchFamily="34" charset="0"/>
              <a:buChar char="–"/>
            </a:pPr>
            <a:r>
              <a:rPr lang="en-US" sz="2000" dirty="0" smtClean="0">
                <a:solidFill>
                  <a:srgbClr val="990000"/>
                </a:solidFill>
                <a:sym typeface="Symbol"/>
              </a:rPr>
              <a:t>Each transaction’s reads must conform to its isolation level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Solution for both concurrency and failures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80000"/>
              </a:lnSpc>
              <a:spcBef>
                <a:spcPts val="2400"/>
              </a:spcBef>
              <a:buClr>
                <a:srgbClr val="990000"/>
              </a:buClr>
              <a:buNone/>
            </a:pPr>
            <a:r>
              <a:rPr lang="en-US" sz="2800" b="1" dirty="0" smtClean="0"/>
              <a:t>A transaction is a sequence of one or more SQL </a:t>
            </a:r>
          </a:p>
          <a:p>
            <a:pPr marL="274320" indent="-18288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 smtClean="0"/>
              <a:t>operations treated as a unit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Transactions appear to run in isolation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990000"/>
                </a:solidFill>
              </a:rPr>
              <a:t> If the system fails, each transaction’s changes are  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    reflected either entirely or not at all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5800" y="997145"/>
            <a:ext cx="2803565" cy="914400"/>
          </a:xfrm>
          <a:prstGeom prst="roundRect">
            <a:avLst/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FF"/>
                </a:solidFill>
              </a:rPr>
              <a:t>Transactions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(ACID Properties)  </a:t>
            </a:r>
            <a:r>
              <a:rPr lang="en-US" sz="2800" b="1" dirty="0" smtClean="0">
                <a:solidFill>
                  <a:srgbClr val="990000"/>
                </a:solidFill>
              </a:rPr>
              <a:t>Isolation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3005" y="357882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005" y="289302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922786" y="353992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647067" y="1964897"/>
            <a:ext cx="1282613" cy="42245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134753" y="2068532"/>
            <a:ext cx="1190555" cy="30724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99603" y="2202951"/>
            <a:ext cx="1190552" cy="38404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864449" y="2106940"/>
            <a:ext cx="1190556" cy="230427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202470" y="1945695"/>
            <a:ext cx="1321018" cy="422453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84671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299800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02605" y="395982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25" y="97399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  .  .</a:t>
            </a:r>
            <a:endParaRPr lang="en-US" sz="3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727444" y="920336"/>
            <a:ext cx="3076162" cy="1997060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 smtClean="0">
                <a:solidFill>
                  <a:srgbClr val="990000"/>
                </a:solidFill>
              </a:rPr>
              <a:t>Serializability</a:t>
            </a:r>
            <a:endParaRPr lang="en-US" sz="2400" u="sng" dirty="0" smtClean="0">
              <a:solidFill>
                <a:srgbClr val="990000"/>
              </a:solidFill>
            </a:endParaRPr>
          </a:p>
          <a:p>
            <a:pPr algn="ctr"/>
            <a:r>
              <a:rPr lang="en-US" sz="2000" dirty="0" smtClean="0"/>
              <a:t>Operations may be</a:t>
            </a:r>
          </a:p>
          <a:p>
            <a:pPr algn="ctr"/>
            <a:r>
              <a:rPr lang="en-US" sz="2000" dirty="0" smtClean="0"/>
              <a:t>interleaved, but execution</a:t>
            </a:r>
          </a:p>
          <a:p>
            <a:pPr algn="ctr"/>
            <a:r>
              <a:rPr lang="en-US" sz="2000" dirty="0" smtClean="0"/>
              <a:t>must be equivalent to </a:t>
            </a:r>
            <a:r>
              <a:rPr lang="en-US" sz="2000" i="1" dirty="0" smtClean="0"/>
              <a:t>some</a:t>
            </a:r>
          </a:p>
          <a:p>
            <a:pPr algn="ctr"/>
            <a:r>
              <a:rPr lang="en-US" sz="2000" dirty="0" smtClean="0"/>
              <a:t>sequential (serial) order</a:t>
            </a:r>
          </a:p>
          <a:p>
            <a:pPr algn="ctr"/>
            <a:r>
              <a:rPr lang="en-US" sz="2000" dirty="0" smtClean="0"/>
              <a:t>of all transactions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689039" y="2994205"/>
            <a:ext cx="3800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</a:t>
            </a:r>
            <a:r>
              <a:rPr lang="en-US" sz="2400" dirty="0" smtClean="0">
                <a:solidFill>
                  <a:srgbClr val="0000FF"/>
                </a:solidFill>
              </a:rPr>
              <a:t> Overhead</a:t>
            </a:r>
          </a:p>
          <a:p>
            <a:r>
              <a:rPr lang="en-US" sz="2400" dirty="0" smtClean="0">
                <a:solidFill>
                  <a:srgbClr val="0000FF"/>
                </a:solidFill>
                <a:sym typeface="Symbol"/>
              </a:rPr>
              <a:t> </a:t>
            </a:r>
            <a:r>
              <a:rPr lang="en-US" sz="2400" dirty="0" smtClean="0">
                <a:solidFill>
                  <a:srgbClr val="0000FF"/>
                </a:solidFill>
              </a:rPr>
              <a:t>Reduction in concurrency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(ACID Properties)  </a:t>
            </a:r>
            <a:r>
              <a:rPr lang="en-US" sz="2800" b="1" dirty="0" smtClean="0">
                <a:solidFill>
                  <a:srgbClr val="990000"/>
                </a:solidFill>
              </a:rPr>
              <a:t>Isolation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1093005" y="3578820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93005" y="2893020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1922786" y="3539926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647067" y="1964897"/>
            <a:ext cx="1282613" cy="42245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1134753" y="2068532"/>
            <a:ext cx="1190555" cy="30724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1499603" y="2202951"/>
            <a:ext cx="1190552" cy="38404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1864449" y="2106940"/>
            <a:ext cx="1190556" cy="230427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2202470" y="1945695"/>
            <a:ext cx="1321018" cy="422453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84671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2998005" y="1073955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702605" y="3959820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1691625" y="97399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  .  .</a:t>
            </a:r>
            <a:endParaRPr lang="en-US" sz="32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450330" y="971848"/>
            <a:ext cx="3368486" cy="1615827"/>
          </a:xfrm>
          <a:prstGeom prst="rect">
            <a:avLst/>
          </a:prstGeom>
          <a:noFill/>
          <a:ln w="254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990000"/>
                </a:solidFill>
              </a:rPr>
              <a:t>Weaker “Isolation Levels”</a:t>
            </a:r>
          </a:p>
          <a:p>
            <a:pPr algn="ctr">
              <a:spcBef>
                <a:spcPts val="600"/>
              </a:spcBef>
            </a:pPr>
            <a:r>
              <a:rPr lang="en-US" sz="2000" b="1" dirty="0" smtClean="0">
                <a:latin typeface="Lucida Console" pitchFamily="49" charset="0"/>
              </a:rPr>
              <a:t>Read Uncommitted</a:t>
            </a:r>
          </a:p>
          <a:p>
            <a:pPr algn="ctr">
              <a:spcBef>
                <a:spcPts val="600"/>
              </a:spcBef>
            </a:pPr>
            <a:r>
              <a:rPr lang="en-US" sz="2000" b="1" dirty="0" smtClean="0">
                <a:latin typeface="Lucida Console" pitchFamily="49" charset="0"/>
              </a:rPr>
              <a:t>Read Committed</a:t>
            </a:r>
          </a:p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2000" b="1" dirty="0" smtClean="0">
                <a:latin typeface="Lucida Console" pitchFamily="49" charset="0"/>
              </a:rPr>
              <a:t>Repeatable Read</a:t>
            </a:r>
            <a:endParaRPr lang="en-US" sz="2000" b="1" dirty="0">
              <a:latin typeface="Lucida Console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5833" y="2838975"/>
            <a:ext cx="370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baseline="-16000" dirty="0" smtClean="0">
                <a:solidFill>
                  <a:srgbClr val="0000FF"/>
                </a:solidFill>
                <a:sym typeface="Symbol"/>
              </a:rPr>
              <a:t></a:t>
            </a:r>
            <a:r>
              <a:rPr lang="en-US" sz="2400" dirty="0" smtClean="0">
                <a:solidFill>
                  <a:srgbClr val="0000FF"/>
                </a:solidFill>
              </a:rPr>
              <a:t> Overhead   </a:t>
            </a:r>
            <a:r>
              <a:rPr lang="en-US" sz="3600" b="1" baseline="-16000" dirty="0" smtClean="0">
                <a:solidFill>
                  <a:srgbClr val="0000FF"/>
                </a:solidFill>
                <a:sym typeface="Symbol"/>
              </a:rPr>
              <a:t></a:t>
            </a:r>
            <a:r>
              <a:rPr lang="en-US" sz="2400" dirty="0" smtClean="0">
                <a:solidFill>
                  <a:srgbClr val="0000FF"/>
                </a:solidFill>
                <a:sym typeface="Symbol"/>
              </a:rPr>
              <a:t> C</a:t>
            </a:r>
            <a:r>
              <a:rPr lang="en-US" sz="2400" dirty="0" smtClean="0">
                <a:solidFill>
                  <a:srgbClr val="0000FF"/>
                </a:solidFill>
              </a:rPr>
              <a:t>oncurrency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9380" y="3300640"/>
            <a:ext cx="3487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baseline="-16000" dirty="0" smtClean="0">
                <a:solidFill>
                  <a:srgbClr val="990000"/>
                </a:solidFill>
                <a:sym typeface="Symbol"/>
              </a:rPr>
              <a:t></a:t>
            </a:r>
            <a:r>
              <a:rPr lang="en-US" sz="2400" b="1" dirty="0" smtClean="0">
                <a:solidFill>
                  <a:srgbClr val="990000"/>
                </a:solidFill>
              </a:rPr>
              <a:t> Consistency Guarantees</a:t>
            </a:r>
            <a:endParaRPr lang="en-US" sz="24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068076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Isolation Levels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Per transaction</a:t>
            </a:r>
          </a:p>
          <a:p>
            <a:pPr marL="674370" lvl="1" indent="-182880">
              <a:lnSpc>
                <a:spcPct val="90000"/>
              </a:lnSpc>
              <a:spcBef>
                <a:spcPts val="2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“In the eye of the beholder”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400" b="1" dirty="0" smtClean="0"/>
          </a:p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</p:txBody>
      </p:sp>
      <p:sp>
        <p:nvSpPr>
          <p:cNvPr id="21" name="Flowchart: Magnetic Disk 20"/>
          <p:cNvSpPr/>
          <p:nvPr/>
        </p:nvSpPr>
        <p:spPr>
          <a:xfrm>
            <a:off x="3553366" y="3694035"/>
            <a:ext cx="2057400" cy="1066800"/>
          </a:xfrm>
          <a:prstGeom prst="flowChartMagneticDisk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553366" y="3008235"/>
            <a:ext cx="2057400" cy="4572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DBMS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383147" y="3655141"/>
            <a:ext cx="3810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605474" y="2578155"/>
            <a:ext cx="552916" cy="15606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3970319" y="2558951"/>
            <a:ext cx="591324" cy="156062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4277562" y="2635761"/>
            <a:ext cx="591321" cy="2441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584800" y="2599802"/>
            <a:ext cx="552920" cy="112770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949648" y="2619003"/>
            <a:ext cx="476111" cy="151174"/>
          </a:xfrm>
          <a:prstGeom prst="straightConnector1">
            <a:avLst/>
          </a:prstGeom>
          <a:ln w="317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3538115" y="1945074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/>
          <p:cNvSpPr/>
          <p:nvPr/>
        </p:nvSpPr>
        <p:spPr>
          <a:xfrm>
            <a:off x="5224885" y="1957270"/>
            <a:ext cx="381000" cy="381000"/>
          </a:xfrm>
          <a:prstGeom prst="smileyFac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62966" y="4075035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151986" y="1726840"/>
            <a:ext cx="88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.  .  .</a:t>
            </a:r>
            <a:endParaRPr lang="en-US" sz="3200" b="1" dirty="0"/>
          </a:p>
        </p:txBody>
      </p:sp>
      <p:sp>
        <p:nvSpPr>
          <p:cNvPr id="18" name="Cloud Callout 17"/>
          <p:cNvSpPr/>
          <p:nvPr/>
        </p:nvSpPr>
        <p:spPr>
          <a:xfrm rot="5400000">
            <a:off x="6681222" y="1150767"/>
            <a:ext cx="1344178" cy="2649945"/>
          </a:xfrm>
          <a:prstGeom prst="cloudCallout">
            <a:avLst/>
          </a:prstGeom>
          <a:solidFill>
            <a:srgbClr val="FF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Callout 24"/>
          <p:cNvSpPr/>
          <p:nvPr/>
        </p:nvSpPr>
        <p:spPr>
          <a:xfrm rot="15018201">
            <a:off x="1086921" y="1142729"/>
            <a:ext cx="1307603" cy="2692228"/>
          </a:xfrm>
          <a:prstGeom prst="cloudCallout">
            <a:avLst/>
          </a:prstGeom>
          <a:solidFill>
            <a:srgbClr val="CCCC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6226" y="2173827"/>
            <a:ext cx="2218877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rgbClr val="990000"/>
                </a:solidFill>
              </a:rPr>
              <a:t>My transaction is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>
                <a:latin typeface="Lucida Console" pitchFamily="49" charset="0"/>
              </a:rPr>
              <a:t>Repeatable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Read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05149" y="2072487"/>
            <a:ext cx="2358338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rgbClr val="990000"/>
                </a:solidFill>
              </a:rPr>
              <a:t>My transaction is</a:t>
            </a:r>
          </a:p>
          <a:p>
            <a:pPr algn="ctr">
              <a:lnSpc>
                <a:spcPct val="90000"/>
              </a:lnSpc>
            </a:pPr>
            <a:r>
              <a:rPr lang="en-US" b="1" dirty="0" smtClean="0">
                <a:latin typeface="Lucida Console" pitchFamily="49" charset="0"/>
              </a:rPr>
              <a:t>Read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b="1" dirty="0" smtClean="0">
                <a:latin typeface="Lucida Console" pitchFamily="49" charset="0"/>
              </a:rPr>
              <a:t>Uncommitted</a:t>
            </a:r>
            <a:endParaRPr lang="en-US" b="1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4" grpId="0" animBg="1"/>
      <p:bldP spid="37" grpId="0"/>
      <p:bldP spid="58" grpId="0"/>
      <p:bldP spid="18" grpId="0" animBg="1"/>
      <p:bldP spid="25" grpId="0" animBg="1"/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40"/>
            <a:ext cx="8997090" cy="1146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Dirty Reads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“Dirty” data item: written by an uncommitted transaction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865" y="1496410"/>
            <a:ext cx="731337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+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1000</a:t>
            </a:r>
            <a:endParaRPr kumimoji="0" lang="en-US" sz="2000" b="1" i="0" u="none" strike="noStrike" kern="1200" cap="none" spc="0" normalizeH="0" baseline="-2500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cName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‘Stanford’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9865" y="2715610"/>
            <a:ext cx="5546740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enrollment</a:t>
            </a:r>
            <a:r>
              <a:rPr lang="en-US" sz="2000" b="1" dirty="0" smtClean="0">
                <a:latin typeface="Lucida Console" pitchFamily="49" charset="0"/>
              </a:rPr>
              <a:t>) From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College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04665" y="2264510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40"/>
            <a:ext cx="8997090" cy="11460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Dirty Reads</a:t>
            </a:r>
          </a:p>
          <a:p>
            <a:pPr marL="274320" indent="-182880">
              <a:lnSpc>
                <a:spcPct val="90000"/>
              </a:lnSpc>
              <a:spcBef>
                <a:spcPts val="120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“Dirty” data item: written by an uncommitted transaction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230" y="2456535"/>
            <a:ext cx="5985615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sID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123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3030" y="199567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8230" y="1496410"/>
            <a:ext cx="8196686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2500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4650" y="3416660"/>
            <a:ext cx="7236560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Update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dirty="0" smtClean="0">
                <a:latin typeface="Lucida Console" pitchFamily="49" charset="0"/>
              </a:rPr>
              <a:t> Set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2600 </a:t>
            </a:r>
            <a:r>
              <a:rPr lang="en-US" sz="2000" b="1" dirty="0" smtClean="0">
                <a:latin typeface="Lucida Console" pitchFamily="49" charset="0"/>
              </a:rPr>
              <a:t>Where </a:t>
            </a:r>
            <a:r>
              <a:rPr lang="en-US" sz="2000" b="1" dirty="0" err="1" smtClean="0">
                <a:solidFill>
                  <a:srgbClr val="0000FF"/>
                </a:solidFill>
                <a:latin typeface="Lucida Console" pitchFamily="49" charset="0"/>
              </a:rPr>
              <a:t>sID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1050" b="1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234 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89450" y="2955800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40"/>
            <a:ext cx="8997090" cy="9156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Isolation Level  </a:t>
            </a:r>
            <a:r>
              <a:rPr lang="en-US" sz="2400" b="1" dirty="0" smtClean="0">
                <a:latin typeface="Lucida Console" pitchFamily="49" charset="0"/>
              </a:rPr>
              <a:t>Read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Uncommitted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 transaction may perform dirty reads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665" y="2456535"/>
            <a:ext cx="4531790" cy="42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endParaRPr lang="en-US" sz="2000" b="1" dirty="0" smtClean="0">
              <a:solidFill>
                <a:srgbClr val="0000FF"/>
              </a:solidFill>
              <a:latin typeface="Lucida Console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7465" y="199567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665" y="1496410"/>
            <a:ext cx="8196686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9890" y="196740"/>
            <a:ext cx="8997090" cy="9156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800" dirty="0" smtClean="0">
                <a:solidFill>
                  <a:srgbClr val="990000"/>
                </a:solidFill>
              </a:rPr>
              <a:t>Isolation Level  </a:t>
            </a:r>
            <a:r>
              <a:rPr lang="en-US" sz="2400" b="1" dirty="0" smtClean="0">
                <a:latin typeface="Lucida Console" pitchFamily="49" charset="0"/>
              </a:rPr>
              <a:t>Read</a:t>
            </a:r>
            <a:r>
              <a:rPr lang="en-US" sz="1600" b="1" dirty="0" smtClean="0">
                <a:latin typeface="Lucida Console" pitchFamily="49" charset="0"/>
              </a:rPr>
              <a:t> </a:t>
            </a:r>
            <a:r>
              <a:rPr lang="en-US" sz="2400" b="1" dirty="0" smtClean="0">
                <a:latin typeface="Lucida Console" pitchFamily="49" charset="0"/>
              </a:rPr>
              <a:t>Uncommitted</a:t>
            </a:r>
            <a:endParaRPr lang="en-US" sz="2800" b="1" dirty="0" smtClean="0">
              <a:latin typeface="Lucida Console" pitchFamily="49" charset="0"/>
            </a:endParaRPr>
          </a:p>
          <a:p>
            <a:pPr marL="274320" indent="-182880">
              <a:lnSpc>
                <a:spcPct val="90000"/>
              </a:lnSpc>
              <a:spcBef>
                <a:spcPts val="6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990000"/>
                </a:solidFill>
              </a:rPr>
              <a:t> A transaction may perform dirty reads</a:t>
            </a: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b="1" dirty="0" smtClean="0">
              <a:solidFill>
                <a:srgbClr val="990000"/>
              </a:solidFill>
            </a:endParaRPr>
          </a:p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endParaRPr lang="en-US" sz="2800" dirty="0" smtClean="0">
              <a:solidFill>
                <a:srgbClr val="99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2665" y="2456536"/>
            <a:ext cx="7681000" cy="768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Set Transaction Isolation Level Read Uncommitted;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latin typeface="Lucida Console" pitchFamily="49" charset="0"/>
              </a:rPr>
              <a:t>Select </a:t>
            </a:r>
            <a:r>
              <a:rPr lang="en-US" sz="2000" b="1" dirty="0" err="1" smtClean="0">
                <a:latin typeface="Lucida Console" pitchFamily="49" charset="0"/>
              </a:rPr>
              <a:t>Avg</a:t>
            </a:r>
            <a:r>
              <a:rPr lang="en-US" sz="2000" b="1" dirty="0" smtClean="0">
                <a:latin typeface="Lucida Console" pitchFamily="49" charset="0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dirty="0" smtClean="0">
                <a:latin typeface="Lucida Console" pitchFamily="49" charset="0"/>
              </a:rPr>
              <a:t>) From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000" b="1" noProof="0" dirty="0" smtClean="0">
                <a:latin typeface="Lucida Console" pitchFamily="49" charset="0"/>
              </a:rPr>
              <a:t>;</a:t>
            </a:r>
            <a:endParaRPr lang="en-US" sz="2000" b="1" dirty="0" smtClean="0">
              <a:latin typeface="Lucida Console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7465" y="1995675"/>
            <a:ext cx="2590800" cy="38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buClr>
                <a:srgbClr val="990000"/>
              </a:buClr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concurrent with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260350" y="0"/>
            <a:ext cx="188365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2665" y="1496410"/>
            <a:ext cx="8196686" cy="432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noProof="0" dirty="0" smtClean="0">
                <a:latin typeface="Lucida Console" pitchFamily="49" charset="0"/>
              </a:rPr>
              <a:t>Update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Student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US" sz="2000" b="1" dirty="0" smtClean="0">
                <a:latin typeface="Lucida Console" pitchFamily="49" charset="0"/>
              </a:rPr>
              <a:t>Set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000" b="1" noProof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=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(1.1)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  <a:sym typeface="Symbol"/>
              </a:rPr>
              <a:t>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  <a:sym typeface="Symbol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GPA</a:t>
            </a:r>
            <a:r>
              <a:rPr lang="en-US" sz="28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Where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lang="en-US" sz="2000" b="1" noProof="0" dirty="0" err="1" smtClean="0">
                <a:solidFill>
                  <a:srgbClr val="0000FF"/>
                </a:solidFill>
                <a:latin typeface="Lucida Console" pitchFamily="49" charset="0"/>
              </a:rPr>
              <a:t>sizeHS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r>
              <a:rPr lang="en-US" sz="2000" b="1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Console" pitchFamily="49" charset="0"/>
              </a:rPr>
              <a:t>2500</a:t>
            </a:r>
          </a:p>
        </p:txBody>
      </p:sp>
    </p:spTree>
    <p:extLst>
      <p:ext uri="{BB962C8B-B14F-4D97-AF65-F5344CB8AC3E}">
        <p14:creationId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35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2603</TotalTime>
  <Words>678</Words>
  <Application>Microsoft Office PowerPoint</Application>
  <PresentationFormat>On-screen Show (16:9)</PresentationFormat>
  <Paragraphs>149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4_Lecture</vt:lpstr>
      <vt:lpstr>1_Lecture</vt:lpstr>
      <vt:lpstr>2_Lecture</vt:lpstr>
      <vt:lpstr>3_Office Theme</vt:lpstr>
      <vt:lpstr>4_Office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OpenClassroom</cp:lastModifiedBy>
  <cp:revision>237</cp:revision>
  <dcterms:created xsi:type="dcterms:W3CDTF">2010-07-08T21:59:02Z</dcterms:created>
  <dcterms:modified xsi:type="dcterms:W3CDTF">2011-04-25T23:23:30Z</dcterms:modified>
</cp:coreProperties>
</file>