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20"/>
  </p:notesMasterIdLst>
  <p:sldIdLst>
    <p:sldId id="268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</p:sldIdLst>
  <p:sldSz cx="9144000" cy="5143500" type="screen16x9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0000"/>
    <a:srgbClr val="0000FF"/>
    <a:srgbClr val="FFFF99"/>
    <a:srgbClr val="CCCCFF"/>
    <a:srgbClr val="FFFF66"/>
    <a:srgbClr val="FFCCFF"/>
    <a:srgbClr val="FF0066"/>
    <a:srgbClr val="FFFFCC"/>
    <a:srgbClr val="CCFFFF"/>
    <a:srgbClr val="99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6" y="-3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4/20/2011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962400" y="1164172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Transactions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2383372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533595" y="2499794"/>
            <a:ext cx="3337575" cy="9936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Properties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260350" y="0"/>
            <a:ext cx="188365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85750"/>
            <a:ext cx="8068076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990000"/>
                </a:solidFill>
              </a:rPr>
              <a:t>(ACID Properties)  </a:t>
            </a:r>
            <a:r>
              <a:rPr lang="en-US" sz="2800" b="1" dirty="0" smtClean="0">
                <a:solidFill>
                  <a:srgbClr val="990000"/>
                </a:solidFill>
              </a:rPr>
              <a:t>Atomicity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400" b="1" dirty="0" smtClean="0"/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961930" y="3348390"/>
            <a:ext cx="2057400" cy="1066800"/>
          </a:xfrm>
          <a:prstGeom prst="flowChartMagneticDisk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961930" y="2662590"/>
            <a:ext cx="2057400" cy="457200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DBMS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1791711" y="3309496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1476116" y="2080108"/>
            <a:ext cx="1013779" cy="1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miley Face 33"/>
          <p:cNvSpPr/>
          <p:nvPr/>
        </p:nvSpPr>
        <p:spPr>
          <a:xfrm>
            <a:off x="1790980" y="1073955"/>
            <a:ext cx="381000" cy="3810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571530" y="3729390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5814413" y="948966"/>
            <a:ext cx="2636492" cy="1200329"/>
          </a:xfrm>
          <a:prstGeom prst="rect">
            <a:avLst/>
          </a:prstGeom>
          <a:noFill/>
          <a:ln w="25400">
            <a:solidFill>
              <a:srgbClr val="99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Each transaction is</a:t>
            </a:r>
          </a:p>
          <a:p>
            <a:pPr algn="ctr"/>
            <a:r>
              <a:rPr lang="en-US" sz="2400" dirty="0" smtClean="0"/>
              <a:t>“all-or-nothing,”</a:t>
            </a:r>
          </a:p>
          <a:p>
            <a:pPr algn="ctr"/>
            <a:r>
              <a:rPr lang="en-US" sz="2400" dirty="0" smtClean="0"/>
              <a:t>never left half done</a:t>
            </a:r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260350" y="0"/>
            <a:ext cx="188365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Transaction Rollback (= Abort)</a:t>
            </a:r>
          </a:p>
          <a:p>
            <a:pPr marL="54864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Undoes partial effects of transaction</a:t>
            </a:r>
          </a:p>
          <a:p>
            <a:pPr marL="548640" lvl="1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Can be system- or client-initiated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1070" y="2034080"/>
            <a:ext cx="7028115" cy="2057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latin typeface="Lucida Console" pitchFamily="49" charset="0"/>
              </a:rPr>
              <a:t>Begin</a:t>
            </a:r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Transaction;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&lt;get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input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from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user&gt;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latin typeface="Lucida Console" pitchFamily="49" charset="0"/>
              </a:rPr>
              <a:t>SQL</a:t>
            </a:r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commands</a:t>
            </a:r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based</a:t>
            </a:r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on</a:t>
            </a:r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input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&lt;confirm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results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with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user&gt;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latin typeface="Lucida Console" pitchFamily="49" charset="0"/>
              </a:rPr>
              <a:t>If</a:t>
            </a:r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2400" b="1" dirty="0" err="1" smtClean="0">
                <a:latin typeface="Lucida Console" pitchFamily="49" charset="0"/>
              </a:rPr>
              <a:t>ans</a:t>
            </a:r>
            <a:r>
              <a:rPr lang="en-US" sz="2400" b="1" dirty="0" smtClean="0">
                <a:latin typeface="Lucida Console" pitchFamily="49" charset="0"/>
              </a:rPr>
              <a:t>=‘ok’</a:t>
            </a:r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Then</a:t>
            </a:r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Commit;</a:t>
            </a:r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Else</a:t>
            </a:r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Rollback;</a:t>
            </a:r>
            <a:endParaRPr kumimoji="0" lang="en-US" sz="24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7035" y="613095"/>
            <a:ext cx="2636492" cy="1200329"/>
          </a:xfrm>
          <a:prstGeom prst="rect">
            <a:avLst/>
          </a:prstGeom>
          <a:noFill/>
          <a:ln w="25400">
            <a:solidFill>
              <a:srgbClr val="99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Each transaction is</a:t>
            </a:r>
          </a:p>
          <a:p>
            <a:pPr algn="ctr"/>
            <a:r>
              <a:rPr lang="en-US" sz="2400" dirty="0" smtClean="0"/>
              <a:t>“all-or-nothing,”</a:t>
            </a:r>
          </a:p>
          <a:p>
            <a:pPr algn="ctr"/>
            <a:r>
              <a:rPr lang="en-US" sz="2400" dirty="0" smtClean="0"/>
              <a:t>never left half done</a:t>
            </a:r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260350" y="0"/>
            <a:ext cx="188365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85750"/>
            <a:ext cx="8068076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990000"/>
                </a:solidFill>
              </a:rPr>
              <a:t>(ACID Properties)  </a:t>
            </a:r>
            <a:r>
              <a:rPr lang="en-US" sz="2800" b="1" dirty="0" smtClean="0">
                <a:solidFill>
                  <a:srgbClr val="990000"/>
                </a:solidFill>
              </a:rPr>
              <a:t>Consistency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400" b="1" dirty="0" smtClean="0"/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1093005" y="3578820"/>
            <a:ext cx="2057400" cy="1066800"/>
          </a:xfrm>
          <a:prstGeom prst="flowChartMagneticDisk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93005" y="2893020"/>
            <a:ext cx="2057400" cy="457200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DBMS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1922786" y="3539926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647067" y="1964897"/>
            <a:ext cx="1282613" cy="42245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H="1">
            <a:off x="1134753" y="2068532"/>
            <a:ext cx="1190555" cy="30724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1499603" y="2202951"/>
            <a:ext cx="1190552" cy="38404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1864449" y="2106940"/>
            <a:ext cx="1190556" cy="230427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2202470" y="1945695"/>
            <a:ext cx="1321018" cy="422453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miley Face 31"/>
          <p:cNvSpPr/>
          <p:nvPr/>
        </p:nvSpPr>
        <p:spPr>
          <a:xfrm>
            <a:off x="846715" y="1073955"/>
            <a:ext cx="381000" cy="3810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miley Face 33"/>
          <p:cNvSpPr/>
          <p:nvPr/>
        </p:nvSpPr>
        <p:spPr>
          <a:xfrm>
            <a:off x="2998005" y="1073955"/>
            <a:ext cx="381000" cy="3810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702605" y="3959820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1691625" y="973990"/>
            <a:ext cx="883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.  .  .</a:t>
            </a:r>
            <a:endParaRPr lang="en-US" sz="3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4610405" y="805120"/>
            <a:ext cx="4417030" cy="2077492"/>
          </a:xfrm>
          <a:prstGeom prst="rect">
            <a:avLst/>
          </a:prstGeom>
          <a:noFill/>
          <a:ln w="25400">
            <a:solidFill>
              <a:srgbClr val="99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90000"/>
                </a:solidFill>
              </a:rPr>
              <a:t>     Each client, each transaction: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 smtClean="0"/>
              <a:t>  Can assume all constraints hold when</a:t>
            </a:r>
          </a:p>
          <a:p>
            <a:r>
              <a:rPr lang="en-US" sz="2000" dirty="0" smtClean="0"/>
              <a:t>    transaction begins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 Must guarantee all constraints hold   </a:t>
            </a:r>
          </a:p>
          <a:p>
            <a:r>
              <a:rPr lang="en-US" sz="2000" dirty="0" smtClean="0"/>
              <a:t>    when transaction ends</a:t>
            </a:r>
          </a:p>
          <a:p>
            <a:endParaRPr lang="en-US" sz="20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533594" y="2494940"/>
            <a:ext cx="46104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  </a:t>
            </a:r>
            <a:r>
              <a:rPr lang="en-US" sz="2000" dirty="0" err="1" smtClean="0">
                <a:solidFill>
                  <a:srgbClr val="0000FF"/>
                </a:solidFill>
              </a:rPr>
              <a:t>Serializability</a:t>
            </a:r>
            <a:r>
              <a:rPr lang="en-US" sz="2000" dirty="0" smtClean="0">
                <a:solidFill>
                  <a:srgbClr val="0000FF"/>
                </a:solidFill>
              </a:rPr>
              <a:t>  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</a:t>
            </a:r>
            <a:r>
              <a:rPr lang="en-US" sz="2000" dirty="0" smtClean="0">
                <a:solidFill>
                  <a:srgbClr val="0000FF"/>
                </a:solidFill>
                <a:sym typeface="Symbol"/>
              </a:rPr>
              <a:t>  constraints always hold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260350" y="0"/>
            <a:ext cx="188365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85750"/>
            <a:ext cx="8068076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Solution for both concurrency and failures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36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400" b="1" dirty="0" smtClean="0"/>
              <a:t>                                          </a:t>
            </a:r>
            <a:r>
              <a:rPr lang="en-US" sz="3200" b="1" dirty="0" smtClean="0">
                <a:solidFill>
                  <a:srgbClr val="990000"/>
                </a:solidFill>
              </a:rPr>
              <a:t>A</a:t>
            </a:r>
            <a:r>
              <a:rPr lang="en-US" b="1" dirty="0" smtClean="0"/>
              <a:t>tomicity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b="1" dirty="0" smtClean="0"/>
              <a:t>                                   </a:t>
            </a:r>
            <a:r>
              <a:rPr lang="en-US" sz="3200" b="1" dirty="0" smtClean="0">
                <a:solidFill>
                  <a:srgbClr val="990000"/>
                </a:solidFill>
              </a:rPr>
              <a:t>C</a:t>
            </a:r>
            <a:r>
              <a:rPr lang="en-US" b="1" dirty="0" smtClean="0"/>
              <a:t>onsistency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b="1" dirty="0" smtClean="0"/>
              <a:t>                                   </a:t>
            </a:r>
            <a:r>
              <a:rPr lang="en-US" sz="3200" b="1" dirty="0" smtClean="0">
                <a:solidFill>
                  <a:srgbClr val="990000"/>
                </a:solidFill>
              </a:rPr>
              <a:t>I</a:t>
            </a:r>
            <a:r>
              <a:rPr lang="en-US" b="1" dirty="0" smtClean="0"/>
              <a:t>solation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b="1" dirty="0" smtClean="0"/>
              <a:t>                                   </a:t>
            </a:r>
            <a:r>
              <a:rPr lang="en-US" sz="3200" b="1" dirty="0" smtClean="0">
                <a:solidFill>
                  <a:srgbClr val="990000"/>
                </a:solidFill>
              </a:rPr>
              <a:t>D</a:t>
            </a:r>
            <a:r>
              <a:rPr lang="en-US" b="1" dirty="0" smtClean="0"/>
              <a:t>urability</a:t>
            </a:r>
            <a:endParaRPr lang="en-US" sz="2400" b="1" dirty="0" smtClean="0"/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35800" y="997145"/>
            <a:ext cx="2803565" cy="914400"/>
          </a:xfrm>
          <a:prstGeom prst="round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00FF"/>
                </a:solidFill>
              </a:rPr>
              <a:t>Transactions</a:t>
            </a:r>
            <a:endParaRPr lang="en-US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260350" y="0"/>
            <a:ext cx="188365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85750"/>
            <a:ext cx="8068076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Solution for both concurrency and failures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80000"/>
              </a:lnSpc>
              <a:spcBef>
                <a:spcPts val="2400"/>
              </a:spcBef>
              <a:buClr>
                <a:srgbClr val="990000"/>
              </a:buClr>
              <a:buNone/>
            </a:pPr>
            <a:r>
              <a:rPr lang="en-US" sz="2800" b="1" dirty="0" smtClean="0"/>
              <a:t>A transaction is a sequence of one or more SQL 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/>
              <a:t>operations treated as a unit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</a:rPr>
              <a:t> Transactions appear to run in isolation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</a:rPr>
              <a:t> If the system fails, each transaction’s changes are  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990000"/>
                </a:solidFill>
              </a:rPr>
              <a:t>    reflected either entirely or not at all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400" b="1" dirty="0" smtClean="0"/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35800" y="997145"/>
            <a:ext cx="2803565" cy="914400"/>
          </a:xfrm>
          <a:prstGeom prst="round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00FF"/>
                </a:solidFill>
              </a:rPr>
              <a:t>Transactions</a:t>
            </a:r>
            <a:endParaRPr lang="en-US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260350" y="0"/>
            <a:ext cx="188365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85750"/>
            <a:ext cx="8068076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ACID Properties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3200" b="1" dirty="0" smtClean="0"/>
              <a:t>    A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b="1" dirty="0" smtClean="0"/>
              <a:t>    </a:t>
            </a:r>
            <a:r>
              <a:rPr lang="en-US" sz="3200" b="1" dirty="0" smtClean="0"/>
              <a:t>C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3200" b="1" dirty="0" smtClean="0"/>
              <a:t>    I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3200" b="1" dirty="0" smtClean="0"/>
              <a:t>   D</a:t>
            </a:r>
            <a:endParaRPr lang="en-US" sz="2400" b="1" dirty="0" smtClean="0"/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260350" y="0"/>
            <a:ext cx="188365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85750"/>
            <a:ext cx="8068076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990000"/>
                </a:solidFill>
              </a:rPr>
              <a:t>(ACID Properties)  </a:t>
            </a:r>
            <a:r>
              <a:rPr lang="en-US" sz="2800" b="1" dirty="0" smtClean="0">
                <a:solidFill>
                  <a:srgbClr val="990000"/>
                </a:solidFill>
              </a:rPr>
              <a:t>Isolation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400" b="1" dirty="0" smtClean="0"/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1093005" y="3578820"/>
            <a:ext cx="2057400" cy="1066800"/>
          </a:xfrm>
          <a:prstGeom prst="flowChartMagneticDisk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93005" y="2893020"/>
            <a:ext cx="2057400" cy="457200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DBMS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1922786" y="3539926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647067" y="1964897"/>
            <a:ext cx="1282613" cy="42245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H="1">
            <a:off x="1134753" y="2068532"/>
            <a:ext cx="1190555" cy="30724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1499603" y="2202951"/>
            <a:ext cx="1190552" cy="38404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1864449" y="2106940"/>
            <a:ext cx="1190556" cy="230427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2202470" y="1945695"/>
            <a:ext cx="1321018" cy="422453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miley Face 31"/>
          <p:cNvSpPr/>
          <p:nvPr/>
        </p:nvSpPr>
        <p:spPr>
          <a:xfrm>
            <a:off x="846715" y="1073955"/>
            <a:ext cx="381000" cy="3810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miley Face 33"/>
          <p:cNvSpPr/>
          <p:nvPr/>
        </p:nvSpPr>
        <p:spPr>
          <a:xfrm>
            <a:off x="2998005" y="1073955"/>
            <a:ext cx="381000" cy="3810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702605" y="3959820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1691625" y="973990"/>
            <a:ext cx="883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.  .  .</a:t>
            </a:r>
            <a:endParaRPr lang="en-US" sz="3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726899" y="920336"/>
            <a:ext cx="3076162" cy="1997060"/>
          </a:xfrm>
          <a:prstGeom prst="rect">
            <a:avLst/>
          </a:prstGeom>
          <a:noFill/>
          <a:ln w="25400">
            <a:solidFill>
              <a:srgbClr val="99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err="1" smtClean="0">
                <a:solidFill>
                  <a:srgbClr val="990000"/>
                </a:solidFill>
              </a:rPr>
              <a:t>Serializability</a:t>
            </a:r>
            <a:endParaRPr lang="en-US" sz="2400" u="sng" dirty="0" smtClean="0">
              <a:solidFill>
                <a:srgbClr val="990000"/>
              </a:solidFill>
            </a:endParaRPr>
          </a:p>
          <a:p>
            <a:pPr algn="ctr"/>
            <a:r>
              <a:rPr lang="en-US" sz="2000" dirty="0" smtClean="0"/>
              <a:t>Operations may be</a:t>
            </a:r>
          </a:p>
          <a:p>
            <a:pPr algn="ctr"/>
            <a:r>
              <a:rPr lang="en-US" sz="2000" dirty="0" smtClean="0"/>
              <a:t>interleaved, but execution</a:t>
            </a:r>
          </a:p>
          <a:p>
            <a:pPr algn="ctr"/>
            <a:r>
              <a:rPr lang="en-US" sz="2000" dirty="0" smtClean="0"/>
              <a:t>must be equivalent to </a:t>
            </a:r>
            <a:r>
              <a:rPr lang="en-US" sz="2000" i="1" dirty="0" smtClean="0"/>
              <a:t>some</a:t>
            </a:r>
          </a:p>
          <a:p>
            <a:pPr algn="ctr"/>
            <a:r>
              <a:rPr lang="en-US" sz="2000" dirty="0" smtClean="0"/>
              <a:t>sequential (serial) order</a:t>
            </a:r>
          </a:p>
          <a:p>
            <a:pPr algn="ctr"/>
            <a:r>
              <a:rPr lang="en-US" sz="2000" dirty="0" smtClean="0"/>
              <a:t>of all transactions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-46920" y="196740"/>
            <a:ext cx="8305800" cy="5699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Concurrent Access: </a:t>
            </a:r>
            <a:r>
              <a:rPr lang="en-US" sz="2800" dirty="0" smtClean="0">
                <a:solidFill>
                  <a:srgbClr val="990000"/>
                </a:solidFill>
              </a:rPr>
              <a:t>Attribute-level Inconsistency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9865" y="843525"/>
            <a:ext cx="7313370" cy="76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noProof="0" dirty="0" smtClean="0">
                <a:latin typeface="Lucida Console" pitchFamily="49" charset="0"/>
              </a:rPr>
              <a:t>Update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College</a:t>
            </a:r>
            <a:r>
              <a:rPr lang="en-US" sz="28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Set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enrollment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enrollment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+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1000</a:t>
            </a:r>
            <a:endParaRPr kumimoji="0" lang="en-US" sz="20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Where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Lucida Console" pitchFamily="49" charset="0"/>
              </a:rPr>
              <a:t>cName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‘Stanford’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9865" y="2062725"/>
            <a:ext cx="7313370" cy="76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noProof="0" dirty="0" smtClean="0">
                <a:latin typeface="Lucida Console" pitchFamily="49" charset="0"/>
              </a:rPr>
              <a:t>Update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College</a:t>
            </a:r>
            <a:r>
              <a:rPr lang="en-US" sz="28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Set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enrollment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enrollment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+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1500</a:t>
            </a:r>
            <a:endParaRPr kumimoji="0" lang="en-US" sz="20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Where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Lucida Console" pitchFamily="49" charset="0"/>
              </a:rPr>
              <a:t>cName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‘Stanford’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04665" y="1611625"/>
            <a:ext cx="2590800" cy="38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990000"/>
                </a:solidFill>
              </a:rPr>
              <a:t>concurrent with …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260350" y="0"/>
            <a:ext cx="188365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-46920" y="196740"/>
            <a:ext cx="8305800" cy="5699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Concurrent Access: </a:t>
            </a:r>
            <a:r>
              <a:rPr lang="en-US" sz="2800" dirty="0" smtClean="0">
                <a:solidFill>
                  <a:srgbClr val="990000"/>
                </a:solidFill>
              </a:rPr>
              <a:t>Tuple-level Inconsistency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9864" y="843525"/>
            <a:ext cx="6967725" cy="4224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noProof="0" dirty="0" smtClean="0">
                <a:latin typeface="Lucida Console" pitchFamily="49" charset="0"/>
              </a:rPr>
              <a:t>Update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Apply</a:t>
            </a:r>
            <a:r>
              <a:rPr lang="en-US" sz="28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Set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major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‘CS’</a:t>
            </a:r>
            <a:r>
              <a:rPr lang="en-US" sz="20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Where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err="1" smtClean="0">
                <a:solidFill>
                  <a:srgbClr val="0000FF"/>
                </a:solidFill>
                <a:latin typeface="Lucida Console" pitchFamily="49" charset="0"/>
              </a:rPr>
              <a:t>sID</a:t>
            </a:r>
            <a:r>
              <a:rPr lang="en-US" sz="2000" b="1" noProof="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2000" b="1" noProof="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123</a:t>
            </a:r>
            <a:endParaRPr lang="en-US" sz="2000" b="1" dirty="0" smtClean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04665" y="1307435"/>
            <a:ext cx="2590800" cy="38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990000"/>
                </a:solidFill>
              </a:rPr>
              <a:t>concurrent with …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260350" y="0"/>
            <a:ext cx="188365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9865" y="1765245"/>
            <a:ext cx="6967725" cy="4224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noProof="0" dirty="0" smtClean="0">
                <a:latin typeface="Lucida Console" pitchFamily="49" charset="0"/>
              </a:rPr>
              <a:t>Update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Apply</a:t>
            </a:r>
            <a:r>
              <a:rPr lang="en-US" sz="28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Set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decision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‘Y’</a:t>
            </a:r>
            <a:r>
              <a:rPr lang="en-US" sz="20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Where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err="1" smtClean="0">
                <a:solidFill>
                  <a:srgbClr val="0000FF"/>
                </a:solidFill>
                <a:latin typeface="Lucida Console" pitchFamily="49" charset="0"/>
              </a:rPr>
              <a:t>sID</a:t>
            </a:r>
            <a:r>
              <a:rPr lang="en-US" sz="2000" b="1" noProof="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2000" b="1" noProof="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123</a:t>
            </a:r>
            <a:endParaRPr lang="en-US" sz="2000" b="1" dirty="0" smtClean="0">
              <a:solidFill>
                <a:srgbClr val="0000FF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-46920" y="196740"/>
            <a:ext cx="8305800" cy="5699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Concurrent Access: </a:t>
            </a:r>
            <a:r>
              <a:rPr lang="en-US" sz="2800" dirty="0" smtClean="0">
                <a:solidFill>
                  <a:srgbClr val="990000"/>
                </a:solidFill>
              </a:rPr>
              <a:t>Table-level Inconsistency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9863" y="843525"/>
            <a:ext cx="8196687" cy="76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noProof="0" dirty="0" smtClean="0">
                <a:latin typeface="Lucida Console" pitchFamily="49" charset="0"/>
              </a:rPr>
              <a:t>Update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Apply</a:t>
            </a:r>
            <a:r>
              <a:rPr lang="en-US" sz="28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Set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decision</a:t>
            </a:r>
            <a:r>
              <a:rPr lang="en-US" sz="2000" b="1" noProof="0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‘Y’</a:t>
            </a:r>
            <a:endParaRPr kumimoji="0" lang="en-US" sz="20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Where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err="1" smtClean="0">
                <a:solidFill>
                  <a:srgbClr val="0000FF"/>
                </a:solidFill>
                <a:latin typeface="Lucida Console" pitchFamily="49" charset="0"/>
              </a:rPr>
              <a:t>sID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noProof="0" dirty="0" smtClean="0">
                <a:latin typeface="Lucida Console" pitchFamily="49" charset="0"/>
              </a:rPr>
              <a:t>In (Select </a:t>
            </a:r>
            <a:r>
              <a:rPr lang="en-US" sz="2000" b="1" noProof="0" dirty="0" err="1" smtClean="0">
                <a:solidFill>
                  <a:srgbClr val="0000FF"/>
                </a:solidFill>
                <a:latin typeface="Lucida Console" pitchFamily="49" charset="0"/>
              </a:rPr>
              <a:t>sID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F</a:t>
            </a:r>
            <a:r>
              <a:rPr lang="en-US" sz="2000" b="1" noProof="0" dirty="0" err="1" smtClean="0">
                <a:latin typeface="Lucida Console" pitchFamily="49" charset="0"/>
              </a:rPr>
              <a:t>rom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 Student </a:t>
            </a:r>
            <a:r>
              <a:rPr lang="en-US" sz="2000" b="1" noProof="0" dirty="0" smtClean="0">
                <a:latin typeface="Lucida Console" pitchFamily="49" charset="0"/>
              </a:rPr>
              <a:t>Where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 GPA</a:t>
            </a:r>
            <a:r>
              <a:rPr lang="en-US" sz="2000" b="1" noProof="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  <a:r>
              <a:rPr lang="en-US" sz="2000" b="1" noProof="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3.9</a:t>
            </a:r>
            <a:r>
              <a:rPr lang="en-US" sz="2000" b="1" noProof="0" dirty="0" smtClean="0">
                <a:latin typeface="Lucida Console" pitchFamily="49" charset="0"/>
              </a:rPr>
              <a:t>)</a:t>
            </a:r>
            <a:endParaRPr lang="en-US" sz="2000" b="1" dirty="0" smtClean="0">
              <a:latin typeface="Lucida Console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9865" y="2062725"/>
            <a:ext cx="8196686" cy="4322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noProof="0" dirty="0" smtClean="0">
                <a:latin typeface="Lucida Console" pitchFamily="49" charset="0"/>
              </a:rPr>
              <a:t>Update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Student</a:t>
            </a:r>
            <a:r>
              <a:rPr lang="en-US" sz="28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Set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GPA</a:t>
            </a:r>
            <a:r>
              <a:rPr lang="en-US" sz="2000" b="1" noProof="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(1.1)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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  <a:sym typeface="Symbol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GPA</a:t>
            </a:r>
            <a:r>
              <a:rPr lang="en-US" sz="28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Where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err="1" smtClean="0">
                <a:solidFill>
                  <a:srgbClr val="0000FF"/>
                </a:solidFill>
                <a:latin typeface="Lucida Console" pitchFamily="49" charset="0"/>
              </a:rPr>
              <a:t>sizeHS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2500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04665" y="1611625"/>
            <a:ext cx="2590800" cy="38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990000"/>
                </a:solidFill>
              </a:rPr>
              <a:t>concurrent with …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260350" y="0"/>
            <a:ext cx="188365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-46920" y="196740"/>
            <a:ext cx="8305800" cy="5699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Concurrent Access: </a:t>
            </a:r>
            <a:r>
              <a:rPr lang="en-US" sz="2600" dirty="0" smtClean="0">
                <a:solidFill>
                  <a:srgbClr val="990000"/>
                </a:solidFill>
              </a:rPr>
              <a:t>Multi-statement inconsistency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9865" y="843525"/>
            <a:ext cx="7313370" cy="10753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latin typeface="Lucida Console" pitchFamily="49" charset="0"/>
              </a:rPr>
              <a:t>Insert Into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Archive</a:t>
            </a:r>
            <a:endParaRPr kumimoji="0" lang="en-US" sz="20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latin typeface="Lucida Console" pitchFamily="49" charset="0"/>
              </a:rPr>
              <a:t>  Select * From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Apply</a:t>
            </a:r>
            <a:r>
              <a:rPr lang="en-US" sz="2000" b="1" dirty="0" smtClean="0">
                <a:latin typeface="Lucida Console" pitchFamily="49" charset="0"/>
              </a:rPr>
              <a:t> Where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decision</a:t>
            </a:r>
            <a:r>
              <a:rPr lang="en-US" sz="2000" b="1" noProof="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‘N’</a:t>
            </a:r>
            <a:r>
              <a:rPr lang="en-US" sz="2000" b="1" dirty="0" smtClean="0">
                <a:latin typeface="Lucida Console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b="1" dirty="0" smtClean="0">
                <a:latin typeface="Lucida Console" pitchFamily="49" charset="0"/>
              </a:rPr>
              <a:t>Delete From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Apply</a:t>
            </a:r>
            <a:r>
              <a:rPr lang="en-US" sz="2000" b="1" dirty="0" smtClean="0">
                <a:latin typeface="Lucida Console" pitchFamily="49" charset="0"/>
              </a:rPr>
              <a:t> Where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decision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‘N’</a:t>
            </a:r>
            <a:r>
              <a:rPr lang="en-US" sz="2000" b="1" dirty="0" smtClean="0">
                <a:latin typeface="Lucida Console" pitchFamily="49" charset="0"/>
              </a:rPr>
              <a:t>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9865" y="2376675"/>
            <a:ext cx="7313370" cy="76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latin typeface="Lucida Console" pitchFamily="49" charset="0"/>
              </a:rPr>
              <a:t>Select Count(*)</a:t>
            </a:r>
            <a:r>
              <a:rPr lang="en-US" sz="2800" b="1" baseline="-25000" dirty="0" smtClean="0">
                <a:latin typeface="Lucida Console" pitchFamily="49" charset="0"/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From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Apply</a:t>
            </a:r>
            <a:r>
              <a:rPr lang="en-US" sz="2000" b="1" dirty="0" smtClean="0">
                <a:latin typeface="Lucida Console" pitchFamily="49" charset="0"/>
              </a:rPr>
              <a:t>;</a:t>
            </a:r>
            <a:endParaRPr kumimoji="0" lang="en-US" sz="20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latin typeface="Lucida Console" pitchFamily="49" charset="0"/>
              </a:rPr>
              <a:t>Select Count(*) From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Archive</a:t>
            </a:r>
            <a:r>
              <a:rPr lang="en-US" sz="2000" b="1" dirty="0" smtClean="0">
                <a:latin typeface="Lucida Console" pitchFamily="49" charset="0"/>
              </a:rPr>
              <a:t>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04665" y="1918865"/>
            <a:ext cx="2590800" cy="38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990000"/>
                </a:solidFill>
              </a:rPr>
              <a:t>concurrent with …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260350" y="0"/>
            <a:ext cx="188365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260350" y="0"/>
            <a:ext cx="188365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85750"/>
            <a:ext cx="8068076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990000"/>
                </a:solidFill>
              </a:rPr>
              <a:t>(ACID Properties)  </a:t>
            </a:r>
            <a:r>
              <a:rPr lang="en-US" sz="2800" b="1" dirty="0" smtClean="0">
                <a:solidFill>
                  <a:srgbClr val="990000"/>
                </a:solidFill>
              </a:rPr>
              <a:t>Durability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400" b="1" dirty="0" smtClean="0"/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961930" y="3348390"/>
            <a:ext cx="2057400" cy="1066800"/>
          </a:xfrm>
          <a:prstGeom prst="flowChartMagneticDisk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961930" y="2662590"/>
            <a:ext cx="2057400" cy="457200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DBMS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1791711" y="3309496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1476116" y="2080108"/>
            <a:ext cx="1013779" cy="1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miley Face 33"/>
          <p:cNvSpPr/>
          <p:nvPr/>
        </p:nvSpPr>
        <p:spPr>
          <a:xfrm>
            <a:off x="1790980" y="1073955"/>
            <a:ext cx="381000" cy="3810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571530" y="3729390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5200446" y="958740"/>
            <a:ext cx="3480889" cy="1569660"/>
          </a:xfrm>
          <a:prstGeom prst="rect">
            <a:avLst/>
          </a:prstGeom>
          <a:noFill/>
          <a:ln w="25400">
            <a:solidFill>
              <a:srgbClr val="99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If system crashes</a:t>
            </a:r>
          </a:p>
          <a:p>
            <a:pPr algn="ctr"/>
            <a:r>
              <a:rPr lang="en-US" sz="2400" dirty="0" smtClean="0"/>
              <a:t>after transaction commits,</a:t>
            </a:r>
          </a:p>
          <a:p>
            <a:pPr algn="ctr"/>
            <a:r>
              <a:rPr lang="en-US" sz="2400" dirty="0" smtClean="0"/>
              <a:t>all effects of transaction</a:t>
            </a:r>
          </a:p>
          <a:p>
            <a:pPr algn="ctr"/>
            <a:r>
              <a:rPr lang="en-US" sz="2400" dirty="0" smtClean="0"/>
              <a:t>remain in database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83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2379</TotalTime>
  <Words>412</Words>
  <Application>Microsoft Office PowerPoint</Application>
  <PresentationFormat>On-screen Show (16:9)</PresentationFormat>
  <Paragraphs>103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4_Lecture</vt:lpstr>
      <vt:lpstr>1_Lecture</vt:lpstr>
      <vt:lpstr>2_Lecture</vt:lpstr>
      <vt:lpstr>3_Office Theme</vt:lpstr>
      <vt:lpstr>4_Office Theme</vt:lpstr>
      <vt:lpstr>5_Office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Jennifer Widom</cp:lastModifiedBy>
  <cp:revision>209</cp:revision>
  <dcterms:created xsi:type="dcterms:W3CDTF">2010-07-08T21:59:02Z</dcterms:created>
  <dcterms:modified xsi:type="dcterms:W3CDTF">2011-04-20T21:59:39Z</dcterms:modified>
</cp:coreProperties>
</file>