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1861200" y="2248920"/>
            <a:ext cx="5420880" cy="432468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1861200" y="2248920"/>
            <a:ext cx="542088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861200" y="2248920"/>
            <a:ext cx="5420880" cy="43246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1861200" y="2248920"/>
            <a:ext cx="542088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861200" y="2248920"/>
            <a:ext cx="5420880" cy="43246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1861200" y="2248920"/>
            <a:ext cx="542088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1861200" y="2248920"/>
            <a:ext cx="5420880" cy="432468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1861200" y="2248920"/>
            <a:ext cx="542088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5410080" y="380988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5410080" y="3897000"/>
            <a:ext cx="373356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5410080" y="4115160"/>
            <a:ext cx="373356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5410080" y="416448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5410080" y="4199400"/>
            <a:ext cx="196560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6414120" y="3642480"/>
            <a:ext cx="2729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subTitle"/>
          </p:nvPr>
        </p:nvSpPr>
        <p:spPr>
          <a:xfrm>
            <a:off x="457200" y="3899880"/>
            <a:ext cx="4952520" cy="1752120"/>
          </a:xfrm>
          <a:prstGeom prst="rect">
            <a:avLst/>
          </a:prstGeom>
        </p:spPr>
        <p:txBody>
          <a:bodyPr lIns="90000" rIns="90000" tIns="45000" bIns="45000"/>
          <a:p>
            <a:pPr marL="64080">
              <a:lnSpc>
                <a:spcPct val="100000"/>
              </a:lnSpc>
            </a:pPr>
            <a:r>
              <a:rPr lang="en-US" sz="24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Master subtitle style</a:t>
            </a:r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 spc="-1" strike="noStrike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5/16/16</a:t>
            </a:r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28" name="PlaceHolder 29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B08129C-9503-483E-AF12-F755EB43B3F3}" type="slidenum"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/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Georgia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Georgia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pc="-1">
                <a:latin typeface="Georgia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Georgia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Georgia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Georgia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Georgi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/>
          </a:p>
        </p:txBody>
      </p:sp>
      <p:sp>
        <p:nvSpPr>
          <p:cNvPr id="78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LevelClick to edit Master text styles</a:t>
            </a:r>
            <a:endParaRPr/>
          </a:p>
          <a:p>
            <a:pPr lvl="1" marL="658440" indent="-246600">
              <a:lnSpc>
                <a:spcPct val="100000"/>
              </a:lnSpc>
              <a:buClr>
                <a:srgbClr val="438086"/>
              </a:buClr>
              <a:buFont typeface="Georgia"/>
              <a:buChar char="▫"/>
            </a:pPr>
            <a:r>
              <a:rPr lang="en-US" sz="2600" spc="-1" strike="noStrike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level</a:t>
            </a:r>
            <a:endParaRPr/>
          </a:p>
          <a:p>
            <a:pPr lvl="2" marL="923400" indent="-219240">
              <a:lnSpc>
                <a:spcPct val="100000"/>
              </a:lnSpc>
              <a:buClr>
                <a:srgbClr val="53548a"/>
              </a:buClr>
              <a:buFont typeface="Wingdings 2" charset="2"/>
              <a:buChar char=""/>
            </a:pPr>
            <a:r>
              <a:rPr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level</a:t>
            </a:r>
            <a:endParaRPr/>
          </a:p>
          <a:p>
            <a:pPr lvl="3" marL="1179720" indent="-200880">
              <a:lnSpc>
                <a:spcPct val="100000"/>
              </a:lnSpc>
              <a:buClr>
                <a:srgbClr val="53548a"/>
              </a:buClr>
              <a:buFont typeface="Wingdings 2" charset="2"/>
              <a:buChar char=""/>
            </a:pPr>
            <a:r>
              <a:rPr lang="en-US" sz="22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level</a:t>
            </a:r>
            <a:endParaRPr/>
          </a:p>
          <a:p>
            <a:pPr lvl="4" marL="1389960" indent="-182520">
              <a:lnSpc>
                <a:spcPct val="100000"/>
              </a:lnSpc>
              <a:buClr>
                <a:srgbClr val="a04da3"/>
              </a:buClr>
              <a:buFont typeface="Georgia"/>
              <a:buChar char="▫"/>
            </a:pPr>
            <a:r>
              <a:rPr lang="en-US" sz="2000" spc="-1" strike="noStrike">
                <a:solidFill>
                  <a:srgbClr val="a04da3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level</a:t>
            </a:r>
            <a:endParaRPr/>
          </a:p>
        </p:txBody>
      </p:sp>
      <p:sp>
        <p:nvSpPr>
          <p:cNvPr id="79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 spc="-1" strike="noStrike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5/16/16</a:t>
            </a:r>
            <a:endParaRPr/>
          </a:p>
        </p:txBody>
      </p:sp>
      <p:sp>
        <p:nvSpPr>
          <p:cNvPr id="80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81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D579E1A-5396-40B7-9DA5-9D0025978D68}" type="slidenum"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CustomShape 2" hidden="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3" hidden="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4" hidden="1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CustomShape 5" hidden="1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CustomShape 6" hidden="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CustomShape 7" hidden="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CustomShape 8" hidden="1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CustomShape 9" hidden="1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CustomShape 10" hidden="1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CustomShape 11" hidden="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CustomShape 12" hidden="1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13" hidden="1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" name="CustomShape 14"/>
          <p:cNvSpPr/>
          <p:nvPr/>
        </p:nvSpPr>
        <p:spPr>
          <a:xfrm flipV="1">
            <a:off x="5410080" y="380988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0" name="CustomShape 15"/>
          <p:cNvSpPr/>
          <p:nvPr/>
        </p:nvSpPr>
        <p:spPr>
          <a:xfrm flipV="1">
            <a:off x="5410080" y="3897000"/>
            <a:ext cx="373356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1" name="CustomShape 16"/>
          <p:cNvSpPr/>
          <p:nvPr/>
        </p:nvSpPr>
        <p:spPr>
          <a:xfrm flipV="1">
            <a:off x="5410080" y="4115160"/>
            <a:ext cx="373356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2" name="CustomShape 17"/>
          <p:cNvSpPr/>
          <p:nvPr/>
        </p:nvSpPr>
        <p:spPr>
          <a:xfrm flipV="1">
            <a:off x="5410080" y="416448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CustomShape 18"/>
          <p:cNvSpPr/>
          <p:nvPr/>
        </p:nvSpPr>
        <p:spPr>
          <a:xfrm flipV="1">
            <a:off x="5410080" y="4199400"/>
            <a:ext cx="196560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4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5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CustomShape 23"/>
          <p:cNvSpPr/>
          <p:nvPr/>
        </p:nvSpPr>
        <p:spPr>
          <a:xfrm flipV="1">
            <a:off x="6414120" y="3642480"/>
            <a:ext cx="2729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0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/>
          </a:p>
        </p:txBody>
      </p:sp>
      <p:sp>
        <p:nvSpPr>
          <p:cNvPr id="141" name="PlaceHolder 26"/>
          <p:cNvSpPr>
            <a:spLocks noGrp="1"/>
          </p:cNvSpPr>
          <p:nvPr>
            <p:ph type="subTitle"/>
          </p:nvPr>
        </p:nvSpPr>
        <p:spPr>
          <a:xfrm>
            <a:off x="457200" y="3899880"/>
            <a:ext cx="4952520" cy="1752120"/>
          </a:xfrm>
          <a:prstGeom prst="rect">
            <a:avLst/>
          </a:prstGeom>
        </p:spPr>
        <p:txBody>
          <a:bodyPr lIns="90000" rIns="90000" tIns="45000" bIns="45000"/>
          <a:p>
            <a:pPr marL="64080">
              <a:lnSpc>
                <a:spcPct val="100000"/>
              </a:lnSpc>
            </a:pPr>
            <a:r>
              <a:rPr lang="en-US" sz="24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Master subtitle style</a:t>
            </a:r>
            <a:endParaRPr/>
          </a:p>
        </p:txBody>
      </p:sp>
      <p:sp>
        <p:nvSpPr>
          <p:cNvPr id="142" name="PlaceHolder 27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 spc="-1" strike="noStrike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5/16/16</a:t>
            </a:r>
            <a:endParaRPr/>
          </a:p>
        </p:txBody>
      </p:sp>
      <p:sp>
        <p:nvSpPr>
          <p:cNvPr id="143" name="PlaceHolder 28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44" name="PlaceHolder 29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ADB4D1A-C5BD-4C9B-9850-9670FE0931DF}" type="slidenum"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/>
          </a:p>
        </p:txBody>
      </p:sp>
      <p:sp>
        <p:nvSpPr>
          <p:cNvPr id="145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Georgia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Georgia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pc="-1">
                <a:latin typeface="Georgia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Georgia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Georgia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Georgia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Georgi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4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5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6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7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8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1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3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/>
          </a:p>
        </p:txBody>
      </p:sp>
      <p:sp>
        <p:nvSpPr>
          <p:cNvPr id="194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LevelClick to edit Master text styles</a:t>
            </a:r>
            <a:endParaRPr/>
          </a:p>
          <a:p>
            <a:pPr lvl="1" marL="658440" indent="-246600">
              <a:lnSpc>
                <a:spcPct val="100000"/>
              </a:lnSpc>
              <a:buClr>
                <a:srgbClr val="438086"/>
              </a:buClr>
              <a:buFont typeface="Georgia"/>
              <a:buChar char="▫"/>
            </a:pPr>
            <a:r>
              <a:rPr lang="en-US" sz="2600" spc="-1" strike="noStrike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level</a:t>
            </a:r>
            <a:endParaRPr/>
          </a:p>
          <a:p>
            <a:pPr lvl="2" marL="923400" indent="-219240">
              <a:lnSpc>
                <a:spcPct val="100000"/>
              </a:lnSpc>
              <a:buClr>
                <a:srgbClr val="53548a"/>
              </a:buClr>
              <a:buFont typeface="Wingdings 2" charset="2"/>
              <a:buChar char=""/>
            </a:pPr>
            <a:r>
              <a:rPr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level</a:t>
            </a:r>
            <a:endParaRPr/>
          </a:p>
          <a:p>
            <a:pPr lvl="3" marL="1179720" indent="-200880">
              <a:lnSpc>
                <a:spcPct val="100000"/>
              </a:lnSpc>
              <a:buClr>
                <a:srgbClr val="53548a"/>
              </a:buClr>
              <a:buFont typeface="Wingdings 2" charset="2"/>
              <a:buChar char=""/>
            </a:pPr>
            <a:r>
              <a:rPr lang="en-US" sz="22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level</a:t>
            </a:r>
            <a:endParaRPr/>
          </a:p>
          <a:p>
            <a:pPr lvl="4" marL="1389960" indent="-182520">
              <a:lnSpc>
                <a:spcPct val="100000"/>
              </a:lnSpc>
              <a:buClr>
                <a:srgbClr val="a04da3"/>
              </a:buClr>
              <a:buFont typeface="Georgia"/>
              <a:buChar char="▫"/>
            </a:pPr>
            <a:r>
              <a:rPr lang="en-US" sz="2000" spc="-1" strike="noStrike">
                <a:solidFill>
                  <a:srgbClr val="a04da3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level</a:t>
            </a:r>
            <a:endParaRPr/>
          </a:p>
        </p:txBody>
      </p:sp>
      <p:sp>
        <p:nvSpPr>
          <p:cNvPr id="195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 spc="-1" strike="noStrike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5/16/16</a:t>
            </a:r>
            <a:endParaRPr/>
          </a:p>
        </p:txBody>
      </p:sp>
      <p:sp>
        <p:nvSpPr>
          <p:cNvPr id="196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97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1E9E30D-2188-42EF-98A7-B44B1E828DD3}" type="slidenum"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401920"/>
            <a:ext cx="84578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Big Data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457200" y="3899880"/>
            <a:ext cx="495252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3606480"/>
            <a:ext cx="8229240" cy="206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Mendapatkan 100,000 hash disediakan untuk hash seluruh kata</a:t>
            </a:r>
            <a:endParaRPr/>
          </a:p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Melakukan transormasi TF pada data konten + judul berita untuk mendapatkan nilai TF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Proses perhitungan TF</a:t>
            </a:r>
            <a:endParaRPr/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1280160" y="2109600"/>
            <a:ext cx="6765840" cy="136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3972240"/>
            <a:ext cx="8229240" cy="206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Caching TF</a:t>
            </a:r>
            <a:endParaRPr/>
          </a:p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Mendapatkan nilai IDF dengan parameter minimum frekuensi dokumen yang sama dan sesuai dengan nilai TF</a:t>
            </a:r>
            <a:endParaRPr/>
          </a:p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Mendapatkan nilai TF-IDF dengan mentransformasi hasil IDF dan digabungkan dengan hasil TF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Proses perhitungan IDF &amp; TF-IDF</a:t>
            </a:r>
            <a:endParaRPr/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456840" y="2022840"/>
            <a:ext cx="8229240" cy="181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3789360"/>
            <a:ext cx="8229240" cy="261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Mendapatkan nilai TF dari kata kunci yang dicari</a:t>
            </a:r>
            <a:endParaRPr/>
          </a:p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Mendapatkan nilai hash dari kata kunci yang dicari</a:t>
            </a:r>
            <a:endParaRPr/>
          </a:p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Mendapatkan relevansi terdekat antara kata kunci dan konten berdasar nilai TF-IDF menggunakan mapping</a:t>
            </a:r>
            <a:endParaRPr/>
          </a:p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Simpan hasil dalam zip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Mendapatkan Relevansi Kata Kunci dengan Konten</a:t>
            </a:r>
            <a:endParaRPr/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456840" y="2103120"/>
            <a:ext cx="8229240" cy="157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3423600"/>
            <a:ext cx="8229240" cy="279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Menampilkan hasil perhitungan TF-IDF dan relevansi terdekat yang merupakan nilai paling tinggi pada hasil yang di-zip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Menampilkan Hasil</a:t>
            </a:r>
            <a:endParaRPr/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1463040" y="2103120"/>
            <a:ext cx="6217200" cy="119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Georgia"/>
              </a:rPr>
              <a:t>Untuk menjalankan aplikasi kami perlu menggunakan syntax seperti berikut: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000" spc="-1">
                <a:solidFill>
                  <a:srgbClr val="800000"/>
                </a:solidFill>
                <a:latin typeface="Georgia"/>
              </a:rPr>
              <a:t>spark-submit &lt;nama_file&gt; -m &lt;frekuensi_dokumen_minimal&gt; -k &lt;kata_kunci&gt;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Georgia"/>
              </a:rPr>
              <a:t>Contoh: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000" spc="-1">
                <a:solidFill>
                  <a:srgbClr val="800000"/>
                </a:solidFill>
                <a:latin typeface="Georgia"/>
              </a:rPr>
              <a:t>spark_submit tfidf_mod.py -m 1 -k brasil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pc="-1">
                <a:latin typeface="Georgia"/>
              </a:rPr>
              <a:t>Untuk mencari kata kunci “brasil” dengan dokumen yang sama minimal 1 dokumen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Menjalankan Aplikasi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Kategori Data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Internasional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Bola 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Politik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Otomotif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IT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Industri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Entertainment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Data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Id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Sumber berita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Tanggal Berita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Konten (Judul + Isi berita)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401920"/>
            <a:ext cx="84578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Tahapan Data Mining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457200" y="3899880"/>
            <a:ext cx="495252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Library yang digunakan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1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from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pyspark </a:t>
            </a:r>
            <a:r>
              <a:rPr b="1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import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SparkConf, SparkContext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Library untuk mengakses configurasi dan konteks Apache Spark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1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from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pyspark.mllib.feature </a:t>
            </a:r>
            <a:r>
              <a:rPr b="1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import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HashingTF, IDF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Library untuk mengakses fungsi-fungsi perhitungan TF-IDF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1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import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Library untuk menggunakan fungsi-fungsi pengolahan RegEx (Regular Expression)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1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import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sys, getopt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Library untuk mengakses interpreter (command-line) dan mengolah variabel yang dimasukkan di dalamnya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456840" y="1281960"/>
            <a:ext cx="8229240" cy="1004040"/>
          </a:xfrm>
          <a:prstGeom prst="rect">
            <a:avLst/>
          </a:prstGeom>
          <a:ln>
            <a:noFill/>
          </a:ln>
        </p:spPr>
      </p:pic>
      <p:sp>
        <p:nvSpPr>
          <p:cNvPr id="243" name="TextShape 1"/>
          <p:cNvSpPr txBox="1"/>
          <p:nvPr/>
        </p:nvSpPr>
        <p:spPr>
          <a:xfrm>
            <a:off x="457200" y="2509200"/>
            <a:ext cx="8229240" cy="206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Georgia"/>
              </a:rPr>
              <a:t>Pengolahan konfigurasi awal untuk konteks Apache Spark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Georgia"/>
              </a:rPr>
              <a:t>Dataset pada memori lokal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Georgia"/>
              </a:rPr>
              <a:t>Nama aplikasi “SparkTFIDF”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3749040"/>
            <a:ext cx="8229240" cy="219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Mendapatkan file TSV berisikan dataset berita bernamakan </a:t>
            </a:r>
            <a:r>
              <a:rPr b="1" lang="en-US" sz="2800" spc="-1">
                <a:solidFill>
                  <a:srgbClr val="6666ff"/>
                </a:solidFill>
                <a:latin typeface="Georgia"/>
              </a:rPr>
              <a:t>“list_berita-30.tsv”</a:t>
            </a:r>
            <a:r>
              <a:rPr lang="en-US" sz="2800" spc="-1">
                <a:latin typeface="Georgia"/>
              </a:rPr>
              <a:t> dengan fungsi </a:t>
            </a:r>
            <a:r>
              <a:rPr b="1" lang="en-US" sz="2800" spc="-1">
                <a:solidFill>
                  <a:srgbClr val="800000"/>
                </a:solidFill>
                <a:latin typeface="Georgia"/>
              </a:rPr>
              <a:t>sc.textFile()</a:t>
            </a:r>
            <a:endParaRPr/>
          </a:p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Mapping dataset dengan memisahkan konten berdasarkan karakter tab (</a:t>
            </a:r>
            <a:r>
              <a:rPr b="1" lang="en-US" sz="2800" spc="-1">
                <a:solidFill>
                  <a:srgbClr val="6666ff"/>
                </a:solidFill>
                <a:latin typeface="Georgia"/>
              </a:rPr>
              <a:t>'\t'</a:t>
            </a:r>
            <a:r>
              <a:rPr lang="en-US" sz="2800" spc="-1">
                <a:latin typeface="Georgia"/>
              </a:rPr>
              <a:t>)</a:t>
            </a:r>
            <a:endParaRPr/>
          </a:p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Mapping judul dan konten berita sekaligus dilakukan pembersihan tanda baca</a:t>
            </a:r>
            <a:endParaRPr/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456840" y="2249280"/>
            <a:ext cx="8229240" cy="1322640"/>
          </a:xfrm>
          <a:prstGeom prst="rect">
            <a:avLst/>
          </a:prstGeom>
          <a:ln>
            <a:noFill/>
          </a:ln>
        </p:spPr>
      </p:pic>
      <p:sp>
        <p:nvSpPr>
          <p:cNvPr id="246" name="TextShape 2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Mengumpulkan Konten Dokumen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4338000"/>
            <a:ext cx="8229240" cy="206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Teks diubah menjadi lowercase (fungsi </a:t>
            </a:r>
            <a:r>
              <a:rPr b="1" lang="en-US" sz="2800" spc="-1">
                <a:solidFill>
                  <a:srgbClr val="800000"/>
                </a:solidFill>
                <a:latin typeface="Georgia"/>
              </a:rPr>
              <a:t>lower()</a:t>
            </a:r>
            <a:r>
              <a:rPr lang="en-US" sz="2800" spc="-1">
                <a:latin typeface="Georgia"/>
              </a:rPr>
              <a:t>) dan dibersihkan dari karakter whitespace (fungsi </a:t>
            </a:r>
            <a:r>
              <a:rPr b="1" lang="en-US" sz="2800" spc="-1">
                <a:solidFill>
                  <a:srgbClr val="800000"/>
                </a:solidFill>
                <a:latin typeface="Georgia"/>
              </a:rPr>
              <a:t>strip()</a:t>
            </a:r>
            <a:r>
              <a:rPr lang="en-US" sz="2800" spc="-1">
                <a:latin typeface="Georgia"/>
              </a:rPr>
              <a:t>)</a:t>
            </a:r>
            <a:endParaRPr/>
          </a:p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Teks dibersihkan dari tanda-tanda baca menggunakan RegEx </a:t>
            </a:r>
            <a:r>
              <a:rPr b="1" lang="en-US" sz="2800" spc="-1">
                <a:solidFill>
                  <a:srgbClr val="6666ff"/>
                </a:solidFill>
                <a:latin typeface="Georgia"/>
              </a:rPr>
              <a:t>“[^0-9a-zA-Z ]”</a:t>
            </a:r>
            <a:r>
              <a:rPr lang="en-US" sz="2800" spc="-1">
                <a:latin typeface="Georgia"/>
              </a:rPr>
              <a:t> (karakter selain angka dan huruf) pada fungsi </a:t>
            </a:r>
            <a:r>
              <a:rPr b="1" lang="en-US" sz="2800" spc="-1">
                <a:solidFill>
                  <a:srgbClr val="800000"/>
                </a:solidFill>
                <a:latin typeface="Georgia"/>
              </a:rPr>
              <a:t>re.sub()</a:t>
            </a:r>
            <a:endParaRPr/>
          </a:p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Konten dikembalikan dengan mapping yang dipisahkan karakter spasi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Fungsi Pembersihan Tanda Baca</a:t>
            </a:r>
            <a:endParaRPr/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896040" y="2209320"/>
            <a:ext cx="7351200" cy="206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3332160"/>
            <a:ext cx="8229240" cy="206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Font typeface="Liberation Serif"/>
              <a:buAutoNum type="arabicPeriod"/>
            </a:pPr>
            <a:r>
              <a:rPr lang="en-US" sz="2800" spc="-1">
                <a:latin typeface="Georgia"/>
              </a:rPr>
              <a:t>Mapping dari hasil mapping berdasarkan tanda tab untuk mendapatkan konten berita tanpa mapping tiap kata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Mendapatkan Konten untuk Ditampilkan</a:t>
            </a:r>
            <a:endParaRPr/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456840" y="2209320"/>
            <a:ext cx="8229240" cy="103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134</TotalTime>
  <Application>LibreOffice/5.0.2.2$MacOSX_X86_64 LibreOffice_project/37b43f919e4de5eeaca9b9755ed688758a8251fe</Application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2016-05-15T13:43:26Z</dcterms:created>
  <dc:creator>Risky D. Setiyawan</dc:creator>
  <dc:language>en-US</dc:language>
  <dcterms:modified xsi:type="dcterms:W3CDTF">2016-05-16T13:38:24Z</dcterms:modified>
  <cp:revision>6</cp:revision>
  <dc:title>Data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