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5" r:id="rId6"/>
    <p:sldId id="261" r:id="rId7"/>
    <p:sldId id="262" r:id="rId8"/>
    <p:sldId id="263" r:id="rId9"/>
    <p:sldId id="267" r:id="rId10"/>
    <p:sldId id="264" r:id="rId11"/>
    <p:sldId id="266"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952" autoAdjust="0"/>
  </p:normalViewPr>
  <p:slideViewPr>
    <p:cSldViewPr snapToGrid="0">
      <p:cViewPr varScale="1">
        <p:scale>
          <a:sx n="93" d="100"/>
          <a:sy n="93" d="100"/>
        </p:scale>
        <p:origin x="1272"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646-27ED-41BC-8436-B345275C32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90C89-3695-4FA8-8DDC-CFFE690A2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B37CF5-FF80-4592-87FE-17F92C3C8F3F}"/>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66937255-34F8-4807-94DC-D5597561D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41228-E09D-4CA9-92D8-A38B1E9E887A}"/>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229288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8208-4E8F-4050-8AC2-E640235BBE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E1DF4-5FCB-4105-938C-46C681171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E2278-2EB7-41A5-8B03-D3F1306E0BD2}"/>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4D03C0B8-E597-467A-8554-E2DEAC33D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84614-38FD-44D2-95C9-E604F867FB60}"/>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850536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DF41C5-7A13-49AB-95CF-87B0BB33D0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56BE02-107C-4A42-B9DD-AAA1281E2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1254D-3B96-4D74-95FD-18E381421591}"/>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49892162-7BF2-4652-9589-16952F533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583C0-DBBE-4EB7-88C0-EE43BBCBE08D}"/>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71547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FDBA-C804-4FA4-A71C-F4DCB8942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6666B-3D5A-4695-B29F-8456F66159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C91DB-BEA7-4BEA-9BDD-720184C13BEC}"/>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9EF41B52-55D9-4F3C-9E71-972738CD6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6A231-FD93-4E3F-9E82-5EC42FA67B51}"/>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376110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DF42-C1BE-4844-A599-2B9EE8E5A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880317-0BB2-4E47-9272-761419B88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22409-8304-4697-A9E8-E269890DFC6F}"/>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C2DDD1C1-9621-4822-B5F5-AD10385B2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682AE-609F-4718-9DD0-37517F7CA187}"/>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1702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8A62-4408-4338-8B62-5B84B82FE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12DFA2-3ECB-4D1A-AB99-6E51D53CBD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CF7D6-91CA-4AA9-B641-7C2B88D85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ED9AE6-B94E-4EF4-AC8E-FF3A2B45C44D}"/>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6" name="Footer Placeholder 5">
            <a:extLst>
              <a:ext uri="{FF2B5EF4-FFF2-40B4-BE49-F238E27FC236}">
                <a16:creationId xmlns:a16="http://schemas.microsoft.com/office/drawing/2014/main" id="{EEA943C0-7A90-43C4-B506-E1ADFCD34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3E3AC-28A7-4CE6-B144-C9AB784D6AE9}"/>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164563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3647-C464-4CCA-A912-646B9A3BC4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5E5D20-EE98-4436-86A5-9D88B26DE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50ED28-24D1-45B2-A36C-2C1F965153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E706D0-499C-4605-BA33-3E7BD60DF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F40BD-2984-4E3B-903D-C37A69338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B679CA-066B-41B4-B81B-2BAD0B552E7A}"/>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8" name="Footer Placeholder 7">
            <a:extLst>
              <a:ext uri="{FF2B5EF4-FFF2-40B4-BE49-F238E27FC236}">
                <a16:creationId xmlns:a16="http://schemas.microsoft.com/office/drawing/2014/main" id="{525C7E15-498C-4C86-BD35-886CCAC241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DC10EB-169B-4512-9DBF-BE6506FF7687}"/>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3903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72FA-7A75-4EBF-A177-45519E7506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4C9157-0FE9-4592-A6A0-1BD11CEA2E96}"/>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4" name="Footer Placeholder 3">
            <a:extLst>
              <a:ext uri="{FF2B5EF4-FFF2-40B4-BE49-F238E27FC236}">
                <a16:creationId xmlns:a16="http://schemas.microsoft.com/office/drawing/2014/main" id="{3ABF8B7C-1B9F-42BA-8417-5683453A39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E4FD1B-BACF-4FE1-A6E0-EFDD97A482A2}"/>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185663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C2A71-3D18-4FD4-BA49-4C8949260E50}"/>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3" name="Footer Placeholder 2">
            <a:extLst>
              <a:ext uri="{FF2B5EF4-FFF2-40B4-BE49-F238E27FC236}">
                <a16:creationId xmlns:a16="http://schemas.microsoft.com/office/drawing/2014/main" id="{709AD32E-A535-46E9-B7B6-29E628EC32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E1DDFE-3FD9-4C32-83C6-F4B076B083FB}"/>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82490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6D55-D954-459D-AAB8-9643FFA79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6CCAC-4901-41D7-A1D7-8A1424756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A732CB-5995-4511-A7A7-AD3C8FFE4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11C96-AC6A-49A0-A244-D4BB14FE0B9B}"/>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6" name="Footer Placeholder 5">
            <a:extLst>
              <a:ext uri="{FF2B5EF4-FFF2-40B4-BE49-F238E27FC236}">
                <a16:creationId xmlns:a16="http://schemas.microsoft.com/office/drawing/2014/main" id="{D60DBCF0-2078-4117-B8C0-6B5CC4CA7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5B355-6E82-4D23-8E20-9ED5A22AF534}"/>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413138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2455-44A9-42A4-823D-61CE79E6D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7B51C7-2D5E-4FF9-B4F6-8A6A83C46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51607C-76C5-484C-966E-C4B95545D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1064-4E92-4BC2-B56E-BE5B04B3E393}"/>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6" name="Footer Placeholder 5">
            <a:extLst>
              <a:ext uri="{FF2B5EF4-FFF2-40B4-BE49-F238E27FC236}">
                <a16:creationId xmlns:a16="http://schemas.microsoft.com/office/drawing/2014/main" id="{0CBFF322-4DDF-45DE-9C98-6F35B25FD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14E79-0C1D-46E7-A347-56207CD305ED}"/>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359837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00864-2B5D-40AA-AF41-CA96AF3025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89D33F-D293-41E7-851A-DE8AAA16F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4AA05-F1E9-4744-BB2A-5C98BCCF6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62EA96E3-CE03-415A-BF2F-A9E220436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EDC469-8509-4627-AFB9-0F6969CC7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B0DF7-B05E-4F89-A923-63C433F6CE8D}" type="slidenum">
              <a:rPr lang="en-US" smtClean="0"/>
              <a:t>‹#›</a:t>
            </a:fld>
            <a:endParaRPr lang="en-US"/>
          </a:p>
        </p:txBody>
      </p:sp>
    </p:spTree>
    <p:extLst>
      <p:ext uri="{BB962C8B-B14F-4D97-AF65-F5344CB8AC3E}">
        <p14:creationId xmlns:p14="http://schemas.microsoft.com/office/powerpoint/2010/main" val="1076135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implilearn.com/tutorials/ansible-tutorial/what-is-ansib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pixabay.com/en/document-icon-computer-web-30906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421D-4564-4086-8DF0-42C11914C333}"/>
              </a:ext>
            </a:extLst>
          </p:cNvPr>
          <p:cNvSpPr>
            <a:spLocks noGrp="1"/>
          </p:cNvSpPr>
          <p:nvPr>
            <p:ph type="ctrTitle"/>
          </p:nvPr>
        </p:nvSpPr>
        <p:spPr/>
        <p:txBody>
          <a:bodyPr>
            <a:normAutofit/>
          </a:bodyPr>
          <a:lstStyle/>
          <a:p>
            <a:r>
              <a:rPr lang="en-US" sz="8800" dirty="0"/>
              <a:t>Ansible</a:t>
            </a:r>
          </a:p>
        </p:txBody>
      </p:sp>
    </p:spTree>
    <p:extLst>
      <p:ext uri="{BB962C8B-B14F-4D97-AF65-F5344CB8AC3E}">
        <p14:creationId xmlns:p14="http://schemas.microsoft.com/office/powerpoint/2010/main" val="306856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3D9D-CCE2-4926-B071-FFACBC0547CC}"/>
              </a:ext>
            </a:extLst>
          </p:cNvPr>
          <p:cNvSpPr>
            <a:spLocks noGrp="1"/>
          </p:cNvSpPr>
          <p:nvPr>
            <p:ph type="title"/>
          </p:nvPr>
        </p:nvSpPr>
        <p:spPr/>
        <p:txBody>
          <a:bodyPr/>
          <a:lstStyle/>
          <a:p>
            <a:r>
              <a:rPr lang="en-US" dirty="0"/>
              <a:t>Condition</a:t>
            </a:r>
          </a:p>
        </p:txBody>
      </p:sp>
      <p:sp>
        <p:nvSpPr>
          <p:cNvPr id="3" name="Content Placeholder 2">
            <a:extLst>
              <a:ext uri="{FF2B5EF4-FFF2-40B4-BE49-F238E27FC236}">
                <a16:creationId xmlns:a16="http://schemas.microsoft.com/office/drawing/2014/main" id="{9285D280-40D8-4890-AACB-45D26685725B}"/>
              </a:ext>
            </a:extLst>
          </p:cNvPr>
          <p:cNvSpPr>
            <a:spLocks noGrp="1"/>
          </p:cNvSpPr>
          <p:nvPr>
            <p:ph idx="1"/>
          </p:nvPr>
        </p:nvSpPr>
        <p:spPr/>
        <p:txBody>
          <a:bodyPr/>
          <a:lstStyle/>
          <a:p>
            <a:pPr marL="0" indent="0" algn="thaiDist">
              <a:buNone/>
            </a:pPr>
            <a:r>
              <a:rPr lang="en-US" dirty="0"/>
              <a:t>	In a playbook, you may want to execute different tasks, or have different goals, depending on the value of a fact (data about the remote system), a variable, or the result of a previous task. You may want the value of some variables to depend on the value of other variables. Or you may want to create additional groups of hosts based on whether the hosts match other criteria. You can do all of these things with conditionals.</a:t>
            </a:r>
          </a:p>
        </p:txBody>
      </p:sp>
    </p:spTree>
    <p:extLst>
      <p:ext uri="{BB962C8B-B14F-4D97-AF65-F5344CB8AC3E}">
        <p14:creationId xmlns:p14="http://schemas.microsoft.com/office/powerpoint/2010/main" val="265970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72CF-67D7-4D3A-A697-E53E082EE4DE}"/>
              </a:ext>
            </a:extLst>
          </p:cNvPr>
          <p:cNvSpPr>
            <a:spLocks noGrp="1"/>
          </p:cNvSpPr>
          <p:nvPr>
            <p:ph type="title"/>
          </p:nvPr>
        </p:nvSpPr>
        <p:spPr>
          <a:xfrm>
            <a:off x="838200" y="365125"/>
            <a:ext cx="10515600" cy="712561"/>
          </a:xfrm>
        </p:spPr>
        <p:txBody>
          <a:bodyPr/>
          <a:lstStyle/>
          <a:p>
            <a:r>
              <a:rPr lang="en-US" dirty="0"/>
              <a:t>Template</a:t>
            </a:r>
          </a:p>
        </p:txBody>
      </p:sp>
      <p:sp>
        <p:nvSpPr>
          <p:cNvPr id="3" name="Content Placeholder 2">
            <a:extLst>
              <a:ext uri="{FF2B5EF4-FFF2-40B4-BE49-F238E27FC236}">
                <a16:creationId xmlns:a16="http://schemas.microsoft.com/office/drawing/2014/main" id="{2AD0B266-C062-47F8-A3A4-BB4694064950}"/>
              </a:ext>
            </a:extLst>
          </p:cNvPr>
          <p:cNvSpPr>
            <a:spLocks noGrp="1"/>
          </p:cNvSpPr>
          <p:nvPr>
            <p:ph idx="1"/>
          </p:nvPr>
        </p:nvSpPr>
        <p:spPr>
          <a:xfrm>
            <a:off x="838200" y="1153886"/>
            <a:ext cx="10515600" cy="5023077"/>
          </a:xfrm>
        </p:spPr>
        <p:txBody>
          <a:bodyPr/>
          <a:lstStyle/>
          <a:p>
            <a:pPr marL="0" indent="0">
              <a:buNone/>
            </a:pPr>
            <a:r>
              <a:rPr lang="en-US" dirty="0"/>
              <a:t>	Ansible uses Jinja2 templating to enable dynamic expressions and access to variables.</a:t>
            </a:r>
          </a:p>
          <a:p>
            <a:pPr marL="0" indent="0" algn="thaiDist">
              <a:buNone/>
            </a:pPr>
            <a:r>
              <a:rPr lang="en-US" b="0" i="0" dirty="0">
                <a:solidFill>
                  <a:srgbClr val="404040"/>
                </a:solidFill>
                <a:effectLst/>
              </a:rPr>
              <a:t>	All templating happens on the Ansible controller before the task is sent and executed on the target machine. This approach minimizes the package requirements on the target (jinja2 is only required on the controller). It also limits the amount of data Ansible passes to the target machine. Ansible parses templates on the controller and passes only the information needed for each task to the target machine, instead of passing all the data on the controller and parsing it on the target.</a:t>
            </a:r>
          </a:p>
          <a:p>
            <a:pPr marL="0" indent="0">
              <a:buNone/>
            </a:pPr>
            <a:br>
              <a:rPr lang="en-US" b="0" i="0" dirty="0">
                <a:solidFill>
                  <a:srgbClr val="404040"/>
                </a:solidFill>
                <a:effectLst/>
              </a:rPr>
            </a:br>
            <a:endParaRPr lang="en-US" dirty="0"/>
          </a:p>
        </p:txBody>
      </p:sp>
    </p:spTree>
    <p:extLst>
      <p:ext uri="{BB962C8B-B14F-4D97-AF65-F5344CB8AC3E}">
        <p14:creationId xmlns:p14="http://schemas.microsoft.com/office/powerpoint/2010/main" val="229385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66AC-0B8A-449A-9A81-C5CA54C35A24}"/>
              </a:ext>
            </a:extLst>
          </p:cNvPr>
          <p:cNvSpPr>
            <a:spLocks noGrp="1"/>
          </p:cNvSpPr>
          <p:nvPr>
            <p:ph type="title"/>
          </p:nvPr>
        </p:nvSpPr>
        <p:spPr>
          <a:xfrm>
            <a:off x="838200" y="365125"/>
            <a:ext cx="10515600" cy="746499"/>
          </a:xfrm>
        </p:spPr>
        <p:txBody>
          <a:bodyPr>
            <a:normAutofit/>
          </a:bodyPr>
          <a:lstStyle/>
          <a:p>
            <a:r>
              <a:rPr lang="en-US" sz="4000" dirty="0"/>
              <a:t>Reference</a:t>
            </a:r>
          </a:p>
        </p:txBody>
      </p:sp>
      <p:sp>
        <p:nvSpPr>
          <p:cNvPr id="3" name="Content Placeholder 2">
            <a:extLst>
              <a:ext uri="{FF2B5EF4-FFF2-40B4-BE49-F238E27FC236}">
                <a16:creationId xmlns:a16="http://schemas.microsoft.com/office/drawing/2014/main" id="{2B0540A5-1494-4770-8B8C-8F75DBEF634C}"/>
              </a:ext>
            </a:extLst>
          </p:cNvPr>
          <p:cNvSpPr>
            <a:spLocks noGrp="1"/>
          </p:cNvSpPr>
          <p:nvPr>
            <p:ph idx="1"/>
          </p:nvPr>
        </p:nvSpPr>
        <p:spPr>
          <a:xfrm>
            <a:off x="838200" y="1111624"/>
            <a:ext cx="10515600" cy="5065339"/>
          </a:xfrm>
        </p:spPr>
        <p:txBody>
          <a:bodyPr>
            <a:normAutofit/>
          </a:bodyPr>
          <a:lstStyle/>
          <a:p>
            <a:r>
              <a:rPr lang="en-US" sz="2000" dirty="0">
                <a:hlinkClick r:id="rId2"/>
              </a:rPr>
              <a:t>https://www.simplilearn.com/tutorials/ansible-tutorial/what-is-ansible</a:t>
            </a:r>
            <a:endParaRPr lang="en-US" sz="2000" dirty="0"/>
          </a:p>
          <a:p>
            <a:r>
              <a:rPr lang="en-US" sz="2000" dirty="0"/>
              <a:t>https://docs.ansible.com/ansible/latest/index.html</a:t>
            </a:r>
          </a:p>
        </p:txBody>
      </p:sp>
    </p:spTree>
    <p:extLst>
      <p:ext uri="{BB962C8B-B14F-4D97-AF65-F5344CB8AC3E}">
        <p14:creationId xmlns:p14="http://schemas.microsoft.com/office/powerpoint/2010/main" val="234867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4BC1B-37FF-4236-B3DF-857CB626AEBB}"/>
              </a:ext>
            </a:extLst>
          </p:cNvPr>
          <p:cNvSpPr>
            <a:spLocks noGrp="1"/>
          </p:cNvSpPr>
          <p:nvPr>
            <p:ph idx="1"/>
          </p:nvPr>
        </p:nvSpPr>
        <p:spPr>
          <a:xfrm>
            <a:off x="838200" y="1093694"/>
            <a:ext cx="10515600" cy="5083269"/>
          </a:xfrm>
        </p:spPr>
        <p:txBody>
          <a:bodyPr/>
          <a:lstStyle/>
          <a:p>
            <a:pPr marL="0" indent="0" algn="just">
              <a:buNone/>
            </a:pPr>
            <a:r>
              <a:rPr lang="en-US" b="0" i="0" dirty="0">
                <a:solidFill>
                  <a:srgbClr val="1C1D1F"/>
                </a:solidFill>
                <a:effectLst/>
                <a:latin typeface="sf pro text"/>
              </a:rPr>
              <a:t>	Ansible is an open-source automation tool, or platform, used for IT tasks such as configuration management, application deployment, </a:t>
            </a:r>
            <a:r>
              <a:rPr lang="en-US" b="0" i="0" dirty="0" err="1">
                <a:solidFill>
                  <a:srgbClr val="1C1D1F"/>
                </a:solidFill>
                <a:effectLst/>
                <a:latin typeface="sf pro text"/>
              </a:rPr>
              <a:t>intraservice</a:t>
            </a:r>
            <a:r>
              <a:rPr lang="en-US" b="0" i="0" dirty="0">
                <a:solidFill>
                  <a:srgbClr val="1C1D1F"/>
                </a:solidFill>
                <a:effectLst/>
                <a:latin typeface="sf pro text"/>
              </a:rPr>
              <a:t> orchestration, and provisioning. Automation is crucial these days, with IT environments that are too complex and often need to scale too quickly for system administrators and developers to keep up if they had to do everything manually. Automation simplifies complex tasks, not just making developers’ jobs more manageable but allowing them to focus attention on other tasks that add value to an organization. In other words, it frees up time and increases efficiency. And Ansible, as noted above, is rapidly rising to the top in the world of automation tools. Let’s look at some of the reasons for Ansible’s popularity.</a:t>
            </a:r>
            <a:endParaRPr lang="en-US" dirty="0"/>
          </a:p>
        </p:txBody>
      </p:sp>
      <p:sp>
        <p:nvSpPr>
          <p:cNvPr id="4" name="Title 1">
            <a:extLst>
              <a:ext uri="{FF2B5EF4-FFF2-40B4-BE49-F238E27FC236}">
                <a16:creationId xmlns:a16="http://schemas.microsoft.com/office/drawing/2014/main" id="{F064E4AC-DD71-4C03-82AC-C09B93414104}"/>
              </a:ext>
            </a:extLst>
          </p:cNvPr>
          <p:cNvSpPr>
            <a:spLocks noGrp="1"/>
          </p:cNvSpPr>
          <p:nvPr>
            <p:ph type="title"/>
          </p:nvPr>
        </p:nvSpPr>
        <p:spPr>
          <a:xfrm>
            <a:off x="838200" y="365125"/>
            <a:ext cx="10515600" cy="746499"/>
          </a:xfrm>
        </p:spPr>
        <p:txBody>
          <a:bodyPr>
            <a:normAutofit/>
          </a:bodyPr>
          <a:lstStyle/>
          <a:p>
            <a:r>
              <a:rPr lang="en-US" sz="4000" dirty="0"/>
              <a:t>What is Ansible</a:t>
            </a:r>
          </a:p>
        </p:txBody>
      </p:sp>
    </p:spTree>
    <p:extLst>
      <p:ext uri="{BB962C8B-B14F-4D97-AF65-F5344CB8AC3E}">
        <p14:creationId xmlns:p14="http://schemas.microsoft.com/office/powerpoint/2010/main" val="294005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8B4B-DD13-4DA5-B6FE-E06730A8C13B}"/>
              </a:ext>
            </a:extLst>
          </p:cNvPr>
          <p:cNvSpPr>
            <a:spLocks noGrp="1"/>
          </p:cNvSpPr>
          <p:nvPr>
            <p:ph type="title"/>
          </p:nvPr>
        </p:nvSpPr>
        <p:spPr>
          <a:xfrm>
            <a:off x="838200" y="365126"/>
            <a:ext cx="10313894" cy="665815"/>
          </a:xfrm>
        </p:spPr>
        <p:txBody>
          <a:bodyPr>
            <a:normAutofit fontScale="90000"/>
          </a:bodyPr>
          <a:lstStyle/>
          <a:p>
            <a:r>
              <a:rPr lang="en-US" dirty="0"/>
              <a:t>Ansible Architecture</a:t>
            </a:r>
          </a:p>
        </p:txBody>
      </p:sp>
      <p:sp>
        <p:nvSpPr>
          <p:cNvPr id="4" name="Rectangle 3">
            <a:extLst>
              <a:ext uri="{FF2B5EF4-FFF2-40B4-BE49-F238E27FC236}">
                <a16:creationId xmlns:a16="http://schemas.microsoft.com/office/drawing/2014/main" id="{672C65B5-799C-4D92-8DEF-6EE6F42301F0}"/>
              </a:ext>
            </a:extLst>
          </p:cNvPr>
          <p:cNvSpPr/>
          <p:nvPr/>
        </p:nvSpPr>
        <p:spPr>
          <a:xfrm>
            <a:off x="838201" y="1452282"/>
            <a:ext cx="5159188" cy="361277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6" name="Picture 5" descr="Shape&#10;&#10;Description automatically generated with low confidence">
            <a:extLst>
              <a:ext uri="{FF2B5EF4-FFF2-40B4-BE49-F238E27FC236}">
                <a16:creationId xmlns:a16="http://schemas.microsoft.com/office/drawing/2014/main" id="{7575DDFA-2366-456B-88ED-3BD8D4D37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082" y="2583545"/>
            <a:ext cx="1607150" cy="1350249"/>
          </a:xfrm>
          <a:prstGeom prst="rect">
            <a:avLst/>
          </a:prstGeom>
        </p:spPr>
      </p:pic>
      <p:pic>
        <p:nvPicPr>
          <p:cNvPr id="10" name="Picture 9" descr="Icon&#10;&#10;Description automatically generated">
            <a:extLst>
              <a:ext uri="{FF2B5EF4-FFF2-40B4-BE49-F238E27FC236}">
                <a16:creationId xmlns:a16="http://schemas.microsoft.com/office/drawing/2014/main" id="{733701A6-BEDD-4C34-9AB5-CA4BF4FB73F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746840" y="3496234"/>
            <a:ext cx="1110423" cy="1110423"/>
          </a:xfrm>
          <a:prstGeom prst="rect">
            <a:avLst/>
          </a:prstGeom>
        </p:spPr>
      </p:pic>
      <p:pic>
        <p:nvPicPr>
          <p:cNvPr id="11" name="Picture 10" descr="Icon&#10;&#10;Description automatically generated">
            <a:extLst>
              <a:ext uri="{FF2B5EF4-FFF2-40B4-BE49-F238E27FC236}">
                <a16:creationId xmlns:a16="http://schemas.microsoft.com/office/drawing/2014/main" id="{B0853A27-DF08-4DDA-9D3D-E01B5592AE0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744599" y="1964470"/>
            <a:ext cx="1110423" cy="1110423"/>
          </a:xfrm>
          <a:prstGeom prst="rect">
            <a:avLst/>
          </a:prstGeom>
        </p:spPr>
      </p:pic>
      <p:sp>
        <p:nvSpPr>
          <p:cNvPr id="12" name="TextBox 11">
            <a:extLst>
              <a:ext uri="{FF2B5EF4-FFF2-40B4-BE49-F238E27FC236}">
                <a16:creationId xmlns:a16="http://schemas.microsoft.com/office/drawing/2014/main" id="{A14B1127-2300-4D0C-B2F7-541BD13C2721}"/>
              </a:ext>
            </a:extLst>
          </p:cNvPr>
          <p:cNvSpPr txBox="1"/>
          <p:nvPr/>
        </p:nvSpPr>
        <p:spPr>
          <a:xfrm>
            <a:off x="3565305" y="3010937"/>
            <a:ext cx="1679048" cy="369332"/>
          </a:xfrm>
          <a:prstGeom prst="rect">
            <a:avLst/>
          </a:prstGeom>
          <a:noFill/>
        </p:spPr>
        <p:txBody>
          <a:bodyPr wrap="square" rtlCol="0">
            <a:spAutoFit/>
          </a:bodyPr>
          <a:lstStyle/>
          <a:p>
            <a:r>
              <a:rPr lang="en-US" dirty="0"/>
              <a:t>Playbook (.</a:t>
            </a:r>
            <a:r>
              <a:rPr lang="en-US" dirty="0" err="1"/>
              <a:t>yml</a:t>
            </a:r>
            <a:r>
              <a:rPr lang="en-US" dirty="0"/>
              <a:t>)</a:t>
            </a:r>
          </a:p>
        </p:txBody>
      </p:sp>
      <p:sp>
        <p:nvSpPr>
          <p:cNvPr id="13" name="TextBox 12">
            <a:extLst>
              <a:ext uri="{FF2B5EF4-FFF2-40B4-BE49-F238E27FC236}">
                <a16:creationId xmlns:a16="http://schemas.microsoft.com/office/drawing/2014/main" id="{5E00C68A-12F5-410C-A0C0-C64C8D0FC9AA}"/>
              </a:ext>
            </a:extLst>
          </p:cNvPr>
          <p:cNvSpPr txBox="1"/>
          <p:nvPr/>
        </p:nvSpPr>
        <p:spPr>
          <a:xfrm>
            <a:off x="3761691" y="4569044"/>
            <a:ext cx="1110423" cy="369332"/>
          </a:xfrm>
          <a:prstGeom prst="rect">
            <a:avLst/>
          </a:prstGeom>
          <a:noFill/>
        </p:spPr>
        <p:txBody>
          <a:bodyPr wrap="square" rtlCol="0">
            <a:spAutoFit/>
          </a:bodyPr>
          <a:lstStyle/>
          <a:p>
            <a:r>
              <a:rPr lang="en-US" dirty="0"/>
              <a:t>Inventory</a:t>
            </a:r>
          </a:p>
        </p:txBody>
      </p:sp>
      <p:pic>
        <p:nvPicPr>
          <p:cNvPr id="15" name="Picture 14" descr="A picture containing text, electronics, computer&#10;&#10;Description automatically generated">
            <a:extLst>
              <a:ext uri="{FF2B5EF4-FFF2-40B4-BE49-F238E27FC236}">
                <a16:creationId xmlns:a16="http://schemas.microsoft.com/office/drawing/2014/main" id="{95B220CD-C1C9-4C65-80B9-5655CE0610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4263" y="698033"/>
            <a:ext cx="1679048" cy="1679048"/>
          </a:xfrm>
          <a:prstGeom prst="rect">
            <a:avLst/>
          </a:prstGeom>
        </p:spPr>
      </p:pic>
      <p:pic>
        <p:nvPicPr>
          <p:cNvPr id="16" name="Picture 15" descr="A picture containing text, electronics, computer&#10;&#10;Description automatically generated">
            <a:extLst>
              <a:ext uri="{FF2B5EF4-FFF2-40B4-BE49-F238E27FC236}">
                <a16:creationId xmlns:a16="http://schemas.microsoft.com/office/drawing/2014/main" id="{AA7D66BB-3E96-420E-BFEF-3C8A29F0F6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4263" y="2359150"/>
            <a:ext cx="1679048" cy="1679048"/>
          </a:xfrm>
          <a:prstGeom prst="rect">
            <a:avLst/>
          </a:prstGeom>
        </p:spPr>
      </p:pic>
      <p:pic>
        <p:nvPicPr>
          <p:cNvPr id="17" name="Picture 16" descr="A picture containing text, electronics, computer&#10;&#10;Description automatically generated">
            <a:extLst>
              <a:ext uri="{FF2B5EF4-FFF2-40B4-BE49-F238E27FC236}">
                <a16:creationId xmlns:a16="http://schemas.microsoft.com/office/drawing/2014/main" id="{B30447EE-6042-42BB-BA1C-4FEB1A54C3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3244" y="4243463"/>
            <a:ext cx="1679048" cy="1679048"/>
          </a:xfrm>
          <a:prstGeom prst="rect">
            <a:avLst/>
          </a:prstGeom>
        </p:spPr>
      </p:pic>
      <p:cxnSp>
        <p:nvCxnSpPr>
          <p:cNvPr id="19" name="Straight Arrow Connector 18">
            <a:extLst>
              <a:ext uri="{FF2B5EF4-FFF2-40B4-BE49-F238E27FC236}">
                <a16:creationId xmlns:a16="http://schemas.microsoft.com/office/drawing/2014/main" id="{20D7DF64-9A11-45DC-AEC9-7EDE71C077D9}"/>
              </a:ext>
            </a:extLst>
          </p:cNvPr>
          <p:cNvCxnSpPr>
            <a:stCxn id="4" idx="3"/>
            <a:endCxn id="15" idx="1"/>
          </p:cNvCxnSpPr>
          <p:nvPr/>
        </p:nvCxnSpPr>
        <p:spPr>
          <a:xfrm flipV="1">
            <a:off x="5997389" y="1537557"/>
            <a:ext cx="2066874" cy="17211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EBC2A0-84E3-4FC8-86A1-081F9782F731}"/>
              </a:ext>
            </a:extLst>
          </p:cNvPr>
          <p:cNvCxnSpPr>
            <a:cxnSpLocks/>
          </p:cNvCxnSpPr>
          <p:nvPr/>
        </p:nvCxnSpPr>
        <p:spPr>
          <a:xfrm>
            <a:off x="5988016" y="3258671"/>
            <a:ext cx="21829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FA36A6-A0A6-4761-9AFD-329B4F40E87A}"/>
              </a:ext>
            </a:extLst>
          </p:cNvPr>
          <p:cNvCxnSpPr>
            <a:cxnSpLocks/>
            <a:stCxn id="4" idx="3"/>
            <a:endCxn id="17" idx="1"/>
          </p:cNvCxnSpPr>
          <p:nvPr/>
        </p:nvCxnSpPr>
        <p:spPr>
          <a:xfrm>
            <a:off x="5997389" y="3258671"/>
            <a:ext cx="2175855" cy="18243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A894F22-9C37-42F4-BC72-24A5508E262D}"/>
              </a:ext>
            </a:extLst>
          </p:cNvPr>
          <p:cNvSpPr txBox="1"/>
          <p:nvPr/>
        </p:nvSpPr>
        <p:spPr>
          <a:xfrm rot="19270030">
            <a:off x="6520029" y="2083204"/>
            <a:ext cx="559480" cy="369332"/>
          </a:xfrm>
          <a:prstGeom prst="rect">
            <a:avLst/>
          </a:prstGeom>
          <a:noFill/>
        </p:spPr>
        <p:txBody>
          <a:bodyPr wrap="square" rtlCol="0">
            <a:spAutoFit/>
          </a:bodyPr>
          <a:lstStyle/>
          <a:p>
            <a:r>
              <a:rPr lang="en-US" dirty="0" err="1"/>
              <a:t>ssh</a:t>
            </a:r>
            <a:endParaRPr lang="en-US" dirty="0"/>
          </a:p>
        </p:txBody>
      </p:sp>
      <p:sp>
        <p:nvSpPr>
          <p:cNvPr id="29" name="TextBox 28">
            <a:extLst>
              <a:ext uri="{FF2B5EF4-FFF2-40B4-BE49-F238E27FC236}">
                <a16:creationId xmlns:a16="http://schemas.microsoft.com/office/drawing/2014/main" id="{8FA63367-BC96-489F-9A26-627FC1B7771B}"/>
              </a:ext>
            </a:extLst>
          </p:cNvPr>
          <p:cNvSpPr txBox="1"/>
          <p:nvPr/>
        </p:nvSpPr>
        <p:spPr>
          <a:xfrm>
            <a:off x="6740699" y="2826271"/>
            <a:ext cx="559480" cy="369332"/>
          </a:xfrm>
          <a:prstGeom prst="rect">
            <a:avLst/>
          </a:prstGeom>
          <a:noFill/>
        </p:spPr>
        <p:txBody>
          <a:bodyPr wrap="square" rtlCol="0">
            <a:spAutoFit/>
          </a:bodyPr>
          <a:lstStyle/>
          <a:p>
            <a:r>
              <a:rPr lang="en-US" dirty="0" err="1"/>
              <a:t>ssh</a:t>
            </a:r>
            <a:endParaRPr lang="en-US" dirty="0"/>
          </a:p>
        </p:txBody>
      </p:sp>
      <p:sp>
        <p:nvSpPr>
          <p:cNvPr id="30" name="TextBox 29">
            <a:extLst>
              <a:ext uri="{FF2B5EF4-FFF2-40B4-BE49-F238E27FC236}">
                <a16:creationId xmlns:a16="http://schemas.microsoft.com/office/drawing/2014/main" id="{093FCED2-D1CC-46BA-BF73-D0BCD6D099EC}"/>
              </a:ext>
            </a:extLst>
          </p:cNvPr>
          <p:cNvSpPr txBox="1"/>
          <p:nvPr/>
        </p:nvSpPr>
        <p:spPr>
          <a:xfrm rot="2452867">
            <a:off x="6673773" y="4214208"/>
            <a:ext cx="559480" cy="369332"/>
          </a:xfrm>
          <a:prstGeom prst="rect">
            <a:avLst/>
          </a:prstGeom>
          <a:noFill/>
        </p:spPr>
        <p:txBody>
          <a:bodyPr wrap="square" rtlCol="0">
            <a:spAutoFit/>
          </a:bodyPr>
          <a:lstStyle/>
          <a:p>
            <a:r>
              <a:rPr lang="en-US" dirty="0" err="1"/>
              <a:t>ssh</a:t>
            </a:r>
            <a:endParaRPr lang="en-US" dirty="0"/>
          </a:p>
        </p:txBody>
      </p:sp>
      <p:sp>
        <p:nvSpPr>
          <p:cNvPr id="31" name="TextBox 30">
            <a:extLst>
              <a:ext uri="{FF2B5EF4-FFF2-40B4-BE49-F238E27FC236}">
                <a16:creationId xmlns:a16="http://schemas.microsoft.com/office/drawing/2014/main" id="{A1C76E68-ABB6-400F-A900-7CC4870E53B5}"/>
              </a:ext>
            </a:extLst>
          </p:cNvPr>
          <p:cNvSpPr txBox="1"/>
          <p:nvPr/>
        </p:nvSpPr>
        <p:spPr>
          <a:xfrm>
            <a:off x="838200" y="5134377"/>
            <a:ext cx="5159189" cy="369332"/>
          </a:xfrm>
          <a:prstGeom prst="rect">
            <a:avLst/>
          </a:prstGeom>
          <a:noFill/>
        </p:spPr>
        <p:txBody>
          <a:bodyPr wrap="square" rtlCol="0">
            <a:spAutoFit/>
          </a:bodyPr>
          <a:lstStyle/>
          <a:p>
            <a:pPr algn="ctr"/>
            <a:r>
              <a:rPr lang="en-US" dirty="0"/>
              <a:t>Ansible Control Node</a:t>
            </a:r>
          </a:p>
        </p:txBody>
      </p:sp>
    </p:spTree>
    <p:extLst>
      <p:ext uri="{BB962C8B-B14F-4D97-AF65-F5344CB8AC3E}">
        <p14:creationId xmlns:p14="http://schemas.microsoft.com/office/powerpoint/2010/main" val="248528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142A-3604-4804-97F6-8052F39A4FEC}"/>
              </a:ext>
            </a:extLst>
          </p:cNvPr>
          <p:cNvSpPr>
            <a:spLocks noGrp="1"/>
          </p:cNvSpPr>
          <p:nvPr>
            <p:ph type="title"/>
          </p:nvPr>
        </p:nvSpPr>
        <p:spPr>
          <a:xfrm>
            <a:off x="838200" y="334645"/>
            <a:ext cx="10515600" cy="965835"/>
          </a:xfrm>
        </p:spPr>
        <p:txBody>
          <a:bodyPr/>
          <a:lstStyle/>
          <a:p>
            <a:r>
              <a:rPr lang="en-US" dirty="0"/>
              <a:t>Ansible Install</a:t>
            </a:r>
          </a:p>
        </p:txBody>
      </p:sp>
      <p:sp>
        <p:nvSpPr>
          <p:cNvPr id="3" name="Content Placeholder 2">
            <a:extLst>
              <a:ext uri="{FF2B5EF4-FFF2-40B4-BE49-F238E27FC236}">
                <a16:creationId xmlns:a16="http://schemas.microsoft.com/office/drawing/2014/main" id="{208498B3-8D8D-47D5-8111-674347076C6B}"/>
              </a:ext>
            </a:extLst>
          </p:cNvPr>
          <p:cNvSpPr>
            <a:spLocks noGrp="1"/>
          </p:cNvSpPr>
          <p:nvPr>
            <p:ph idx="1"/>
          </p:nvPr>
        </p:nvSpPr>
        <p:spPr>
          <a:xfrm>
            <a:off x="838200" y="1432561"/>
            <a:ext cx="10515600" cy="4765040"/>
          </a:xfrm>
        </p:spPr>
        <p:txBody>
          <a:bodyPr>
            <a:normAutofit/>
          </a:bodyPr>
          <a:lstStyle/>
          <a:p>
            <a:r>
              <a:rPr lang="en-US" dirty="0" err="1"/>
              <a:t>Redhat</a:t>
            </a:r>
            <a:r>
              <a:rPr lang="en-US" dirty="0"/>
              <a:t> or CentOS :</a:t>
            </a:r>
          </a:p>
          <a:p>
            <a:pPr marL="0" indent="0">
              <a:buNone/>
            </a:pPr>
            <a:r>
              <a:rPr lang="en-US" dirty="0"/>
              <a:t>  </a:t>
            </a:r>
          </a:p>
          <a:p>
            <a:r>
              <a:rPr lang="en-US" dirty="0"/>
              <a:t>Ubuntu :</a:t>
            </a:r>
          </a:p>
          <a:p>
            <a:pPr marL="0" indent="0">
              <a:buNone/>
            </a:pPr>
            <a:r>
              <a:rPr lang="en-US" dirty="0"/>
              <a:t> </a:t>
            </a:r>
          </a:p>
          <a:p>
            <a:pPr marL="0" indent="0">
              <a:buNone/>
            </a:pPr>
            <a:endParaRPr lang="en-US" dirty="0"/>
          </a:p>
          <a:p>
            <a:pPr marL="0" indent="0">
              <a:buNone/>
            </a:pPr>
            <a:endParaRPr lang="en-US" sz="1600" dirty="0"/>
          </a:p>
          <a:p>
            <a:r>
              <a:rPr lang="en-US" dirty="0"/>
              <a:t>PIP: </a:t>
            </a:r>
          </a:p>
        </p:txBody>
      </p:sp>
      <p:sp>
        <p:nvSpPr>
          <p:cNvPr id="6" name="Rectangle 2">
            <a:extLst>
              <a:ext uri="{FF2B5EF4-FFF2-40B4-BE49-F238E27FC236}">
                <a16:creationId xmlns:a16="http://schemas.microsoft.com/office/drawing/2014/main" id="{CABD2C1B-61E5-4FCA-8C52-5D630E38002F}"/>
              </a:ext>
            </a:extLst>
          </p:cNvPr>
          <p:cNvSpPr>
            <a:spLocks noChangeArrowheads="1"/>
          </p:cNvSpPr>
          <p:nvPr/>
        </p:nvSpPr>
        <p:spPr bwMode="auto">
          <a:xfrm>
            <a:off x="2214880" y="1942963"/>
            <a:ext cx="6583680" cy="553998"/>
          </a:xfrm>
          <a:prstGeom prst="rect">
            <a:avLst/>
          </a:prstGeom>
          <a:solidFill>
            <a:schemeClr val="tx1">
              <a:lumMod val="95000"/>
              <a:lumOff val="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rPr>
              <a:t>$ </a:t>
            </a:r>
            <a:r>
              <a:rPr kumimoji="0" lang="en-US" altLang="en-US" b="0" i="0" u="none" strike="noStrike" cap="none" normalizeH="0" baseline="0" dirty="0" err="1">
                <a:ln>
                  <a:noFill/>
                </a:ln>
                <a:solidFill>
                  <a:schemeClr val="bg1"/>
                </a:solidFill>
                <a:effectLst/>
              </a:rPr>
              <a:t>sudo</a:t>
            </a:r>
            <a:r>
              <a:rPr kumimoji="0" lang="en-US" altLang="en-US" b="0" i="0" u="none" strike="noStrike" cap="none" normalizeH="0" baseline="0" dirty="0">
                <a:ln>
                  <a:noFill/>
                </a:ln>
                <a:solidFill>
                  <a:schemeClr val="bg1"/>
                </a:solidFill>
                <a:effectLst/>
              </a:rPr>
              <a:t> yum install </a:t>
            </a:r>
            <a:r>
              <a:rPr kumimoji="0" lang="en-US" altLang="en-US" b="0" i="0" u="none" strike="noStrike" cap="none" normalizeH="0" baseline="0" dirty="0" err="1">
                <a:ln>
                  <a:noFill/>
                </a:ln>
                <a:solidFill>
                  <a:schemeClr val="bg1"/>
                </a:solidFill>
                <a:effectLst/>
              </a:rPr>
              <a:t>epel</a:t>
            </a:r>
            <a:r>
              <a:rPr kumimoji="0" lang="en-US" altLang="en-US" b="0" i="0" u="none" strike="noStrike" cap="none" normalizeH="0" baseline="0" dirty="0">
                <a:ln>
                  <a:noFill/>
                </a:ln>
                <a:solidFill>
                  <a:schemeClr val="bg1"/>
                </a:solidFill>
                <a:effectLst/>
              </a:rPr>
              <a:t>-release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rPr>
              <a:t>$ </a:t>
            </a:r>
            <a:r>
              <a:rPr kumimoji="0" lang="en-US" altLang="en-US" b="0" i="0" u="none" strike="noStrike" cap="none" normalizeH="0" baseline="0" dirty="0" err="1">
                <a:ln>
                  <a:noFill/>
                </a:ln>
                <a:solidFill>
                  <a:schemeClr val="bg1"/>
                </a:solidFill>
                <a:effectLst/>
              </a:rPr>
              <a:t>sudo</a:t>
            </a:r>
            <a:r>
              <a:rPr kumimoji="0" lang="en-US" altLang="en-US" b="0" i="0" u="none" strike="noStrike" cap="none" normalizeH="0" baseline="0" dirty="0">
                <a:ln>
                  <a:noFill/>
                </a:ln>
                <a:solidFill>
                  <a:schemeClr val="bg1"/>
                </a:solidFill>
                <a:effectLst/>
              </a:rPr>
              <a:t> yum install ansible</a:t>
            </a:r>
            <a:r>
              <a:rPr kumimoji="0" lang="en-US" altLang="en-US" sz="1600" b="0" i="0" u="none" strike="noStrike" cap="none" normalizeH="0" baseline="0" dirty="0">
                <a:ln>
                  <a:noFill/>
                </a:ln>
                <a:solidFill>
                  <a:schemeClr val="bg1"/>
                </a:solidFill>
                <a:effectLst/>
              </a:rPr>
              <a:t> </a:t>
            </a:r>
            <a:endParaRPr kumimoji="0" lang="en-US" altLang="en-US" sz="4400" b="0" i="0" u="none" strike="noStrike" cap="none" normalizeH="0" baseline="0" dirty="0">
              <a:ln>
                <a:noFill/>
              </a:ln>
              <a:solidFill>
                <a:schemeClr val="bg1"/>
              </a:solidFill>
              <a:effectLst/>
            </a:endParaRPr>
          </a:p>
        </p:txBody>
      </p:sp>
      <p:sp>
        <p:nvSpPr>
          <p:cNvPr id="9" name="Rectangle 4">
            <a:extLst>
              <a:ext uri="{FF2B5EF4-FFF2-40B4-BE49-F238E27FC236}">
                <a16:creationId xmlns:a16="http://schemas.microsoft.com/office/drawing/2014/main" id="{168FDFE2-773C-4235-9AD3-1239F14CD588}"/>
              </a:ext>
            </a:extLst>
          </p:cNvPr>
          <p:cNvSpPr>
            <a:spLocks noChangeArrowheads="1"/>
          </p:cNvSpPr>
          <p:nvPr/>
        </p:nvSpPr>
        <p:spPr bwMode="auto">
          <a:xfrm>
            <a:off x="2214880" y="3007363"/>
            <a:ext cx="6583680" cy="1231106"/>
          </a:xfrm>
          <a:prstGeom prst="rect">
            <a:avLst/>
          </a:prstGeom>
          <a:solidFill>
            <a:schemeClr val="tx1">
              <a:lumMod val="95000"/>
              <a:lumOff val="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 </a:t>
            </a:r>
            <a:r>
              <a:rPr kumimoji="0" lang="en-US" altLang="en-US" sz="2000" b="0" i="0" u="none" strike="noStrike" cap="none" normalizeH="0" baseline="0" dirty="0" err="1">
                <a:ln>
                  <a:noFill/>
                </a:ln>
                <a:solidFill>
                  <a:schemeClr val="bg1"/>
                </a:solidFill>
                <a:effectLst/>
              </a:rPr>
              <a:t>sudo</a:t>
            </a:r>
            <a:r>
              <a:rPr kumimoji="0" lang="en-US" altLang="en-US" sz="2000" b="0" i="0" u="none" strike="noStrike" cap="none" normalizeH="0" baseline="0" dirty="0">
                <a:ln>
                  <a:noFill/>
                </a:ln>
                <a:solidFill>
                  <a:schemeClr val="bg1"/>
                </a:solidFill>
                <a:effectLst/>
              </a:rPr>
              <a:t> apt update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 </a:t>
            </a:r>
            <a:r>
              <a:rPr kumimoji="0" lang="en-US" altLang="en-US" sz="2000" b="0" i="0" u="none" strike="noStrike" cap="none" normalizeH="0" baseline="0" dirty="0" err="1">
                <a:ln>
                  <a:noFill/>
                </a:ln>
                <a:solidFill>
                  <a:schemeClr val="bg1"/>
                </a:solidFill>
                <a:effectLst/>
              </a:rPr>
              <a:t>sudo</a:t>
            </a:r>
            <a:r>
              <a:rPr kumimoji="0" lang="en-US" altLang="en-US" sz="2000" b="0" i="0" u="none" strike="noStrike" cap="none" normalizeH="0" baseline="0" dirty="0">
                <a:ln>
                  <a:noFill/>
                </a:ln>
                <a:solidFill>
                  <a:schemeClr val="bg1"/>
                </a:solidFill>
                <a:effectLst/>
              </a:rPr>
              <a:t> apt install software-properties-common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 </a:t>
            </a:r>
            <a:r>
              <a:rPr kumimoji="0" lang="en-US" altLang="en-US" sz="2000" b="0" i="0" u="none" strike="noStrike" cap="none" normalizeH="0" baseline="0" dirty="0" err="1">
                <a:ln>
                  <a:noFill/>
                </a:ln>
                <a:solidFill>
                  <a:schemeClr val="bg1"/>
                </a:solidFill>
                <a:effectLst/>
              </a:rPr>
              <a:t>sudo</a:t>
            </a:r>
            <a:r>
              <a:rPr kumimoji="0" lang="en-US" altLang="en-US" sz="2000" b="0" i="0" u="none" strike="noStrike" cap="none" normalizeH="0" baseline="0" dirty="0">
                <a:ln>
                  <a:noFill/>
                </a:ln>
                <a:solidFill>
                  <a:schemeClr val="bg1"/>
                </a:solidFill>
                <a:effectLst/>
              </a:rPr>
              <a:t> add-apt-repository --yes --update </a:t>
            </a:r>
            <a:r>
              <a:rPr kumimoji="0" lang="en-US" altLang="en-US" sz="2000" b="0" i="0" u="none" strike="noStrike" cap="none" normalizeH="0" baseline="0" dirty="0" err="1">
                <a:ln>
                  <a:noFill/>
                </a:ln>
                <a:solidFill>
                  <a:schemeClr val="bg1"/>
                </a:solidFill>
                <a:effectLst/>
              </a:rPr>
              <a:t>ppa:ansible</a:t>
            </a:r>
            <a:r>
              <a:rPr kumimoji="0" lang="en-US" altLang="en-US" sz="2000" b="0" i="0" u="none" strike="noStrike" cap="none" normalizeH="0" baseline="0" dirty="0">
                <a:ln>
                  <a:noFill/>
                </a:ln>
                <a:solidFill>
                  <a:schemeClr val="bg1"/>
                </a:solidFill>
                <a:effectLst/>
              </a:rPr>
              <a:t>/ansible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 </a:t>
            </a:r>
            <a:r>
              <a:rPr kumimoji="0" lang="en-US" altLang="en-US" sz="2000" b="0" i="0" u="none" strike="noStrike" cap="none" normalizeH="0" baseline="0" dirty="0" err="1">
                <a:ln>
                  <a:noFill/>
                </a:ln>
                <a:solidFill>
                  <a:schemeClr val="bg1"/>
                </a:solidFill>
                <a:effectLst/>
              </a:rPr>
              <a:t>sudo</a:t>
            </a:r>
            <a:r>
              <a:rPr kumimoji="0" lang="en-US" altLang="en-US" sz="2000" b="0" i="0" u="none" strike="noStrike" cap="none" normalizeH="0" baseline="0" dirty="0">
                <a:ln>
                  <a:noFill/>
                </a:ln>
                <a:solidFill>
                  <a:schemeClr val="bg1"/>
                </a:solidFill>
                <a:effectLst/>
              </a:rPr>
              <a:t> apt install ansible</a:t>
            </a:r>
            <a:r>
              <a:rPr kumimoji="0" lang="en-US" altLang="en-US" b="0" i="0" u="none" strike="noStrike" cap="none" normalizeH="0" baseline="0" dirty="0">
                <a:ln>
                  <a:noFill/>
                </a:ln>
                <a:solidFill>
                  <a:schemeClr val="bg1"/>
                </a:solidFill>
                <a:effectLst/>
              </a:rPr>
              <a:t> </a:t>
            </a:r>
            <a:endParaRPr kumimoji="0" lang="en-US" altLang="en-US" sz="4800" b="0" i="0" u="none" strike="noStrike" cap="none" normalizeH="0" baseline="0" dirty="0">
              <a:ln>
                <a:noFill/>
              </a:ln>
              <a:solidFill>
                <a:schemeClr val="bg1"/>
              </a:solidFill>
              <a:effectLst/>
            </a:endParaRPr>
          </a:p>
        </p:txBody>
      </p:sp>
      <p:sp>
        <p:nvSpPr>
          <p:cNvPr id="10" name="Rectangle 4">
            <a:extLst>
              <a:ext uri="{FF2B5EF4-FFF2-40B4-BE49-F238E27FC236}">
                <a16:creationId xmlns:a16="http://schemas.microsoft.com/office/drawing/2014/main" id="{C449D3CC-AEAF-4410-AF12-FC3740697349}"/>
              </a:ext>
            </a:extLst>
          </p:cNvPr>
          <p:cNvSpPr>
            <a:spLocks noChangeArrowheads="1"/>
          </p:cNvSpPr>
          <p:nvPr/>
        </p:nvSpPr>
        <p:spPr bwMode="auto">
          <a:xfrm>
            <a:off x="2214880" y="4756369"/>
            <a:ext cx="6583680" cy="307777"/>
          </a:xfrm>
          <a:prstGeom prst="rect">
            <a:avLst/>
          </a:prstGeom>
          <a:solidFill>
            <a:schemeClr val="tx1">
              <a:lumMod val="95000"/>
              <a:lumOff val="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 python -m pip install ansible</a:t>
            </a:r>
            <a:endParaRPr kumimoji="0" lang="en-US" altLang="en-US" sz="48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394241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3DB7-58F9-43A3-9294-D389506E3E58}"/>
              </a:ext>
            </a:extLst>
          </p:cNvPr>
          <p:cNvSpPr>
            <a:spLocks noGrp="1"/>
          </p:cNvSpPr>
          <p:nvPr>
            <p:ph type="title"/>
          </p:nvPr>
        </p:nvSpPr>
        <p:spPr>
          <a:xfrm>
            <a:off x="838200" y="365126"/>
            <a:ext cx="10515600" cy="756104"/>
          </a:xfrm>
        </p:spPr>
        <p:txBody>
          <a:bodyPr/>
          <a:lstStyle/>
          <a:p>
            <a:r>
              <a:rPr lang="en-US" dirty="0"/>
              <a:t>SSH</a:t>
            </a:r>
          </a:p>
        </p:txBody>
      </p:sp>
      <p:sp>
        <p:nvSpPr>
          <p:cNvPr id="3" name="Content Placeholder 2">
            <a:extLst>
              <a:ext uri="{FF2B5EF4-FFF2-40B4-BE49-F238E27FC236}">
                <a16:creationId xmlns:a16="http://schemas.microsoft.com/office/drawing/2014/main" id="{7E4191BB-6394-4917-A8C9-16DFE407AF9C}"/>
              </a:ext>
            </a:extLst>
          </p:cNvPr>
          <p:cNvSpPr>
            <a:spLocks noGrp="1"/>
          </p:cNvSpPr>
          <p:nvPr>
            <p:ph idx="1"/>
          </p:nvPr>
        </p:nvSpPr>
        <p:spPr>
          <a:xfrm>
            <a:off x="838200" y="1121230"/>
            <a:ext cx="10515600" cy="5055733"/>
          </a:xfrm>
        </p:spPr>
        <p:txBody>
          <a:bodyPr/>
          <a:lstStyle/>
          <a:p>
            <a:pPr marL="514350" indent="-514350">
              <a:buAutoNum type="arabicPeriod"/>
            </a:pPr>
            <a:r>
              <a:rPr lang="en-US" dirty="0"/>
              <a:t>Create Key Pair</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Copy Public Key To Server</a:t>
            </a:r>
          </a:p>
        </p:txBody>
      </p:sp>
      <p:sp>
        <p:nvSpPr>
          <p:cNvPr id="4" name="TextBox 3">
            <a:extLst>
              <a:ext uri="{FF2B5EF4-FFF2-40B4-BE49-F238E27FC236}">
                <a16:creationId xmlns:a16="http://schemas.microsoft.com/office/drawing/2014/main" id="{45BC42DD-7B93-4571-8EC3-717F7132701D}"/>
              </a:ext>
            </a:extLst>
          </p:cNvPr>
          <p:cNvSpPr txBox="1"/>
          <p:nvPr/>
        </p:nvSpPr>
        <p:spPr>
          <a:xfrm>
            <a:off x="1480458" y="1931509"/>
            <a:ext cx="9154886" cy="523220"/>
          </a:xfrm>
          <a:prstGeom prst="rect">
            <a:avLst/>
          </a:prstGeom>
          <a:solidFill>
            <a:schemeClr val="tx1"/>
          </a:solidFill>
        </p:spPr>
        <p:txBody>
          <a:bodyPr wrap="square" rtlCol="0">
            <a:spAutoFit/>
          </a:bodyPr>
          <a:lstStyle/>
          <a:p>
            <a:r>
              <a:rPr lang="en-US" sz="2800" b="0" dirty="0">
                <a:solidFill>
                  <a:schemeClr val="bg1"/>
                </a:solidFill>
                <a:effectLst/>
              </a:rPr>
              <a:t>$ </a:t>
            </a:r>
            <a:r>
              <a:rPr lang="en-US" sz="2800" b="0" dirty="0" err="1">
                <a:solidFill>
                  <a:schemeClr val="bg1"/>
                </a:solidFill>
                <a:effectLst/>
              </a:rPr>
              <a:t>ssh</a:t>
            </a:r>
            <a:r>
              <a:rPr lang="en-US" sz="2800" b="0" dirty="0">
                <a:solidFill>
                  <a:schemeClr val="bg1"/>
                </a:solidFill>
                <a:effectLst/>
              </a:rPr>
              <a:t>-keygen -f ~/.</a:t>
            </a:r>
            <a:r>
              <a:rPr lang="en-US" sz="2800" b="0" dirty="0" err="1">
                <a:solidFill>
                  <a:schemeClr val="bg1"/>
                </a:solidFill>
                <a:effectLst/>
              </a:rPr>
              <a:t>ssh</a:t>
            </a:r>
            <a:r>
              <a:rPr lang="en-US" sz="2800" b="0" dirty="0">
                <a:solidFill>
                  <a:schemeClr val="bg1"/>
                </a:solidFill>
                <a:effectLst/>
              </a:rPr>
              <a:t>/ansible</a:t>
            </a:r>
          </a:p>
        </p:txBody>
      </p:sp>
      <p:sp>
        <p:nvSpPr>
          <p:cNvPr id="6" name="TextBox 5">
            <a:extLst>
              <a:ext uri="{FF2B5EF4-FFF2-40B4-BE49-F238E27FC236}">
                <a16:creationId xmlns:a16="http://schemas.microsoft.com/office/drawing/2014/main" id="{6B5515A6-59A3-48E4-A173-B3243B1A93A6}"/>
              </a:ext>
            </a:extLst>
          </p:cNvPr>
          <p:cNvSpPr txBox="1"/>
          <p:nvPr/>
        </p:nvSpPr>
        <p:spPr>
          <a:xfrm>
            <a:off x="1480458" y="3967137"/>
            <a:ext cx="9154886" cy="523220"/>
          </a:xfrm>
          <a:prstGeom prst="rect">
            <a:avLst/>
          </a:prstGeom>
          <a:solidFill>
            <a:schemeClr val="tx1"/>
          </a:solidFill>
        </p:spPr>
        <p:txBody>
          <a:bodyPr wrap="square" rtlCol="0">
            <a:spAutoFit/>
          </a:bodyPr>
          <a:lstStyle/>
          <a:p>
            <a:r>
              <a:rPr lang="en-US" sz="2800" b="0" dirty="0">
                <a:solidFill>
                  <a:schemeClr val="bg1"/>
                </a:solidFill>
                <a:effectLst/>
              </a:rPr>
              <a:t>$ </a:t>
            </a:r>
            <a:r>
              <a:rPr lang="en-US" sz="2800" b="0" dirty="0" err="1">
                <a:solidFill>
                  <a:srgbClr val="D4D4D4"/>
                </a:solidFill>
                <a:effectLst/>
              </a:rPr>
              <a:t>ssh</a:t>
            </a:r>
            <a:r>
              <a:rPr lang="en-US" sz="2800" b="0" dirty="0">
                <a:solidFill>
                  <a:srgbClr val="D4D4D4"/>
                </a:solidFill>
                <a:effectLst/>
              </a:rPr>
              <a:t>-copy-id -</a:t>
            </a:r>
            <a:r>
              <a:rPr lang="en-US" sz="2800" b="0" dirty="0" err="1">
                <a:solidFill>
                  <a:srgbClr val="D4D4D4"/>
                </a:solidFill>
                <a:effectLst/>
              </a:rPr>
              <a:t>i</a:t>
            </a:r>
            <a:r>
              <a:rPr lang="en-US" sz="2800" b="0" dirty="0">
                <a:solidFill>
                  <a:srgbClr val="D4D4D4"/>
                </a:solidFill>
                <a:effectLst/>
              </a:rPr>
              <a:t> ~/.</a:t>
            </a:r>
            <a:r>
              <a:rPr lang="en-US" sz="2800" b="0" dirty="0" err="1">
                <a:solidFill>
                  <a:srgbClr val="D4D4D4"/>
                </a:solidFill>
                <a:effectLst/>
              </a:rPr>
              <a:t>ssh</a:t>
            </a:r>
            <a:r>
              <a:rPr lang="en-US" sz="2800" b="0" dirty="0">
                <a:solidFill>
                  <a:srgbClr val="D4D4D4"/>
                </a:solidFill>
                <a:effectLst/>
              </a:rPr>
              <a:t>/ansible.pub vagrant@192.168.1.33</a:t>
            </a:r>
          </a:p>
        </p:txBody>
      </p:sp>
    </p:spTree>
    <p:extLst>
      <p:ext uri="{BB962C8B-B14F-4D97-AF65-F5344CB8AC3E}">
        <p14:creationId xmlns:p14="http://schemas.microsoft.com/office/powerpoint/2010/main" val="197249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3D9D-CCE2-4926-B071-FFACBC0547CC}"/>
              </a:ext>
            </a:extLst>
          </p:cNvPr>
          <p:cNvSpPr>
            <a:spLocks noGrp="1"/>
          </p:cNvSpPr>
          <p:nvPr>
            <p:ph type="title"/>
          </p:nvPr>
        </p:nvSpPr>
        <p:spPr/>
        <p:txBody>
          <a:bodyPr/>
          <a:lstStyle/>
          <a:p>
            <a:r>
              <a:rPr lang="en-US" dirty="0"/>
              <a:t>Inventory</a:t>
            </a:r>
          </a:p>
        </p:txBody>
      </p:sp>
      <p:sp>
        <p:nvSpPr>
          <p:cNvPr id="3" name="Content Placeholder 2">
            <a:extLst>
              <a:ext uri="{FF2B5EF4-FFF2-40B4-BE49-F238E27FC236}">
                <a16:creationId xmlns:a16="http://schemas.microsoft.com/office/drawing/2014/main" id="{9285D280-40D8-4890-AACB-45D26685725B}"/>
              </a:ext>
            </a:extLst>
          </p:cNvPr>
          <p:cNvSpPr>
            <a:spLocks noGrp="1"/>
          </p:cNvSpPr>
          <p:nvPr>
            <p:ph idx="1"/>
          </p:nvPr>
        </p:nvSpPr>
        <p:spPr/>
        <p:txBody>
          <a:bodyPr/>
          <a:lstStyle/>
          <a:p>
            <a:pPr marL="0" indent="0" algn="thaiDist">
              <a:buNone/>
            </a:pPr>
            <a:r>
              <a:rPr lang="en-US" dirty="0"/>
              <a:t>	Ansible works against multiple managed nodes or “hosts” in your infrastructure at the same time, using a list or group of lists known as inventory. Once your inventory is defined, you use patterns to select the hosts or groups you want Ansible to run against.</a:t>
            </a:r>
          </a:p>
          <a:p>
            <a:pPr marL="0" indent="0">
              <a:buNone/>
            </a:pPr>
            <a:r>
              <a:rPr lang="en-US" dirty="0"/>
              <a:t>The default location for inventory is a file called /</a:t>
            </a:r>
            <a:r>
              <a:rPr lang="en-US" dirty="0" err="1"/>
              <a:t>etc</a:t>
            </a:r>
            <a:r>
              <a:rPr lang="en-US" dirty="0"/>
              <a:t>/ansible/hosts. You can specify a different inventory file at the command line using the -</a:t>
            </a:r>
            <a:r>
              <a:rPr lang="en-US" dirty="0" err="1"/>
              <a:t>i</a:t>
            </a:r>
            <a:r>
              <a:rPr lang="en-US" dirty="0"/>
              <a:t> &lt;path&gt; option</a:t>
            </a:r>
          </a:p>
        </p:txBody>
      </p:sp>
      <p:sp>
        <p:nvSpPr>
          <p:cNvPr id="4" name="Rectangle 1">
            <a:extLst>
              <a:ext uri="{FF2B5EF4-FFF2-40B4-BE49-F238E27FC236}">
                <a16:creationId xmlns:a16="http://schemas.microsoft.com/office/drawing/2014/main" id="{55E6AB68-4D34-473F-9F9D-2EAC4FCD892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638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3D9D-CCE2-4926-B071-FFACBC0547CC}"/>
              </a:ext>
            </a:extLst>
          </p:cNvPr>
          <p:cNvSpPr>
            <a:spLocks noGrp="1"/>
          </p:cNvSpPr>
          <p:nvPr>
            <p:ph type="title"/>
          </p:nvPr>
        </p:nvSpPr>
        <p:spPr/>
        <p:txBody>
          <a:bodyPr/>
          <a:lstStyle/>
          <a:p>
            <a:r>
              <a:rPr lang="en-US" dirty="0"/>
              <a:t>Playbooks</a:t>
            </a:r>
          </a:p>
        </p:txBody>
      </p:sp>
      <p:sp>
        <p:nvSpPr>
          <p:cNvPr id="3" name="Content Placeholder 2">
            <a:extLst>
              <a:ext uri="{FF2B5EF4-FFF2-40B4-BE49-F238E27FC236}">
                <a16:creationId xmlns:a16="http://schemas.microsoft.com/office/drawing/2014/main" id="{9285D280-40D8-4890-AACB-45D26685725B}"/>
              </a:ext>
            </a:extLst>
          </p:cNvPr>
          <p:cNvSpPr>
            <a:spLocks noGrp="1"/>
          </p:cNvSpPr>
          <p:nvPr>
            <p:ph idx="1"/>
          </p:nvPr>
        </p:nvSpPr>
        <p:spPr/>
        <p:txBody>
          <a:bodyPr/>
          <a:lstStyle/>
          <a:p>
            <a:pPr marL="0" indent="0" algn="thaiDist">
              <a:buNone/>
            </a:pPr>
            <a:r>
              <a:rPr lang="en-US" b="0" i="0" dirty="0">
                <a:solidFill>
                  <a:srgbClr val="404040"/>
                </a:solidFill>
                <a:effectLst/>
                <a:latin typeface="Lato" panose="020F0502020204030203" pitchFamily="34" charset="0"/>
              </a:rPr>
              <a:t>	Ansible Playbooks offer a repeatable, re-usable, simple configuration management and multi-machine deployment system, one that is well suited to deploying complex applications. If you need to execute a task with Ansible more than once, write a playbook and put it under source control. Then you can use the playbook to push out new configuration or confirm the configuration of remote systems</a:t>
            </a:r>
            <a:endParaRPr lang="en-US" dirty="0"/>
          </a:p>
        </p:txBody>
      </p:sp>
    </p:spTree>
    <p:extLst>
      <p:ext uri="{BB962C8B-B14F-4D97-AF65-F5344CB8AC3E}">
        <p14:creationId xmlns:p14="http://schemas.microsoft.com/office/powerpoint/2010/main" val="114346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3D9D-CCE2-4926-B071-FFACBC0547CC}"/>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9285D280-40D8-4890-AACB-45D26685725B}"/>
              </a:ext>
            </a:extLst>
          </p:cNvPr>
          <p:cNvSpPr>
            <a:spLocks noGrp="1"/>
          </p:cNvSpPr>
          <p:nvPr>
            <p:ph idx="1"/>
          </p:nvPr>
        </p:nvSpPr>
        <p:spPr>
          <a:xfrm>
            <a:off x="838200" y="1480457"/>
            <a:ext cx="10515600" cy="4696506"/>
          </a:xfrm>
        </p:spPr>
        <p:txBody>
          <a:bodyPr/>
          <a:lstStyle/>
          <a:p>
            <a:pPr marL="0" indent="0" algn="thaiDist">
              <a:buNone/>
            </a:pPr>
            <a:r>
              <a:rPr lang="th-TH" b="0" i="0" dirty="0">
                <a:solidFill>
                  <a:srgbClr val="404040"/>
                </a:solidFill>
                <a:effectLst/>
                <a:latin typeface="Lato" panose="020F0502020204030203" pitchFamily="34" charset="0"/>
              </a:rPr>
              <a:t>	</a:t>
            </a:r>
            <a:r>
              <a:rPr lang="en-US" b="0" i="0" dirty="0">
                <a:solidFill>
                  <a:srgbClr val="404040"/>
                </a:solidFill>
                <a:effectLst/>
                <a:latin typeface="Lato" panose="020F0502020204030203" pitchFamily="34" charset="0"/>
              </a:rPr>
              <a:t> You can store variables in the main inventory file, storing separate host and group variables files may help you organize your variable values more easily. Host and group variable files must use YAML syntax. Valid file extensions include ‘.</a:t>
            </a:r>
            <a:r>
              <a:rPr lang="en-US" b="0" i="0" dirty="0" err="1">
                <a:solidFill>
                  <a:srgbClr val="404040"/>
                </a:solidFill>
                <a:effectLst/>
                <a:latin typeface="Lato" panose="020F0502020204030203" pitchFamily="34" charset="0"/>
              </a:rPr>
              <a:t>yml</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yaml</a:t>
            </a:r>
            <a:r>
              <a:rPr lang="en-US" b="0" i="0" dirty="0">
                <a:solidFill>
                  <a:srgbClr val="404040"/>
                </a:solidFill>
                <a:effectLst/>
                <a:latin typeface="Lato" panose="020F0502020204030203" pitchFamily="34" charset="0"/>
              </a:rPr>
              <a:t>’, ‘.json’, or no file extension</a:t>
            </a:r>
          </a:p>
          <a:p>
            <a:pPr marL="0" indent="0">
              <a:buNone/>
            </a:pPr>
            <a:r>
              <a:rPr lang="en-US" dirty="0"/>
              <a:t>	You can also add </a:t>
            </a:r>
            <a:r>
              <a:rPr lang="en-US" dirty="0" err="1"/>
              <a:t>group_vars</a:t>
            </a:r>
            <a:r>
              <a:rPr lang="en-US" dirty="0"/>
              <a:t>/ and </a:t>
            </a:r>
            <a:r>
              <a:rPr lang="en-US" dirty="0" err="1"/>
              <a:t>host_vars</a:t>
            </a:r>
            <a:r>
              <a:rPr lang="en-US" dirty="0"/>
              <a:t>/ directories to your playbook directory </a:t>
            </a:r>
          </a:p>
        </p:txBody>
      </p:sp>
    </p:spTree>
    <p:extLst>
      <p:ext uri="{BB962C8B-B14F-4D97-AF65-F5344CB8AC3E}">
        <p14:creationId xmlns:p14="http://schemas.microsoft.com/office/powerpoint/2010/main" val="130446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388A-9394-4009-B5A5-6B7A866A1ACB}"/>
              </a:ext>
            </a:extLst>
          </p:cNvPr>
          <p:cNvSpPr>
            <a:spLocks noGrp="1"/>
          </p:cNvSpPr>
          <p:nvPr>
            <p:ph type="title"/>
          </p:nvPr>
        </p:nvSpPr>
        <p:spPr>
          <a:xfrm>
            <a:off x="838200" y="365126"/>
            <a:ext cx="10515600" cy="897618"/>
          </a:xfrm>
        </p:spPr>
        <p:txBody>
          <a:bodyPr/>
          <a:lstStyle/>
          <a:p>
            <a:r>
              <a:rPr lang="en-US" dirty="0"/>
              <a:t>Loops</a:t>
            </a:r>
          </a:p>
        </p:txBody>
      </p:sp>
      <p:sp>
        <p:nvSpPr>
          <p:cNvPr id="3" name="Content Placeholder 2">
            <a:extLst>
              <a:ext uri="{FF2B5EF4-FFF2-40B4-BE49-F238E27FC236}">
                <a16:creationId xmlns:a16="http://schemas.microsoft.com/office/drawing/2014/main" id="{A02B7F8D-731B-4EF3-BC5F-ADCAE65374AA}"/>
              </a:ext>
            </a:extLst>
          </p:cNvPr>
          <p:cNvSpPr>
            <a:spLocks noGrp="1"/>
          </p:cNvSpPr>
          <p:nvPr>
            <p:ph idx="1"/>
          </p:nvPr>
        </p:nvSpPr>
        <p:spPr>
          <a:xfrm>
            <a:off x="838200" y="1262744"/>
            <a:ext cx="10515600" cy="4914219"/>
          </a:xfrm>
        </p:spPr>
        <p:txBody>
          <a:bodyPr/>
          <a:lstStyle/>
          <a:p>
            <a:pPr marL="0" indent="0" algn="thaiDist">
              <a:buNone/>
            </a:pPr>
            <a:r>
              <a:rPr lang="en-US" dirty="0"/>
              <a:t>	Ansible offers the loop, with_&lt;lookup&gt;, and until keywords to execute a task multiple times. Examples of commonly-used loops include changing ownership on several files and/or directories with the file module, creating multiple users with the user module, and repeating a polling step until a certain result is reached.</a:t>
            </a:r>
          </a:p>
        </p:txBody>
      </p:sp>
    </p:spTree>
    <p:extLst>
      <p:ext uri="{BB962C8B-B14F-4D97-AF65-F5344CB8AC3E}">
        <p14:creationId xmlns:p14="http://schemas.microsoft.com/office/powerpoint/2010/main" val="3684966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755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Lato</vt:lpstr>
      <vt:lpstr>sf pro text</vt:lpstr>
      <vt:lpstr>Office Theme</vt:lpstr>
      <vt:lpstr>Ansible</vt:lpstr>
      <vt:lpstr>What is Ansible</vt:lpstr>
      <vt:lpstr>Ansible Architecture</vt:lpstr>
      <vt:lpstr>Ansible Install</vt:lpstr>
      <vt:lpstr>SSH</vt:lpstr>
      <vt:lpstr>Inventory</vt:lpstr>
      <vt:lpstr>Playbooks</vt:lpstr>
      <vt:lpstr>Variables</vt:lpstr>
      <vt:lpstr>Loops</vt:lpstr>
      <vt:lpstr>Condition</vt:lpstr>
      <vt:lpstr>Template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ARSOM MAHUTTANAMONGKOL</dc:creator>
  <cp:lastModifiedBy>ARSOM MAHUTTANAMONGKOL</cp:lastModifiedBy>
  <cp:revision>30</cp:revision>
  <dcterms:created xsi:type="dcterms:W3CDTF">2021-11-10T03:01:53Z</dcterms:created>
  <dcterms:modified xsi:type="dcterms:W3CDTF">2021-11-12T12:34:17Z</dcterms:modified>
</cp:coreProperties>
</file>