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3" r:id="rId1"/>
  </p:sldMasterIdLst>
  <p:notesMasterIdLst>
    <p:notesMasterId r:id="rId15"/>
  </p:notesMasterIdLst>
  <p:handoutMasterIdLst>
    <p:handoutMasterId r:id="rId16"/>
  </p:handoutMasterIdLst>
  <p:sldIdLst>
    <p:sldId id="271" r:id="rId2"/>
    <p:sldId id="261" r:id="rId3"/>
    <p:sldId id="378" r:id="rId4"/>
    <p:sldId id="379" r:id="rId5"/>
    <p:sldId id="380" r:id="rId6"/>
    <p:sldId id="381" r:id="rId7"/>
    <p:sldId id="387" r:id="rId8"/>
    <p:sldId id="382" r:id="rId9"/>
    <p:sldId id="383" r:id="rId10"/>
    <p:sldId id="384" r:id="rId11"/>
    <p:sldId id="385" r:id="rId12"/>
    <p:sldId id="386" r:id="rId13"/>
    <p:sldId id="3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src" initials="s" lastIdx="1" clrIdx="0">
    <p:extLst>
      <p:ext uri="{19B8F6BF-5375-455C-9EA6-DF929625EA0E}">
        <p15:presenceInfo xmlns:p15="http://schemas.microsoft.com/office/powerpoint/2012/main" userId=" src" providerId="None"/>
      </p:ext>
    </p:extLst>
  </p:cmAuthor>
  <p:cmAuthor id="2" name="Shopon Ahmed" initials="SA" lastIdx="2" clrIdx="1">
    <p:extLst>
      <p:ext uri="{19B8F6BF-5375-455C-9EA6-DF929625EA0E}">
        <p15:presenceInfo xmlns:p15="http://schemas.microsoft.com/office/powerpoint/2012/main" userId="Shopon Ahme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101"/>
    <a:srgbClr val="FEFEFE"/>
    <a:srgbClr val="0B1412"/>
    <a:srgbClr val="021113"/>
    <a:srgbClr val="F0F2F5"/>
    <a:srgbClr val="F8FA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986" autoAdjust="0"/>
  </p:normalViewPr>
  <p:slideViewPr>
    <p:cSldViewPr snapToGrid="0" snapToObjects="1">
      <p:cViewPr varScale="1">
        <p:scale>
          <a:sx n="60" d="100"/>
          <a:sy n="60" d="100"/>
        </p:scale>
        <p:origin x="72" y="1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59" d="100"/>
          <a:sy n="59" d="100"/>
        </p:scale>
        <p:origin x="2790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4DFA9-38CF-7D4C-9EB4-7A6A0A01A9C5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C5D27-E275-914C-B9A8-807C55B0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9849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9CB90-614C-5144-87C1-67812BEDF5FB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E7EC0-9BE3-5541-9D76-7DE32A6C9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0054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7215513-E81F-4509-ADF9-DADECDE7E890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C904CD-BB8B-448D-A17E-7807EEB69D4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956524F-598B-4833-840B-69EAD783A8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alpha val="9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6446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5B9A4A1E-915C-4D3A-B42F-268548ADDBB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715148" y="0"/>
            <a:ext cx="2448152" cy="2121202"/>
          </a:xfrm>
          <a:custGeom>
            <a:avLst/>
            <a:gdLst>
              <a:gd name="connsiteX0" fmla="*/ 0 w 2448152"/>
              <a:gd name="connsiteY0" fmla="*/ 0 h 2121202"/>
              <a:gd name="connsiteX1" fmla="*/ 2448152 w 2448152"/>
              <a:gd name="connsiteY1" fmla="*/ 0 h 2121202"/>
              <a:gd name="connsiteX2" fmla="*/ 2448152 w 2448152"/>
              <a:gd name="connsiteY2" fmla="*/ 2121202 h 2121202"/>
              <a:gd name="connsiteX3" fmla="*/ 0 w 2448152"/>
              <a:gd name="connsiteY3" fmla="*/ 2121202 h 2121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8152" h="2121202">
                <a:moveTo>
                  <a:pt x="0" y="0"/>
                </a:moveTo>
                <a:lnTo>
                  <a:pt x="2448152" y="0"/>
                </a:lnTo>
                <a:lnTo>
                  <a:pt x="2448152" y="2121202"/>
                </a:lnTo>
                <a:lnTo>
                  <a:pt x="0" y="2121202"/>
                </a:lnTo>
                <a:close/>
              </a:path>
            </a:pathLst>
          </a:custGeom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BA3719F-B7A7-4905-84E2-D20E181DF28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715148" y="2368401"/>
            <a:ext cx="2448152" cy="2792418"/>
          </a:xfrm>
          <a:custGeom>
            <a:avLst/>
            <a:gdLst>
              <a:gd name="connsiteX0" fmla="*/ 0 w 2448152"/>
              <a:gd name="connsiteY0" fmla="*/ 0 h 2792418"/>
              <a:gd name="connsiteX1" fmla="*/ 2448152 w 2448152"/>
              <a:gd name="connsiteY1" fmla="*/ 0 h 2792418"/>
              <a:gd name="connsiteX2" fmla="*/ 2448152 w 2448152"/>
              <a:gd name="connsiteY2" fmla="*/ 2792418 h 2792418"/>
              <a:gd name="connsiteX3" fmla="*/ 0 w 2448152"/>
              <a:gd name="connsiteY3" fmla="*/ 2792418 h 279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8152" h="2792418">
                <a:moveTo>
                  <a:pt x="0" y="0"/>
                </a:moveTo>
                <a:lnTo>
                  <a:pt x="2448152" y="0"/>
                </a:lnTo>
                <a:lnTo>
                  <a:pt x="2448152" y="2792418"/>
                </a:lnTo>
                <a:lnTo>
                  <a:pt x="0" y="2792418"/>
                </a:lnTo>
                <a:close/>
              </a:path>
            </a:pathLst>
          </a:custGeom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696FA-8B6E-40F1-9BA3-2CF6E6E6471C}"/>
              </a:ext>
            </a:extLst>
          </p:cNvPr>
          <p:cNvSpPr>
            <a:spLocks noGrp="1"/>
          </p:cNvSpPr>
          <p:nvPr userDrawn="1">
            <p:ph type="sldNum" sz="quarter" idx="13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B685A981-3CD6-4046-9181-744075FBB5C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019797" y="723900"/>
            <a:ext cx="2448153" cy="3094485"/>
          </a:xfrm>
          <a:custGeom>
            <a:avLst/>
            <a:gdLst>
              <a:gd name="connsiteX0" fmla="*/ 0 w 2448153"/>
              <a:gd name="connsiteY0" fmla="*/ 0 h 3094485"/>
              <a:gd name="connsiteX1" fmla="*/ 2448153 w 2448153"/>
              <a:gd name="connsiteY1" fmla="*/ 0 h 3094485"/>
              <a:gd name="connsiteX2" fmla="*/ 2448153 w 2448153"/>
              <a:gd name="connsiteY2" fmla="*/ 3094485 h 3094485"/>
              <a:gd name="connsiteX3" fmla="*/ 0 w 2448153"/>
              <a:gd name="connsiteY3" fmla="*/ 3094485 h 3094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8153" h="3094485">
                <a:moveTo>
                  <a:pt x="0" y="0"/>
                </a:moveTo>
                <a:lnTo>
                  <a:pt x="2448153" y="0"/>
                </a:lnTo>
                <a:lnTo>
                  <a:pt x="2448153" y="3094485"/>
                </a:lnTo>
                <a:lnTo>
                  <a:pt x="0" y="3094485"/>
                </a:lnTo>
                <a:close/>
              </a:path>
            </a:pathLst>
          </a:custGeom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C25E7CB4-6988-44DD-82BD-1E87EC90D223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019799" y="4065584"/>
            <a:ext cx="2448152" cy="2068516"/>
          </a:xfrm>
          <a:custGeom>
            <a:avLst/>
            <a:gdLst>
              <a:gd name="connsiteX0" fmla="*/ 0 w 2448152"/>
              <a:gd name="connsiteY0" fmla="*/ 0 h 2068516"/>
              <a:gd name="connsiteX1" fmla="*/ 2448152 w 2448152"/>
              <a:gd name="connsiteY1" fmla="*/ 0 h 2068516"/>
              <a:gd name="connsiteX2" fmla="*/ 2448152 w 2448152"/>
              <a:gd name="connsiteY2" fmla="*/ 2068516 h 2068516"/>
              <a:gd name="connsiteX3" fmla="*/ 0 w 2448152"/>
              <a:gd name="connsiteY3" fmla="*/ 2068516 h 2068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8152" h="2068516">
                <a:moveTo>
                  <a:pt x="0" y="0"/>
                </a:moveTo>
                <a:lnTo>
                  <a:pt x="2448152" y="0"/>
                </a:lnTo>
                <a:lnTo>
                  <a:pt x="2448152" y="2068516"/>
                </a:lnTo>
                <a:lnTo>
                  <a:pt x="0" y="2068516"/>
                </a:lnTo>
                <a:close/>
              </a:path>
            </a:pathLst>
          </a:custGeom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587527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FCDF60E-0CE2-4DC2-90B4-A0ABDB966D4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810250" y="2368398"/>
            <a:ext cx="2800350" cy="2121203"/>
          </a:xfrm>
          <a:custGeom>
            <a:avLst/>
            <a:gdLst>
              <a:gd name="connsiteX0" fmla="*/ 0 w 2800350"/>
              <a:gd name="connsiteY0" fmla="*/ 0 h 2121203"/>
              <a:gd name="connsiteX1" fmla="*/ 2800350 w 2800350"/>
              <a:gd name="connsiteY1" fmla="*/ 0 h 2121203"/>
              <a:gd name="connsiteX2" fmla="*/ 2800350 w 2800350"/>
              <a:gd name="connsiteY2" fmla="*/ 2121203 h 2121203"/>
              <a:gd name="connsiteX3" fmla="*/ 0 w 2800350"/>
              <a:gd name="connsiteY3" fmla="*/ 2121203 h 212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2121203">
                <a:moveTo>
                  <a:pt x="0" y="0"/>
                </a:moveTo>
                <a:lnTo>
                  <a:pt x="2800350" y="0"/>
                </a:lnTo>
                <a:lnTo>
                  <a:pt x="2800350" y="2121203"/>
                </a:lnTo>
                <a:lnTo>
                  <a:pt x="0" y="2121203"/>
                </a:lnTo>
                <a:close/>
              </a:path>
            </a:pathLst>
          </a:custGeom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B321818-21E3-47EC-9DAC-C39F39CACF9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810250" y="4736797"/>
            <a:ext cx="2800350" cy="2121203"/>
          </a:xfrm>
          <a:custGeom>
            <a:avLst/>
            <a:gdLst>
              <a:gd name="connsiteX0" fmla="*/ 0 w 2800350"/>
              <a:gd name="connsiteY0" fmla="*/ 0 h 2121203"/>
              <a:gd name="connsiteX1" fmla="*/ 2800350 w 2800350"/>
              <a:gd name="connsiteY1" fmla="*/ 0 h 2121203"/>
              <a:gd name="connsiteX2" fmla="*/ 2800350 w 2800350"/>
              <a:gd name="connsiteY2" fmla="*/ 2121203 h 2121203"/>
              <a:gd name="connsiteX3" fmla="*/ 0 w 2800350"/>
              <a:gd name="connsiteY3" fmla="*/ 2121203 h 212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2121203">
                <a:moveTo>
                  <a:pt x="0" y="0"/>
                </a:moveTo>
                <a:lnTo>
                  <a:pt x="2800350" y="0"/>
                </a:lnTo>
                <a:lnTo>
                  <a:pt x="2800350" y="2121203"/>
                </a:lnTo>
                <a:lnTo>
                  <a:pt x="0" y="2121203"/>
                </a:lnTo>
                <a:close/>
              </a:path>
            </a:pathLst>
          </a:custGeom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696FA-8B6E-40F1-9BA3-2CF6E6E6471C}"/>
              </a:ext>
            </a:extLst>
          </p:cNvPr>
          <p:cNvSpPr>
            <a:spLocks noGrp="1"/>
          </p:cNvSpPr>
          <p:nvPr userDrawn="1">
            <p:ph type="sldNum" sz="quarter" idx="13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830733A-42E6-47A0-AC59-B11018CF97E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810250" y="0"/>
            <a:ext cx="2800350" cy="2121203"/>
          </a:xfrm>
          <a:custGeom>
            <a:avLst/>
            <a:gdLst>
              <a:gd name="connsiteX0" fmla="*/ 0 w 2800350"/>
              <a:gd name="connsiteY0" fmla="*/ 0 h 2121203"/>
              <a:gd name="connsiteX1" fmla="*/ 2800350 w 2800350"/>
              <a:gd name="connsiteY1" fmla="*/ 0 h 2121203"/>
              <a:gd name="connsiteX2" fmla="*/ 2800350 w 2800350"/>
              <a:gd name="connsiteY2" fmla="*/ 2121203 h 2121203"/>
              <a:gd name="connsiteX3" fmla="*/ 0 w 2800350"/>
              <a:gd name="connsiteY3" fmla="*/ 2121203 h 212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2121203">
                <a:moveTo>
                  <a:pt x="0" y="0"/>
                </a:moveTo>
                <a:lnTo>
                  <a:pt x="2800350" y="0"/>
                </a:lnTo>
                <a:lnTo>
                  <a:pt x="2800350" y="2121203"/>
                </a:lnTo>
                <a:lnTo>
                  <a:pt x="0" y="2121203"/>
                </a:lnTo>
                <a:close/>
              </a:path>
            </a:pathLst>
          </a:custGeom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931132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B4A7C3FA-8A7E-4A54-8FA5-BD56F6D88D1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28927" y="728385"/>
            <a:ext cx="10134148" cy="4432437"/>
          </a:xfrm>
          <a:custGeom>
            <a:avLst/>
            <a:gdLst>
              <a:gd name="connsiteX0" fmla="*/ 0 w 5372102"/>
              <a:gd name="connsiteY0" fmla="*/ 0 h 4438643"/>
              <a:gd name="connsiteX1" fmla="*/ 5372102 w 5372102"/>
              <a:gd name="connsiteY1" fmla="*/ 0 h 4438643"/>
              <a:gd name="connsiteX2" fmla="*/ 5372102 w 5372102"/>
              <a:gd name="connsiteY2" fmla="*/ 4438643 h 4438643"/>
              <a:gd name="connsiteX3" fmla="*/ 0 w 5372102"/>
              <a:gd name="connsiteY3" fmla="*/ 4438643 h 4438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72102" h="4438643">
                <a:moveTo>
                  <a:pt x="0" y="0"/>
                </a:moveTo>
                <a:lnTo>
                  <a:pt x="5372102" y="0"/>
                </a:lnTo>
                <a:lnTo>
                  <a:pt x="5372102" y="4438643"/>
                </a:lnTo>
                <a:lnTo>
                  <a:pt x="0" y="4438643"/>
                </a:lnTo>
                <a:close/>
              </a:path>
            </a:pathLst>
          </a:custGeom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696FA-8B6E-40F1-9BA3-2CF6E6E6471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678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696FA-8B6E-40F1-9BA3-2CF6E6E6471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250200" y="6184670"/>
            <a:ext cx="755640" cy="497486"/>
          </a:xfrm>
        </p:spPr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FA2BE-2FB3-4D06-A462-7B00317BC3E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509964" y="723900"/>
            <a:ext cx="2405875" cy="1953983"/>
          </a:xfrm>
          <a:custGeom>
            <a:avLst/>
            <a:gdLst>
              <a:gd name="connsiteX0" fmla="*/ 0 w 2405875"/>
              <a:gd name="connsiteY0" fmla="*/ 0 h 1953983"/>
              <a:gd name="connsiteX1" fmla="*/ 2405875 w 2405875"/>
              <a:gd name="connsiteY1" fmla="*/ 0 h 1953983"/>
              <a:gd name="connsiteX2" fmla="*/ 2405875 w 2405875"/>
              <a:gd name="connsiteY2" fmla="*/ 1953983 h 1953983"/>
              <a:gd name="connsiteX3" fmla="*/ 0 w 2405875"/>
              <a:gd name="connsiteY3" fmla="*/ 1953983 h 195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5875" h="1953983">
                <a:moveTo>
                  <a:pt x="0" y="0"/>
                </a:moveTo>
                <a:lnTo>
                  <a:pt x="2405875" y="0"/>
                </a:lnTo>
                <a:lnTo>
                  <a:pt x="2405875" y="1953983"/>
                </a:lnTo>
                <a:lnTo>
                  <a:pt x="0" y="1953983"/>
                </a:lnTo>
                <a:close/>
              </a:path>
            </a:pathLst>
          </a:custGeom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4876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696FA-8B6E-40F1-9BA3-2CF6E6E6471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76DDA87-A233-48E8-B461-2583F74A770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5997" y="1"/>
            <a:ext cx="5067303" cy="5160822"/>
          </a:xfrm>
          <a:custGeom>
            <a:avLst/>
            <a:gdLst>
              <a:gd name="connsiteX0" fmla="*/ 0 w 5372102"/>
              <a:gd name="connsiteY0" fmla="*/ 0 h 4438643"/>
              <a:gd name="connsiteX1" fmla="*/ 5372102 w 5372102"/>
              <a:gd name="connsiteY1" fmla="*/ 0 h 4438643"/>
              <a:gd name="connsiteX2" fmla="*/ 5372102 w 5372102"/>
              <a:gd name="connsiteY2" fmla="*/ 4438643 h 4438643"/>
              <a:gd name="connsiteX3" fmla="*/ 0 w 5372102"/>
              <a:gd name="connsiteY3" fmla="*/ 4438643 h 4438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72102" h="4438643">
                <a:moveTo>
                  <a:pt x="0" y="0"/>
                </a:moveTo>
                <a:lnTo>
                  <a:pt x="5372102" y="0"/>
                </a:lnTo>
                <a:lnTo>
                  <a:pt x="5372102" y="4438643"/>
                </a:lnTo>
                <a:lnTo>
                  <a:pt x="0" y="4438643"/>
                </a:lnTo>
                <a:close/>
              </a:path>
            </a:pathLst>
          </a:custGeom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018327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14D28F4-261D-4270-94C0-CE0BA6277D6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572000" y="0"/>
            <a:ext cx="6591300" cy="4089535"/>
          </a:xfrm>
          <a:custGeom>
            <a:avLst/>
            <a:gdLst>
              <a:gd name="connsiteX0" fmla="*/ 0 w 6591300"/>
              <a:gd name="connsiteY0" fmla="*/ 0 h 4089535"/>
              <a:gd name="connsiteX1" fmla="*/ 6591300 w 6591300"/>
              <a:gd name="connsiteY1" fmla="*/ 0 h 4089535"/>
              <a:gd name="connsiteX2" fmla="*/ 6591300 w 6591300"/>
              <a:gd name="connsiteY2" fmla="*/ 4089535 h 4089535"/>
              <a:gd name="connsiteX3" fmla="*/ 0 w 6591300"/>
              <a:gd name="connsiteY3" fmla="*/ 4089535 h 4089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91300" h="4089535">
                <a:moveTo>
                  <a:pt x="0" y="0"/>
                </a:moveTo>
                <a:lnTo>
                  <a:pt x="6591300" y="0"/>
                </a:lnTo>
                <a:lnTo>
                  <a:pt x="6591300" y="4089535"/>
                </a:lnTo>
                <a:lnTo>
                  <a:pt x="0" y="4089535"/>
                </a:lnTo>
                <a:close/>
              </a:path>
            </a:pathLst>
          </a:custGeom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696FA-8B6E-40F1-9BA3-2CF6E6E6471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5B8EA13-C7D0-458A-99B3-E6ADD6FB9D2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28927" y="3429000"/>
            <a:ext cx="5067187" cy="3429000"/>
          </a:xfrm>
          <a:custGeom>
            <a:avLst/>
            <a:gdLst>
              <a:gd name="connsiteX0" fmla="*/ 0 w 5067187"/>
              <a:gd name="connsiteY0" fmla="*/ 0 h 3429000"/>
              <a:gd name="connsiteX1" fmla="*/ 5067187 w 5067187"/>
              <a:gd name="connsiteY1" fmla="*/ 0 h 3429000"/>
              <a:gd name="connsiteX2" fmla="*/ 5067187 w 5067187"/>
              <a:gd name="connsiteY2" fmla="*/ 3429000 h 3429000"/>
              <a:gd name="connsiteX3" fmla="*/ 0 w 5067187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7187" h="3429000">
                <a:moveTo>
                  <a:pt x="0" y="0"/>
                </a:moveTo>
                <a:lnTo>
                  <a:pt x="5067187" y="0"/>
                </a:lnTo>
                <a:lnTo>
                  <a:pt x="5067187" y="3429000"/>
                </a:lnTo>
                <a:lnTo>
                  <a:pt x="0" y="3429000"/>
                </a:lnTo>
                <a:close/>
              </a:path>
            </a:pathLst>
          </a:custGeom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4018173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696FA-8B6E-40F1-9BA3-2CF6E6E6471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15FA4E7-44C2-4989-BA60-B30408755F0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694199" y="723900"/>
            <a:ext cx="4468874" cy="1802698"/>
          </a:xfrm>
          <a:custGeom>
            <a:avLst/>
            <a:gdLst>
              <a:gd name="connsiteX0" fmla="*/ 886296 w 4468874"/>
              <a:gd name="connsiteY0" fmla="*/ 0 h 1802698"/>
              <a:gd name="connsiteX1" fmla="*/ 4468874 w 4468874"/>
              <a:gd name="connsiteY1" fmla="*/ 0 h 1802698"/>
              <a:gd name="connsiteX2" fmla="*/ 3582577 w 4468874"/>
              <a:gd name="connsiteY2" fmla="*/ 1802698 h 1802698"/>
              <a:gd name="connsiteX3" fmla="*/ 0 w 4468874"/>
              <a:gd name="connsiteY3" fmla="*/ 1802698 h 1802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8874" h="1802698">
                <a:moveTo>
                  <a:pt x="886296" y="0"/>
                </a:moveTo>
                <a:lnTo>
                  <a:pt x="4468874" y="0"/>
                </a:lnTo>
                <a:lnTo>
                  <a:pt x="3582577" y="1802698"/>
                </a:lnTo>
                <a:lnTo>
                  <a:pt x="0" y="1802698"/>
                </a:lnTo>
                <a:close/>
              </a:path>
            </a:pathLst>
          </a:custGeom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A72A098-0103-4E49-9B23-6AABD972FA7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694426" y="2355149"/>
            <a:ext cx="4468874" cy="1802699"/>
          </a:xfrm>
          <a:custGeom>
            <a:avLst/>
            <a:gdLst>
              <a:gd name="connsiteX0" fmla="*/ 886297 w 4468874"/>
              <a:gd name="connsiteY0" fmla="*/ 0 h 1802699"/>
              <a:gd name="connsiteX1" fmla="*/ 4468874 w 4468874"/>
              <a:gd name="connsiteY1" fmla="*/ 0 h 1802699"/>
              <a:gd name="connsiteX2" fmla="*/ 3582577 w 4468874"/>
              <a:gd name="connsiteY2" fmla="*/ 1802699 h 1802699"/>
              <a:gd name="connsiteX3" fmla="*/ 0 w 4468874"/>
              <a:gd name="connsiteY3" fmla="*/ 1802699 h 1802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8874" h="1802699">
                <a:moveTo>
                  <a:pt x="886297" y="0"/>
                </a:moveTo>
                <a:lnTo>
                  <a:pt x="4468874" y="0"/>
                </a:lnTo>
                <a:lnTo>
                  <a:pt x="3582577" y="1802699"/>
                </a:lnTo>
                <a:lnTo>
                  <a:pt x="0" y="1802699"/>
                </a:lnTo>
                <a:close/>
              </a:path>
            </a:pathLst>
          </a:custGeom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146C0F7-93C9-41CE-BEA9-CB9C4BCB612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920572" y="4329298"/>
            <a:ext cx="4469909" cy="1804803"/>
          </a:xfrm>
          <a:custGeom>
            <a:avLst/>
            <a:gdLst>
              <a:gd name="connsiteX0" fmla="*/ 887332 w 4469909"/>
              <a:gd name="connsiteY0" fmla="*/ 0 h 1804803"/>
              <a:gd name="connsiteX1" fmla="*/ 4469909 w 4469909"/>
              <a:gd name="connsiteY1" fmla="*/ 0 h 1804803"/>
              <a:gd name="connsiteX2" fmla="*/ 3582578 w 4469909"/>
              <a:gd name="connsiteY2" fmla="*/ 1804803 h 1804803"/>
              <a:gd name="connsiteX3" fmla="*/ 0 w 4469909"/>
              <a:gd name="connsiteY3" fmla="*/ 1804803 h 180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9909" h="1804803">
                <a:moveTo>
                  <a:pt x="887332" y="0"/>
                </a:moveTo>
                <a:lnTo>
                  <a:pt x="4469909" y="0"/>
                </a:lnTo>
                <a:lnTo>
                  <a:pt x="3582578" y="1804803"/>
                </a:lnTo>
                <a:lnTo>
                  <a:pt x="0" y="1804803"/>
                </a:lnTo>
                <a:close/>
              </a:path>
            </a:pathLst>
          </a:custGeom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114103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B4FEFFC-7B31-4ABE-B500-3F18038ACCD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3429000"/>
            <a:ext cx="3048000" cy="3429000"/>
          </a:xfrm>
          <a:custGeom>
            <a:avLst/>
            <a:gdLst>
              <a:gd name="connsiteX0" fmla="*/ 0 w 3048000"/>
              <a:gd name="connsiteY0" fmla="*/ 0 h 3429000"/>
              <a:gd name="connsiteX1" fmla="*/ 3048000 w 3048000"/>
              <a:gd name="connsiteY1" fmla="*/ 0 h 3429000"/>
              <a:gd name="connsiteX2" fmla="*/ 3048000 w 3048000"/>
              <a:gd name="connsiteY2" fmla="*/ 3429000 h 3429000"/>
              <a:gd name="connsiteX3" fmla="*/ 0 w 3048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3429000">
                <a:moveTo>
                  <a:pt x="0" y="0"/>
                </a:moveTo>
                <a:lnTo>
                  <a:pt x="3048000" y="0"/>
                </a:lnTo>
                <a:lnTo>
                  <a:pt x="3048000" y="3429000"/>
                </a:lnTo>
                <a:lnTo>
                  <a:pt x="0" y="3429000"/>
                </a:lnTo>
                <a:close/>
              </a:path>
            </a:pathLst>
          </a:custGeom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97E74C7-F7D6-4DC1-BF5C-C1F7572F4CD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144000" y="3429000"/>
            <a:ext cx="3048000" cy="3429000"/>
          </a:xfrm>
          <a:custGeom>
            <a:avLst/>
            <a:gdLst>
              <a:gd name="connsiteX0" fmla="*/ 0 w 3048000"/>
              <a:gd name="connsiteY0" fmla="*/ 0 h 3429000"/>
              <a:gd name="connsiteX1" fmla="*/ 3048000 w 3048000"/>
              <a:gd name="connsiteY1" fmla="*/ 0 h 3429000"/>
              <a:gd name="connsiteX2" fmla="*/ 3048000 w 3048000"/>
              <a:gd name="connsiteY2" fmla="*/ 3429000 h 3429000"/>
              <a:gd name="connsiteX3" fmla="*/ 0 w 3048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3429000">
                <a:moveTo>
                  <a:pt x="0" y="0"/>
                </a:moveTo>
                <a:lnTo>
                  <a:pt x="3048000" y="0"/>
                </a:lnTo>
                <a:lnTo>
                  <a:pt x="3048000" y="3429000"/>
                </a:lnTo>
                <a:lnTo>
                  <a:pt x="0" y="3429000"/>
                </a:lnTo>
                <a:close/>
              </a:path>
            </a:pathLst>
          </a:custGeom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5B1ECBA-F2A1-44EF-8D3A-AD862DAFBE7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096000" y="0"/>
            <a:ext cx="3048000" cy="3429000"/>
          </a:xfrm>
          <a:custGeom>
            <a:avLst/>
            <a:gdLst>
              <a:gd name="connsiteX0" fmla="*/ 0 w 3048000"/>
              <a:gd name="connsiteY0" fmla="*/ 0 h 3429000"/>
              <a:gd name="connsiteX1" fmla="*/ 3048000 w 3048000"/>
              <a:gd name="connsiteY1" fmla="*/ 0 h 3429000"/>
              <a:gd name="connsiteX2" fmla="*/ 3048000 w 3048000"/>
              <a:gd name="connsiteY2" fmla="*/ 3429000 h 3429000"/>
              <a:gd name="connsiteX3" fmla="*/ 0 w 3048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3429000">
                <a:moveTo>
                  <a:pt x="0" y="0"/>
                </a:moveTo>
                <a:lnTo>
                  <a:pt x="3048000" y="0"/>
                </a:lnTo>
                <a:lnTo>
                  <a:pt x="3048000" y="3429000"/>
                </a:lnTo>
                <a:lnTo>
                  <a:pt x="0" y="3429000"/>
                </a:lnTo>
                <a:close/>
              </a:path>
            </a:pathLst>
          </a:custGeom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696FA-8B6E-40F1-9BA3-2CF6E6E6471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8A4690AF-1A44-4EA1-935D-76C5696D5D1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144000" y="0"/>
            <a:ext cx="3048000" cy="3429000"/>
          </a:xfrm>
          <a:custGeom>
            <a:avLst/>
            <a:gdLst>
              <a:gd name="connsiteX0" fmla="*/ 0 w 3048000"/>
              <a:gd name="connsiteY0" fmla="*/ 0 h 3429000"/>
              <a:gd name="connsiteX1" fmla="*/ 3048000 w 3048000"/>
              <a:gd name="connsiteY1" fmla="*/ 0 h 3429000"/>
              <a:gd name="connsiteX2" fmla="*/ 3048000 w 3048000"/>
              <a:gd name="connsiteY2" fmla="*/ 3429000 h 3429000"/>
              <a:gd name="connsiteX3" fmla="*/ 0 w 3048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3429000">
                <a:moveTo>
                  <a:pt x="0" y="0"/>
                </a:moveTo>
                <a:lnTo>
                  <a:pt x="3048000" y="0"/>
                </a:lnTo>
                <a:lnTo>
                  <a:pt x="3048000" y="3429000"/>
                </a:lnTo>
                <a:lnTo>
                  <a:pt x="0" y="3429000"/>
                </a:lnTo>
                <a:close/>
              </a:path>
            </a:pathLst>
          </a:custGeom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88391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985EE81-FC52-4C5F-9E32-B3442877B81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19600" y="723899"/>
            <a:ext cx="4943475" cy="2581501"/>
          </a:xfrm>
          <a:custGeom>
            <a:avLst/>
            <a:gdLst>
              <a:gd name="connsiteX0" fmla="*/ 0 w 4943475"/>
              <a:gd name="connsiteY0" fmla="*/ 0 h 2581501"/>
              <a:gd name="connsiteX1" fmla="*/ 4943475 w 4943475"/>
              <a:gd name="connsiteY1" fmla="*/ 0 h 2581501"/>
              <a:gd name="connsiteX2" fmla="*/ 4943475 w 4943475"/>
              <a:gd name="connsiteY2" fmla="*/ 2581501 h 2581501"/>
              <a:gd name="connsiteX3" fmla="*/ 0 w 4943475"/>
              <a:gd name="connsiteY3" fmla="*/ 2581501 h 258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3475" h="2581501">
                <a:moveTo>
                  <a:pt x="0" y="0"/>
                </a:moveTo>
                <a:lnTo>
                  <a:pt x="4943475" y="0"/>
                </a:lnTo>
                <a:lnTo>
                  <a:pt x="4943475" y="2581501"/>
                </a:lnTo>
                <a:lnTo>
                  <a:pt x="0" y="2581501"/>
                </a:lnTo>
                <a:close/>
              </a:path>
            </a:pathLst>
          </a:custGeom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696FA-8B6E-40F1-9BA3-2CF6E6E6471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5F639FD-8DD9-42C9-A17C-B9F8DCCD629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28926" y="3552599"/>
            <a:ext cx="4943250" cy="2581501"/>
          </a:xfrm>
          <a:custGeom>
            <a:avLst/>
            <a:gdLst>
              <a:gd name="connsiteX0" fmla="*/ 0 w 4943250"/>
              <a:gd name="connsiteY0" fmla="*/ 0 h 2581501"/>
              <a:gd name="connsiteX1" fmla="*/ 4943250 w 4943250"/>
              <a:gd name="connsiteY1" fmla="*/ 0 h 2581501"/>
              <a:gd name="connsiteX2" fmla="*/ 4943250 w 4943250"/>
              <a:gd name="connsiteY2" fmla="*/ 2581501 h 2581501"/>
              <a:gd name="connsiteX3" fmla="*/ 0 w 4943250"/>
              <a:gd name="connsiteY3" fmla="*/ 2581501 h 258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3250" h="2581501">
                <a:moveTo>
                  <a:pt x="0" y="0"/>
                </a:moveTo>
                <a:lnTo>
                  <a:pt x="4943250" y="0"/>
                </a:lnTo>
                <a:lnTo>
                  <a:pt x="4943250" y="2581501"/>
                </a:lnTo>
                <a:lnTo>
                  <a:pt x="0" y="2581501"/>
                </a:lnTo>
                <a:close/>
              </a:path>
            </a:pathLst>
          </a:custGeom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4255058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FC19A4F-4394-4383-904A-AA3B8C6D6EB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514850" y="723900"/>
            <a:ext cx="3162300" cy="4436922"/>
          </a:xfrm>
          <a:custGeom>
            <a:avLst/>
            <a:gdLst>
              <a:gd name="connsiteX0" fmla="*/ 0 w 3162300"/>
              <a:gd name="connsiteY0" fmla="*/ 0 h 4436922"/>
              <a:gd name="connsiteX1" fmla="*/ 3162300 w 3162300"/>
              <a:gd name="connsiteY1" fmla="*/ 0 h 4436922"/>
              <a:gd name="connsiteX2" fmla="*/ 3162300 w 3162300"/>
              <a:gd name="connsiteY2" fmla="*/ 4436922 h 4436922"/>
              <a:gd name="connsiteX3" fmla="*/ 0 w 3162300"/>
              <a:gd name="connsiteY3" fmla="*/ 4436922 h 4436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2300" h="4436922">
                <a:moveTo>
                  <a:pt x="0" y="0"/>
                </a:moveTo>
                <a:lnTo>
                  <a:pt x="3162300" y="0"/>
                </a:lnTo>
                <a:lnTo>
                  <a:pt x="3162300" y="4436922"/>
                </a:lnTo>
                <a:lnTo>
                  <a:pt x="0" y="4436922"/>
                </a:lnTo>
                <a:close/>
              </a:path>
            </a:pathLst>
          </a:custGeom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696FA-8B6E-40F1-9BA3-2CF6E6E6471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484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696FA-8B6E-40F1-9BA3-2CF6E6E6471C}"/>
              </a:ext>
            </a:extLst>
          </p:cNvPr>
          <p:cNvSpPr>
            <a:spLocks noGrp="1"/>
          </p:cNvSpPr>
          <p:nvPr userDrawn="1">
            <p:ph type="sldNum" sz="quarter" idx="13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733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0BB05D2-FB52-48D4-B4EA-ACA16E680C65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BCBB4FD-859C-463A-BCCA-EE04E6FA5DC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4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78E4521-F1B3-4138-96EE-F0FC0869604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alpha val="9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AD1EDD-B37C-49D4-A7FE-70073E935784}"/>
              </a:ext>
            </a:extLst>
          </p:cNvPr>
          <p:cNvSpPr/>
          <p:nvPr userDrawn="1"/>
        </p:nvSpPr>
        <p:spPr>
          <a:xfrm>
            <a:off x="0" y="6141185"/>
            <a:ext cx="1028926" cy="716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0200" y="6317030"/>
            <a:ext cx="5285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Montserrat Light" panose="00000400000000000000" pitchFamily="50" charset="0"/>
              </a:defRPr>
            </a:lvl1pPr>
          </a:lstStyle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876" r:id="rId2"/>
    <p:sldLayoutId id="2147483880" r:id="rId3"/>
    <p:sldLayoutId id="2147483895" r:id="rId4"/>
    <p:sldLayoutId id="2147483899" r:id="rId5"/>
    <p:sldLayoutId id="2147483918" r:id="rId6"/>
    <p:sldLayoutId id="2147483914" r:id="rId7"/>
    <p:sldLayoutId id="2147483925" r:id="rId8"/>
    <p:sldLayoutId id="2147483890" r:id="rId9"/>
    <p:sldLayoutId id="2147483904" r:id="rId10"/>
    <p:sldLayoutId id="2147483891" r:id="rId11"/>
    <p:sldLayoutId id="2147483879" r:id="rId12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son5012/Helpiosk" TargetMode="External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jkgIGHYmFuQ?feature=oembed" TargetMode="Externa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F9CFF762-BB5D-49A5-A400-8C777690F9CE}"/>
              </a:ext>
            </a:extLst>
          </p:cNvPr>
          <p:cNvSpPr txBox="1"/>
          <p:nvPr/>
        </p:nvSpPr>
        <p:spPr>
          <a:xfrm>
            <a:off x="250200" y="1219241"/>
            <a:ext cx="600505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2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Lato" panose="020F0502020204030203" pitchFamily="34" charset="0"/>
              </a:rPr>
              <a:t>HELP</a:t>
            </a:r>
            <a:r>
              <a:rPr lang="en-US" sz="7200" b="1" dirty="0">
                <a:latin typeface="한컴 고딕" panose="02000500000000000000" pitchFamily="2" charset="-127"/>
                <a:ea typeface="한컴 고딕" panose="02000500000000000000" pitchFamily="2" charset="-127"/>
                <a:cs typeface="Lato" panose="020F0502020204030203" pitchFamily="34" charset="0"/>
              </a:rPr>
              <a:t>IOSK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038C14-7DB0-402D-BEAA-A333858A855A}"/>
              </a:ext>
            </a:extLst>
          </p:cNvPr>
          <p:cNvSpPr txBox="1"/>
          <p:nvPr/>
        </p:nvSpPr>
        <p:spPr>
          <a:xfrm>
            <a:off x="6645314" y="4399252"/>
            <a:ext cx="5017768" cy="1010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ko-KR" sz="1600" b="1" i="0" dirty="0">
                <a:solidFill>
                  <a:srgbClr val="24292F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2022 </a:t>
            </a:r>
            <a:r>
              <a:rPr lang="ko-KR" altLang="en-US" sz="1600" b="1" i="0" dirty="0">
                <a:solidFill>
                  <a:srgbClr val="24292F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군산대학교 </a:t>
            </a:r>
            <a:r>
              <a:rPr lang="en-US" altLang="ko-KR" sz="1600" b="1" i="0" dirty="0">
                <a:solidFill>
                  <a:srgbClr val="24292F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IT</a:t>
            </a:r>
            <a:r>
              <a:rPr lang="ko-KR" altLang="en-US" sz="1600" b="1" i="0" dirty="0">
                <a:solidFill>
                  <a:srgbClr val="24292F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정보제어공학과 </a:t>
            </a:r>
            <a:r>
              <a:rPr lang="ko-KR" altLang="en-US" sz="1600" b="1" i="0" dirty="0" err="1">
                <a:solidFill>
                  <a:srgbClr val="24292F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캡스톤</a:t>
            </a:r>
            <a:r>
              <a:rPr lang="ko-KR" altLang="en-US" sz="1600" b="1" i="0" dirty="0">
                <a:solidFill>
                  <a:srgbClr val="24292F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 디자인</a:t>
            </a:r>
            <a:br>
              <a:rPr lang="ko-KR" altLang="en-US" sz="1600" b="1" i="0" dirty="0">
                <a:solidFill>
                  <a:srgbClr val="24292F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</a:br>
            <a:r>
              <a:rPr lang="ko-KR" altLang="en-US" sz="1600" b="1" i="0" dirty="0">
                <a:solidFill>
                  <a:srgbClr val="24292F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클라우드 서비스와 </a:t>
            </a:r>
            <a:r>
              <a:rPr lang="en-US" altLang="ko-KR" sz="1600" b="1" i="0" dirty="0">
                <a:solidFill>
                  <a:srgbClr val="24292F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NFC</a:t>
            </a:r>
            <a:r>
              <a:rPr lang="ko-KR" altLang="en-US" sz="1600" b="1" i="0" dirty="0">
                <a:solidFill>
                  <a:srgbClr val="24292F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태그 결제를 이용한 키오스크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15D1239-4918-400F-A324-3D6FD858CBDA}"/>
              </a:ext>
            </a:extLst>
          </p:cNvPr>
          <p:cNvSpPr txBox="1"/>
          <p:nvPr/>
        </p:nvSpPr>
        <p:spPr>
          <a:xfrm>
            <a:off x="6645314" y="5728694"/>
            <a:ext cx="287968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Montserrat Black" charset="0"/>
              </a:rPr>
              <a:t>1701298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Montserrat Black" charset="0"/>
              </a:rPr>
              <a:t>정휘성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Montserrat Black" charset="0"/>
            </a:endParaRP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Montserrat Black" charset="0"/>
              </a:rPr>
              <a:t>1701256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Montserrat Black" charset="0"/>
              </a:rPr>
              <a:t>김주하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Montserrat Black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B4B94E-1E6F-45D1-9228-B0F0C12415F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7ECB15-F748-C140-A5C3-CF0090C943BA}" type="slidenum">
              <a:rPr lang="en-US" smtClean="0">
                <a:latin typeface="한컴 고딕" panose="02000500000000000000" pitchFamily="2" charset="-127"/>
                <a:ea typeface="한컴 고딕" panose="02000500000000000000" pitchFamily="2" charset="-127"/>
              </a:rPr>
              <a:pPr/>
              <a:t>1</a:t>
            </a:fld>
            <a:endParaRPr 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FCAD7BD-7116-4DA7-BC03-BA3B3EA3D585}"/>
              </a:ext>
            </a:extLst>
          </p:cNvPr>
          <p:cNvCxnSpPr>
            <a:cxnSpLocks/>
          </p:cNvCxnSpPr>
          <p:nvPr/>
        </p:nvCxnSpPr>
        <p:spPr>
          <a:xfrm>
            <a:off x="1028926" y="723900"/>
            <a:ext cx="1013437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294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152EBD45-3A99-4391-B20E-E4B7EBC74F2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7ECB15-F748-C140-A5C3-CF0090C943BA}" type="slidenum">
              <a:rPr lang="en-US" smtClean="0">
                <a:latin typeface="한컴 고딕" panose="02000500000000000000" pitchFamily="2" charset="-127"/>
                <a:ea typeface="한컴 고딕" panose="02000500000000000000" pitchFamily="2" charset="-127"/>
              </a:rPr>
              <a:pPr/>
              <a:t>10</a:t>
            </a:fld>
            <a:endParaRPr 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BFC75C-9AAF-445E-85B0-73BC94FEF24E}"/>
              </a:ext>
            </a:extLst>
          </p:cNvPr>
          <p:cNvSpPr txBox="1"/>
          <p:nvPr/>
        </p:nvSpPr>
        <p:spPr>
          <a:xfrm>
            <a:off x="514463" y="115743"/>
            <a:ext cx="506707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b="1" dirty="0">
                <a:latin typeface="한컴 고딕" panose="02000500000000000000" pitchFamily="2" charset="-127"/>
                <a:ea typeface="한컴 고딕" panose="02000500000000000000" pitchFamily="2" charset="-127"/>
                <a:cs typeface="Lato" panose="020F0502020204030203" pitchFamily="34" charset="0"/>
              </a:rPr>
              <a:t>5. </a:t>
            </a:r>
            <a:r>
              <a:rPr lang="ko-KR" altLang="en-US" sz="3600" b="1" dirty="0">
                <a:latin typeface="한컴 고딕" panose="02000500000000000000" pitchFamily="2" charset="-127"/>
                <a:ea typeface="한컴 고딕" panose="02000500000000000000" pitchFamily="2" charset="-127"/>
                <a:cs typeface="Lato" panose="020F0502020204030203" pitchFamily="34" charset="0"/>
              </a:rPr>
              <a:t>블록도</a:t>
            </a:r>
            <a:endParaRPr lang="en-US" sz="3600" b="1" dirty="0">
              <a:latin typeface="한컴 고딕" panose="02000500000000000000" pitchFamily="2" charset="-127"/>
              <a:ea typeface="한컴 고딕" panose="02000500000000000000" pitchFamily="2" charset="-127"/>
              <a:cs typeface="Lato" panose="020F0502020204030203" pitchFamily="34" charset="0"/>
            </a:endParaRPr>
          </a:p>
        </p:txBody>
      </p:sp>
      <p:cxnSp>
        <p:nvCxnSpPr>
          <p:cNvPr id="4" name="Straight Connector 17">
            <a:extLst>
              <a:ext uri="{FF2B5EF4-FFF2-40B4-BE49-F238E27FC236}">
                <a16:creationId xmlns:a16="http://schemas.microsoft.com/office/drawing/2014/main" id="{B65D102D-C87D-25CE-1CFE-CD8094C02CFD}"/>
              </a:ext>
            </a:extLst>
          </p:cNvPr>
          <p:cNvCxnSpPr>
            <a:cxnSpLocks/>
          </p:cNvCxnSpPr>
          <p:nvPr/>
        </p:nvCxnSpPr>
        <p:spPr>
          <a:xfrm>
            <a:off x="602207" y="883472"/>
            <a:ext cx="1098915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블록도3">
            <a:extLst>
              <a:ext uri="{FF2B5EF4-FFF2-40B4-BE49-F238E27FC236}">
                <a16:creationId xmlns:a16="http://schemas.microsoft.com/office/drawing/2014/main" id="{68AC5664-5EA4-2E2B-E365-7A7FF413C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49" y="941689"/>
            <a:ext cx="10329600" cy="58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637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152EBD45-3A99-4391-B20E-E4B7EBC74F2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7ECB15-F748-C140-A5C3-CF0090C943BA}" type="slidenum">
              <a:rPr lang="en-US" smtClean="0">
                <a:latin typeface="한컴 고딕" panose="02000500000000000000" pitchFamily="2" charset="-127"/>
                <a:ea typeface="한컴 고딕" panose="02000500000000000000" pitchFamily="2" charset="-127"/>
              </a:rPr>
              <a:pPr/>
              <a:t>11</a:t>
            </a:fld>
            <a:endParaRPr 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BFC75C-9AAF-445E-85B0-73BC94FEF24E}"/>
              </a:ext>
            </a:extLst>
          </p:cNvPr>
          <p:cNvSpPr txBox="1"/>
          <p:nvPr/>
        </p:nvSpPr>
        <p:spPr>
          <a:xfrm>
            <a:off x="514463" y="115743"/>
            <a:ext cx="506707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b="1" dirty="0">
                <a:latin typeface="한컴 고딕" panose="02000500000000000000" pitchFamily="2" charset="-127"/>
                <a:ea typeface="한컴 고딕" panose="02000500000000000000" pitchFamily="2" charset="-127"/>
                <a:cs typeface="Lato" panose="020F0502020204030203" pitchFamily="34" charset="0"/>
              </a:rPr>
              <a:t>6. </a:t>
            </a:r>
            <a:r>
              <a:rPr lang="ko-KR" altLang="en-US" sz="3600" b="1" dirty="0">
                <a:latin typeface="한컴 고딕" panose="02000500000000000000" pitchFamily="2" charset="-127"/>
                <a:ea typeface="한컴 고딕" panose="02000500000000000000" pitchFamily="2" charset="-127"/>
                <a:cs typeface="Lato" panose="020F0502020204030203" pitchFamily="34" charset="0"/>
              </a:rPr>
              <a:t>구동</a:t>
            </a:r>
            <a:endParaRPr lang="en-US" sz="3600" b="1" dirty="0">
              <a:latin typeface="한컴 고딕" panose="02000500000000000000" pitchFamily="2" charset="-127"/>
              <a:ea typeface="한컴 고딕" panose="02000500000000000000" pitchFamily="2" charset="-127"/>
              <a:cs typeface="Lato" panose="020F0502020204030203" pitchFamily="34" charset="0"/>
            </a:endParaRPr>
          </a:p>
        </p:txBody>
      </p:sp>
      <p:cxnSp>
        <p:nvCxnSpPr>
          <p:cNvPr id="4" name="Straight Connector 17">
            <a:extLst>
              <a:ext uri="{FF2B5EF4-FFF2-40B4-BE49-F238E27FC236}">
                <a16:creationId xmlns:a16="http://schemas.microsoft.com/office/drawing/2014/main" id="{B65D102D-C87D-25CE-1CFE-CD8094C02CFD}"/>
              </a:ext>
            </a:extLst>
          </p:cNvPr>
          <p:cNvCxnSpPr>
            <a:cxnSpLocks/>
          </p:cNvCxnSpPr>
          <p:nvPr/>
        </p:nvCxnSpPr>
        <p:spPr>
          <a:xfrm>
            <a:off x="602207" y="883472"/>
            <a:ext cx="1098915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8" name="Picture 4">
            <a:hlinkClick r:id="rId3"/>
            <a:extLst>
              <a:ext uri="{FF2B5EF4-FFF2-40B4-BE49-F238E27FC236}">
                <a16:creationId xmlns:a16="http://schemas.microsoft.com/office/drawing/2014/main" id="{27E2B20F-B0B3-A035-6FED-90672E9EE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5860" y="5692591"/>
            <a:ext cx="479983" cy="479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온라인 미디어 2" title="2022년 캡스톤디자인(키오스크) 4조 시연 영상">
            <a:hlinkClick r:id="" action="ppaction://media"/>
            <a:extLst>
              <a:ext uri="{FF2B5EF4-FFF2-40B4-BE49-F238E27FC236}">
                <a16:creationId xmlns:a16="http://schemas.microsoft.com/office/drawing/2014/main" id="{0757DCCD-2C71-CC1C-4D2E-7606F4552EE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1635221" y="1276350"/>
            <a:ext cx="8921558" cy="5040680"/>
          </a:xfrm>
          <a:prstGeom prst="rect">
            <a:avLst/>
          </a:prstGeom>
          <a:solidFill>
            <a:srgbClr val="4F81BD"/>
          </a:solidFill>
          <a:ln w="12700">
            <a:solidFill>
              <a:schemeClr val="accent1"/>
            </a:solidFill>
          </a:ln>
          <a:effectLst>
            <a:innerShdw blurRad="469900">
              <a:srgbClr val="000000">
                <a:alpha val="86000"/>
              </a:srgbClr>
            </a:innerShdw>
          </a:effectLst>
          <a:scene3d>
            <a:camera prst="orthographicFront"/>
            <a:lightRig rig="soft" dir="t"/>
          </a:scene3d>
          <a:sp3d/>
        </p:spPr>
      </p:pic>
    </p:spTree>
    <p:extLst>
      <p:ext uri="{BB962C8B-B14F-4D97-AF65-F5344CB8AC3E}">
        <p14:creationId xmlns:p14="http://schemas.microsoft.com/office/powerpoint/2010/main" val="390691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90">
            <a:extLst>
              <a:ext uri="{FF2B5EF4-FFF2-40B4-BE49-F238E27FC236}">
                <a16:creationId xmlns:a16="http://schemas.microsoft.com/office/drawing/2014/main" id="{835671DE-8D57-B9A9-F62B-C324A582C08D}"/>
              </a:ext>
            </a:extLst>
          </p:cNvPr>
          <p:cNvSpPr/>
          <p:nvPr/>
        </p:nvSpPr>
        <p:spPr>
          <a:xfrm>
            <a:off x="6432543" y="2890390"/>
            <a:ext cx="1171172" cy="11711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" name="Oval 59">
            <a:extLst>
              <a:ext uri="{FF2B5EF4-FFF2-40B4-BE49-F238E27FC236}">
                <a16:creationId xmlns:a16="http://schemas.microsoft.com/office/drawing/2014/main" id="{570DCCD0-68E4-4974-3CE9-9BA7DD85B0BC}"/>
              </a:ext>
            </a:extLst>
          </p:cNvPr>
          <p:cNvSpPr/>
          <p:nvPr/>
        </p:nvSpPr>
        <p:spPr>
          <a:xfrm>
            <a:off x="982006" y="1384670"/>
            <a:ext cx="1171172" cy="11711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152EBD45-3A99-4391-B20E-E4B7EBC74F2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7ECB15-F748-C140-A5C3-CF0090C943BA}" type="slidenum">
              <a:rPr lang="en-US" smtClean="0">
                <a:latin typeface="한컴 고딕" panose="02000500000000000000" pitchFamily="2" charset="-127"/>
                <a:ea typeface="한컴 고딕" panose="02000500000000000000" pitchFamily="2" charset="-127"/>
              </a:rPr>
              <a:pPr/>
              <a:t>12</a:t>
            </a:fld>
            <a:endParaRPr 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BFC75C-9AAF-445E-85B0-73BC94FEF24E}"/>
              </a:ext>
            </a:extLst>
          </p:cNvPr>
          <p:cNvSpPr txBox="1"/>
          <p:nvPr/>
        </p:nvSpPr>
        <p:spPr>
          <a:xfrm>
            <a:off x="514463" y="115743"/>
            <a:ext cx="506707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b="1" dirty="0">
                <a:latin typeface="한컴 고딕" panose="02000500000000000000" pitchFamily="2" charset="-127"/>
                <a:ea typeface="한컴 고딕" panose="02000500000000000000" pitchFamily="2" charset="-127"/>
                <a:cs typeface="Lato" panose="020F0502020204030203" pitchFamily="34" charset="0"/>
              </a:rPr>
              <a:t>7. </a:t>
            </a:r>
            <a:r>
              <a:rPr lang="ko-KR" altLang="en-US" sz="3600" b="1" dirty="0">
                <a:latin typeface="한컴 고딕" panose="02000500000000000000" pitchFamily="2" charset="-127"/>
                <a:ea typeface="한컴 고딕" panose="02000500000000000000" pitchFamily="2" charset="-127"/>
                <a:cs typeface="Lato" panose="020F0502020204030203" pitchFamily="34" charset="0"/>
              </a:rPr>
              <a:t>문제점 및 향후 계획</a:t>
            </a:r>
            <a:endParaRPr lang="en-US" sz="3600" b="1" dirty="0">
              <a:latin typeface="한컴 고딕" panose="02000500000000000000" pitchFamily="2" charset="-127"/>
              <a:ea typeface="한컴 고딕" panose="02000500000000000000" pitchFamily="2" charset="-127"/>
              <a:cs typeface="Lato" panose="020F0502020204030203" pitchFamily="34" charset="0"/>
            </a:endParaRPr>
          </a:p>
        </p:txBody>
      </p:sp>
      <p:cxnSp>
        <p:nvCxnSpPr>
          <p:cNvPr id="4" name="Straight Connector 17">
            <a:extLst>
              <a:ext uri="{FF2B5EF4-FFF2-40B4-BE49-F238E27FC236}">
                <a16:creationId xmlns:a16="http://schemas.microsoft.com/office/drawing/2014/main" id="{B65D102D-C87D-25CE-1CFE-CD8094C02CFD}"/>
              </a:ext>
            </a:extLst>
          </p:cNvPr>
          <p:cNvCxnSpPr>
            <a:cxnSpLocks/>
          </p:cNvCxnSpPr>
          <p:nvPr/>
        </p:nvCxnSpPr>
        <p:spPr>
          <a:xfrm>
            <a:off x="602207" y="883472"/>
            <a:ext cx="1098915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58">
            <a:extLst>
              <a:ext uri="{FF2B5EF4-FFF2-40B4-BE49-F238E27FC236}">
                <a16:creationId xmlns:a16="http://schemas.microsoft.com/office/drawing/2014/main" id="{4189376B-D740-BE76-6934-86E0178EB18F}"/>
              </a:ext>
            </a:extLst>
          </p:cNvPr>
          <p:cNvSpPr/>
          <p:nvPr/>
        </p:nvSpPr>
        <p:spPr>
          <a:xfrm>
            <a:off x="987871" y="4396110"/>
            <a:ext cx="1171172" cy="11711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6" name="Oval 59">
            <a:extLst>
              <a:ext uri="{FF2B5EF4-FFF2-40B4-BE49-F238E27FC236}">
                <a16:creationId xmlns:a16="http://schemas.microsoft.com/office/drawing/2014/main" id="{4D041D72-1F79-A83A-6DDC-171F8800D814}"/>
              </a:ext>
            </a:extLst>
          </p:cNvPr>
          <p:cNvSpPr/>
          <p:nvPr/>
        </p:nvSpPr>
        <p:spPr>
          <a:xfrm>
            <a:off x="987871" y="2890390"/>
            <a:ext cx="1171172" cy="11711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grpSp>
        <p:nvGrpSpPr>
          <p:cNvPr id="7" name="Group 60">
            <a:extLst>
              <a:ext uri="{FF2B5EF4-FFF2-40B4-BE49-F238E27FC236}">
                <a16:creationId xmlns:a16="http://schemas.microsoft.com/office/drawing/2014/main" id="{781D2505-1B61-F0EF-929C-2E66322108D8}"/>
              </a:ext>
            </a:extLst>
          </p:cNvPr>
          <p:cNvGrpSpPr/>
          <p:nvPr/>
        </p:nvGrpSpPr>
        <p:grpSpPr>
          <a:xfrm>
            <a:off x="2465154" y="1440398"/>
            <a:ext cx="3212419" cy="1231045"/>
            <a:chOff x="7743537" y="3897877"/>
            <a:chExt cx="3212419" cy="123104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56AE7F-6A7C-3CD6-E10C-6BDBF5D53711}"/>
                </a:ext>
              </a:extLst>
            </p:cNvPr>
            <p:cNvSpPr txBox="1"/>
            <p:nvPr/>
          </p:nvSpPr>
          <p:spPr>
            <a:xfrm>
              <a:off x="7743537" y="3897877"/>
              <a:ext cx="2806700" cy="3231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500" dirty="0">
                  <a:latin typeface="한컴 고딕" panose="02000500000000000000" pitchFamily="2" charset="-127"/>
                  <a:ea typeface="한컴 고딕" panose="02000500000000000000" pitchFamily="2" charset="-127"/>
                  <a:cs typeface="Montserrat Black" charset="0"/>
                </a:rPr>
                <a:t>처리 속도 부족 문제</a:t>
              </a:r>
              <a:endParaRPr lang="en-US" sz="1500" dirty="0">
                <a:latin typeface="한컴 고딕" panose="02000500000000000000" pitchFamily="2" charset="-127"/>
                <a:ea typeface="한컴 고딕" panose="02000500000000000000" pitchFamily="2" charset="-127"/>
                <a:cs typeface="Montserrat Black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C15EA5A-1E77-C0B8-9F8E-2DC70EB9DA12}"/>
                </a:ext>
              </a:extLst>
            </p:cNvPr>
            <p:cNvSpPr txBox="1"/>
            <p:nvPr/>
          </p:nvSpPr>
          <p:spPr>
            <a:xfrm>
              <a:off x="7743537" y="4267148"/>
              <a:ext cx="321241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UI</a:t>
              </a: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 폼이 열고 닫아질 때 속도가 느려지는 문제</a:t>
              </a:r>
              <a:endPara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ko-KR" altLang="ko-KR" sz="1000" b="0" i="0" u="none" strike="noStrike" cap="none" normalizeH="0" baseline="0" dirty="0">
                  <a:ln>
                    <a:noFill/>
                  </a:ln>
                  <a:effectLst/>
                  <a:latin typeface="한컴 고딕" panose="02000500000000000000" pitchFamily="2" charset="-127"/>
                  <a:ea typeface="한컴 고딕" panose="02000500000000000000" pitchFamily="2" charset="-127"/>
                </a:rPr>
                <a:t>라즈베리</a:t>
              </a: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effectLst/>
                  <a:latin typeface="한컴 고딕" panose="02000500000000000000" pitchFamily="2" charset="-127"/>
                  <a:ea typeface="한컴 고딕" panose="02000500000000000000" pitchFamily="2" charset="-127"/>
                </a:rPr>
                <a:t> </a:t>
              </a:r>
              <a:r>
                <a:rPr kumimoji="0" lang="ko-KR" altLang="ko-KR" sz="1000" b="0" i="0" u="none" strike="noStrike" cap="none" normalizeH="0" baseline="0" dirty="0">
                  <a:ln>
                    <a:noFill/>
                  </a:ln>
                  <a:effectLst/>
                  <a:latin typeface="한컴 고딕" panose="02000500000000000000" pitchFamily="2" charset="-127"/>
                  <a:ea typeface="한컴 고딕" panose="02000500000000000000" pitchFamily="2" charset="-127"/>
                </a:rPr>
                <a:t>파이보다 고사양의 싱글</a:t>
              </a: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effectLst/>
                  <a:latin typeface="한컴 고딕" panose="02000500000000000000" pitchFamily="2" charset="-127"/>
                  <a:ea typeface="한컴 고딕" panose="02000500000000000000" pitchFamily="2" charset="-127"/>
                </a:rPr>
                <a:t> </a:t>
              </a:r>
              <a:r>
                <a:rPr kumimoji="0" lang="ko-KR" altLang="ko-KR" sz="1000" b="0" i="0" u="none" strike="noStrike" cap="none" normalizeH="0" baseline="0" dirty="0">
                  <a:ln>
                    <a:noFill/>
                  </a:ln>
                  <a:effectLst/>
                  <a:latin typeface="한컴 고딕" panose="02000500000000000000" pitchFamily="2" charset="-127"/>
                  <a:ea typeface="한컴 고딕" panose="02000500000000000000" pitchFamily="2" charset="-127"/>
                </a:rPr>
                <a:t>보드 컴퓨터</a:t>
              </a: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effectLst/>
                  <a:latin typeface="한컴 고딕" panose="02000500000000000000" pitchFamily="2" charset="-127"/>
                  <a:ea typeface="한컴 고딕" panose="02000500000000000000" pitchFamily="2" charset="-127"/>
                </a:rPr>
                <a:t>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또는 데스크톱을</a:t>
              </a:r>
              <a:r>
                <a:rPr kumimoji="0" lang="ko-KR" altLang="ko-KR" sz="1000" b="0" i="0" u="none" strike="noStrike" cap="none" normalizeH="0" baseline="0" dirty="0">
                  <a:ln>
                    <a:noFill/>
                  </a:ln>
                  <a:effectLst/>
                  <a:latin typeface="한컴 고딕" panose="02000500000000000000" pitchFamily="2" charset="-127"/>
                  <a:ea typeface="한컴 고딕" panose="02000500000000000000" pitchFamily="2" charset="-127"/>
                </a:rPr>
                <a:t> 사용</a:t>
              </a:r>
              <a:r>
                <a:rPr kumimoji="0" lang="ko-KR" altLang="en-US" sz="1000" b="0" i="0" u="none" strike="noStrike" cap="none" normalizeH="0" baseline="0" dirty="0">
                  <a:ln>
                    <a:noFill/>
                  </a:ln>
                  <a:effectLst/>
                  <a:latin typeface="한컴 고딕" panose="02000500000000000000" pitchFamily="2" charset="-127"/>
                  <a:ea typeface="한컴 고딕" panose="02000500000000000000" pitchFamily="2" charset="-127"/>
                </a:rPr>
                <a:t>해서</a:t>
              </a:r>
              <a:r>
                <a:rPr kumimoji="0" lang="ko-KR" altLang="ko-KR" sz="1000" b="0" i="0" u="none" strike="noStrike" cap="none" normalizeH="0" baseline="0" dirty="0">
                  <a:ln>
                    <a:noFill/>
                  </a:ln>
                  <a:effectLst/>
                  <a:latin typeface="한컴 고딕" panose="02000500000000000000" pitchFamily="2" charset="-127"/>
                  <a:ea typeface="한컴 고딕" panose="02000500000000000000" pitchFamily="2" charset="-127"/>
                </a:rPr>
                <a:t> 처리 속도를 높이는 </a:t>
              </a:r>
              <a:r>
                <a:rPr kumimoji="0" lang="ko-KR" altLang="en-US" sz="1000" b="0" i="0" u="none" strike="noStrike" cap="none" normalizeH="0" baseline="0" dirty="0">
                  <a:ln>
                    <a:noFill/>
                  </a:ln>
                  <a:effectLst/>
                  <a:latin typeface="한컴 고딕" panose="02000500000000000000" pitchFamily="2" charset="-127"/>
                  <a:ea typeface="한컴 고딕" panose="02000500000000000000" pitchFamily="2" charset="-127"/>
                </a:rPr>
                <a:t>방안</a:t>
              </a:r>
              <a:endParaRPr kumimoji="0" lang="ko-KR" altLang="ko-KR" sz="1000" b="0" i="0" u="none" strike="noStrike" cap="none" normalizeH="0" baseline="0" dirty="0">
                <a:ln>
                  <a:noFill/>
                </a:ln>
                <a:effectLst/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</p:grpSp>
      <p:grpSp>
        <p:nvGrpSpPr>
          <p:cNvPr id="10" name="Group 65">
            <a:extLst>
              <a:ext uri="{FF2B5EF4-FFF2-40B4-BE49-F238E27FC236}">
                <a16:creationId xmlns:a16="http://schemas.microsoft.com/office/drawing/2014/main" id="{B1FAF2F8-ED0C-8BED-6DA8-56890A6791E6}"/>
              </a:ext>
            </a:extLst>
          </p:cNvPr>
          <p:cNvGrpSpPr/>
          <p:nvPr/>
        </p:nvGrpSpPr>
        <p:grpSpPr>
          <a:xfrm>
            <a:off x="2465154" y="2946118"/>
            <a:ext cx="3212419" cy="1231045"/>
            <a:chOff x="7743537" y="3897877"/>
            <a:chExt cx="3212419" cy="123104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54CA78-C425-5959-78F1-F169238ED8D3}"/>
                </a:ext>
              </a:extLst>
            </p:cNvPr>
            <p:cNvSpPr txBox="1"/>
            <p:nvPr/>
          </p:nvSpPr>
          <p:spPr>
            <a:xfrm>
              <a:off x="7743537" y="3897877"/>
              <a:ext cx="2806700" cy="3231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500" dirty="0">
                  <a:latin typeface="한컴 고딕" panose="02000500000000000000" pitchFamily="2" charset="-127"/>
                  <a:ea typeface="한컴 고딕" panose="02000500000000000000" pitchFamily="2" charset="-127"/>
                  <a:cs typeface="Montserrat Black" charset="0"/>
                </a:rPr>
                <a:t>가상 결제 문제</a:t>
              </a:r>
              <a:endParaRPr lang="en-US" sz="1500" dirty="0">
                <a:latin typeface="한컴 고딕" panose="02000500000000000000" pitchFamily="2" charset="-127"/>
                <a:ea typeface="한컴 고딕" panose="02000500000000000000" pitchFamily="2" charset="-127"/>
                <a:cs typeface="Montserrat Black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765B33C-9B0E-1EA9-894F-681AEBDFC51D}"/>
                </a:ext>
              </a:extLst>
            </p:cNvPr>
            <p:cNvSpPr txBox="1"/>
            <p:nvPr/>
          </p:nvSpPr>
          <p:spPr>
            <a:xfrm>
              <a:off x="7743537" y="4267148"/>
              <a:ext cx="321241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NFC</a:t>
              </a: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 결제 시 가상의 결제가 이루어지는 문제</a:t>
              </a:r>
              <a:endPara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NFC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 결제 시 </a:t>
              </a:r>
              <a:r>
                <a:rPr kumimoji="0" lang="ko-KR" altLang="ko-KR" sz="1000" b="0" i="0" u="none" strike="noStrike" cap="none" normalizeH="0" baseline="0" dirty="0">
                  <a:ln>
                    <a:noFill/>
                  </a:ln>
                  <a:effectLst/>
                  <a:latin typeface="한컴 고딕" panose="02000500000000000000" pitchFamily="2" charset="-127"/>
                  <a:ea typeface="한컴 고딕" panose="02000500000000000000" pitchFamily="2" charset="-127"/>
                </a:rPr>
                <a:t>은행사와 연결하여 실제로 </a:t>
              </a:r>
              <a:endParaRPr kumimoji="0" lang="en-US" altLang="ko-KR" sz="1000" b="0" i="0" u="none" strike="noStrike" cap="none" normalizeH="0" baseline="0" dirty="0">
                <a:ln>
                  <a:noFill/>
                </a:ln>
                <a:effectLst/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ko-KR" altLang="ko-KR" sz="1000" b="0" i="0" u="none" strike="noStrike" cap="none" normalizeH="0" baseline="0" dirty="0">
                  <a:ln>
                    <a:noFill/>
                  </a:ln>
                  <a:effectLst/>
                  <a:latin typeface="한컴 고딕" panose="02000500000000000000" pitchFamily="2" charset="-127"/>
                  <a:ea typeface="한컴 고딕" panose="02000500000000000000" pitchFamily="2" charset="-127"/>
                </a:rPr>
                <a:t>결제가 되는 부분을 추가</a:t>
              </a:r>
              <a:r>
                <a:rPr kumimoji="0" lang="ko-KR" altLang="en-US" sz="1000" b="0" i="0" u="none" strike="noStrike" cap="none" normalizeH="0" baseline="0" dirty="0">
                  <a:ln>
                    <a:noFill/>
                  </a:ln>
                  <a:effectLst/>
                  <a:latin typeface="한컴 고딕" panose="02000500000000000000" pitchFamily="2" charset="-127"/>
                  <a:ea typeface="한컴 고딕" panose="02000500000000000000" pitchFamily="2" charset="-127"/>
                </a:rPr>
                <a:t>하는 방안</a:t>
              </a:r>
              <a:endParaRPr kumimoji="0" lang="ko-KR" altLang="ko-KR" sz="1000" b="0" i="0" u="none" strike="noStrike" cap="none" normalizeH="0" baseline="0" dirty="0">
                <a:ln>
                  <a:noFill/>
                </a:ln>
                <a:effectLst/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</p:grpSp>
      <p:grpSp>
        <p:nvGrpSpPr>
          <p:cNvPr id="13" name="Group 69">
            <a:extLst>
              <a:ext uri="{FF2B5EF4-FFF2-40B4-BE49-F238E27FC236}">
                <a16:creationId xmlns:a16="http://schemas.microsoft.com/office/drawing/2014/main" id="{D791646C-EE6C-FD56-F299-A9BF92DC83F2}"/>
              </a:ext>
            </a:extLst>
          </p:cNvPr>
          <p:cNvGrpSpPr/>
          <p:nvPr/>
        </p:nvGrpSpPr>
        <p:grpSpPr>
          <a:xfrm>
            <a:off x="2465154" y="4451838"/>
            <a:ext cx="3212419" cy="1487526"/>
            <a:chOff x="7743537" y="3897877"/>
            <a:chExt cx="3212419" cy="148752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54A730A-F122-E9B8-3AD3-E19B1D206068}"/>
                </a:ext>
              </a:extLst>
            </p:cNvPr>
            <p:cNvSpPr txBox="1"/>
            <p:nvPr/>
          </p:nvSpPr>
          <p:spPr>
            <a:xfrm>
              <a:off x="7743537" y="3897877"/>
              <a:ext cx="2806700" cy="3231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500" dirty="0" err="1">
                  <a:latin typeface="한컴 고딕" panose="02000500000000000000" pitchFamily="2" charset="-127"/>
                  <a:ea typeface="한컴 고딕" panose="02000500000000000000" pitchFamily="2" charset="-127"/>
                  <a:cs typeface="Montserrat Black" charset="0"/>
                </a:rPr>
                <a:t>MySql</a:t>
              </a:r>
              <a:r>
                <a:rPr lang="en-US" altLang="ko-KR" sz="1500" dirty="0">
                  <a:latin typeface="한컴 고딕" panose="02000500000000000000" pitchFamily="2" charset="-127"/>
                  <a:ea typeface="한컴 고딕" panose="02000500000000000000" pitchFamily="2" charset="-127"/>
                  <a:cs typeface="Montserrat Black" charset="0"/>
                </a:rPr>
                <a:t> </a:t>
              </a:r>
              <a:r>
                <a:rPr lang="ko-KR" altLang="en-US" sz="1500" dirty="0">
                  <a:latin typeface="한컴 고딕" panose="02000500000000000000" pitchFamily="2" charset="-127"/>
                  <a:ea typeface="한컴 고딕" panose="02000500000000000000" pitchFamily="2" charset="-127"/>
                  <a:cs typeface="Montserrat Black" charset="0"/>
                </a:rPr>
                <a:t>서버 문제</a:t>
              </a:r>
              <a:endParaRPr lang="en-US" sz="1500" dirty="0">
                <a:latin typeface="한컴 고딕" panose="02000500000000000000" pitchFamily="2" charset="-127"/>
                <a:ea typeface="한컴 고딕" panose="02000500000000000000" pitchFamily="2" charset="-127"/>
                <a:cs typeface="Montserrat Black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3504BF8-DA02-EC9B-A4E4-FCE1134EA533}"/>
                </a:ext>
              </a:extLst>
            </p:cNvPr>
            <p:cNvSpPr txBox="1"/>
            <p:nvPr/>
          </p:nvSpPr>
          <p:spPr>
            <a:xfrm>
              <a:off x="7743537" y="4267148"/>
              <a:ext cx="3212419" cy="1118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  <a:cs typeface="Open Sans Extrabold" panose="020B0906030804020204" pitchFamily="34" charset="0"/>
                </a:rPr>
                <a:t>두 개의 테이블로 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  <a:cs typeface="Open Sans Extrabold" panose="020B0906030804020204" pitchFamily="34" charset="0"/>
                </a:rPr>
                <a:t>DB</a:t>
              </a: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  <a:cs typeface="Open Sans Extrabold" panose="020B0906030804020204" pitchFamily="34" charset="0"/>
                </a:rPr>
                <a:t>를 관리하여 세밀한 관리가 </a:t>
              </a:r>
              <a:b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  <a:cs typeface="Open Sans Extrabold" panose="020B0906030804020204" pitchFamily="34" charset="0"/>
                </a:rPr>
              </a:b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  <a:cs typeface="Open Sans Extrabold" panose="020B0906030804020204" pitchFamily="34" charset="0"/>
                </a:rPr>
                <a:t>어려웠던 문제</a:t>
              </a:r>
              <a:endPara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Open Sans Extrabold" panose="020B0906030804020204" pitchFamily="34" charset="0"/>
              </a:endParaRPr>
            </a:p>
            <a:p>
              <a:pPr>
                <a:lnSpc>
                  <a:spcPts val="1600"/>
                </a:lnSpc>
              </a:pPr>
              <a:endPara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Open Sans Extrabold" panose="020B0906030804020204" pitchFamily="34" charset="0"/>
              </a:endParaRPr>
            </a:p>
            <a:p>
              <a:pPr>
                <a:lnSpc>
                  <a:spcPts val="1600"/>
                </a:lnSpc>
              </a:pP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  <a:cs typeface="Open Sans Extrabold" panose="020B0906030804020204" pitchFamily="34" charset="0"/>
                </a:rPr>
                <a:t>DB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  <a:cs typeface="Open Sans Extrabold" panose="020B0906030804020204" pitchFamily="34" charset="0"/>
                </a:rPr>
                <a:t>테이블을 여러 개로 세분화하여 각각 데이터를 따로 관리하는 방안 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  <a:cs typeface="Open Sans Extrabold" panose="020B0906030804020204" pitchFamily="34" charset="0"/>
              </a:endParaRPr>
            </a:p>
          </p:txBody>
        </p:sp>
      </p:grpSp>
      <p:sp>
        <p:nvSpPr>
          <p:cNvPr id="16" name="Oval 88">
            <a:extLst>
              <a:ext uri="{FF2B5EF4-FFF2-40B4-BE49-F238E27FC236}">
                <a16:creationId xmlns:a16="http://schemas.microsoft.com/office/drawing/2014/main" id="{593C5249-AFBF-5506-A020-55342E45F59E}"/>
              </a:ext>
            </a:extLst>
          </p:cNvPr>
          <p:cNvSpPr/>
          <p:nvPr/>
        </p:nvSpPr>
        <p:spPr>
          <a:xfrm>
            <a:off x="6432543" y="1384670"/>
            <a:ext cx="1171172" cy="11711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grpSp>
        <p:nvGrpSpPr>
          <p:cNvPr id="23" name="Group 92">
            <a:extLst>
              <a:ext uri="{FF2B5EF4-FFF2-40B4-BE49-F238E27FC236}">
                <a16:creationId xmlns:a16="http://schemas.microsoft.com/office/drawing/2014/main" id="{2F997487-6305-0568-1795-0F68FADAA1A6}"/>
              </a:ext>
            </a:extLst>
          </p:cNvPr>
          <p:cNvGrpSpPr/>
          <p:nvPr/>
        </p:nvGrpSpPr>
        <p:grpSpPr>
          <a:xfrm>
            <a:off x="7909826" y="2946118"/>
            <a:ext cx="3212419" cy="1384934"/>
            <a:chOff x="7743537" y="3897877"/>
            <a:chExt cx="3212419" cy="138493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6ECC36-9352-A07C-0E55-F11FA5F8B057}"/>
                </a:ext>
              </a:extLst>
            </p:cNvPr>
            <p:cNvSpPr txBox="1"/>
            <p:nvPr/>
          </p:nvSpPr>
          <p:spPr>
            <a:xfrm>
              <a:off x="7743537" y="3897877"/>
              <a:ext cx="2806700" cy="3231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500" dirty="0">
                  <a:latin typeface="한컴 고딕" panose="02000500000000000000" pitchFamily="2" charset="-127"/>
                  <a:ea typeface="한컴 고딕" panose="02000500000000000000" pitchFamily="2" charset="-127"/>
                  <a:cs typeface="Montserrat Black" charset="0"/>
                </a:rPr>
                <a:t>UI</a:t>
              </a:r>
              <a:r>
                <a:rPr lang="ko-KR" altLang="en-US" sz="1500" dirty="0">
                  <a:latin typeface="한컴 고딕" panose="02000500000000000000" pitchFamily="2" charset="-127"/>
                  <a:ea typeface="한컴 고딕" panose="02000500000000000000" pitchFamily="2" charset="-127"/>
                  <a:cs typeface="Montserrat Black" charset="0"/>
                </a:rPr>
                <a:t> 문제</a:t>
              </a:r>
              <a:r>
                <a:rPr lang="en-US" altLang="ko-KR" sz="1500" dirty="0">
                  <a:latin typeface="한컴 고딕" panose="02000500000000000000" pitchFamily="2" charset="-127"/>
                  <a:ea typeface="한컴 고딕" panose="02000500000000000000" pitchFamily="2" charset="-127"/>
                  <a:cs typeface="Montserrat Black" charset="0"/>
                </a:rPr>
                <a:t>_2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682CC38-648F-D8EC-64E0-21EAEA4603DB}"/>
                </a:ext>
              </a:extLst>
            </p:cNvPr>
            <p:cNvSpPr txBox="1"/>
            <p:nvPr/>
          </p:nvSpPr>
          <p:spPr>
            <a:xfrm>
              <a:off x="7743537" y="4267148"/>
              <a:ext cx="321241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ko-KR" altLang="ko-KR" sz="10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한컴 고딕" panose="02000500000000000000" pitchFamily="2" charset="-127"/>
                  <a:ea typeface="한컴 고딕" panose="02000500000000000000" pitchFamily="2" charset="-127"/>
                </a:rPr>
                <a:t>첫번째 또는 두번째</a:t>
              </a: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kumimoji="0" lang="ko-KR" altLang="en-US" sz="10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한컴 고딕" panose="02000500000000000000" pitchFamily="2" charset="-127"/>
                  <a:ea typeface="한컴 고딕" panose="02000500000000000000" pitchFamily="2" charset="-127"/>
                </a:rPr>
                <a:t>그 밖의</a:t>
              </a:r>
              <a:r>
                <a:rPr kumimoji="0" lang="ko-KR" altLang="ko-KR" sz="10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한컴 고딕" panose="02000500000000000000" pitchFamily="2" charset="-127"/>
                  <a:ea typeface="한컴 고딕" panose="02000500000000000000" pitchFamily="2" charset="-127"/>
                </a:rPr>
                <a:t> 윈도우를</a:t>
              </a: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한컴 고딕" panose="02000500000000000000" pitchFamily="2" charset="-127"/>
                  <a:ea typeface="한컴 고딕" panose="02000500000000000000" pitchFamily="2" charset="-127"/>
                </a:rPr>
                <a:t> </a:t>
              </a: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닫기 위하여</a:t>
              </a:r>
              <a:r>
                <a:rPr lang="en-US" altLang="ko-KR" sz="8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한컴 고딕" panose="02000500000000000000" pitchFamily="2" charset="-127"/>
                  <a:ea typeface="한컴 고딕" panose="02000500000000000000" pitchFamily="2" charset="-127"/>
                </a:rPr>
                <a:t>.close() </a:t>
              </a:r>
              <a:r>
                <a:rPr kumimoji="0" lang="ko-KR" altLang="ko-KR" sz="10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한컴 고딕" panose="02000500000000000000" pitchFamily="2" charset="-127"/>
                  <a:ea typeface="한컴 고딕" panose="02000500000000000000" pitchFamily="2" charset="-127"/>
                </a:rPr>
                <a:t>사용할 </a:t>
              </a:r>
              <a:r>
                <a:rPr kumimoji="0" lang="ko-KR" altLang="en-US" sz="10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한컴 고딕" panose="02000500000000000000" pitchFamily="2" charset="-127"/>
                  <a:ea typeface="한컴 고딕" panose="02000500000000000000" pitchFamily="2" charset="-127"/>
                </a:rPr>
                <a:t>경우</a:t>
              </a:r>
              <a:r>
                <a:rPr kumimoji="0" lang="ko-KR" altLang="ko-KR" sz="10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한컴 고딕" panose="02000500000000000000" pitchFamily="2" charset="-127"/>
                  <a:ea typeface="한컴 고딕" panose="02000500000000000000" pitchFamily="2" charset="-127"/>
                </a:rPr>
                <a:t> </a:t>
              </a:r>
              <a:r>
                <a:rPr kumimoji="0" lang="ko-KR" altLang="en-US" sz="10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한컴 고딕" panose="02000500000000000000" pitchFamily="2" charset="-127"/>
                  <a:ea typeface="한컴 고딕" panose="02000500000000000000" pitchFamily="2" charset="-127"/>
                </a:rPr>
                <a:t>다음 윈도우로 보내기 위한 </a:t>
              </a:r>
              <a:r>
                <a:rPr kumimoji="0" lang="ko-KR" altLang="ko-KR" sz="10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한컴 고딕" panose="02000500000000000000" pitchFamily="2" charset="-127"/>
                  <a:ea typeface="한컴 고딕" panose="02000500000000000000" pitchFamily="2" charset="-127"/>
                </a:rPr>
                <a:t>정보들이 같이 삭제되</a:t>
              </a:r>
              <a:r>
                <a:rPr kumimoji="0" lang="ko-KR" altLang="en-US" sz="10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한컴 고딕" panose="02000500000000000000" pitchFamily="2" charset="-127"/>
                  <a:ea typeface="한컴 고딕" panose="02000500000000000000" pitchFamily="2" charset="-127"/>
                </a:rPr>
                <a:t>거나 응답 없음이 되는</a:t>
              </a:r>
              <a:r>
                <a:rPr kumimoji="0" lang="ko-KR" altLang="ko-KR" sz="10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한컴 고딕" panose="02000500000000000000" pitchFamily="2" charset="-127"/>
                  <a:ea typeface="한컴 고딕" panose="02000500000000000000" pitchFamily="2" charset="-127"/>
                </a:rPr>
                <a:t> 문제</a:t>
              </a:r>
              <a:endPara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00" dirty="0">
                <a:solidFill>
                  <a:srgbClr val="24292F"/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  <a:cs typeface="Open Sans Extrabold" panose="020B0906030804020204" pitchFamily="34" charset="0"/>
                </a:rPr>
                <a:t>멀티 스레드를 사용하여 </a:t>
              </a:r>
              <a:r>
                <a:rPr lang="ko-KR" altLang="en-US" sz="1000" dirty="0" err="1">
                  <a:latin typeface="한컴 고딕" panose="02000500000000000000" pitchFamily="2" charset="-127"/>
                  <a:ea typeface="한컴 고딕" panose="02000500000000000000" pitchFamily="2" charset="-127"/>
                  <a:cs typeface="Open Sans Extrabold" panose="020B0906030804020204" pitchFamily="34" charset="0"/>
                </a:rPr>
                <a:t>멀티테스킹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  <a:cs typeface="Open Sans Extrabold" panose="020B0906030804020204" pitchFamily="34" charset="0"/>
                </a:rPr>
                <a:t> 도중 창이 닫아져도 응답 없음이 생기지 않도록 프로세스를 최적화하는 방안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  <a:cs typeface="Open Sans Extrabold" panose="020B0906030804020204" pitchFamily="34" charset="0"/>
              </a:endParaRPr>
            </a:p>
          </p:txBody>
        </p:sp>
      </p:grpSp>
      <p:grpSp>
        <p:nvGrpSpPr>
          <p:cNvPr id="33" name="Group 104">
            <a:extLst>
              <a:ext uri="{FF2B5EF4-FFF2-40B4-BE49-F238E27FC236}">
                <a16:creationId xmlns:a16="http://schemas.microsoft.com/office/drawing/2014/main" id="{8F45CEE4-E6AC-F1F7-FD42-3194E2C540A5}"/>
              </a:ext>
            </a:extLst>
          </p:cNvPr>
          <p:cNvGrpSpPr/>
          <p:nvPr/>
        </p:nvGrpSpPr>
        <p:grpSpPr>
          <a:xfrm>
            <a:off x="1345897" y="3337563"/>
            <a:ext cx="455120" cy="276826"/>
            <a:chOff x="4921251" y="4322763"/>
            <a:chExt cx="307975" cy="187325"/>
          </a:xfrm>
          <a:solidFill>
            <a:schemeClr val="tx1"/>
          </a:solidFill>
        </p:grpSpPr>
        <p:sp>
          <p:nvSpPr>
            <p:cNvPr id="35" name="Freeform 61">
              <a:extLst>
                <a:ext uri="{FF2B5EF4-FFF2-40B4-BE49-F238E27FC236}">
                  <a16:creationId xmlns:a16="http://schemas.microsoft.com/office/drawing/2014/main" id="{DF8453BF-3227-408E-F3C8-77545B38B0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21251" y="4383088"/>
              <a:ext cx="271463" cy="127000"/>
            </a:xfrm>
            <a:custGeom>
              <a:avLst/>
              <a:gdLst>
                <a:gd name="T0" fmla="*/ 60 w 75"/>
                <a:gd name="T1" fmla="*/ 23 h 35"/>
                <a:gd name="T2" fmla="*/ 58 w 75"/>
                <a:gd name="T3" fmla="*/ 23 h 35"/>
                <a:gd name="T4" fmla="*/ 15 w 75"/>
                <a:gd name="T5" fmla="*/ 30 h 35"/>
                <a:gd name="T6" fmla="*/ 14 w 75"/>
                <a:gd name="T7" fmla="*/ 29 h 35"/>
                <a:gd name="T8" fmla="*/ 14 w 75"/>
                <a:gd name="T9" fmla="*/ 25 h 35"/>
                <a:gd name="T10" fmla="*/ 13 w 75"/>
                <a:gd name="T11" fmla="*/ 25 h 35"/>
                <a:gd name="T12" fmla="*/ 8 w 75"/>
                <a:gd name="T13" fmla="*/ 25 h 35"/>
                <a:gd name="T14" fmla="*/ 8 w 75"/>
                <a:gd name="T15" fmla="*/ 25 h 35"/>
                <a:gd name="T16" fmla="*/ 5 w 75"/>
                <a:gd name="T17" fmla="*/ 9 h 35"/>
                <a:gd name="T18" fmla="*/ 6 w 75"/>
                <a:gd name="T19" fmla="*/ 8 h 35"/>
                <a:gd name="T20" fmla="*/ 7 w 75"/>
                <a:gd name="T21" fmla="*/ 8 h 35"/>
                <a:gd name="T22" fmla="*/ 7 w 75"/>
                <a:gd name="T23" fmla="*/ 7 h 35"/>
                <a:gd name="T24" fmla="*/ 7 w 75"/>
                <a:gd name="T25" fmla="*/ 0 h 35"/>
                <a:gd name="T26" fmla="*/ 7 w 75"/>
                <a:gd name="T27" fmla="*/ 0 h 35"/>
                <a:gd name="T28" fmla="*/ 4 w 75"/>
                <a:gd name="T29" fmla="*/ 0 h 35"/>
                <a:gd name="T30" fmla="*/ 1 w 75"/>
                <a:gd name="T31" fmla="*/ 4 h 35"/>
                <a:gd name="T32" fmla="*/ 4 w 75"/>
                <a:gd name="T33" fmla="*/ 31 h 35"/>
                <a:gd name="T34" fmla="*/ 9 w 75"/>
                <a:gd name="T35" fmla="*/ 35 h 35"/>
                <a:gd name="T36" fmla="*/ 73 w 75"/>
                <a:gd name="T37" fmla="*/ 25 h 35"/>
                <a:gd name="T38" fmla="*/ 75 w 75"/>
                <a:gd name="T39" fmla="*/ 24 h 35"/>
                <a:gd name="T40" fmla="*/ 75 w 75"/>
                <a:gd name="T41" fmla="*/ 23 h 35"/>
                <a:gd name="T42" fmla="*/ 60 w 75"/>
                <a:gd name="T43" fmla="*/ 23 h 35"/>
                <a:gd name="T44" fmla="*/ 60 w 75"/>
                <a:gd name="T45" fmla="*/ 23 h 35"/>
                <a:gd name="T46" fmla="*/ 60 w 75"/>
                <a:gd name="T47" fmla="*/ 2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5" h="35">
                  <a:moveTo>
                    <a:pt x="60" y="23"/>
                  </a:moveTo>
                  <a:cubicBezTo>
                    <a:pt x="59" y="23"/>
                    <a:pt x="59" y="23"/>
                    <a:pt x="58" y="23"/>
                  </a:cubicBezTo>
                  <a:cubicBezTo>
                    <a:pt x="45" y="25"/>
                    <a:pt x="25" y="28"/>
                    <a:pt x="15" y="30"/>
                  </a:cubicBezTo>
                  <a:cubicBezTo>
                    <a:pt x="14" y="30"/>
                    <a:pt x="14" y="29"/>
                    <a:pt x="14" y="29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3" y="24"/>
                    <a:pt x="13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7" y="21"/>
                    <a:pt x="6" y="13"/>
                    <a:pt x="5" y="9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7" y="8"/>
                    <a:pt x="7" y="8"/>
                  </a:cubicBezTo>
                  <a:cubicBezTo>
                    <a:pt x="8" y="8"/>
                    <a:pt x="7" y="7"/>
                    <a:pt x="7" y="7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1" y="4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5" y="33"/>
                    <a:pt x="7" y="35"/>
                    <a:pt x="9" y="35"/>
                  </a:cubicBezTo>
                  <a:cubicBezTo>
                    <a:pt x="73" y="25"/>
                    <a:pt x="73" y="25"/>
                    <a:pt x="73" y="25"/>
                  </a:cubicBezTo>
                  <a:cubicBezTo>
                    <a:pt x="74" y="25"/>
                    <a:pt x="75" y="25"/>
                    <a:pt x="75" y="24"/>
                  </a:cubicBezTo>
                  <a:cubicBezTo>
                    <a:pt x="75" y="24"/>
                    <a:pt x="75" y="23"/>
                    <a:pt x="75" y="23"/>
                  </a:cubicBezTo>
                  <a:lnTo>
                    <a:pt x="60" y="23"/>
                  </a:lnTo>
                  <a:close/>
                  <a:moveTo>
                    <a:pt x="60" y="23"/>
                  </a:moveTo>
                  <a:cubicBezTo>
                    <a:pt x="60" y="23"/>
                    <a:pt x="60" y="23"/>
                    <a:pt x="60" y="2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  <p:sp>
          <p:nvSpPr>
            <p:cNvPr id="36" name="Freeform 62">
              <a:extLst>
                <a:ext uri="{FF2B5EF4-FFF2-40B4-BE49-F238E27FC236}">
                  <a16:creationId xmlns:a16="http://schemas.microsoft.com/office/drawing/2014/main" id="{C87EE24E-30D0-B099-C666-C96684B4CF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68876" y="4322763"/>
              <a:ext cx="260350" cy="125413"/>
            </a:xfrm>
            <a:custGeom>
              <a:avLst/>
              <a:gdLst>
                <a:gd name="T0" fmla="*/ 68 w 72"/>
                <a:gd name="T1" fmla="*/ 0 h 35"/>
                <a:gd name="T2" fmla="*/ 4 w 72"/>
                <a:gd name="T3" fmla="*/ 0 h 35"/>
                <a:gd name="T4" fmla="*/ 0 w 72"/>
                <a:gd name="T5" fmla="*/ 4 h 35"/>
                <a:gd name="T6" fmla="*/ 0 w 72"/>
                <a:gd name="T7" fmla="*/ 31 h 35"/>
                <a:gd name="T8" fmla="*/ 4 w 72"/>
                <a:gd name="T9" fmla="*/ 35 h 35"/>
                <a:gd name="T10" fmla="*/ 68 w 72"/>
                <a:gd name="T11" fmla="*/ 35 h 35"/>
                <a:gd name="T12" fmla="*/ 72 w 72"/>
                <a:gd name="T13" fmla="*/ 31 h 35"/>
                <a:gd name="T14" fmla="*/ 72 w 72"/>
                <a:gd name="T15" fmla="*/ 4 h 35"/>
                <a:gd name="T16" fmla="*/ 68 w 72"/>
                <a:gd name="T17" fmla="*/ 0 h 35"/>
                <a:gd name="T18" fmla="*/ 68 w 72"/>
                <a:gd name="T19" fmla="*/ 25 h 35"/>
                <a:gd name="T20" fmla="*/ 67 w 72"/>
                <a:gd name="T21" fmla="*/ 26 h 35"/>
                <a:gd name="T22" fmla="*/ 62 w 72"/>
                <a:gd name="T23" fmla="*/ 26 h 35"/>
                <a:gd name="T24" fmla="*/ 61 w 72"/>
                <a:gd name="T25" fmla="*/ 27 h 35"/>
                <a:gd name="T26" fmla="*/ 61 w 72"/>
                <a:gd name="T27" fmla="*/ 30 h 35"/>
                <a:gd name="T28" fmla="*/ 61 w 72"/>
                <a:gd name="T29" fmla="*/ 31 h 35"/>
                <a:gd name="T30" fmla="*/ 10 w 72"/>
                <a:gd name="T31" fmla="*/ 31 h 35"/>
                <a:gd name="T32" fmla="*/ 10 w 72"/>
                <a:gd name="T33" fmla="*/ 31 h 35"/>
                <a:gd name="T34" fmla="*/ 10 w 72"/>
                <a:gd name="T35" fmla="*/ 27 h 35"/>
                <a:gd name="T36" fmla="*/ 9 w 72"/>
                <a:gd name="T37" fmla="*/ 26 h 35"/>
                <a:gd name="T38" fmla="*/ 5 w 72"/>
                <a:gd name="T39" fmla="*/ 26 h 35"/>
                <a:gd name="T40" fmla="*/ 4 w 72"/>
                <a:gd name="T41" fmla="*/ 25 h 35"/>
                <a:gd name="T42" fmla="*/ 4 w 72"/>
                <a:gd name="T43" fmla="*/ 9 h 35"/>
                <a:gd name="T44" fmla="*/ 5 w 72"/>
                <a:gd name="T45" fmla="*/ 9 h 35"/>
                <a:gd name="T46" fmla="*/ 9 w 72"/>
                <a:gd name="T47" fmla="*/ 9 h 35"/>
                <a:gd name="T48" fmla="*/ 10 w 72"/>
                <a:gd name="T49" fmla="*/ 8 h 35"/>
                <a:gd name="T50" fmla="*/ 10 w 72"/>
                <a:gd name="T51" fmla="*/ 5 h 35"/>
                <a:gd name="T52" fmla="*/ 11 w 72"/>
                <a:gd name="T53" fmla="*/ 4 h 35"/>
                <a:gd name="T54" fmla="*/ 61 w 72"/>
                <a:gd name="T55" fmla="*/ 4 h 35"/>
                <a:gd name="T56" fmla="*/ 61 w 72"/>
                <a:gd name="T57" fmla="*/ 5 h 35"/>
                <a:gd name="T58" fmla="*/ 61 w 72"/>
                <a:gd name="T59" fmla="*/ 8 h 35"/>
                <a:gd name="T60" fmla="*/ 62 w 72"/>
                <a:gd name="T61" fmla="*/ 9 h 35"/>
                <a:gd name="T62" fmla="*/ 68 w 72"/>
                <a:gd name="T63" fmla="*/ 9 h 35"/>
                <a:gd name="T64" fmla="*/ 68 w 72"/>
                <a:gd name="T65" fmla="*/ 9 h 35"/>
                <a:gd name="T66" fmla="*/ 68 w 72"/>
                <a:gd name="T67" fmla="*/ 25 h 35"/>
                <a:gd name="T68" fmla="*/ 68 w 72"/>
                <a:gd name="T69" fmla="*/ 25 h 35"/>
                <a:gd name="T70" fmla="*/ 68 w 72"/>
                <a:gd name="T71" fmla="*/ 2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" h="35">
                  <a:moveTo>
                    <a:pt x="68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3"/>
                    <a:pt x="2" y="35"/>
                    <a:pt x="4" y="35"/>
                  </a:cubicBezTo>
                  <a:cubicBezTo>
                    <a:pt x="68" y="35"/>
                    <a:pt x="68" y="35"/>
                    <a:pt x="68" y="35"/>
                  </a:cubicBezTo>
                  <a:cubicBezTo>
                    <a:pt x="70" y="35"/>
                    <a:pt x="72" y="33"/>
                    <a:pt x="72" y="31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2" y="2"/>
                    <a:pt x="70" y="0"/>
                    <a:pt x="68" y="0"/>
                  </a:cubicBezTo>
                  <a:close/>
                  <a:moveTo>
                    <a:pt x="68" y="25"/>
                  </a:moveTo>
                  <a:cubicBezTo>
                    <a:pt x="68" y="26"/>
                    <a:pt x="67" y="26"/>
                    <a:pt x="67" y="26"/>
                  </a:cubicBezTo>
                  <a:cubicBezTo>
                    <a:pt x="62" y="26"/>
                    <a:pt x="62" y="26"/>
                    <a:pt x="62" y="26"/>
                  </a:cubicBezTo>
                  <a:cubicBezTo>
                    <a:pt x="62" y="26"/>
                    <a:pt x="61" y="26"/>
                    <a:pt x="61" y="27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61" y="30"/>
                    <a:pt x="61" y="31"/>
                    <a:pt x="6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4" y="26"/>
                    <a:pt x="4" y="25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0" y="9"/>
                    <a:pt x="10" y="9"/>
                    <a:pt x="10" y="8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4"/>
                    <a:pt x="11" y="4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62" y="4"/>
                    <a:pt x="61" y="5"/>
                    <a:pt x="61" y="5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1" y="9"/>
                    <a:pt x="62" y="9"/>
                    <a:pt x="62" y="9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8" y="13"/>
                    <a:pt x="68" y="21"/>
                    <a:pt x="68" y="25"/>
                  </a:cubicBezTo>
                  <a:close/>
                  <a:moveTo>
                    <a:pt x="68" y="25"/>
                  </a:moveTo>
                  <a:cubicBezTo>
                    <a:pt x="68" y="25"/>
                    <a:pt x="68" y="25"/>
                    <a:pt x="68" y="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  <p:sp>
          <p:nvSpPr>
            <p:cNvPr id="37" name="Freeform 63">
              <a:extLst>
                <a:ext uri="{FF2B5EF4-FFF2-40B4-BE49-F238E27FC236}">
                  <a16:creationId xmlns:a16="http://schemas.microsoft.com/office/drawing/2014/main" id="{B7643A8B-1559-9A45-6F2F-75772DAF77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76826" y="4351338"/>
              <a:ext cx="36513" cy="71438"/>
            </a:xfrm>
            <a:custGeom>
              <a:avLst/>
              <a:gdLst>
                <a:gd name="T0" fmla="*/ 6 w 10"/>
                <a:gd name="T1" fmla="*/ 8 h 20"/>
                <a:gd name="T2" fmla="*/ 3 w 10"/>
                <a:gd name="T3" fmla="*/ 6 h 20"/>
                <a:gd name="T4" fmla="*/ 6 w 10"/>
                <a:gd name="T5" fmla="*/ 4 h 20"/>
                <a:gd name="T6" fmla="*/ 8 w 10"/>
                <a:gd name="T7" fmla="*/ 5 h 20"/>
                <a:gd name="T8" fmla="*/ 9 w 10"/>
                <a:gd name="T9" fmla="*/ 5 h 20"/>
                <a:gd name="T10" fmla="*/ 9 w 10"/>
                <a:gd name="T11" fmla="*/ 4 h 20"/>
                <a:gd name="T12" fmla="*/ 10 w 10"/>
                <a:gd name="T13" fmla="*/ 3 h 20"/>
                <a:gd name="T14" fmla="*/ 9 w 10"/>
                <a:gd name="T15" fmla="*/ 3 h 20"/>
                <a:gd name="T16" fmla="*/ 7 w 10"/>
                <a:gd name="T17" fmla="*/ 2 h 20"/>
                <a:gd name="T18" fmla="*/ 7 w 10"/>
                <a:gd name="T19" fmla="*/ 2 h 20"/>
                <a:gd name="T20" fmla="*/ 7 w 10"/>
                <a:gd name="T21" fmla="*/ 0 h 20"/>
                <a:gd name="T22" fmla="*/ 6 w 10"/>
                <a:gd name="T23" fmla="*/ 0 h 20"/>
                <a:gd name="T24" fmla="*/ 5 w 10"/>
                <a:gd name="T25" fmla="*/ 0 h 20"/>
                <a:gd name="T26" fmla="*/ 4 w 10"/>
                <a:gd name="T27" fmla="*/ 0 h 20"/>
                <a:gd name="T28" fmla="*/ 4 w 10"/>
                <a:gd name="T29" fmla="*/ 2 h 20"/>
                <a:gd name="T30" fmla="*/ 4 w 10"/>
                <a:gd name="T31" fmla="*/ 2 h 20"/>
                <a:gd name="T32" fmla="*/ 1 w 10"/>
                <a:gd name="T33" fmla="*/ 6 h 20"/>
                <a:gd name="T34" fmla="*/ 5 w 10"/>
                <a:gd name="T35" fmla="*/ 11 h 20"/>
                <a:gd name="T36" fmla="*/ 7 w 10"/>
                <a:gd name="T37" fmla="*/ 13 h 20"/>
                <a:gd name="T38" fmla="*/ 5 w 10"/>
                <a:gd name="T39" fmla="*/ 15 h 20"/>
                <a:gd name="T40" fmla="*/ 2 w 10"/>
                <a:gd name="T41" fmla="*/ 14 h 20"/>
                <a:gd name="T42" fmla="*/ 2 w 10"/>
                <a:gd name="T43" fmla="*/ 14 h 20"/>
                <a:gd name="T44" fmla="*/ 1 w 10"/>
                <a:gd name="T45" fmla="*/ 15 h 20"/>
                <a:gd name="T46" fmla="*/ 0 w 10"/>
                <a:gd name="T47" fmla="*/ 16 h 20"/>
                <a:gd name="T48" fmla="*/ 1 w 10"/>
                <a:gd name="T49" fmla="*/ 17 h 20"/>
                <a:gd name="T50" fmla="*/ 4 w 10"/>
                <a:gd name="T51" fmla="*/ 17 h 20"/>
                <a:gd name="T52" fmla="*/ 4 w 10"/>
                <a:gd name="T53" fmla="*/ 18 h 20"/>
                <a:gd name="T54" fmla="*/ 4 w 10"/>
                <a:gd name="T55" fmla="*/ 19 h 20"/>
                <a:gd name="T56" fmla="*/ 5 w 10"/>
                <a:gd name="T57" fmla="*/ 20 h 20"/>
                <a:gd name="T58" fmla="*/ 6 w 10"/>
                <a:gd name="T59" fmla="*/ 20 h 20"/>
                <a:gd name="T60" fmla="*/ 6 w 10"/>
                <a:gd name="T61" fmla="*/ 19 h 20"/>
                <a:gd name="T62" fmla="*/ 6 w 10"/>
                <a:gd name="T63" fmla="*/ 18 h 20"/>
                <a:gd name="T64" fmla="*/ 7 w 10"/>
                <a:gd name="T65" fmla="*/ 17 h 20"/>
                <a:gd name="T66" fmla="*/ 10 w 10"/>
                <a:gd name="T67" fmla="*/ 13 h 20"/>
                <a:gd name="T68" fmla="*/ 6 w 10"/>
                <a:gd name="T69" fmla="*/ 8 h 20"/>
                <a:gd name="T70" fmla="*/ 6 w 10"/>
                <a:gd name="T71" fmla="*/ 8 h 20"/>
                <a:gd name="T72" fmla="*/ 6 w 10"/>
                <a:gd name="T73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" h="20">
                  <a:moveTo>
                    <a:pt x="6" y="8"/>
                  </a:moveTo>
                  <a:cubicBezTo>
                    <a:pt x="4" y="7"/>
                    <a:pt x="3" y="7"/>
                    <a:pt x="3" y="6"/>
                  </a:cubicBezTo>
                  <a:cubicBezTo>
                    <a:pt x="3" y="5"/>
                    <a:pt x="4" y="4"/>
                    <a:pt x="6" y="4"/>
                  </a:cubicBezTo>
                  <a:cubicBezTo>
                    <a:pt x="7" y="4"/>
                    <a:pt x="8" y="5"/>
                    <a:pt x="8" y="5"/>
                  </a:cubicBezTo>
                  <a:cubicBezTo>
                    <a:pt x="8" y="5"/>
                    <a:pt x="8" y="5"/>
                    <a:pt x="9" y="5"/>
                  </a:cubicBezTo>
                  <a:cubicBezTo>
                    <a:pt x="9" y="5"/>
                    <a:pt x="9" y="5"/>
                    <a:pt x="9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9" y="3"/>
                  </a:cubicBezTo>
                  <a:cubicBezTo>
                    <a:pt x="8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2" y="3"/>
                    <a:pt x="1" y="4"/>
                    <a:pt x="1" y="6"/>
                  </a:cubicBezTo>
                  <a:cubicBezTo>
                    <a:pt x="1" y="9"/>
                    <a:pt x="3" y="10"/>
                    <a:pt x="5" y="11"/>
                  </a:cubicBezTo>
                  <a:cubicBezTo>
                    <a:pt x="7" y="11"/>
                    <a:pt x="7" y="12"/>
                    <a:pt x="7" y="13"/>
                  </a:cubicBezTo>
                  <a:cubicBezTo>
                    <a:pt x="7" y="14"/>
                    <a:pt x="6" y="15"/>
                    <a:pt x="5" y="15"/>
                  </a:cubicBezTo>
                  <a:cubicBezTo>
                    <a:pt x="4" y="15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4"/>
                    <a:pt x="1" y="14"/>
                    <a:pt x="1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1" y="17"/>
                  </a:cubicBezTo>
                  <a:cubicBezTo>
                    <a:pt x="2" y="17"/>
                    <a:pt x="4" y="17"/>
                    <a:pt x="4" y="17"/>
                  </a:cubicBezTo>
                  <a:cubicBezTo>
                    <a:pt x="4" y="17"/>
                    <a:pt x="4" y="17"/>
                    <a:pt x="4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20"/>
                    <a:pt x="4" y="20"/>
                    <a:pt x="5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7"/>
                    <a:pt x="7" y="17"/>
                    <a:pt x="7" y="17"/>
                  </a:cubicBezTo>
                  <a:cubicBezTo>
                    <a:pt x="9" y="17"/>
                    <a:pt x="10" y="15"/>
                    <a:pt x="10" y="13"/>
                  </a:cubicBezTo>
                  <a:cubicBezTo>
                    <a:pt x="10" y="11"/>
                    <a:pt x="9" y="9"/>
                    <a:pt x="6" y="8"/>
                  </a:cubicBezTo>
                  <a:close/>
                  <a:moveTo>
                    <a:pt x="6" y="8"/>
                  </a:moveTo>
                  <a:cubicBezTo>
                    <a:pt x="6" y="8"/>
                    <a:pt x="6" y="8"/>
                    <a:pt x="6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</p:grpSp>
      <p:sp>
        <p:nvSpPr>
          <p:cNvPr id="42" name="Freeform 27">
            <a:extLst>
              <a:ext uri="{FF2B5EF4-FFF2-40B4-BE49-F238E27FC236}">
                <a16:creationId xmlns:a16="http://schemas.microsoft.com/office/drawing/2014/main" id="{DCB34B11-CD78-4C54-EA5D-70CAE5D71004}"/>
              </a:ext>
            </a:extLst>
          </p:cNvPr>
          <p:cNvSpPr>
            <a:spLocks noEditPoints="1"/>
          </p:cNvSpPr>
          <p:nvPr/>
        </p:nvSpPr>
        <p:spPr bwMode="auto">
          <a:xfrm>
            <a:off x="6791741" y="3308238"/>
            <a:ext cx="452777" cy="335477"/>
          </a:xfrm>
          <a:custGeom>
            <a:avLst/>
            <a:gdLst>
              <a:gd name="T0" fmla="*/ 77 w 85"/>
              <a:gd name="T1" fmla="*/ 0 h 63"/>
              <a:gd name="T2" fmla="*/ 8 w 85"/>
              <a:gd name="T3" fmla="*/ 0 h 63"/>
              <a:gd name="T4" fmla="*/ 0 w 85"/>
              <a:gd name="T5" fmla="*/ 7 h 63"/>
              <a:gd name="T6" fmla="*/ 0 w 85"/>
              <a:gd name="T7" fmla="*/ 42 h 63"/>
              <a:gd name="T8" fmla="*/ 8 w 85"/>
              <a:gd name="T9" fmla="*/ 50 h 63"/>
              <a:gd name="T10" fmla="*/ 77 w 85"/>
              <a:gd name="T11" fmla="*/ 50 h 63"/>
              <a:gd name="T12" fmla="*/ 85 w 85"/>
              <a:gd name="T13" fmla="*/ 42 h 63"/>
              <a:gd name="T14" fmla="*/ 85 w 85"/>
              <a:gd name="T15" fmla="*/ 7 h 63"/>
              <a:gd name="T16" fmla="*/ 77 w 85"/>
              <a:gd name="T17" fmla="*/ 0 h 63"/>
              <a:gd name="T18" fmla="*/ 80 w 85"/>
              <a:gd name="T19" fmla="*/ 42 h 63"/>
              <a:gd name="T20" fmla="*/ 77 w 85"/>
              <a:gd name="T21" fmla="*/ 45 h 63"/>
              <a:gd name="T22" fmla="*/ 8 w 85"/>
              <a:gd name="T23" fmla="*/ 45 h 63"/>
              <a:gd name="T24" fmla="*/ 5 w 85"/>
              <a:gd name="T25" fmla="*/ 42 h 63"/>
              <a:gd name="T26" fmla="*/ 5 w 85"/>
              <a:gd name="T27" fmla="*/ 7 h 63"/>
              <a:gd name="T28" fmla="*/ 8 w 85"/>
              <a:gd name="T29" fmla="*/ 5 h 63"/>
              <a:gd name="T30" fmla="*/ 77 w 85"/>
              <a:gd name="T31" fmla="*/ 5 h 63"/>
              <a:gd name="T32" fmla="*/ 80 w 85"/>
              <a:gd name="T33" fmla="*/ 7 h 63"/>
              <a:gd name="T34" fmla="*/ 80 w 85"/>
              <a:gd name="T35" fmla="*/ 42 h 63"/>
              <a:gd name="T36" fmla="*/ 81 w 85"/>
              <a:gd name="T37" fmla="*/ 55 h 63"/>
              <a:gd name="T38" fmla="*/ 53 w 85"/>
              <a:gd name="T39" fmla="*/ 55 h 63"/>
              <a:gd name="T40" fmla="*/ 51 w 85"/>
              <a:gd name="T41" fmla="*/ 58 h 63"/>
              <a:gd name="T42" fmla="*/ 35 w 85"/>
              <a:gd name="T43" fmla="*/ 58 h 63"/>
              <a:gd name="T44" fmla="*/ 32 w 85"/>
              <a:gd name="T45" fmla="*/ 55 h 63"/>
              <a:gd name="T46" fmla="*/ 4 w 85"/>
              <a:gd name="T47" fmla="*/ 55 h 63"/>
              <a:gd name="T48" fmla="*/ 0 w 85"/>
              <a:gd name="T49" fmla="*/ 59 h 63"/>
              <a:gd name="T50" fmla="*/ 4 w 85"/>
              <a:gd name="T51" fmla="*/ 63 h 63"/>
              <a:gd name="T52" fmla="*/ 81 w 85"/>
              <a:gd name="T53" fmla="*/ 63 h 63"/>
              <a:gd name="T54" fmla="*/ 85 w 85"/>
              <a:gd name="T55" fmla="*/ 59 h 63"/>
              <a:gd name="T56" fmla="*/ 81 w 85"/>
              <a:gd name="T57" fmla="*/ 55 h 63"/>
              <a:gd name="T58" fmla="*/ 81 w 85"/>
              <a:gd name="T59" fmla="*/ 55 h 63"/>
              <a:gd name="T60" fmla="*/ 81 w 85"/>
              <a:gd name="T61" fmla="*/ 5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85" h="63">
                <a:moveTo>
                  <a:pt x="77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3"/>
                  <a:pt x="0" y="7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47"/>
                  <a:pt x="4" y="50"/>
                  <a:pt x="8" y="50"/>
                </a:cubicBezTo>
                <a:cubicBezTo>
                  <a:pt x="77" y="50"/>
                  <a:pt x="77" y="50"/>
                  <a:pt x="77" y="50"/>
                </a:cubicBezTo>
                <a:cubicBezTo>
                  <a:pt x="82" y="50"/>
                  <a:pt x="85" y="47"/>
                  <a:pt x="85" y="42"/>
                </a:cubicBezTo>
                <a:cubicBezTo>
                  <a:pt x="85" y="7"/>
                  <a:pt x="85" y="7"/>
                  <a:pt x="85" y="7"/>
                </a:cubicBezTo>
                <a:cubicBezTo>
                  <a:pt x="85" y="3"/>
                  <a:pt x="82" y="0"/>
                  <a:pt x="77" y="0"/>
                </a:cubicBezTo>
                <a:close/>
                <a:moveTo>
                  <a:pt x="80" y="42"/>
                </a:moveTo>
                <a:cubicBezTo>
                  <a:pt x="80" y="44"/>
                  <a:pt x="79" y="45"/>
                  <a:pt x="77" y="45"/>
                </a:cubicBezTo>
                <a:cubicBezTo>
                  <a:pt x="8" y="45"/>
                  <a:pt x="8" y="45"/>
                  <a:pt x="8" y="45"/>
                </a:cubicBezTo>
                <a:cubicBezTo>
                  <a:pt x="7" y="45"/>
                  <a:pt x="5" y="44"/>
                  <a:pt x="5" y="42"/>
                </a:cubicBezTo>
                <a:cubicBezTo>
                  <a:pt x="5" y="7"/>
                  <a:pt x="5" y="7"/>
                  <a:pt x="5" y="7"/>
                </a:cubicBezTo>
                <a:cubicBezTo>
                  <a:pt x="5" y="6"/>
                  <a:pt x="7" y="5"/>
                  <a:pt x="8" y="5"/>
                </a:cubicBezTo>
                <a:cubicBezTo>
                  <a:pt x="77" y="5"/>
                  <a:pt x="77" y="5"/>
                  <a:pt x="77" y="5"/>
                </a:cubicBezTo>
                <a:cubicBezTo>
                  <a:pt x="79" y="5"/>
                  <a:pt x="80" y="6"/>
                  <a:pt x="80" y="7"/>
                </a:cubicBezTo>
                <a:lnTo>
                  <a:pt x="80" y="42"/>
                </a:lnTo>
                <a:close/>
                <a:moveTo>
                  <a:pt x="81" y="55"/>
                </a:moveTo>
                <a:cubicBezTo>
                  <a:pt x="53" y="55"/>
                  <a:pt x="53" y="55"/>
                  <a:pt x="53" y="55"/>
                </a:cubicBezTo>
                <a:cubicBezTo>
                  <a:pt x="53" y="57"/>
                  <a:pt x="52" y="58"/>
                  <a:pt x="51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3" y="58"/>
                  <a:pt x="32" y="57"/>
                  <a:pt x="32" y="55"/>
                </a:cubicBezTo>
                <a:cubicBezTo>
                  <a:pt x="4" y="55"/>
                  <a:pt x="4" y="55"/>
                  <a:pt x="4" y="55"/>
                </a:cubicBezTo>
                <a:cubicBezTo>
                  <a:pt x="2" y="55"/>
                  <a:pt x="0" y="57"/>
                  <a:pt x="0" y="59"/>
                </a:cubicBezTo>
                <a:cubicBezTo>
                  <a:pt x="0" y="62"/>
                  <a:pt x="2" y="63"/>
                  <a:pt x="4" y="63"/>
                </a:cubicBezTo>
                <a:cubicBezTo>
                  <a:pt x="81" y="63"/>
                  <a:pt x="81" y="63"/>
                  <a:pt x="81" y="63"/>
                </a:cubicBezTo>
                <a:cubicBezTo>
                  <a:pt x="83" y="63"/>
                  <a:pt x="85" y="62"/>
                  <a:pt x="85" y="59"/>
                </a:cubicBezTo>
                <a:cubicBezTo>
                  <a:pt x="85" y="57"/>
                  <a:pt x="83" y="55"/>
                  <a:pt x="81" y="55"/>
                </a:cubicBezTo>
                <a:close/>
                <a:moveTo>
                  <a:pt x="81" y="55"/>
                </a:moveTo>
                <a:cubicBezTo>
                  <a:pt x="81" y="55"/>
                  <a:pt x="81" y="55"/>
                  <a:pt x="81" y="55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grpSp>
        <p:nvGrpSpPr>
          <p:cNvPr id="3" name="Group 69">
            <a:extLst>
              <a:ext uri="{FF2B5EF4-FFF2-40B4-BE49-F238E27FC236}">
                <a16:creationId xmlns:a16="http://schemas.microsoft.com/office/drawing/2014/main" id="{3DDC322C-89D8-540D-6501-EDBC46411EA8}"/>
              </a:ext>
            </a:extLst>
          </p:cNvPr>
          <p:cNvGrpSpPr/>
          <p:nvPr/>
        </p:nvGrpSpPr>
        <p:grpSpPr>
          <a:xfrm>
            <a:off x="7909826" y="1303900"/>
            <a:ext cx="3212419" cy="1487526"/>
            <a:chOff x="7743537" y="3897877"/>
            <a:chExt cx="3212419" cy="1487526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F18EABE-A0AB-DF4C-11B4-BA8FE99A6BEB}"/>
                </a:ext>
              </a:extLst>
            </p:cNvPr>
            <p:cNvSpPr txBox="1"/>
            <p:nvPr/>
          </p:nvSpPr>
          <p:spPr>
            <a:xfrm>
              <a:off x="7743537" y="3897877"/>
              <a:ext cx="2806700" cy="3231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500" dirty="0">
                  <a:latin typeface="한컴 고딕" panose="02000500000000000000" pitchFamily="2" charset="-127"/>
                  <a:ea typeface="한컴 고딕" panose="02000500000000000000" pitchFamily="2" charset="-127"/>
                  <a:cs typeface="Montserrat Black" charset="0"/>
                </a:rPr>
                <a:t>UI</a:t>
              </a:r>
              <a:r>
                <a:rPr lang="ko-KR" altLang="en-US" sz="1500" dirty="0">
                  <a:latin typeface="한컴 고딕" panose="02000500000000000000" pitchFamily="2" charset="-127"/>
                  <a:ea typeface="한컴 고딕" panose="02000500000000000000" pitchFamily="2" charset="-127"/>
                  <a:cs typeface="Montserrat Black" charset="0"/>
                </a:rPr>
                <a:t> 문제</a:t>
              </a:r>
              <a:r>
                <a:rPr lang="en-US" altLang="ko-KR" sz="1500" dirty="0">
                  <a:latin typeface="한컴 고딕" panose="02000500000000000000" pitchFamily="2" charset="-127"/>
                  <a:ea typeface="한컴 고딕" panose="02000500000000000000" pitchFamily="2" charset="-127"/>
                  <a:cs typeface="Montserrat Black" charset="0"/>
                </a:rPr>
                <a:t>_1</a:t>
              </a:r>
              <a:endParaRPr lang="en-US" sz="1500" dirty="0">
                <a:latin typeface="한컴 고딕" panose="02000500000000000000" pitchFamily="2" charset="-127"/>
                <a:ea typeface="한컴 고딕" panose="02000500000000000000" pitchFamily="2" charset="-127"/>
                <a:cs typeface="Montserrat Black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52EC13A-7985-AF27-2757-A9166EFF705B}"/>
                </a:ext>
              </a:extLst>
            </p:cNvPr>
            <p:cNvSpPr txBox="1"/>
            <p:nvPr/>
          </p:nvSpPr>
          <p:spPr>
            <a:xfrm>
              <a:off x="7743537" y="4267148"/>
              <a:ext cx="3212419" cy="1118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kumimoji="0" lang="ko-KR" altLang="ko-KR" sz="10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한컴 고딕" panose="02000500000000000000" pitchFamily="2" charset="-127"/>
                  <a:ea typeface="한컴 고딕" panose="02000500000000000000" pitchFamily="2" charset="-127"/>
                </a:rPr>
                <a:t>다중 윈도우를 사용할 때 </a:t>
              </a: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한컴 고딕" panose="02000500000000000000" pitchFamily="2" charset="-127"/>
                  <a:ea typeface="한컴 고딕" panose="02000500000000000000" pitchFamily="2" charset="-127"/>
                </a:rPr>
                <a:t>‘</a:t>
              </a:r>
              <a:r>
                <a:rPr kumimoji="0" lang="ko-KR" altLang="ko-KR" sz="10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한컴 고딕" panose="02000500000000000000" pitchFamily="2" charset="-127"/>
                  <a:ea typeface="한컴 고딕" panose="02000500000000000000" pitchFamily="2" charset="-127"/>
                </a:rPr>
                <a:t>뒤로</a:t>
              </a: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한컴 고딕" panose="02000500000000000000" pitchFamily="2" charset="-127"/>
                  <a:ea typeface="한컴 고딕" panose="02000500000000000000" pitchFamily="2" charset="-127"/>
                </a:rPr>
                <a:t> </a:t>
              </a:r>
              <a:r>
                <a:rPr kumimoji="0" lang="ko-KR" altLang="ko-KR" sz="10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한컴 고딕" panose="02000500000000000000" pitchFamily="2" charset="-127"/>
                  <a:ea typeface="한컴 고딕" panose="02000500000000000000" pitchFamily="2" charset="-127"/>
                </a:rPr>
                <a:t>가기</a:t>
              </a: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한컴 고딕" panose="02000500000000000000" pitchFamily="2" charset="-127"/>
                  <a:ea typeface="한컴 고딕" panose="02000500000000000000" pitchFamily="2" charset="-127"/>
                </a:rPr>
                <a:t>’</a:t>
              </a:r>
              <a:r>
                <a:rPr kumimoji="0" lang="ko-KR" altLang="ko-KR" sz="10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한컴 고딕" panose="02000500000000000000" pitchFamily="2" charset="-127"/>
                  <a:ea typeface="한컴 고딕" panose="02000500000000000000" pitchFamily="2" charset="-127"/>
                </a:rPr>
                <a:t> 버튼을 여러</a:t>
              </a:r>
              <a:r>
                <a:rPr kumimoji="0" lang="ko-KR" altLang="en-US" sz="10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한컴 고딕" panose="02000500000000000000" pitchFamily="2" charset="-127"/>
                  <a:ea typeface="한컴 고딕" panose="02000500000000000000" pitchFamily="2" charset="-127"/>
                </a:rPr>
                <a:t> </a:t>
              </a:r>
              <a:r>
                <a:rPr kumimoji="0" lang="ko-KR" altLang="ko-KR" sz="10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한컴 고딕" panose="02000500000000000000" pitchFamily="2" charset="-127"/>
                  <a:ea typeface="한컴 고딕" panose="02000500000000000000" pitchFamily="2" charset="-127"/>
                </a:rPr>
                <a:t>번 누르면 닫기 처리가 되지</a:t>
              </a: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한컴 고딕" panose="02000500000000000000" pitchFamily="2" charset="-127"/>
                  <a:ea typeface="한컴 고딕" panose="02000500000000000000" pitchFamily="2" charset="-127"/>
                </a:rPr>
                <a:t> </a:t>
              </a:r>
              <a:r>
                <a:rPr kumimoji="0" lang="ko-KR" altLang="ko-KR" sz="10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한컴 고딕" panose="02000500000000000000" pitchFamily="2" charset="-127"/>
                  <a:ea typeface="한컴 고딕" panose="02000500000000000000" pitchFamily="2" charset="-127"/>
                </a:rPr>
                <a:t>않고 폼이 겹치는 문제</a:t>
              </a:r>
              <a:endPara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pPr>
                <a:lnSpc>
                  <a:spcPts val="1600"/>
                </a:lnSpc>
              </a:pPr>
              <a:endParaRPr lang="en-US" sz="1000" dirty="0">
                <a:solidFill>
                  <a:srgbClr val="24292F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Open Sans Extrabold" panose="020B0906030804020204" pitchFamily="34" charset="0"/>
              </a:endParaRPr>
            </a:p>
            <a:p>
              <a:pPr>
                <a:lnSpc>
                  <a:spcPts val="1600"/>
                </a:lnSpc>
              </a:pP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  <a:cs typeface="Open Sans Extrabold" panose="020B0906030804020204" pitchFamily="34" charset="0"/>
                </a:rPr>
                <a:t>멀티 스레드를 사용하여 버튼이 눌렸을 경우를 최적화하는 방안</a:t>
              </a:r>
              <a:endParaRPr lang="en-US" sz="1000" dirty="0">
                <a:latin typeface="한컴 고딕" panose="02000500000000000000" pitchFamily="2" charset="-127"/>
                <a:ea typeface="한컴 고딕" panose="02000500000000000000" pitchFamily="2" charset="-127"/>
                <a:cs typeface="Open Sans Extrabold" panose="020B0906030804020204" pitchFamily="34" charset="0"/>
              </a:endParaRPr>
            </a:p>
          </p:txBody>
        </p:sp>
      </p:grpSp>
      <p:sp>
        <p:nvSpPr>
          <p:cNvPr id="50" name="Freeform 27">
            <a:extLst>
              <a:ext uri="{FF2B5EF4-FFF2-40B4-BE49-F238E27FC236}">
                <a16:creationId xmlns:a16="http://schemas.microsoft.com/office/drawing/2014/main" id="{9DD109DC-0B39-9F80-2E04-EF77E5F93709}"/>
              </a:ext>
            </a:extLst>
          </p:cNvPr>
          <p:cNvSpPr>
            <a:spLocks noEditPoints="1"/>
          </p:cNvSpPr>
          <p:nvPr/>
        </p:nvSpPr>
        <p:spPr bwMode="auto">
          <a:xfrm>
            <a:off x="6794740" y="1802517"/>
            <a:ext cx="452777" cy="335477"/>
          </a:xfrm>
          <a:custGeom>
            <a:avLst/>
            <a:gdLst>
              <a:gd name="T0" fmla="*/ 77 w 85"/>
              <a:gd name="T1" fmla="*/ 0 h 63"/>
              <a:gd name="T2" fmla="*/ 8 w 85"/>
              <a:gd name="T3" fmla="*/ 0 h 63"/>
              <a:gd name="T4" fmla="*/ 0 w 85"/>
              <a:gd name="T5" fmla="*/ 7 h 63"/>
              <a:gd name="T6" fmla="*/ 0 w 85"/>
              <a:gd name="T7" fmla="*/ 42 h 63"/>
              <a:gd name="T8" fmla="*/ 8 w 85"/>
              <a:gd name="T9" fmla="*/ 50 h 63"/>
              <a:gd name="T10" fmla="*/ 77 w 85"/>
              <a:gd name="T11" fmla="*/ 50 h 63"/>
              <a:gd name="T12" fmla="*/ 85 w 85"/>
              <a:gd name="T13" fmla="*/ 42 h 63"/>
              <a:gd name="T14" fmla="*/ 85 w 85"/>
              <a:gd name="T15" fmla="*/ 7 h 63"/>
              <a:gd name="T16" fmla="*/ 77 w 85"/>
              <a:gd name="T17" fmla="*/ 0 h 63"/>
              <a:gd name="T18" fmla="*/ 80 w 85"/>
              <a:gd name="T19" fmla="*/ 42 h 63"/>
              <a:gd name="T20" fmla="*/ 77 w 85"/>
              <a:gd name="T21" fmla="*/ 45 h 63"/>
              <a:gd name="T22" fmla="*/ 8 w 85"/>
              <a:gd name="T23" fmla="*/ 45 h 63"/>
              <a:gd name="T24" fmla="*/ 5 w 85"/>
              <a:gd name="T25" fmla="*/ 42 h 63"/>
              <a:gd name="T26" fmla="*/ 5 w 85"/>
              <a:gd name="T27" fmla="*/ 7 h 63"/>
              <a:gd name="T28" fmla="*/ 8 w 85"/>
              <a:gd name="T29" fmla="*/ 5 h 63"/>
              <a:gd name="T30" fmla="*/ 77 w 85"/>
              <a:gd name="T31" fmla="*/ 5 h 63"/>
              <a:gd name="T32" fmla="*/ 80 w 85"/>
              <a:gd name="T33" fmla="*/ 7 h 63"/>
              <a:gd name="T34" fmla="*/ 80 w 85"/>
              <a:gd name="T35" fmla="*/ 42 h 63"/>
              <a:gd name="T36" fmla="*/ 81 w 85"/>
              <a:gd name="T37" fmla="*/ 55 h 63"/>
              <a:gd name="T38" fmla="*/ 53 w 85"/>
              <a:gd name="T39" fmla="*/ 55 h 63"/>
              <a:gd name="T40" fmla="*/ 51 w 85"/>
              <a:gd name="T41" fmla="*/ 58 h 63"/>
              <a:gd name="T42" fmla="*/ 35 w 85"/>
              <a:gd name="T43" fmla="*/ 58 h 63"/>
              <a:gd name="T44" fmla="*/ 32 w 85"/>
              <a:gd name="T45" fmla="*/ 55 h 63"/>
              <a:gd name="T46" fmla="*/ 4 w 85"/>
              <a:gd name="T47" fmla="*/ 55 h 63"/>
              <a:gd name="T48" fmla="*/ 0 w 85"/>
              <a:gd name="T49" fmla="*/ 59 h 63"/>
              <a:gd name="T50" fmla="*/ 4 w 85"/>
              <a:gd name="T51" fmla="*/ 63 h 63"/>
              <a:gd name="T52" fmla="*/ 81 w 85"/>
              <a:gd name="T53" fmla="*/ 63 h 63"/>
              <a:gd name="T54" fmla="*/ 85 w 85"/>
              <a:gd name="T55" fmla="*/ 59 h 63"/>
              <a:gd name="T56" fmla="*/ 81 w 85"/>
              <a:gd name="T57" fmla="*/ 55 h 63"/>
              <a:gd name="T58" fmla="*/ 81 w 85"/>
              <a:gd name="T59" fmla="*/ 55 h 63"/>
              <a:gd name="T60" fmla="*/ 81 w 85"/>
              <a:gd name="T61" fmla="*/ 5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85" h="63">
                <a:moveTo>
                  <a:pt x="77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3"/>
                  <a:pt x="0" y="7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47"/>
                  <a:pt x="4" y="50"/>
                  <a:pt x="8" y="50"/>
                </a:cubicBezTo>
                <a:cubicBezTo>
                  <a:pt x="77" y="50"/>
                  <a:pt x="77" y="50"/>
                  <a:pt x="77" y="50"/>
                </a:cubicBezTo>
                <a:cubicBezTo>
                  <a:pt x="82" y="50"/>
                  <a:pt x="85" y="47"/>
                  <a:pt x="85" y="42"/>
                </a:cubicBezTo>
                <a:cubicBezTo>
                  <a:pt x="85" y="7"/>
                  <a:pt x="85" y="7"/>
                  <a:pt x="85" y="7"/>
                </a:cubicBezTo>
                <a:cubicBezTo>
                  <a:pt x="85" y="3"/>
                  <a:pt x="82" y="0"/>
                  <a:pt x="77" y="0"/>
                </a:cubicBezTo>
                <a:close/>
                <a:moveTo>
                  <a:pt x="80" y="42"/>
                </a:moveTo>
                <a:cubicBezTo>
                  <a:pt x="80" y="44"/>
                  <a:pt x="79" y="45"/>
                  <a:pt x="77" y="45"/>
                </a:cubicBezTo>
                <a:cubicBezTo>
                  <a:pt x="8" y="45"/>
                  <a:pt x="8" y="45"/>
                  <a:pt x="8" y="45"/>
                </a:cubicBezTo>
                <a:cubicBezTo>
                  <a:pt x="7" y="45"/>
                  <a:pt x="5" y="44"/>
                  <a:pt x="5" y="42"/>
                </a:cubicBezTo>
                <a:cubicBezTo>
                  <a:pt x="5" y="7"/>
                  <a:pt x="5" y="7"/>
                  <a:pt x="5" y="7"/>
                </a:cubicBezTo>
                <a:cubicBezTo>
                  <a:pt x="5" y="6"/>
                  <a:pt x="7" y="5"/>
                  <a:pt x="8" y="5"/>
                </a:cubicBezTo>
                <a:cubicBezTo>
                  <a:pt x="77" y="5"/>
                  <a:pt x="77" y="5"/>
                  <a:pt x="77" y="5"/>
                </a:cubicBezTo>
                <a:cubicBezTo>
                  <a:pt x="79" y="5"/>
                  <a:pt x="80" y="6"/>
                  <a:pt x="80" y="7"/>
                </a:cubicBezTo>
                <a:lnTo>
                  <a:pt x="80" y="42"/>
                </a:lnTo>
                <a:close/>
                <a:moveTo>
                  <a:pt x="81" y="55"/>
                </a:moveTo>
                <a:cubicBezTo>
                  <a:pt x="53" y="55"/>
                  <a:pt x="53" y="55"/>
                  <a:pt x="53" y="55"/>
                </a:cubicBezTo>
                <a:cubicBezTo>
                  <a:pt x="53" y="57"/>
                  <a:pt x="52" y="58"/>
                  <a:pt x="51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3" y="58"/>
                  <a:pt x="32" y="57"/>
                  <a:pt x="32" y="55"/>
                </a:cubicBezTo>
                <a:cubicBezTo>
                  <a:pt x="4" y="55"/>
                  <a:pt x="4" y="55"/>
                  <a:pt x="4" y="55"/>
                </a:cubicBezTo>
                <a:cubicBezTo>
                  <a:pt x="2" y="55"/>
                  <a:pt x="0" y="57"/>
                  <a:pt x="0" y="59"/>
                </a:cubicBezTo>
                <a:cubicBezTo>
                  <a:pt x="0" y="62"/>
                  <a:pt x="2" y="63"/>
                  <a:pt x="4" y="63"/>
                </a:cubicBezTo>
                <a:cubicBezTo>
                  <a:pt x="81" y="63"/>
                  <a:pt x="81" y="63"/>
                  <a:pt x="81" y="63"/>
                </a:cubicBezTo>
                <a:cubicBezTo>
                  <a:pt x="83" y="63"/>
                  <a:pt x="85" y="62"/>
                  <a:pt x="85" y="59"/>
                </a:cubicBezTo>
                <a:cubicBezTo>
                  <a:pt x="85" y="57"/>
                  <a:pt x="83" y="55"/>
                  <a:pt x="81" y="55"/>
                </a:cubicBezTo>
                <a:close/>
                <a:moveTo>
                  <a:pt x="81" y="55"/>
                </a:moveTo>
                <a:cubicBezTo>
                  <a:pt x="81" y="55"/>
                  <a:pt x="81" y="55"/>
                  <a:pt x="81" y="55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F091F6-4B4E-93F1-EA9D-E2DA3D0B5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756" y="1743455"/>
            <a:ext cx="453600" cy="45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6F5E6E0-D0E9-EBAD-EF3A-D4233ABD3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003" y="4754896"/>
            <a:ext cx="453600" cy="45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495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152EBD45-3A99-4391-B20E-E4B7EBC74F2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BB001D-F2C8-B052-6AC9-36C3C913B856}"/>
              </a:ext>
            </a:extLst>
          </p:cNvPr>
          <p:cNvSpPr txBox="1"/>
          <p:nvPr/>
        </p:nvSpPr>
        <p:spPr>
          <a:xfrm>
            <a:off x="2443316" y="2644170"/>
            <a:ext cx="73053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619299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152EBD45-3A99-4391-B20E-E4B7EBC74F2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7ECB15-F748-C140-A5C3-CF0090C943BA}" type="slidenum">
              <a:rPr lang="en-US" smtClean="0">
                <a:latin typeface="한컴 고딕" panose="02000500000000000000" pitchFamily="2" charset="-127"/>
                <a:ea typeface="한컴 고딕" panose="02000500000000000000" pitchFamily="2" charset="-127"/>
              </a:rPr>
              <a:pPr/>
              <a:t>2</a:t>
            </a:fld>
            <a:endParaRPr 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BFC75C-9AAF-445E-85B0-73BC94FEF24E}"/>
              </a:ext>
            </a:extLst>
          </p:cNvPr>
          <p:cNvSpPr txBox="1"/>
          <p:nvPr/>
        </p:nvSpPr>
        <p:spPr>
          <a:xfrm>
            <a:off x="1028926" y="723900"/>
            <a:ext cx="5067074" cy="784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4500" b="1" dirty="0">
                <a:latin typeface="한컴 고딕" panose="02000500000000000000" pitchFamily="2" charset="-127"/>
                <a:ea typeface="한컴 고딕" panose="02000500000000000000" pitchFamily="2" charset="-127"/>
                <a:cs typeface="Lato" panose="020F0502020204030203" pitchFamily="34" charset="0"/>
              </a:rPr>
              <a:t>목차</a:t>
            </a:r>
            <a:endParaRPr lang="en-US" sz="4500" b="1" dirty="0">
              <a:latin typeface="한컴 고딕" panose="02000500000000000000" pitchFamily="2" charset="-127"/>
              <a:ea typeface="한컴 고딕" panose="02000500000000000000" pitchFamily="2" charset="-127"/>
              <a:cs typeface="Lato" panose="020F0502020204030203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99DB407-BCAE-4644-9A81-926A0FB64E7D}"/>
              </a:ext>
            </a:extLst>
          </p:cNvPr>
          <p:cNvSpPr txBox="1"/>
          <p:nvPr/>
        </p:nvSpPr>
        <p:spPr>
          <a:xfrm>
            <a:off x="1028927" y="2161038"/>
            <a:ext cx="3644673" cy="3503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8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ko-KR" altLang="en-US" sz="1500" dirty="0">
                <a:latin typeface="한컴 고딕" panose="02000500000000000000" pitchFamily="2" charset="-127"/>
                <a:ea typeface="한컴 고딕" panose="02000500000000000000" pitchFamily="2" charset="-127"/>
                <a:cs typeface="Open Sans Extrabold" panose="020B0906030804020204" pitchFamily="34" charset="0"/>
              </a:rPr>
              <a:t>역할 분담</a:t>
            </a:r>
            <a:endParaRPr lang="en-US" sz="1500" dirty="0">
              <a:latin typeface="한컴 고딕" panose="02000500000000000000" pitchFamily="2" charset="-127"/>
              <a:ea typeface="한컴 고딕" panose="02000500000000000000" pitchFamily="2" charset="-127"/>
              <a:cs typeface="Open Sans Extrabold" panose="020B0906030804020204" pitchFamily="34" charset="0"/>
            </a:endParaRPr>
          </a:p>
          <a:p>
            <a:pPr marL="342900" indent="-342900">
              <a:lnSpc>
                <a:spcPts val="38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ko-KR" altLang="en-US" sz="1500" dirty="0">
                <a:latin typeface="한컴 고딕" panose="02000500000000000000" pitchFamily="2" charset="-127"/>
                <a:ea typeface="한컴 고딕" panose="02000500000000000000" pitchFamily="2" charset="-127"/>
                <a:cs typeface="Open Sans Extrabold" panose="020B0906030804020204" pitchFamily="34" charset="0"/>
              </a:rPr>
              <a:t>구동 환경</a:t>
            </a:r>
            <a:endParaRPr lang="en-US" sz="1500" dirty="0">
              <a:latin typeface="한컴 고딕" panose="02000500000000000000" pitchFamily="2" charset="-127"/>
              <a:ea typeface="한컴 고딕" panose="02000500000000000000" pitchFamily="2" charset="-127"/>
              <a:cs typeface="Open Sans Extrabold" panose="020B0906030804020204" pitchFamily="34" charset="0"/>
            </a:endParaRPr>
          </a:p>
          <a:p>
            <a:pPr marL="342900" indent="-342900">
              <a:lnSpc>
                <a:spcPts val="38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ko-KR" altLang="en-US" sz="1500" dirty="0">
                <a:latin typeface="한컴 고딕" panose="02000500000000000000" pitchFamily="2" charset="-127"/>
                <a:ea typeface="한컴 고딕" panose="02000500000000000000" pitchFamily="2" charset="-127"/>
                <a:cs typeface="Open Sans Extrabold" panose="020B0906030804020204" pitchFamily="34" charset="0"/>
              </a:rPr>
              <a:t>개요</a:t>
            </a:r>
            <a:endParaRPr lang="en-US" sz="1500" dirty="0">
              <a:latin typeface="한컴 고딕" panose="02000500000000000000" pitchFamily="2" charset="-127"/>
              <a:ea typeface="한컴 고딕" panose="02000500000000000000" pitchFamily="2" charset="-127"/>
              <a:cs typeface="Open Sans Extrabold" panose="020B0906030804020204" pitchFamily="34" charset="0"/>
            </a:endParaRPr>
          </a:p>
          <a:p>
            <a:pPr marL="342900" indent="-342900">
              <a:lnSpc>
                <a:spcPts val="38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ko-KR" altLang="en-US" sz="1500" dirty="0">
                <a:latin typeface="한컴 고딕" panose="02000500000000000000" pitchFamily="2" charset="-127"/>
                <a:ea typeface="한컴 고딕" panose="02000500000000000000" pitchFamily="2" charset="-127"/>
                <a:cs typeface="Open Sans Extrabold" panose="020B0906030804020204" pitchFamily="34" charset="0"/>
              </a:rPr>
              <a:t>구성도 </a:t>
            </a:r>
            <a:endParaRPr lang="en-US" altLang="ko-KR" sz="1500" dirty="0">
              <a:latin typeface="한컴 고딕" panose="02000500000000000000" pitchFamily="2" charset="-127"/>
              <a:ea typeface="한컴 고딕" panose="02000500000000000000" pitchFamily="2" charset="-127"/>
              <a:cs typeface="Open Sans Extrabold" panose="020B0906030804020204" pitchFamily="34" charset="0"/>
            </a:endParaRPr>
          </a:p>
          <a:p>
            <a:pPr marL="342900" indent="-342900">
              <a:lnSpc>
                <a:spcPts val="38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ko-KR" altLang="en-US" sz="1500" dirty="0">
                <a:latin typeface="한컴 고딕" panose="02000500000000000000" pitchFamily="2" charset="-127"/>
                <a:ea typeface="한컴 고딕" panose="02000500000000000000" pitchFamily="2" charset="-127"/>
                <a:cs typeface="Open Sans Extrabold" panose="020B0906030804020204" pitchFamily="34" charset="0"/>
              </a:rPr>
              <a:t>블록도</a:t>
            </a:r>
            <a:endParaRPr lang="en-US" sz="1500" dirty="0">
              <a:latin typeface="한컴 고딕" panose="02000500000000000000" pitchFamily="2" charset="-127"/>
              <a:ea typeface="한컴 고딕" panose="02000500000000000000" pitchFamily="2" charset="-127"/>
              <a:cs typeface="Open Sans Extrabold" panose="020B0906030804020204" pitchFamily="34" charset="0"/>
            </a:endParaRPr>
          </a:p>
          <a:p>
            <a:pPr marL="342900" indent="-342900">
              <a:lnSpc>
                <a:spcPts val="38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ko-KR" altLang="en-US" sz="1500" dirty="0">
                <a:latin typeface="한컴 고딕" panose="02000500000000000000" pitchFamily="2" charset="-127"/>
                <a:ea typeface="한컴 고딕" panose="02000500000000000000" pitchFamily="2" charset="-127"/>
                <a:cs typeface="Open Sans Extrabold" panose="020B0906030804020204" pitchFamily="34" charset="0"/>
              </a:rPr>
              <a:t>구동</a:t>
            </a:r>
            <a:endParaRPr lang="en-US" altLang="ko-KR" sz="1500" dirty="0">
              <a:latin typeface="한컴 고딕" panose="02000500000000000000" pitchFamily="2" charset="-127"/>
              <a:ea typeface="한컴 고딕" panose="02000500000000000000" pitchFamily="2" charset="-127"/>
              <a:cs typeface="Open Sans Extrabold" panose="020B0906030804020204" pitchFamily="34" charset="0"/>
            </a:endParaRPr>
          </a:p>
          <a:p>
            <a:pPr marL="342900" indent="-342900">
              <a:lnSpc>
                <a:spcPts val="38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ko-KR" altLang="en-US" sz="1500" dirty="0">
                <a:latin typeface="한컴 고딕" panose="02000500000000000000" pitchFamily="2" charset="-127"/>
                <a:ea typeface="한컴 고딕" panose="02000500000000000000" pitchFamily="2" charset="-127"/>
                <a:cs typeface="Open Sans Extrabold" panose="020B0906030804020204" pitchFamily="34" charset="0"/>
              </a:rPr>
              <a:t>문제점 및 향후 계획</a:t>
            </a:r>
            <a:endParaRPr lang="en-US" altLang="ko-KR" sz="1500" dirty="0">
              <a:latin typeface="한컴 고딕" panose="02000500000000000000" pitchFamily="2" charset="-127"/>
              <a:ea typeface="한컴 고딕" panose="02000500000000000000" pitchFamily="2" charset="-127"/>
              <a:cs typeface="Open Sans Extrabold" panose="020B0906030804020204" pitchFamily="34" charset="0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8345BEB-10C9-4A13-BBB6-8020E219B122}"/>
              </a:ext>
            </a:extLst>
          </p:cNvPr>
          <p:cNvCxnSpPr>
            <a:cxnSpLocks/>
          </p:cNvCxnSpPr>
          <p:nvPr/>
        </p:nvCxnSpPr>
        <p:spPr>
          <a:xfrm>
            <a:off x="1028927" y="2762250"/>
            <a:ext cx="434317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976F8DD-E3A6-404B-AECF-3887A3E1D77D}"/>
              </a:ext>
            </a:extLst>
          </p:cNvPr>
          <p:cNvCxnSpPr>
            <a:cxnSpLocks/>
          </p:cNvCxnSpPr>
          <p:nvPr/>
        </p:nvCxnSpPr>
        <p:spPr>
          <a:xfrm>
            <a:off x="1028927" y="5160823"/>
            <a:ext cx="434317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102F7ED-F26F-4EDB-B35D-5376F4FED81E}"/>
              </a:ext>
            </a:extLst>
          </p:cNvPr>
          <p:cNvCxnSpPr>
            <a:cxnSpLocks/>
          </p:cNvCxnSpPr>
          <p:nvPr/>
        </p:nvCxnSpPr>
        <p:spPr>
          <a:xfrm>
            <a:off x="1028927" y="3241965"/>
            <a:ext cx="434317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83D3B9C-EC8D-4D10-8540-31C3E9F5CD1F}"/>
              </a:ext>
            </a:extLst>
          </p:cNvPr>
          <p:cNvCxnSpPr>
            <a:cxnSpLocks/>
          </p:cNvCxnSpPr>
          <p:nvPr/>
        </p:nvCxnSpPr>
        <p:spPr>
          <a:xfrm>
            <a:off x="1028927" y="3721680"/>
            <a:ext cx="434317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96A3BAB-52C4-4021-9DBF-3F6AAB4C4DA4}"/>
              </a:ext>
            </a:extLst>
          </p:cNvPr>
          <p:cNvCxnSpPr>
            <a:cxnSpLocks/>
          </p:cNvCxnSpPr>
          <p:nvPr/>
        </p:nvCxnSpPr>
        <p:spPr>
          <a:xfrm>
            <a:off x="1028927" y="4201395"/>
            <a:ext cx="434317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2DD7024-FCB9-49DD-B45F-BAFE8B266677}"/>
              </a:ext>
            </a:extLst>
          </p:cNvPr>
          <p:cNvCxnSpPr>
            <a:cxnSpLocks/>
          </p:cNvCxnSpPr>
          <p:nvPr/>
        </p:nvCxnSpPr>
        <p:spPr>
          <a:xfrm>
            <a:off x="1028927" y="4681110"/>
            <a:ext cx="434317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17">
            <a:extLst>
              <a:ext uri="{FF2B5EF4-FFF2-40B4-BE49-F238E27FC236}">
                <a16:creationId xmlns:a16="http://schemas.microsoft.com/office/drawing/2014/main" id="{B65D102D-C87D-25CE-1CFE-CD8094C02CFD}"/>
              </a:ext>
            </a:extLst>
          </p:cNvPr>
          <p:cNvCxnSpPr>
            <a:cxnSpLocks/>
          </p:cNvCxnSpPr>
          <p:nvPr/>
        </p:nvCxnSpPr>
        <p:spPr>
          <a:xfrm>
            <a:off x="1028927" y="1736912"/>
            <a:ext cx="1013437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81">
            <a:extLst>
              <a:ext uri="{FF2B5EF4-FFF2-40B4-BE49-F238E27FC236}">
                <a16:creationId xmlns:a16="http://schemas.microsoft.com/office/drawing/2014/main" id="{9976F8DD-E3A6-404B-AECF-3887A3E1D77D}"/>
              </a:ext>
            </a:extLst>
          </p:cNvPr>
          <p:cNvCxnSpPr>
            <a:cxnSpLocks/>
          </p:cNvCxnSpPr>
          <p:nvPr/>
        </p:nvCxnSpPr>
        <p:spPr>
          <a:xfrm>
            <a:off x="1028926" y="5632701"/>
            <a:ext cx="434317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s://cdn-icons-png.flaticon.com/512/5227/52274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117" y="2762250"/>
            <a:ext cx="3003261" cy="3003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541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152EBD45-3A99-4391-B20E-E4B7EBC74F2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7ECB15-F748-C140-A5C3-CF0090C943BA}" type="slidenum">
              <a:rPr lang="en-US" smtClean="0">
                <a:latin typeface="한컴 고딕" panose="02000500000000000000" pitchFamily="2" charset="-127"/>
                <a:ea typeface="한컴 고딕" panose="02000500000000000000" pitchFamily="2" charset="-127"/>
              </a:rPr>
              <a:pPr/>
              <a:t>3</a:t>
            </a:fld>
            <a:endParaRPr 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BFC75C-9AAF-445E-85B0-73BC94FEF24E}"/>
              </a:ext>
            </a:extLst>
          </p:cNvPr>
          <p:cNvSpPr txBox="1"/>
          <p:nvPr/>
        </p:nvSpPr>
        <p:spPr>
          <a:xfrm>
            <a:off x="514463" y="115743"/>
            <a:ext cx="506707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b="1" dirty="0">
                <a:latin typeface="한컴 고딕" panose="02000500000000000000" pitchFamily="2" charset="-127"/>
                <a:ea typeface="한컴 고딕" panose="02000500000000000000" pitchFamily="2" charset="-127"/>
                <a:cs typeface="Lato" panose="020F0502020204030203" pitchFamily="34" charset="0"/>
              </a:rPr>
              <a:t>1. </a:t>
            </a:r>
            <a:r>
              <a:rPr lang="ko-KR" altLang="en-US" sz="3600" b="1" dirty="0">
                <a:latin typeface="한컴 고딕" panose="02000500000000000000" pitchFamily="2" charset="-127"/>
                <a:ea typeface="한컴 고딕" panose="02000500000000000000" pitchFamily="2" charset="-127"/>
                <a:cs typeface="Lato" panose="020F0502020204030203" pitchFamily="34" charset="0"/>
              </a:rPr>
              <a:t>역할 분담</a:t>
            </a:r>
            <a:endParaRPr lang="en-US" sz="3600" b="1" dirty="0">
              <a:latin typeface="한컴 고딕" panose="02000500000000000000" pitchFamily="2" charset="-127"/>
              <a:ea typeface="한컴 고딕" panose="02000500000000000000" pitchFamily="2" charset="-127"/>
              <a:cs typeface="Lato" panose="020F0502020204030203" pitchFamily="34" charset="0"/>
            </a:endParaRPr>
          </a:p>
        </p:txBody>
      </p:sp>
      <p:cxnSp>
        <p:nvCxnSpPr>
          <p:cNvPr id="4" name="Straight Connector 17">
            <a:extLst>
              <a:ext uri="{FF2B5EF4-FFF2-40B4-BE49-F238E27FC236}">
                <a16:creationId xmlns:a16="http://schemas.microsoft.com/office/drawing/2014/main" id="{B65D102D-C87D-25CE-1CFE-CD8094C02CFD}"/>
              </a:ext>
            </a:extLst>
          </p:cNvPr>
          <p:cNvCxnSpPr>
            <a:cxnSpLocks/>
          </p:cNvCxnSpPr>
          <p:nvPr/>
        </p:nvCxnSpPr>
        <p:spPr>
          <a:xfrm>
            <a:off x="602207" y="883472"/>
            <a:ext cx="1098915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94306D-9674-4695-D2E6-8DBCE9CB9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057" y="1522578"/>
            <a:ext cx="1906422" cy="190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3101705-97CC-4F42-6EB5-90F769FF6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523" y="1522578"/>
            <a:ext cx="1908000" cy="19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AEA7E009-2CE1-3B6A-5A94-40DBD60C9701}"/>
              </a:ext>
            </a:extLst>
          </p:cNvPr>
          <p:cNvGrpSpPr/>
          <p:nvPr/>
        </p:nvGrpSpPr>
        <p:grpSpPr>
          <a:xfrm>
            <a:off x="1805181" y="3553155"/>
            <a:ext cx="3546745" cy="2011772"/>
            <a:chOff x="1805181" y="3553155"/>
            <a:chExt cx="3546745" cy="201177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3B1DF5B-319D-C3E6-6900-8616B13E037C}"/>
                </a:ext>
              </a:extLst>
            </p:cNvPr>
            <p:cNvSpPr txBox="1"/>
            <p:nvPr/>
          </p:nvSpPr>
          <p:spPr>
            <a:xfrm>
              <a:off x="3161696" y="3553155"/>
              <a:ext cx="833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Kiosk</a:t>
              </a:r>
              <a:endParaRPr lang="ko-KR" altLang="en-US" b="1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27137CB-1685-AC40-5AE4-7D3BD8E3C1B3}"/>
                </a:ext>
              </a:extLst>
            </p:cNvPr>
            <p:cNvSpPr txBox="1"/>
            <p:nvPr/>
          </p:nvSpPr>
          <p:spPr>
            <a:xfrm>
              <a:off x="1805181" y="4087599"/>
              <a:ext cx="354674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0" i="0" dirty="0">
                  <a:solidFill>
                    <a:srgbClr val="24292F"/>
                  </a:solidFill>
                  <a:effectLst/>
                  <a:latin typeface="한컴 고딕" panose="02000500000000000000" pitchFamily="2" charset="-127"/>
                  <a:ea typeface="한컴 고딕" panose="02000500000000000000" pitchFamily="2" charset="-127"/>
                </a:rPr>
                <a:t>Language &amp; Environment: Python</a:t>
              </a:r>
            </a:p>
            <a:p>
              <a:pPr algn="ctr"/>
              <a:r>
                <a:rPr lang="en-US" altLang="ko-KR" b="0" i="0" dirty="0">
                  <a:solidFill>
                    <a:srgbClr val="24292F"/>
                  </a:solidFill>
                  <a:effectLst/>
                  <a:latin typeface="한컴 고딕" panose="02000500000000000000" pitchFamily="2" charset="-127"/>
                  <a:ea typeface="한컴 고딕" panose="02000500000000000000" pitchFamily="2" charset="-127"/>
                </a:rPr>
                <a:t>UI (Pyqt5 + CSS) + </a:t>
              </a:r>
              <a:r>
                <a:rPr lang="en-US" altLang="ko-KR" dirty="0">
                  <a:solidFill>
                    <a:srgbClr val="24292F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NFC tag</a:t>
              </a:r>
            </a:p>
            <a:p>
              <a:pPr algn="ctr"/>
              <a:endParaRPr lang="en-US" altLang="ko-KR" b="0" i="0" dirty="0">
                <a:solidFill>
                  <a:srgbClr val="24292F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pPr algn="ctr"/>
              <a:r>
                <a:rPr lang="ko-KR" altLang="en-US" b="0" i="0" dirty="0">
                  <a:solidFill>
                    <a:srgbClr val="24292F"/>
                  </a:solidFill>
                  <a:effectLst/>
                  <a:latin typeface="한컴 고딕" panose="02000500000000000000" pitchFamily="2" charset="-127"/>
                  <a:ea typeface="한컴 고딕" panose="02000500000000000000" pitchFamily="2" charset="-127"/>
                </a:rPr>
                <a:t>정휘성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4C7F6D2-686E-1245-8C1D-A7EB63880421}"/>
              </a:ext>
            </a:extLst>
          </p:cNvPr>
          <p:cNvGrpSpPr/>
          <p:nvPr/>
        </p:nvGrpSpPr>
        <p:grpSpPr>
          <a:xfrm>
            <a:off x="6592746" y="3553944"/>
            <a:ext cx="3615975" cy="2002814"/>
            <a:chOff x="6592746" y="3553944"/>
            <a:chExt cx="3615975" cy="200281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7313B4B-ECA9-0FC6-E8FF-6E4B7D5B22FE}"/>
                </a:ext>
              </a:extLst>
            </p:cNvPr>
            <p:cNvSpPr txBox="1"/>
            <p:nvPr/>
          </p:nvSpPr>
          <p:spPr>
            <a:xfrm>
              <a:off x="6592746" y="4079430"/>
              <a:ext cx="3615975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0" i="0" dirty="0">
                  <a:solidFill>
                    <a:srgbClr val="24292F"/>
                  </a:solidFill>
                  <a:effectLst/>
                  <a:latin typeface="한컴 고딕" panose="02000500000000000000" pitchFamily="2" charset="-127"/>
                  <a:ea typeface="한컴 고딕" panose="02000500000000000000" pitchFamily="2" charset="-127"/>
                </a:rPr>
                <a:t>Language &amp; Environment: </a:t>
              </a:r>
              <a:br>
                <a:rPr lang="en-US" altLang="ko-KR" b="0" i="0" dirty="0">
                  <a:solidFill>
                    <a:srgbClr val="24292F"/>
                  </a:solidFill>
                  <a:effectLst/>
                  <a:latin typeface="한컴 고딕" panose="02000500000000000000" pitchFamily="2" charset="-127"/>
                  <a:ea typeface="한컴 고딕" panose="02000500000000000000" pitchFamily="2" charset="-127"/>
                </a:rPr>
              </a:br>
              <a:r>
                <a:rPr lang="en-US" altLang="ko-KR" b="0" i="0" dirty="0">
                  <a:solidFill>
                    <a:srgbClr val="24292F"/>
                  </a:solidFill>
                  <a:effectLst/>
                  <a:latin typeface="한컴 고딕" panose="02000500000000000000" pitchFamily="2" charset="-127"/>
                  <a:ea typeface="한컴 고딕" panose="02000500000000000000" pitchFamily="2" charset="-127"/>
                </a:rPr>
                <a:t>DML, </a:t>
              </a:r>
              <a:r>
                <a:rPr lang="en-US" altLang="ko-KR" b="0" i="0" dirty="0" err="1">
                  <a:solidFill>
                    <a:srgbClr val="24292F"/>
                  </a:solidFill>
                  <a:effectLst/>
                  <a:latin typeface="한컴 고딕" panose="02000500000000000000" pitchFamily="2" charset="-127"/>
                  <a:ea typeface="한컴 고딕" panose="02000500000000000000" pitchFamily="2" charset="-127"/>
                </a:rPr>
                <a:t>MySql</a:t>
              </a:r>
              <a:endParaRPr lang="en-US" altLang="ko-KR" b="0" i="0" dirty="0">
                <a:solidFill>
                  <a:srgbClr val="24292F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pPr algn="ctr"/>
              <a:r>
                <a:rPr lang="en-US" altLang="ko-KR" b="0" i="0" dirty="0">
                  <a:solidFill>
                    <a:srgbClr val="24292F"/>
                  </a:solidFill>
                  <a:effectLst/>
                  <a:latin typeface="한컴 고딕" panose="02000500000000000000" pitchFamily="2" charset="-127"/>
                  <a:ea typeface="한컴 고딕" panose="02000500000000000000" pitchFamily="2" charset="-127"/>
                </a:rPr>
                <a:t>AWS EC2/RDS DB Server</a:t>
              </a:r>
            </a:p>
            <a:p>
              <a:pPr algn="ctr"/>
              <a:endParaRPr lang="en-US" altLang="ko-KR" b="0" i="0" dirty="0">
                <a:solidFill>
                  <a:srgbClr val="24292F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pPr algn="ctr"/>
              <a:r>
                <a:rPr lang="ko-KR" altLang="en-US" b="0" i="0" dirty="0">
                  <a:solidFill>
                    <a:srgbClr val="24292F"/>
                  </a:solidFill>
                  <a:effectLst/>
                  <a:latin typeface="한컴 고딕" panose="02000500000000000000" pitchFamily="2" charset="-127"/>
                  <a:ea typeface="한컴 고딕" panose="02000500000000000000" pitchFamily="2" charset="-127"/>
                </a:rPr>
                <a:t>김주하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35D3992-1082-7409-A53C-02DB0395300F}"/>
                </a:ext>
              </a:extLst>
            </p:cNvPr>
            <p:cNvSpPr txBox="1"/>
            <p:nvPr/>
          </p:nvSpPr>
          <p:spPr>
            <a:xfrm>
              <a:off x="7928911" y="3553944"/>
              <a:ext cx="943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Server</a:t>
              </a:r>
              <a:endParaRPr lang="ko-KR" altLang="en-US" b="1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0186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152EBD45-3A99-4391-B20E-E4B7EBC74F2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7ECB15-F748-C140-A5C3-CF0090C943BA}" type="slidenum">
              <a:rPr lang="en-US" smtClean="0">
                <a:latin typeface="한컴 고딕" panose="02000500000000000000" pitchFamily="2" charset="-127"/>
                <a:ea typeface="한컴 고딕" panose="02000500000000000000" pitchFamily="2" charset="-127"/>
              </a:rPr>
              <a:pPr/>
              <a:t>4</a:t>
            </a:fld>
            <a:endParaRPr 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BFC75C-9AAF-445E-85B0-73BC94FEF24E}"/>
              </a:ext>
            </a:extLst>
          </p:cNvPr>
          <p:cNvSpPr txBox="1"/>
          <p:nvPr/>
        </p:nvSpPr>
        <p:spPr>
          <a:xfrm>
            <a:off x="514463" y="115743"/>
            <a:ext cx="506707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b="1" dirty="0">
                <a:latin typeface="한컴 고딕" panose="02000500000000000000" pitchFamily="2" charset="-127"/>
                <a:ea typeface="한컴 고딕" panose="02000500000000000000" pitchFamily="2" charset="-127"/>
                <a:cs typeface="Lato" panose="020F0502020204030203" pitchFamily="34" charset="0"/>
              </a:rPr>
              <a:t>2. </a:t>
            </a:r>
            <a:r>
              <a:rPr lang="ko-KR" altLang="en-US" sz="3600" b="1" dirty="0">
                <a:latin typeface="한컴 고딕" panose="02000500000000000000" pitchFamily="2" charset="-127"/>
                <a:ea typeface="한컴 고딕" panose="02000500000000000000" pitchFamily="2" charset="-127"/>
                <a:cs typeface="Lato" panose="020F0502020204030203" pitchFamily="34" charset="0"/>
              </a:rPr>
              <a:t>구동 환경</a:t>
            </a:r>
            <a:endParaRPr lang="en-US" sz="3600" b="1" dirty="0">
              <a:latin typeface="한컴 고딕" panose="02000500000000000000" pitchFamily="2" charset="-127"/>
              <a:ea typeface="한컴 고딕" panose="02000500000000000000" pitchFamily="2" charset="-127"/>
              <a:cs typeface="Lato" panose="020F0502020204030203" pitchFamily="34" charset="0"/>
            </a:endParaRPr>
          </a:p>
        </p:txBody>
      </p:sp>
      <p:cxnSp>
        <p:nvCxnSpPr>
          <p:cNvPr id="4" name="Straight Connector 17">
            <a:extLst>
              <a:ext uri="{FF2B5EF4-FFF2-40B4-BE49-F238E27FC236}">
                <a16:creationId xmlns:a16="http://schemas.microsoft.com/office/drawing/2014/main" id="{B65D102D-C87D-25CE-1CFE-CD8094C02CFD}"/>
              </a:ext>
            </a:extLst>
          </p:cNvPr>
          <p:cNvCxnSpPr>
            <a:cxnSpLocks/>
          </p:cNvCxnSpPr>
          <p:nvPr/>
        </p:nvCxnSpPr>
        <p:spPr>
          <a:xfrm>
            <a:off x="602207" y="883472"/>
            <a:ext cx="1098915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37B456A2-61AE-A93B-9476-B999D94ADAE5}"/>
              </a:ext>
            </a:extLst>
          </p:cNvPr>
          <p:cNvGrpSpPr/>
          <p:nvPr/>
        </p:nvGrpSpPr>
        <p:grpSpPr>
          <a:xfrm>
            <a:off x="1255957" y="1171425"/>
            <a:ext cx="7464094" cy="3576768"/>
            <a:chOff x="1255957" y="1171425"/>
            <a:chExt cx="6096000" cy="357676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CA507D-ED6C-9736-2A9D-666E53FC828F}"/>
                </a:ext>
              </a:extLst>
            </p:cNvPr>
            <p:cNvSpPr txBox="1"/>
            <p:nvPr/>
          </p:nvSpPr>
          <p:spPr>
            <a:xfrm>
              <a:off x="1265789" y="1171425"/>
              <a:ext cx="17822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b="1" dirty="0">
                  <a:solidFill>
                    <a:srgbClr val="FFC000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💡</a:t>
              </a:r>
              <a:r>
                <a:rPr lang="ko-KR" altLang="en-US" b="1" dirty="0"/>
                <a:t> </a:t>
              </a:r>
              <a:r>
                <a:rPr lang="ko-KR" altLang="en-US" sz="24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구동 환경</a:t>
              </a:r>
              <a:endParaRPr lang="en-US" altLang="ko-KR" sz="2400" dirty="0">
                <a:solidFill>
                  <a:srgbClr val="24292F"/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5BA42C-AC24-BC32-BE58-39076A34C297}"/>
                </a:ext>
              </a:extLst>
            </p:cNvPr>
            <p:cNvSpPr txBox="1"/>
            <p:nvPr/>
          </p:nvSpPr>
          <p:spPr>
            <a:xfrm>
              <a:off x="1255957" y="1885871"/>
              <a:ext cx="6096000" cy="28623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742950" lvl="1" indent="-285750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r>
                <a:rPr lang="en-US" altLang="ko-KR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Raspberry Pi 4(4GB)</a:t>
              </a:r>
            </a:p>
            <a:p>
              <a:pPr marL="742950" lvl="1" indent="-285750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r>
                <a:rPr lang="en-US" altLang="ko-KR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OS </a:t>
              </a:r>
              <a:r>
                <a:rPr lang="en-US" altLang="ko-KR" dirty="0" err="1">
                  <a:latin typeface="한컴 고딕" panose="02000500000000000000" pitchFamily="2" charset="-127"/>
                  <a:ea typeface="한컴 고딕" panose="02000500000000000000" pitchFamily="2" charset="-127"/>
                </a:rPr>
                <a:t>Ver</a:t>
              </a:r>
              <a:r>
                <a:rPr lang="en-US" altLang="ko-KR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Stretch</a:t>
              </a:r>
            </a:p>
            <a:p>
              <a:pPr marL="742950" lvl="1" indent="-285750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r>
                <a:rPr lang="en-US" altLang="ko-KR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Touch Screen: KLEINZ KP1401FTM 14Inch Portable Display</a:t>
              </a:r>
            </a:p>
            <a:p>
              <a:pPr marL="742950" lvl="1" indent="-285750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r>
                <a:rPr lang="en-US" altLang="ko-KR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RC522 NFC Reader</a:t>
              </a:r>
            </a:p>
            <a:p>
              <a:pPr marL="742950" lvl="1" indent="-285750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r>
                <a:rPr lang="en-US" altLang="ko-KR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IDE: </a:t>
              </a:r>
              <a:r>
                <a:rPr lang="en-US" altLang="ko-KR" dirty="0" err="1">
                  <a:latin typeface="한컴 고딕" panose="02000500000000000000" pitchFamily="2" charset="-127"/>
                  <a:ea typeface="한컴 고딕" panose="02000500000000000000" pitchFamily="2" charset="-127"/>
                </a:rPr>
                <a:t>Pycharm</a:t>
              </a:r>
              <a:r>
                <a:rPr lang="en-US" altLang="ko-KR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en-US" altLang="ko-KR" dirty="0" err="1">
                  <a:latin typeface="한컴 고딕" panose="02000500000000000000" pitchFamily="2" charset="-127"/>
                  <a:ea typeface="한컴 고딕" panose="02000500000000000000" pitchFamily="2" charset="-127"/>
                </a:rPr>
                <a:t>Thonny</a:t>
              </a:r>
              <a:r>
                <a:rPr lang="en-US" altLang="ko-KR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Pyqt5 Designer, </a:t>
              </a:r>
              <a:r>
                <a:rPr lang="en-US" altLang="ko-KR" dirty="0" err="1">
                  <a:latin typeface="한컴 고딕" panose="02000500000000000000" pitchFamily="2" charset="-127"/>
                  <a:ea typeface="한컴 고딕" panose="02000500000000000000" pitchFamily="2" charset="-127"/>
                </a:rPr>
                <a:t>Mysql</a:t>
              </a:r>
              <a:r>
                <a:rPr lang="en-US" altLang="ko-KR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 </a:t>
              </a:r>
              <a:r>
                <a:rPr lang="en-US" altLang="ko-KR" dirty="0" err="1">
                  <a:latin typeface="한컴 고딕" panose="02000500000000000000" pitchFamily="2" charset="-127"/>
                  <a:ea typeface="한컴 고딕" panose="02000500000000000000" pitchFamily="2" charset="-127"/>
                </a:rPr>
                <a:t>WorkBench</a:t>
              </a:r>
              <a:endPara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949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152EBD45-3A99-4391-B20E-E4B7EBC74F2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7ECB15-F748-C140-A5C3-CF0090C943BA}" type="slidenum">
              <a:rPr lang="en-US" smtClean="0">
                <a:latin typeface="한컴 고딕" panose="02000500000000000000" pitchFamily="2" charset="-127"/>
                <a:ea typeface="한컴 고딕" panose="02000500000000000000" pitchFamily="2" charset="-127"/>
              </a:rPr>
              <a:pPr/>
              <a:t>5</a:t>
            </a:fld>
            <a:endParaRPr 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BFC75C-9AAF-445E-85B0-73BC94FEF24E}"/>
              </a:ext>
            </a:extLst>
          </p:cNvPr>
          <p:cNvSpPr txBox="1"/>
          <p:nvPr/>
        </p:nvSpPr>
        <p:spPr>
          <a:xfrm>
            <a:off x="514463" y="115743"/>
            <a:ext cx="506707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b="1" dirty="0">
                <a:latin typeface="한컴 고딕" panose="02000500000000000000" pitchFamily="2" charset="-127"/>
                <a:ea typeface="한컴 고딕" panose="02000500000000000000" pitchFamily="2" charset="-127"/>
                <a:cs typeface="Lato" panose="020F0502020204030203" pitchFamily="34" charset="0"/>
              </a:rPr>
              <a:t>3. </a:t>
            </a:r>
            <a:r>
              <a:rPr lang="ko-KR" altLang="en-US" sz="3600" b="1" dirty="0">
                <a:latin typeface="한컴 고딕" panose="02000500000000000000" pitchFamily="2" charset="-127"/>
                <a:ea typeface="한컴 고딕" panose="02000500000000000000" pitchFamily="2" charset="-127"/>
                <a:cs typeface="Lato" panose="020F0502020204030203" pitchFamily="34" charset="0"/>
              </a:rPr>
              <a:t>개요</a:t>
            </a:r>
            <a:endParaRPr lang="en-US" sz="3600" b="1" dirty="0">
              <a:latin typeface="한컴 고딕" panose="02000500000000000000" pitchFamily="2" charset="-127"/>
              <a:ea typeface="한컴 고딕" panose="02000500000000000000" pitchFamily="2" charset="-127"/>
              <a:cs typeface="Lato" panose="020F0502020204030203" pitchFamily="34" charset="0"/>
            </a:endParaRPr>
          </a:p>
        </p:txBody>
      </p:sp>
      <p:cxnSp>
        <p:nvCxnSpPr>
          <p:cNvPr id="4" name="Straight Connector 17">
            <a:extLst>
              <a:ext uri="{FF2B5EF4-FFF2-40B4-BE49-F238E27FC236}">
                <a16:creationId xmlns:a16="http://schemas.microsoft.com/office/drawing/2014/main" id="{B65D102D-C87D-25CE-1CFE-CD8094C02CFD}"/>
              </a:ext>
            </a:extLst>
          </p:cNvPr>
          <p:cNvCxnSpPr>
            <a:cxnSpLocks/>
          </p:cNvCxnSpPr>
          <p:nvPr/>
        </p:nvCxnSpPr>
        <p:spPr>
          <a:xfrm>
            <a:off x="602207" y="883472"/>
            <a:ext cx="1098915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37B456A2-61AE-A93B-9476-B999D94ADAE5}"/>
              </a:ext>
            </a:extLst>
          </p:cNvPr>
          <p:cNvGrpSpPr/>
          <p:nvPr/>
        </p:nvGrpSpPr>
        <p:grpSpPr>
          <a:xfrm>
            <a:off x="1255957" y="1171425"/>
            <a:ext cx="6096000" cy="3576768"/>
            <a:chOff x="1255957" y="1171425"/>
            <a:chExt cx="6096000" cy="357676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6CA507D-ED6C-9736-2A9D-666E53FC828F}"/>
                </a:ext>
              </a:extLst>
            </p:cNvPr>
            <p:cNvSpPr txBox="1"/>
            <p:nvPr/>
          </p:nvSpPr>
          <p:spPr>
            <a:xfrm>
              <a:off x="1265789" y="1171425"/>
              <a:ext cx="1782211" cy="593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3_1.</a:t>
              </a:r>
              <a:r>
                <a:rPr lang="ko-KR" altLang="en-US" sz="24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 목표</a:t>
              </a:r>
              <a:endParaRPr lang="en-US" altLang="ko-KR" sz="2400" dirty="0">
                <a:solidFill>
                  <a:srgbClr val="24292F"/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15BA42C-AC24-BC32-BE58-39076A34C297}"/>
                </a:ext>
              </a:extLst>
            </p:cNvPr>
            <p:cNvSpPr txBox="1"/>
            <p:nvPr/>
          </p:nvSpPr>
          <p:spPr>
            <a:xfrm>
              <a:off x="1255957" y="1885871"/>
              <a:ext cx="6096000" cy="28623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742950" lvl="1" indent="-285750">
                <a:lnSpc>
                  <a:spcPct val="250000"/>
                </a:lnSpc>
                <a:buFont typeface="Wingdings" panose="05000000000000000000" pitchFamily="2" charset="2"/>
                <a:buChar char="§"/>
              </a:pPr>
              <a:r>
                <a:rPr lang="ko-KR" altLang="en-US" b="0" i="0" dirty="0">
                  <a:solidFill>
                    <a:srgbClr val="24292F"/>
                  </a:solidFill>
                  <a:effectLst/>
                  <a:latin typeface="한컴 고딕" panose="02000500000000000000" pitchFamily="2" charset="-127"/>
                  <a:ea typeface="한컴 고딕" panose="02000500000000000000" pitchFamily="2" charset="-127"/>
                </a:rPr>
                <a:t>무인 운영 </a:t>
              </a:r>
              <a:r>
                <a:rPr lang="en-US" altLang="ko-KR" b="0" i="0" dirty="0">
                  <a:solidFill>
                    <a:srgbClr val="24292F"/>
                  </a:solidFill>
                  <a:effectLst/>
                  <a:latin typeface="한컴 고딕" panose="02000500000000000000" pitchFamily="2" charset="-127"/>
                  <a:ea typeface="한컴 고딕" panose="02000500000000000000" pitchFamily="2" charset="-127"/>
                </a:rPr>
                <a:t>24</a:t>
              </a:r>
              <a:r>
                <a:rPr lang="ko-KR" altLang="en-US" b="0" i="0" dirty="0">
                  <a:solidFill>
                    <a:srgbClr val="24292F"/>
                  </a:solidFill>
                  <a:effectLst/>
                  <a:latin typeface="한컴 고딕" panose="02000500000000000000" pitchFamily="2" charset="-127"/>
                  <a:ea typeface="한컴 고딕" panose="02000500000000000000" pitchFamily="2" charset="-127"/>
                </a:rPr>
                <a:t>시간 사용 가능</a:t>
              </a:r>
            </a:p>
            <a:p>
              <a:pPr marL="742950" lvl="1" indent="-285750">
                <a:lnSpc>
                  <a:spcPct val="250000"/>
                </a:lnSpc>
                <a:buFont typeface="Wingdings" panose="05000000000000000000" pitchFamily="2" charset="2"/>
                <a:buChar char="§"/>
              </a:pPr>
              <a:r>
                <a:rPr lang="ko-KR" altLang="en-US" b="0" i="0" dirty="0">
                  <a:solidFill>
                    <a:srgbClr val="24292F"/>
                  </a:solidFill>
                  <a:effectLst/>
                  <a:latin typeface="한컴 고딕" panose="02000500000000000000" pitchFamily="2" charset="-127"/>
                  <a:ea typeface="한컴 고딕" panose="02000500000000000000" pitchFamily="2" charset="-127"/>
                </a:rPr>
                <a:t>대면을 원하지 않은 사용자 또한 사용 가능</a:t>
              </a:r>
            </a:p>
            <a:p>
              <a:pPr marL="742950" lvl="1" indent="-285750">
                <a:lnSpc>
                  <a:spcPct val="250000"/>
                </a:lnSpc>
                <a:buFont typeface="Wingdings" panose="05000000000000000000" pitchFamily="2" charset="2"/>
                <a:buChar char="§"/>
              </a:pPr>
              <a:r>
                <a:rPr lang="ko-KR" altLang="en-US" b="0" i="0" dirty="0">
                  <a:solidFill>
                    <a:srgbClr val="24292F"/>
                  </a:solidFill>
                  <a:effectLst/>
                  <a:latin typeface="한컴 고딕" panose="02000500000000000000" pitchFamily="2" charset="-127"/>
                  <a:ea typeface="한컴 고딕" panose="02000500000000000000" pitchFamily="2" charset="-127"/>
                </a:rPr>
                <a:t>대기시간 절감 효과</a:t>
              </a:r>
            </a:p>
            <a:p>
              <a:pPr marL="742950" lvl="1" indent="-285750">
                <a:lnSpc>
                  <a:spcPct val="250000"/>
                </a:lnSpc>
                <a:buFont typeface="Wingdings" panose="05000000000000000000" pitchFamily="2" charset="2"/>
                <a:buChar char="§"/>
              </a:pPr>
              <a:r>
                <a:rPr lang="ko-KR" altLang="en-US" b="0" i="0" dirty="0">
                  <a:solidFill>
                    <a:srgbClr val="24292F"/>
                  </a:solidFill>
                  <a:effectLst/>
                  <a:latin typeface="한컴 고딕" panose="02000500000000000000" pitchFamily="2" charset="-127"/>
                  <a:ea typeface="한컴 고딕" panose="02000500000000000000" pitchFamily="2" charset="-127"/>
                </a:rPr>
                <a:t>리눅스 기반으로 윈도우 로열티 없음</a:t>
              </a:r>
              <a:endParaRPr lang="en-US" altLang="ko-KR" b="0" i="0" dirty="0">
                <a:solidFill>
                  <a:srgbClr val="24292F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0371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152EBD45-3A99-4391-B20E-E4B7EBC74F2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7ECB15-F748-C140-A5C3-CF0090C943BA}" type="slidenum">
              <a:rPr lang="en-US" smtClean="0">
                <a:latin typeface="한컴 고딕" panose="02000500000000000000" pitchFamily="2" charset="-127"/>
                <a:ea typeface="한컴 고딕" panose="02000500000000000000" pitchFamily="2" charset="-127"/>
              </a:rPr>
              <a:pPr/>
              <a:t>6</a:t>
            </a:fld>
            <a:endParaRPr 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BFC75C-9AAF-445E-85B0-73BC94FEF24E}"/>
              </a:ext>
            </a:extLst>
          </p:cNvPr>
          <p:cNvSpPr txBox="1"/>
          <p:nvPr/>
        </p:nvSpPr>
        <p:spPr>
          <a:xfrm>
            <a:off x="514463" y="115743"/>
            <a:ext cx="506707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b="1" dirty="0">
                <a:latin typeface="한컴 고딕" panose="02000500000000000000" pitchFamily="2" charset="-127"/>
                <a:ea typeface="한컴 고딕" panose="02000500000000000000" pitchFamily="2" charset="-127"/>
                <a:cs typeface="Lato" panose="020F0502020204030203" pitchFamily="34" charset="0"/>
              </a:rPr>
              <a:t>3. </a:t>
            </a:r>
            <a:r>
              <a:rPr lang="ko-KR" altLang="en-US" sz="3600" b="1" dirty="0">
                <a:latin typeface="한컴 고딕" panose="02000500000000000000" pitchFamily="2" charset="-127"/>
                <a:ea typeface="한컴 고딕" panose="02000500000000000000" pitchFamily="2" charset="-127"/>
                <a:cs typeface="Lato" panose="020F0502020204030203" pitchFamily="34" charset="0"/>
              </a:rPr>
              <a:t>개요</a:t>
            </a:r>
            <a:endParaRPr lang="en-US" sz="3600" b="1" dirty="0">
              <a:latin typeface="한컴 고딕" panose="02000500000000000000" pitchFamily="2" charset="-127"/>
              <a:ea typeface="한컴 고딕" panose="02000500000000000000" pitchFamily="2" charset="-127"/>
              <a:cs typeface="Lato" panose="020F0502020204030203" pitchFamily="34" charset="0"/>
            </a:endParaRPr>
          </a:p>
        </p:txBody>
      </p:sp>
      <p:cxnSp>
        <p:nvCxnSpPr>
          <p:cNvPr id="4" name="Straight Connector 17">
            <a:extLst>
              <a:ext uri="{FF2B5EF4-FFF2-40B4-BE49-F238E27FC236}">
                <a16:creationId xmlns:a16="http://schemas.microsoft.com/office/drawing/2014/main" id="{B65D102D-C87D-25CE-1CFE-CD8094C02CFD}"/>
              </a:ext>
            </a:extLst>
          </p:cNvPr>
          <p:cNvCxnSpPr>
            <a:cxnSpLocks/>
          </p:cNvCxnSpPr>
          <p:nvPr/>
        </p:nvCxnSpPr>
        <p:spPr>
          <a:xfrm>
            <a:off x="602207" y="883472"/>
            <a:ext cx="1098915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37B456A2-61AE-A93B-9476-B999D94ADAE5}"/>
              </a:ext>
            </a:extLst>
          </p:cNvPr>
          <p:cNvGrpSpPr/>
          <p:nvPr/>
        </p:nvGrpSpPr>
        <p:grpSpPr>
          <a:xfrm>
            <a:off x="1271802" y="1004871"/>
            <a:ext cx="9824999" cy="4669815"/>
            <a:chOff x="1265789" y="752906"/>
            <a:chExt cx="6096000" cy="466981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6CA507D-ED6C-9736-2A9D-666E53FC828F}"/>
                </a:ext>
              </a:extLst>
            </p:cNvPr>
            <p:cNvSpPr txBox="1"/>
            <p:nvPr/>
          </p:nvSpPr>
          <p:spPr>
            <a:xfrm>
              <a:off x="1265789" y="752906"/>
              <a:ext cx="28637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4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3_2.</a:t>
              </a:r>
              <a:r>
                <a:rPr lang="ko-KR" altLang="en-US" sz="24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 핵심 내용  설명</a:t>
              </a:r>
              <a:endParaRPr lang="en-US" altLang="ko-KR" sz="2400" dirty="0">
                <a:solidFill>
                  <a:srgbClr val="24292F"/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15BA42C-AC24-BC32-BE58-39076A34C297}"/>
                </a:ext>
              </a:extLst>
            </p:cNvPr>
            <p:cNvSpPr txBox="1"/>
            <p:nvPr/>
          </p:nvSpPr>
          <p:spPr>
            <a:xfrm>
              <a:off x="1265789" y="1590903"/>
              <a:ext cx="6096000" cy="38318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742950" lvl="1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b="0" i="0" dirty="0">
                  <a:effectLst/>
                  <a:latin typeface="한컴 고딕" panose="02000500000000000000" pitchFamily="2" charset="-127"/>
                  <a:ea typeface="한컴 고딕" panose="02000500000000000000" pitchFamily="2" charset="-127"/>
                </a:rPr>
                <a:t>NFC(</a:t>
              </a:r>
              <a:r>
                <a:rPr lang="en-US" altLang="ko-KR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Near Field Communication</a:t>
              </a:r>
              <a:r>
                <a:rPr lang="en-US" altLang="ko-KR" b="0" i="0" dirty="0">
                  <a:effectLst/>
                  <a:latin typeface="한컴 고딕" panose="02000500000000000000" pitchFamily="2" charset="-127"/>
                  <a:ea typeface="한컴 고딕" panose="02000500000000000000" pitchFamily="2" charset="-127"/>
                </a:rPr>
                <a:t>)</a:t>
              </a:r>
              <a:br>
                <a:rPr lang="en-US" altLang="ko-KR" b="0" i="0" dirty="0">
                  <a:solidFill>
                    <a:srgbClr val="24292F"/>
                  </a:solidFill>
                  <a:effectLst/>
                  <a:latin typeface="한컴 고딕" panose="02000500000000000000" pitchFamily="2" charset="-127"/>
                  <a:ea typeface="한컴 고딕" panose="02000500000000000000" pitchFamily="2" charset="-127"/>
                </a:rPr>
              </a:br>
              <a:r>
                <a:rPr lang="en-US" altLang="ko-KR" b="0" i="0" dirty="0">
                  <a:solidFill>
                    <a:srgbClr val="57606A"/>
                  </a:solidFill>
                  <a:effectLst/>
                  <a:latin typeface="한컴 고딕" panose="02000500000000000000" pitchFamily="2" charset="-127"/>
                  <a:ea typeface="한컴 고딕" panose="02000500000000000000" pitchFamily="2" charset="-127"/>
                </a:rPr>
                <a:t>10 cm </a:t>
              </a:r>
              <a:r>
                <a:rPr lang="ko-KR" altLang="en-US" b="0" i="0" dirty="0">
                  <a:solidFill>
                    <a:srgbClr val="57606A"/>
                  </a:solidFill>
                  <a:effectLst/>
                  <a:latin typeface="한컴 고딕" panose="02000500000000000000" pitchFamily="2" charset="-127"/>
                  <a:ea typeface="한컴 고딕" panose="02000500000000000000" pitchFamily="2" charset="-127"/>
                </a:rPr>
                <a:t>이내의 근거리에서 무선 데이터를 주고받는 통신 기술</a:t>
              </a:r>
              <a:br>
                <a:rPr lang="ko-KR" altLang="en-US" dirty="0">
                  <a:latin typeface="한컴 고딕" panose="02000500000000000000" pitchFamily="2" charset="-127"/>
                  <a:ea typeface="한컴 고딕" panose="02000500000000000000" pitchFamily="2" charset="-127"/>
                </a:rPr>
              </a:br>
              <a:r>
                <a:rPr lang="ko-KR" altLang="en-US" b="0" i="0" dirty="0">
                  <a:solidFill>
                    <a:srgbClr val="57606A"/>
                  </a:solidFill>
                  <a:effectLst/>
                  <a:latin typeface="한컴 고딕" panose="02000500000000000000" pitchFamily="2" charset="-127"/>
                  <a:ea typeface="한컴 고딕" panose="02000500000000000000" pitchFamily="2" charset="-127"/>
                </a:rPr>
                <a:t>결제 및 </a:t>
              </a:r>
              <a:r>
                <a:rPr lang="ko-KR" altLang="en-US" b="0" i="0" dirty="0" err="1">
                  <a:solidFill>
                    <a:srgbClr val="57606A"/>
                  </a:solidFill>
                  <a:effectLst/>
                  <a:latin typeface="한컴 고딕" panose="02000500000000000000" pitchFamily="2" charset="-127"/>
                  <a:ea typeface="한컴 고딕" panose="02000500000000000000" pitchFamily="2" charset="-127"/>
                </a:rPr>
                <a:t>도어락</a:t>
              </a:r>
              <a:r>
                <a:rPr lang="ko-KR" altLang="en-US" b="0" i="0" dirty="0">
                  <a:solidFill>
                    <a:srgbClr val="57606A"/>
                  </a:solidFill>
                  <a:effectLst/>
                  <a:latin typeface="한컴 고딕" panose="02000500000000000000" pitchFamily="2" charset="-127"/>
                  <a:ea typeface="한컴 고딕" panose="02000500000000000000" pitchFamily="2" charset="-127"/>
                </a:rPr>
                <a:t> 등에 사용</a:t>
              </a:r>
              <a:endParaRPr lang="en-US" altLang="ko-KR" dirty="0">
                <a:solidFill>
                  <a:srgbClr val="57606A"/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pPr marL="742950" lvl="1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b="0" i="0" dirty="0">
                  <a:effectLst/>
                  <a:latin typeface="한컴 고딕" panose="02000500000000000000" pitchFamily="2" charset="-127"/>
                  <a:ea typeface="한컴 고딕" panose="02000500000000000000" pitchFamily="2" charset="-127"/>
                </a:rPr>
                <a:t>AWS EC2(Elastic Compute Cloud)</a:t>
              </a:r>
              <a:br>
                <a:rPr lang="en-US" altLang="ko-KR" b="0" i="0" dirty="0">
                  <a:solidFill>
                    <a:srgbClr val="24292F"/>
                  </a:solidFill>
                  <a:effectLst/>
                  <a:latin typeface="한컴 고딕" panose="02000500000000000000" pitchFamily="2" charset="-127"/>
                  <a:ea typeface="한컴 고딕" panose="02000500000000000000" pitchFamily="2" charset="-127"/>
                </a:rPr>
              </a:br>
              <a:r>
                <a:rPr lang="en-US" altLang="ko-KR" b="0" i="0" dirty="0">
                  <a:solidFill>
                    <a:srgbClr val="57606A"/>
                  </a:solidFill>
                  <a:effectLst/>
                  <a:latin typeface="한컴 고딕" panose="02000500000000000000" pitchFamily="2" charset="-127"/>
                  <a:ea typeface="한컴 고딕" panose="02000500000000000000" pitchFamily="2" charset="-127"/>
                </a:rPr>
                <a:t>OS</a:t>
              </a:r>
              <a:r>
                <a:rPr lang="en-US" altLang="ko-KR" dirty="0">
                  <a:solidFill>
                    <a:srgbClr val="24292F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(</a:t>
              </a:r>
              <a:r>
                <a:rPr lang="en-US" altLang="ko-KR" b="0" i="0" dirty="0">
                  <a:solidFill>
                    <a:srgbClr val="57606A"/>
                  </a:solidFill>
                  <a:effectLst/>
                  <a:latin typeface="한컴 고딕" panose="02000500000000000000" pitchFamily="2" charset="-127"/>
                  <a:ea typeface="한컴 고딕" panose="02000500000000000000" pitchFamily="2" charset="-127"/>
                </a:rPr>
                <a:t>Linux / Windows) </a:t>
              </a:r>
              <a:r>
                <a:rPr lang="ko-KR" altLang="en-US" b="0" i="0" dirty="0">
                  <a:solidFill>
                    <a:srgbClr val="57606A"/>
                  </a:solidFill>
                  <a:effectLst/>
                  <a:latin typeface="한컴 고딕" panose="02000500000000000000" pitchFamily="2" charset="-127"/>
                  <a:ea typeface="한컴 고딕" panose="02000500000000000000" pitchFamily="2" charset="-127"/>
                </a:rPr>
                <a:t>선택 가능</a:t>
              </a:r>
              <a:r>
                <a:rPr lang="ko-KR" altLang="en-US" dirty="0">
                  <a:solidFill>
                    <a:srgbClr val="57606A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한 </a:t>
              </a:r>
              <a:r>
                <a:rPr lang="ko-KR" altLang="en-US" b="0" i="0" dirty="0">
                  <a:solidFill>
                    <a:srgbClr val="57606A"/>
                  </a:solidFill>
                  <a:effectLst/>
                  <a:latin typeface="한컴 고딕" panose="02000500000000000000" pitchFamily="2" charset="-127"/>
                  <a:ea typeface="한컴 고딕" panose="02000500000000000000" pitchFamily="2" charset="-127"/>
                </a:rPr>
                <a:t>컴퓨팅 용량을 클라우드에서 제공하는 웹 서비스</a:t>
              </a:r>
              <a:br>
                <a:rPr lang="ko-KR" altLang="en-US" dirty="0">
                  <a:latin typeface="한컴 고딕" panose="02000500000000000000" pitchFamily="2" charset="-127"/>
                  <a:ea typeface="한컴 고딕" panose="02000500000000000000" pitchFamily="2" charset="-127"/>
                </a:rPr>
              </a:br>
              <a:r>
                <a:rPr lang="ko-KR" altLang="en-US" b="0" i="0" dirty="0" err="1">
                  <a:solidFill>
                    <a:srgbClr val="57606A"/>
                  </a:solidFill>
                  <a:effectLst/>
                  <a:latin typeface="한컴 고딕" panose="02000500000000000000" pitchFamily="2" charset="-127"/>
                  <a:ea typeface="한컴 고딕" panose="02000500000000000000" pitchFamily="2" charset="-127"/>
                </a:rPr>
                <a:t>머신러닝</a:t>
              </a:r>
              <a:r>
                <a:rPr lang="en-US" altLang="ko-KR" b="0" i="0" dirty="0">
                  <a:solidFill>
                    <a:srgbClr val="57606A"/>
                  </a:solidFill>
                  <a:effectLst/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b="0" i="0" dirty="0">
                  <a:solidFill>
                    <a:srgbClr val="57606A"/>
                  </a:solidFill>
                  <a:effectLst/>
                  <a:latin typeface="한컴 고딕" panose="02000500000000000000" pitchFamily="2" charset="-127"/>
                  <a:ea typeface="한컴 고딕" panose="02000500000000000000" pitchFamily="2" charset="-127"/>
                </a:rPr>
                <a:t>웹서버</a:t>
              </a:r>
              <a:r>
                <a:rPr lang="en-US" altLang="ko-KR" b="0" i="0" dirty="0">
                  <a:solidFill>
                    <a:srgbClr val="57606A"/>
                  </a:solidFill>
                  <a:effectLst/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b="0" i="0" dirty="0">
                  <a:solidFill>
                    <a:srgbClr val="57606A"/>
                  </a:solidFill>
                  <a:effectLst/>
                  <a:latin typeface="한컴 고딕" panose="02000500000000000000" pitchFamily="2" charset="-127"/>
                  <a:ea typeface="한컴 고딕" panose="02000500000000000000" pitchFamily="2" charset="-127"/>
                </a:rPr>
                <a:t>게임서버</a:t>
              </a:r>
              <a:r>
                <a:rPr lang="en-US" altLang="ko-KR" b="0" i="0" dirty="0">
                  <a:solidFill>
                    <a:srgbClr val="57606A"/>
                  </a:solidFill>
                  <a:effectLst/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b="0" i="0" dirty="0">
                  <a:solidFill>
                    <a:srgbClr val="57606A"/>
                  </a:solidFill>
                  <a:effectLst/>
                  <a:latin typeface="한컴 고딕" panose="02000500000000000000" pitchFamily="2" charset="-127"/>
                  <a:ea typeface="한컴 고딕" panose="02000500000000000000" pitchFamily="2" charset="-127"/>
                </a:rPr>
                <a:t>이미지 처리 등 다양한 용도에 최적화된 서버를 쉽게 구성 가능</a:t>
              </a:r>
              <a:endParaRPr lang="en-US" altLang="ko-KR" dirty="0">
                <a:solidFill>
                  <a:srgbClr val="57606A"/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pPr marL="742950" lvl="1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dirty="0" err="1">
                  <a:latin typeface="한컴 고딕" panose="02000500000000000000" pitchFamily="2" charset="-127"/>
                  <a:ea typeface="한컴 고딕" panose="02000500000000000000" pitchFamily="2" charset="-127"/>
                </a:rPr>
                <a:t>MySql</a:t>
              </a:r>
              <a:br>
                <a:rPr lang="en-US" altLang="ko-KR" dirty="0">
                  <a:solidFill>
                    <a:srgbClr val="57606A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</a:br>
              <a:r>
                <a:rPr lang="ko-KR" altLang="en-US" b="0" i="0" dirty="0">
                  <a:solidFill>
                    <a:srgbClr val="57606A"/>
                  </a:solidFill>
                  <a:effectLst/>
                  <a:latin typeface="한컴 고딕" panose="02000500000000000000" pitchFamily="2" charset="-127"/>
                  <a:ea typeface="한컴 고딕" panose="02000500000000000000" pitchFamily="2" charset="-127"/>
                </a:rPr>
                <a:t>관계형 데이터베이스 관리 시스템</a:t>
              </a:r>
              <a:br>
                <a:rPr lang="ko-KR" altLang="en-US" dirty="0">
                  <a:latin typeface="한컴 고딕" panose="02000500000000000000" pitchFamily="2" charset="-127"/>
                  <a:ea typeface="한컴 고딕" panose="02000500000000000000" pitchFamily="2" charset="-127"/>
                </a:rPr>
              </a:br>
              <a:r>
                <a:rPr lang="ko-KR" altLang="en-US" b="0" i="0" dirty="0">
                  <a:solidFill>
                    <a:srgbClr val="57606A"/>
                  </a:solidFill>
                  <a:effectLst/>
                  <a:latin typeface="한컴 고딕" panose="02000500000000000000" pitchFamily="2" charset="-127"/>
                  <a:ea typeface="한컴 고딕" panose="02000500000000000000" pitchFamily="2" charset="-127"/>
                </a:rPr>
                <a:t>오픈소스</a:t>
              </a:r>
              <a:r>
                <a:rPr lang="en-US" altLang="ko-KR" b="0" i="0" dirty="0">
                  <a:solidFill>
                    <a:srgbClr val="57606A"/>
                  </a:solidFill>
                  <a:effectLst/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b="0" i="0" dirty="0">
                  <a:solidFill>
                    <a:srgbClr val="57606A"/>
                  </a:solidFill>
                  <a:effectLst/>
                  <a:latin typeface="한컴 고딕" panose="02000500000000000000" pitchFamily="2" charset="-127"/>
                  <a:ea typeface="한컴 고딕" panose="02000500000000000000" pitchFamily="2" charset="-127"/>
                </a:rPr>
                <a:t>다중 사용자 * 다중 스레드 지원</a:t>
              </a:r>
              <a:endParaRPr lang="en-US" altLang="ko-KR" dirty="0">
                <a:solidFill>
                  <a:srgbClr val="57606A"/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5236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152EBD45-3A99-4391-B20E-E4B7EBC74F2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7ECB15-F748-C140-A5C3-CF0090C943BA}" type="slidenum">
              <a:rPr lang="en-US" smtClean="0">
                <a:latin typeface="한컴 고딕" panose="02000500000000000000" pitchFamily="2" charset="-127"/>
                <a:ea typeface="한컴 고딕" panose="02000500000000000000" pitchFamily="2" charset="-127"/>
              </a:rPr>
              <a:pPr/>
              <a:t>7</a:t>
            </a:fld>
            <a:endParaRPr 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BFC75C-9AAF-445E-85B0-73BC94FEF24E}"/>
              </a:ext>
            </a:extLst>
          </p:cNvPr>
          <p:cNvSpPr txBox="1"/>
          <p:nvPr/>
        </p:nvSpPr>
        <p:spPr>
          <a:xfrm>
            <a:off x="514463" y="115743"/>
            <a:ext cx="506707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b="1" dirty="0">
                <a:latin typeface="한컴 고딕" panose="02000500000000000000" pitchFamily="2" charset="-127"/>
                <a:ea typeface="한컴 고딕" panose="02000500000000000000" pitchFamily="2" charset="-127"/>
                <a:cs typeface="Lato" panose="020F0502020204030203" pitchFamily="34" charset="0"/>
              </a:rPr>
              <a:t>4. </a:t>
            </a:r>
            <a:r>
              <a:rPr lang="ko-KR" altLang="en-US" sz="3600" b="1" dirty="0">
                <a:latin typeface="한컴 고딕" panose="02000500000000000000" pitchFamily="2" charset="-127"/>
                <a:ea typeface="한컴 고딕" panose="02000500000000000000" pitchFamily="2" charset="-127"/>
                <a:cs typeface="Lato" panose="020F0502020204030203" pitchFamily="34" charset="0"/>
              </a:rPr>
              <a:t>구성도</a:t>
            </a:r>
            <a:endParaRPr lang="en-US" sz="3600" b="1" dirty="0">
              <a:latin typeface="한컴 고딕" panose="02000500000000000000" pitchFamily="2" charset="-127"/>
              <a:ea typeface="한컴 고딕" panose="02000500000000000000" pitchFamily="2" charset="-127"/>
              <a:cs typeface="Lato" panose="020F0502020204030203" pitchFamily="34" charset="0"/>
            </a:endParaRPr>
          </a:p>
        </p:txBody>
      </p:sp>
      <p:cxnSp>
        <p:nvCxnSpPr>
          <p:cNvPr id="4" name="Straight Connector 17">
            <a:extLst>
              <a:ext uri="{FF2B5EF4-FFF2-40B4-BE49-F238E27FC236}">
                <a16:creationId xmlns:a16="http://schemas.microsoft.com/office/drawing/2014/main" id="{B65D102D-C87D-25CE-1CFE-CD8094C02CFD}"/>
              </a:ext>
            </a:extLst>
          </p:cNvPr>
          <p:cNvCxnSpPr>
            <a:cxnSpLocks/>
          </p:cNvCxnSpPr>
          <p:nvPr/>
        </p:nvCxnSpPr>
        <p:spPr>
          <a:xfrm>
            <a:off x="602207" y="883472"/>
            <a:ext cx="1098915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286179" y="1323549"/>
            <a:ext cx="11327959" cy="4783755"/>
            <a:chOff x="131402" y="1323549"/>
            <a:chExt cx="11327959" cy="4783755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2CF84D9-D50A-0B22-D15D-DCE17CB936E8}"/>
                </a:ext>
              </a:extLst>
            </p:cNvPr>
            <p:cNvSpPr txBox="1"/>
            <p:nvPr/>
          </p:nvSpPr>
          <p:spPr>
            <a:xfrm>
              <a:off x="1122002" y="1323549"/>
              <a:ext cx="2571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KIOSK(Raspberry Pi 4)</a:t>
              </a:r>
              <a:endPara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7EC4DEA9-B7A7-70E2-4016-5167F30DECE7}"/>
                </a:ext>
              </a:extLst>
            </p:cNvPr>
            <p:cNvSpPr/>
            <p:nvPr/>
          </p:nvSpPr>
          <p:spPr>
            <a:xfrm>
              <a:off x="218493" y="3485317"/>
              <a:ext cx="848596" cy="83112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6A699CE-2E11-CA8C-3BD4-7117C60C33F1}"/>
                </a:ext>
              </a:extLst>
            </p:cNvPr>
            <p:cNvSpPr/>
            <p:nvPr/>
          </p:nvSpPr>
          <p:spPr>
            <a:xfrm>
              <a:off x="1240121" y="1702965"/>
              <a:ext cx="3566771" cy="440433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  <p:sp>
          <p:nvSpPr>
            <p:cNvPr id="57" name="모서리가 둥근 직사각형 56">
              <a:extLst>
                <a:ext uri="{FF2B5EF4-FFF2-40B4-BE49-F238E27FC236}">
                  <a16:creationId xmlns:a16="http://schemas.microsoft.com/office/drawing/2014/main" id="{61F1611F-623D-A160-62E1-1FC45FD2795E}"/>
                </a:ext>
              </a:extLst>
            </p:cNvPr>
            <p:cNvSpPr/>
            <p:nvPr/>
          </p:nvSpPr>
          <p:spPr>
            <a:xfrm>
              <a:off x="1500231" y="1921079"/>
              <a:ext cx="3095538" cy="395960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4A58EFE-F64F-9B98-7701-A9561902232D}"/>
                </a:ext>
              </a:extLst>
            </p:cNvPr>
            <p:cNvSpPr txBox="1"/>
            <p:nvPr/>
          </p:nvSpPr>
          <p:spPr>
            <a:xfrm>
              <a:off x="2054222" y="1994549"/>
              <a:ext cx="20617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UI(Touch Screen)</a:t>
              </a:r>
              <a:endPara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  <p:sp>
          <p:nvSpPr>
            <p:cNvPr id="59" name="사각형: 둥근 모서리 8">
              <a:extLst>
                <a:ext uri="{FF2B5EF4-FFF2-40B4-BE49-F238E27FC236}">
                  <a16:creationId xmlns:a16="http://schemas.microsoft.com/office/drawing/2014/main" id="{4993B68C-693D-673C-365A-B7E19F609C9C}"/>
                </a:ext>
              </a:extLst>
            </p:cNvPr>
            <p:cNvSpPr/>
            <p:nvPr/>
          </p:nvSpPr>
          <p:spPr>
            <a:xfrm>
              <a:off x="2193381" y="2437351"/>
              <a:ext cx="1709236" cy="83680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입실</a:t>
              </a:r>
              <a:r>
                <a:rPr lang="en-US" altLang="ko-KR" sz="1600" dirty="0">
                  <a:solidFill>
                    <a:schemeClr val="tx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연장</a:t>
              </a:r>
              <a:r>
                <a:rPr lang="en-US" altLang="ko-KR" sz="1600" dirty="0">
                  <a:solidFill>
                    <a:schemeClr val="tx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퇴실</a:t>
              </a:r>
              <a:endParaRPr lang="en-US" altLang="ko-KR" sz="1600" dirty="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  <p:sp>
          <p:nvSpPr>
            <p:cNvPr id="60" name="사각형: 둥근 모서리 9">
              <a:extLst>
                <a:ext uri="{FF2B5EF4-FFF2-40B4-BE49-F238E27FC236}">
                  <a16:creationId xmlns:a16="http://schemas.microsoft.com/office/drawing/2014/main" id="{F81F2451-9739-DF87-A388-1B56A670CAF7}"/>
                </a:ext>
              </a:extLst>
            </p:cNvPr>
            <p:cNvSpPr/>
            <p:nvPr/>
          </p:nvSpPr>
          <p:spPr>
            <a:xfrm>
              <a:off x="2193381" y="3571997"/>
              <a:ext cx="1709236" cy="83680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NFC </a:t>
              </a:r>
              <a:r>
                <a:rPr lang="ko-KR" altLang="en-US" dirty="0">
                  <a:solidFill>
                    <a:schemeClr val="tx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인증</a:t>
              </a:r>
            </a:p>
          </p:txBody>
        </p:sp>
        <p:sp>
          <p:nvSpPr>
            <p:cNvPr id="61" name="사각형: 둥근 모서리 10">
              <a:extLst>
                <a:ext uri="{FF2B5EF4-FFF2-40B4-BE49-F238E27FC236}">
                  <a16:creationId xmlns:a16="http://schemas.microsoft.com/office/drawing/2014/main" id="{8BBFB089-1F1E-41CC-B04F-50D8670593CE}"/>
                </a:ext>
              </a:extLst>
            </p:cNvPr>
            <p:cNvSpPr/>
            <p:nvPr/>
          </p:nvSpPr>
          <p:spPr>
            <a:xfrm>
              <a:off x="2193381" y="4765552"/>
              <a:ext cx="1709236" cy="83680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NFC </a:t>
              </a:r>
              <a:r>
                <a:rPr lang="ko-KR" altLang="en-US" dirty="0">
                  <a:solidFill>
                    <a:schemeClr val="tx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결제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5D4E5FB-4293-4A2E-F641-202A9CEA3594}"/>
                </a:ext>
              </a:extLst>
            </p:cNvPr>
            <p:cNvSpPr/>
            <p:nvPr/>
          </p:nvSpPr>
          <p:spPr>
            <a:xfrm>
              <a:off x="6705782" y="1702965"/>
              <a:ext cx="4753579" cy="4404339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0544A9B-E91C-972E-EB24-0F0518D6AF72}"/>
                </a:ext>
              </a:extLst>
            </p:cNvPr>
            <p:cNvSpPr txBox="1"/>
            <p:nvPr/>
          </p:nvSpPr>
          <p:spPr>
            <a:xfrm>
              <a:off x="6622655" y="1329379"/>
              <a:ext cx="3390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SERVER(Amazon Web Server)</a:t>
              </a:r>
              <a:endPara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65D01B0-444E-FC09-4BB4-57463A34824A}"/>
                </a:ext>
              </a:extLst>
            </p:cNvPr>
            <p:cNvSpPr/>
            <p:nvPr/>
          </p:nvSpPr>
          <p:spPr>
            <a:xfrm>
              <a:off x="7051847" y="2072297"/>
              <a:ext cx="4063566" cy="373050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212F66E-D576-22B1-FE41-F2418D8225F8}"/>
                </a:ext>
              </a:extLst>
            </p:cNvPr>
            <p:cNvSpPr txBox="1"/>
            <p:nvPr/>
          </p:nvSpPr>
          <p:spPr>
            <a:xfrm>
              <a:off x="7016525" y="1708498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AWS EC2</a:t>
              </a:r>
              <a:endPara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  <p:sp>
          <p:nvSpPr>
            <p:cNvPr id="66" name="모서리가 둥근 직사각형 65">
              <a:extLst>
                <a:ext uri="{FF2B5EF4-FFF2-40B4-BE49-F238E27FC236}">
                  <a16:creationId xmlns:a16="http://schemas.microsoft.com/office/drawing/2014/main" id="{7C978E4E-1512-E653-0FAB-A5E5FD015618}"/>
                </a:ext>
              </a:extLst>
            </p:cNvPr>
            <p:cNvSpPr/>
            <p:nvPr/>
          </p:nvSpPr>
          <p:spPr>
            <a:xfrm>
              <a:off x="7349896" y="2277687"/>
              <a:ext cx="3465349" cy="3324667"/>
            </a:xfrm>
            <a:prstGeom prst="round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62225CF-8B6C-9517-A796-7372086503F6}"/>
                </a:ext>
              </a:extLst>
            </p:cNvPr>
            <p:cNvSpPr txBox="1"/>
            <p:nvPr/>
          </p:nvSpPr>
          <p:spPr>
            <a:xfrm>
              <a:off x="8226406" y="2363796"/>
              <a:ext cx="17123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DB(AWS RDS)</a:t>
              </a:r>
              <a:endPara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  <p:sp>
          <p:nvSpPr>
            <p:cNvPr id="68" name="사각형: 둥근 모서리 21">
              <a:extLst>
                <a:ext uri="{FF2B5EF4-FFF2-40B4-BE49-F238E27FC236}">
                  <a16:creationId xmlns:a16="http://schemas.microsoft.com/office/drawing/2014/main" id="{4899F167-B4FE-20D6-FC8E-48E3DF069390}"/>
                </a:ext>
              </a:extLst>
            </p:cNvPr>
            <p:cNvSpPr/>
            <p:nvPr/>
          </p:nvSpPr>
          <p:spPr>
            <a:xfrm>
              <a:off x="7939570" y="2791556"/>
              <a:ext cx="2286000" cy="1126863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결제 정보</a:t>
              </a:r>
            </a:p>
          </p:txBody>
        </p:sp>
        <p:sp>
          <p:nvSpPr>
            <p:cNvPr id="69" name="사각형: 둥근 모서리 22">
              <a:extLst>
                <a:ext uri="{FF2B5EF4-FFF2-40B4-BE49-F238E27FC236}">
                  <a16:creationId xmlns:a16="http://schemas.microsoft.com/office/drawing/2014/main" id="{96B659CE-8A55-3C95-E8F9-E320C636A28F}"/>
                </a:ext>
              </a:extLst>
            </p:cNvPr>
            <p:cNvSpPr/>
            <p:nvPr/>
          </p:nvSpPr>
          <p:spPr>
            <a:xfrm>
              <a:off x="7939570" y="4163624"/>
              <a:ext cx="2286000" cy="1126863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좌석 현황</a:t>
              </a: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D67F1375-7630-68DC-0515-0F42A9438096}"/>
                </a:ext>
              </a:extLst>
            </p:cNvPr>
            <p:cNvCxnSpPr/>
            <p:nvPr/>
          </p:nvCxnSpPr>
          <p:spPr>
            <a:xfrm>
              <a:off x="4932727" y="2768367"/>
              <a:ext cx="1602297" cy="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688052CF-B0C6-6973-FBBF-8A28DD63DF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0452" y="4779957"/>
              <a:ext cx="1602297" cy="712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593CEBF7-776E-F94E-F413-66A8F1CDE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51726" y="3192013"/>
              <a:ext cx="1164298" cy="1164298"/>
            </a:xfrm>
            <a:prstGeom prst="rect">
              <a:avLst/>
            </a:prstGeom>
          </p:spPr>
        </p:pic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D67F1375-7630-68DC-0515-0F42A9438096}"/>
                </a:ext>
              </a:extLst>
            </p:cNvPr>
            <p:cNvCxnSpPr>
              <a:stCxn id="55" idx="3"/>
              <a:endCxn id="56" idx="1"/>
            </p:cNvCxnSpPr>
            <p:nvPr/>
          </p:nvCxnSpPr>
          <p:spPr>
            <a:xfrm>
              <a:off x="1067089" y="3900881"/>
              <a:ext cx="173032" cy="4254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4" name="Picture 2" descr="https://cdn-icons-png.flaticon.com/512/4073/4073545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991" y="3678335"/>
              <a:ext cx="453600" cy="45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2CF84D9-D50A-0B22-D15D-DCE17CB936E8}"/>
                </a:ext>
              </a:extLst>
            </p:cNvPr>
            <p:cNvSpPr txBox="1"/>
            <p:nvPr/>
          </p:nvSpPr>
          <p:spPr>
            <a:xfrm>
              <a:off x="131402" y="3216487"/>
              <a:ext cx="10198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NFC Reader</a:t>
              </a:r>
              <a:endParaRPr lang="ko-KR" altLang="en-US" sz="12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9610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152EBD45-3A99-4391-B20E-E4B7EBC74F2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7ECB15-F748-C140-A5C3-CF0090C943BA}" type="slidenum">
              <a:rPr lang="en-US" smtClean="0">
                <a:latin typeface="한컴 고딕" panose="02000500000000000000" pitchFamily="2" charset="-127"/>
                <a:ea typeface="한컴 고딕" panose="02000500000000000000" pitchFamily="2" charset="-127"/>
              </a:rPr>
              <a:pPr/>
              <a:t>8</a:t>
            </a:fld>
            <a:endParaRPr 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BFC75C-9AAF-445E-85B0-73BC94FEF24E}"/>
              </a:ext>
            </a:extLst>
          </p:cNvPr>
          <p:cNvSpPr txBox="1"/>
          <p:nvPr/>
        </p:nvSpPr>
        <p:spPr>
          <a:xfrm>
            <a:off x="514463" y="115743"/>
            <a:ext cx="506707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b="1" dirty="0">
                <a:latin typeface="한컴 고딕" panose="02000500000000000000" pitchFamily="2" charset="-127"/>
                <a:ea typeface="한컴 고딕" panose="02000500000000000000" pitchFamily="2" charset="-127"/>
                <a:cs typeface="Lato" panose="020F0502020204030203" pitchFamily="34" charset="0"/>
              </a:rPr>
              <a:t>5. </a:t>
            </a:r>
            <a:r>
              <a:rPr lang="ko-KR" altLang="en-US" sz="3600" b="1" dirty="0">
                <a:latin typeface="한컴 고딕" panose="02000500000000000000" pitchFamily="2" charset="-127"/>
                <a:ea typeface="한컴 고딕" panose="02000500000000000000" pitchFamily="2" charset="-127"/>
                <a:cs typeface="Lato" panose="020F0502020204030203" pitchFamily="34" charset="0"/>
              </a:rPr>
              <a:t>블록도</a:t>
            </a:r>
            <a:endParaRPr lang="en-US" sz="3600" b="1" dirty="0">
              <a:latin typeface="한컴 고딕" panose="02000500000000000000" pitchFamily="2" charset="-127"/>
              <a:ea typeface="한컴 고딕" panose="02000500000000000000" pitchFamily="2" charset="-127"/>
              <a:cs typeface="Lato" panose="020F0502020204030203" pitchFamily="34" charset="0"/>
            </a:endParaRPr>
          </a:p>
        </p:txBody>
      </p:sp>
      <p:cxnSp>
        <p:nvCxnSpPr>
          <p:cNvPr id="4" name="Straight Connector 17">
            <a:extLst>
              <a:ext uri="{FF2B5EF4-FFF2-40B4-BE49-F238E27FC236}">
                <a16:creationId xmlns:a16="http://schemas.microsoft.com/office/drawing/2014/main" id="{B65D102D-C87D-25CE-1CFE-CD8094C02CFD}"/>
              </a:ext>
            </a:extLst>
          </p:cNvPr>
          <p:cNvCxnSpPr>
            <a:cxnSpLocks/>
          </p:cNvCxnSpPr>
          <p:nvPr/>
        </p:nvCxnSpPr>
        <p:spPr>
          <a:xfrm>
            <a:off x="602207" y="883472"/>
            <a:ext cx="1098915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블록도1">
            <a:extLst>
              <a:ext uri="{FF2B5EF4-FFF2-40B4-BE49-F238E27FC236}">
                <a16:creationId xmlns:a16="http://schemas.microsoft.com/office/drawing/2014/main" id="{5AA82382-C4F3-E558-00DE-4B06C4C29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607" y="939906"/>
            <a:ext cx="10328786" cy="5809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132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152EBD45-3A99-4391-B20E-E4B7EBC74F2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7ECB15-F748-C140-A5C3-CF0090C943BA}" type="slidenum">
              <a:rPr lang="en-US" smtClean="0">
                <a:latin typeface="한컴 고딕" panose="02000500000000000000" pitchFamily="2" charset="-127"/>
                <a:ea typeface="한컴 고딕" panose="02000500000000000000" pitchFamily="2" charset="-127"/>
              </a:rPr>
              <a:pPr/>
              <a:t>9</a:t>
            </a:fld>
            <a:endParaRPr 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BFC75C-9AAF-445E-85B0-73BC94FEF24E}"/>
              </a:ext>
            </a:extLst>
          </p:cNvPr>
          <p:cNvSpPr txBox="1"/>
          <p:nvPr/>
        </p:nvSpPr>
        <p:spPr>
          <a:xfrm>
            <a:off x="514463" y="115743"/>
            <a:ext cx="506707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b="1" dirty="0">
                <a:latin typeface="한컴 고딕" panose="02000500000000000000" pitchFamily="2" charset="-127"/>
                <a:ea typeface="한컴 고딕" panose="02000500000000000000" pitchFamily="2" charset="-127"/>
                <a:cs typeface="Lato" panose="020F0502020204030203" pitchFamily="34" charset="0"/>
              </a:rPr>
              <a:t>5. </a:t>
            </a:r>
            <a:r>
              <a:rPr lang="ko-KR" altLang="en-US" sz="3600" b="1" dirty="0">
                <a:latin typeface="한컴 고딕" panose="02000500000000000000" pitchFamily="2" charset="-127"/>
                <a:ea typeface="한컴 고딕" panose="02000500000000000000" pitchFamily="2" charset="-127"/>
                <a:cs typeface="Lato" panose="020F0502020204030203" pitchFamily="34" charset="0"/>
              </a:rPr>
              <a:t>블록도</a:t>
            </a:r>
            <a:endParaRPr lang="en-US" sz="3600" b="1" dirty="0">
              <a:latin typeface="한컴 고딕" panose="02000500000000000000" pitchFamily="2" charset="-127"/>
              <a:ea typeface="한컴 고딕" panose="02000500000000000000" pitchFamily="2" charset="-127"/>
              <a:cs typeface="Lato" panose="020F0502020204030203" pitchFamily="34" charset="0"/>
            </a:endParaRPr>
          </a:p>
        </p:txBody>
      </p:sp>
      <p:cxnSp>
        <p:nvCxnSpPr>
          <p:cNvPr id="4" name="Straight Connector 17">
            <a:extLst>
              <a:ext uri="{FF2B5EF4-FFF2-40B4-BE49-F238E27FC236}">
                <a16:creationId xmlns:a16="http://schemas.microsoft.com/office/drawing/2014/main" id="{B65D102D-C87D-25CE-1CFE-CD8094C02CFD}"/>
              </a:ext>
            </a:extLst>
          </p:cNvPr>
          <p:cNvCxnSpPr>
            <a:cxnSpLocks/>
          </p:cNvCxnSpPr>
          <p:nvPr/>
        </p:nvCxnSpPr>
        <p:spPr>
          <a:xfrm>
            <a:off x="602207" y="883472"/>
            <a:ext cx="1098915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블록도2">
            <a:extLst>
              <a:ext uri="{FF2B5EF4-FFF2-40B4-BE49-F238E27FC236}">
                <a16:creationId xmlns:a16="http://schemas.microsoft.com/office/drawing/2014/main" id="{0FCE3DE3-9DCF-BD7F-C6BD-5759D565B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87" y="945879"/>
            <a:ext cx="10329600" cy="58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328750"/>
      </p:ext>
    </p:extLst>
  </p:cSld>
  <p:clrMapOvr>
    <a:masterClrMapping/>
  </p:clrMapOvr>
</p:sld>
</file>

<file path=ppt/theme/theme1.xml><?xml version="1.0" encoding="utf-8"?>
<a:theme xmlns:a="http://schemas.openxmlformats.org/drawingml/2006/main" name="Digit - Multi 1 - Bright">
  <a:themeElements>
    <a:clrScheme name="Custom 5">
      <a:dk1>
        <a:srgbClr val="000000"/>
      </a:dk1>
      <a:lt1>
        <a:srgbClr val="FFFFFF"/>
      </a:lt1>
      <a:dk2>
        <a:srgbClr val="6491C8"/>
      </a:dk2>
      <a:lt2>
        <a:srgbClr val="7D8287"/>
      </a:lt2>
      <a:accent1>
        <a:srgbClr val="1B48F4"/>
      </a:accent1>
      <a:accent2>
        <a:srgbClr val="3CBEB4"/>
      </a:accent2>
      <a:accent3>
        <a:srgbClr val="96C83C"/>
      </a:accent3>
      <a:accent4>
        <a:srgbClr val="FFAF28"/>
      </a:accent4>
      <a:accent5>
        <a:srgbClr val="FA4655"/>
      </a:accent5>
      <a:accent6>
        <a:srgbClr val="A596D2"/>
      </a:accent6>
      <a:hlink>
        <a:srgbClr val="0563C1"/>
      </a:hlink>
      <a:folHlink>
        <a:srgbClr val="954F72"/>
      </a:folHlink>
    </a:clrScheme>
    <a:fontScheme name="Montserrat - Digit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git - Multi 1 - Bright" id="{1EED83A8-EBEE-4595-BF05-49EE0B6BAEB2}" vid="{B438FD33-41AA-434C-8FF8-841AA7F524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Digit - Multi 1 - Bright</Template>
  <TotalTime>30501</TotalTime>
  <Words>434</Words>
  <Application>Microsoft Office PowerPoint</Application>
  <PresentationFormat>와이드스크린</PresentationFormat>
  <Paragraphs>95</Paragraphs>
  <Slides>13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한컴 고딕</vt:lpstr>
      <vt:lpstr>Arial</vt:lpstr>
      <vt:lpstr>Calibri</vt:lpstr>
      <vt:lpstr>Montserrat</vt:lpstr>
      <vt:lpstr>Montserrat Light</vt:lpstr>
      <vt:lpstr>Wingdings</vt:lpstr>
      <vt:lpstr>Digit - Multi 1 - Bright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son ar</cp:lastModifiedBy>
  <cp:revision>4858</cp:revision>
  <dcterms:created xsi:type="dcterms:W3CDTF">2015-09-24T05:44:04Z</dcterms:created>
  <dcterms:modified xsi:type="dcterms:W3CDTF">2022-11-21T18:11:51Z</dcterms:modified>
</cp:coreProperties>
</file>