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36D037-126C-492D-87C9-1F64F304EE4E}">
  <a:tblStyle styleId="{0E36D037-126C-492D-87C9-1F64F304EE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bold.fntdata"/><Relationship Id="rId16" Type="http://schemas.openxmlformats.org/officeDocument/2006/relationships/slide" Target="slides/slide10.xml"/><Relationship Id="rId38" Type="http://schemas.openxmlformats.org/officeDocument/2006/relationships/font" Target="fonts/Ralew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e8be0d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e8be0d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c35e853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c35e853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35e853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c35e853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35e853a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c35e853a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66cee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66cee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c6807b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c6807b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ec65f1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bec65f1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c35e853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c35e853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66cee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66cee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66cee9c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66cee9c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6cee9c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6cee9c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e8be0d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e8be0d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c6807be2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c6807be2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66cee9c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66cee9c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66cee9c4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66cee9c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6cee9c4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66cee9c4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66cee9c4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66cee9c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66cee9c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66cee9c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6cee9c4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6cee9c4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66cee9c4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66cee9c4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66cee9c4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66cee9c4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6cee9c4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6cee9c4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ec65f1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ec65f1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66cee9c4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66cee9c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66cee9c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66cee9c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ec65f1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ec65f1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ec65f1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ec65f1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35e853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c35e853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35e853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35e853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35e853a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c35e853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35e853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c35e853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208950" y="453055"/>
            <a:ext cx="91440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208950" y="911125"/>
            <a:ext cx="72477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String - It is a </a:t>
            </a:r>
            <a:r>
              <a:rPr b="1" lang="en" sz="1500"/>
              <a:t>immutable type</a:t>
            </a:r>
            <a:r>
              <a:rPr lang="en" sz="1500"/>
              <a:t> in Python. It is a collection of ASCII/Unicode characters. Its content can represented within a set of single or double quotes.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Assignment: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en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'Amar Shah'</a:t>
            </a:r>
            <a:endParaRPr b="1" sz="15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City=</a:t>
            </a:r>
            <a:r>
              <a:rPr b="1" lang="en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"Hyderabad"</a:t>
            </a:r>
            <a:endParaRPr b="1" sz="15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Place=</a:t>
            </a:r>
            <a:r>
              <a:rPr b="1" lang="en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"King's Palace"</a:t>
            </a:r>
            <a:endParaRPr b="1" sz="15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Title=</a:t>
            </a:r>
            <a:r>
              <a:rPr b="1" lang="en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'The Dream of "Doll" uncovered'</a:t>
            </a:r>
            <a:endParaRPr b="1" sz="15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(Name,</a:t>
            </a:r>
            <a:r>
              <a:rPr b="1" lang="en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"Lived in the"</a:t>
            </a: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Place,</a:t>
            </a:r>
            <a:r>
              <a:rPr b="1" lang="en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"at"</a:t>
            </a: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City)</a:t>
            </a:r>
            <a:endParaRPr b="1"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"His best book was entitled as"</a:t>
            </a: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,Title)</a:t>
            </a:r>
            <a:b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Amar Shah Lived in the King's Palace at Hyderabad</a:t>
            </a:r>
            <a:endParaRPr b="1" sz="15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His best book was entitled as The Dream of "Doll" uncovered</a:t>
            </a:r>
            <a:endParaRPr b="1" sz="15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</a:t>
            </a:r>
            <a:r>
              <a:rPr lang="en"/>
              <a:t>() </a:t>
            </a:r>
            <a:r>
              <a:rPr lang="en"/>
              <a:t>method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find()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method returns the index of first </a:t>
            </a:r>
            <a:r>
              <a:rPr lang="en">
                <a:solidFill>
                  <a:srgbClr val="000000"/>
                </a:solidFill>
              </a:rPr>
              <a:t>occurrence</a:t>
            </a:r>
            <a:r>
              <a:rPr lang="en">
                <a:solidFill>
                  <a:srgbClr val="000000"/>
                </a:solidFill>
              </a:rPr>
              <a:t> of a substring inside a string if it is found. If not found, it returns -1.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also takes two optional parameters </a:t>
            </a:r>
            <a:r>
              <a:rPr b="1" lang="en">
                <a:solidFill>
                  <a:srgbClr val="3D85C6"/>
                </a:solidFill>
              </a:rPr>
              <a:t>start</a:t>
            </a:r>
            <a:r>
              <a:rPr lang="en"/>
              <a:t> and </a:t>
            </a:r>
            <a:r>
              <a:rPr b="1" lang="en">
                <a:solidFill>
                  <a:srgbClr val="3D85C6"/>
                </a:solidFill>
              </a:rPr>
              <a:t>end</a:t>
            </a:r>
            <a:r>
              <a:rPr lang="en"/>
              <a:t> to specify the starting and ending positions within the string.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sy</a:t>
            </a:r>
            <a:r>
              <a:rPr lang="en"/>
              <a:t>ntax of find() method with string is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&lt;String&gt;.find(&lt;Substring&gt;,&lt;Start&gt;,&lt;End&gt;)</a:t>
            </a:r>
            <a:endParaRPr b="1" sz="200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find</a:t>
            </a:r>
            <a:r>
              <a:rPr lang="en">
                <a:solidFill>
                  <a:schemeClr val="lt1"/>
                </a:solidFill>
              </a:rPr>
              <a:t>() </a:t>
            </a:r>
            <a:r>
              <a:rPr lang="en">
                <a:solidFill>
                  <a:schemeClr val="lt1"/>
                </a:solidFill>
              </a:rPr>
              <a:t>method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33775" y="713550"/>
            <a:ext cx="59610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TXT=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"BELIEVE IN SELF"</a:t>
            </a:r>
            <a:endParaRPr sz="19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N=TXT.find(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"EL"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"'EL' found at"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,N)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N=TXT.find(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"EL"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5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"'EL' found at"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,N)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N=TXT.find(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"EL"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3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8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"'EL' found at"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,N)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"At"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,TXT.find(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"E"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5788300" y="1543200"/>
            <a:ext cx="28377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'EL' found at 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'EL' found at 12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'EL' found at -1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At 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7521700" y="1205478"/>
            <a:ext cx="1104300" cy="393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r>
              <a:rPr lang="en"/>
              <a:t>() </a:t>
            </a:r>
            <a:r>
              <a:rPr lang="en"/>
              <a:t>method</a:t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index</a:t>
            </a:r>
            <a:r>
              <a:rPr b="1" lang="en">
                <a:solidFill>
                  <a:srgbClr val="CC0000"/>
                </a:solidFill>
              </a:rPr>
              <a:t>()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method returns the index of the first occurrence of a substring inside a string if it is found. If not found, it raises an exception (error).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also takes two optional parameters </a:t>
            </a:r>
            <a:r>
              <a:rPr b="1" lang="en">
                <a:solidFill>
                  <a:srgbClr val="3D85C6"/>
                </a:solidFill>
              </a:rPr>
              <a:t>start</a:t>
            </a:r>
            <a:r>
              <a:rPr lang="en"/>
              <a:t> and </a:t>
            </a:r>
            <a:r>
              <a:rPr b="1" lang="en">
                <a:solidFill>
                  <a:srgbClr val="3D85C6"/>
                </a:solidFill>
              </a:rPr>
              <a:t>end</a:t>
            </a:r>
            <a:r>
              <a:rPr lang="en"/>
              <a:t> to specify the starting and ending positions within the string.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sy</a:t>
            </a:r>
            <a:r>
              <a:rPr lang="en"/>
              <a:t>ntax of index() method with string is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&lt;String&gt;.index(&lt;Substring&gt;,&lt;Start&gt;,&lt;End&gt;)</a:t>
            </a:r>
            <a:endParaRPr b="1" sz="200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index() method</a:t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311700" y="853725"/>
            <a:ext cx="4154700" cy="3617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952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TXT=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"BELIEVE IN SELF"</a:t>
            </a:r>
            <a:endParaRPr b="1" sz="18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N=TXT.index(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"EL"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"'EL' found at"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,N)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N=TXT.index(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"EL"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"'EL' found at"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,N)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"At"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,TXT.index(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"E"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N=TXT.index(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"EL"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"'EL' found at"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,N)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655100" y="1458200"/>
            <a:ext cx="4154700" cy="3012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952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'EL' found at 1</a:t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'EL' found at 12</a:t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 1</a:t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</a:t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ValueError </a:t>
            </a:r>
            <a:endParaRPr b="1" sz="20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659775" y="845500"/>
            <a:ext cx="4154700" cy="5163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6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7650" y="5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- index() and find()</a:t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49477" y="1429714"/>
            <a:ext cx="3891900" cy="2688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1143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 function/method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eturns the index of the first occurrence of a substring inside a string, if it is found.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index is not found, it raises an exception (error).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908600" y="1423398"/>
            <a:ext cx="3895200" cy="2688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1143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 function/method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eturns the index of the first occurrence of a substring inside a string if it is found.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index is not found, it returns -1.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235500" y="675375"/>
            <a:ext cx="3891900" cy="553800"/>
          </a:xfrm>
          <a:prstGeom prst="rect">
            <a:avLst/>
          </a:prstGeom>
          <a:solidFill>
            <a:srgbClr val="3D85C6"/>
          </a:solidFill>
          <a:ln>
            <a:noFill/>
          </a:ln>
          <a:effectLst>
            <a:outerShdw blurRad="57150" rotWithShape="0" algn="bl" dir="3660000" dist="1143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908600" y="675375"/>
            <a:ext cx="3895200" cy="55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660000" dist="1143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</a:t>
            </a: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d()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177736" y="1509504"/>
            <a:ext cx="685800" cy="32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36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4177736" y="2014950"/>
            <a:ext cx="685800" cy="32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36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4177736" y="3157950"/>
            <a:ext cx="685800" cy="32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bl" dir="360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4323198" y="3121950"/>
            <a:ext cx="375626" cy="39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"/>
              </a:rPr>
              <a:t>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String - isalnum(), islower(), isupper(), isspace(), isalpha(), isdigit()</a:t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159300" y="801375"/>
            <a:ext cx="8547600" cy="1895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14300" rotWithShape="0" algn="bl" dir="3600000" dist="1619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  <a:endParaRPr b="1"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isalnum()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To check if string contains </a:t>
            </a:r>
            <a:r>
              <a:rPr lang="en" sz="1800">
                <a:solidFill>
                  <a:srgbClr val="FF0000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only </a:t>
            </a:r>
            <a:r>
              <a:rPr lang="en" sz="1800">
                <a:solidFill>
                  <a:srgbClr val="595959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alphabets/digits or not</a:t>
            </a:r>
            <a:endParaRPr sz="1800">
              <a:solidFill>
                <a:srgbClr val="595959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isspace()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To check if string contains </a:t>
            </a:r>
            <a:r>
              <a:rPr b="1" lang="en" sz="1800">
                <a:solidFill>
                  <a:srgbClr val="FF0000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only </a:t>
            </a:r>
            <a:r>
              <a:rPr lang="en" sz="1800">
                <a:solidFill>
                  <a:srgbClr val="595959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space(s) or not</a:t>
            </a:r>
            <a:endParaRPr sz="1800">
              <a:solidFill>
                <a:srgbClr val="595959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isalpha()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To check if string contains </a:t>
            </a:r>
            <a:r>
              <a:rPr b="1" lang="en" sz="1800">
                <a:solidFill>
                  <a:srgbClr val="FF0000"/>
                </a:solidFill>
                <a:highlight>
                  <a:srgbClr val="EEFF41"/>
                </a:highlight>
                <a:latin typeface="Trebuchet MS"/>
                <a:ea typeface="Trebuchet MS"/>
                <a:cs typeface="Trebuchet MS"/>
                <a:sym typeface="Trebuchet MS"/>
              </a:rPr>
              <a:t>only</a:t>
            </a:r>
            <a:r>
              <a:rPr lang="en" sz="1800">
                <a:solidFill>
                  <a:srgbClr val="595959"/>
                </a:solidFill>
                <a:highlight>
                  <a:srgbClr val="EEFF41"/>
                </a:highlight>
                <a:latin typeface="Trebuchet MS"/>
                <a:ea typeface="Trebuchet MS"/>
                <a:cs typeface="Trebuchet MS"/>
                <a:sym typeface="Trebuchet MS"/>
              </a:rPr>
              <a:t> alphabets or not</a:t>
            </a:r>
            <a:endParaRPr sz="1800">
              <a:solidFill>
                <a:srgbClr val="595959"/>
              </a:solidFill>
              <a:highlight>
                <a:srgbClr val="EEFF4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isdigit()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To check if string contains </a:t>
            </a:r>
            <a:r>
              <a:rPr b="1" lang="en" sz="1800">
                <a:solidFill>
                  <a:srgbClr val="FF0000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only</a:t>
            </a:r>
            <a:r>
              <a:rPr lang="en" sz="1800">
                <a:solidFill>
                  <a:srgbClr val="595959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 digits or not</a:t>
            </a:r>
            <a:endParaRPr b="1" sz="2000"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207127" y="2883900"/>
            <a:ext cx="8484000" cy="1502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3600000" dist="1524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28750" lvl="0" marL="1428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islower()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To check if string contains </a:t>
            </a:r>
            <a:r>
              <a:rPr b="1" lang="en" sz="1800">
                <a:solidFill>
                  <a:srgbClr val="595959"/>
                </a:solidFill>
                <a:highlight>
                  <a:srgbClr val="00FF00"/>
                </a:highlight>
                <a:latin typeface="Trebuchet MS"/>
                <a:ea typeface="Trebuchet MS"/>
                <a:cs typeface="Trebuchet MS"/>
                <a:sym typeface="Trebuchet MS"/>
              </a:rPr>
              <a:t>at least one lowercase letter and no  uppercase at all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. Any alphabet from ‘a’ to ‘z’</a:t>
            </a:r>
            <a:endParaRPr sz="18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28750" lvl="0" marL="1428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isupper()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To check if string contains </a:t>
            </a:r>
            <a:r>
              <a:rPr b="1" lang="en" sz="1800">
                <a:solidFill>
                  <a:srgbClr val="595959"/>
                </a:solidFill>
                <a:highlight>
                  <a:srgbClr val="00FF00"/>
                </a:highlight>
                <a:latin typeface="Trebuchet MS"/>
                <a:ea typeface="Trebuchet MS"/>
                <a:cs typeface="Trebuchet MS"/>
                <a:sym typeface="Trebuchet MS"/>
              </a:rPr>
              <a:t>at least one uppercase letter and no lower case at all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. Any alphabet from ‘A’ to ‘Z’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String - isalnum(), islower(), isupper(), isspace(), isalpha(), isdigit()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133775" y="632931"/>
            <a:ext cx="85893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T1=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"Num 23"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;T2=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"car24"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T3=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"AMAZING";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T4=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"end"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T5=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     ";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T6=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"7392"</a:t>
            </a:r>
            <a:endParaRPr sz="19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(T1.isspace(),T1.isdigit(),T1.isupper(),T1.isalpha())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(T2.isalnum(),T2.islower(),T2.isdigit())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(T3.isupper(),T3.isalpha(),T3.islower())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(T4.isupper(),T4.isalpha(),T4.islower())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(T5.isspace(),T5.isalpha(),T5.islower())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(T6.isdigit(),T6.isalpha())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8"/>
          <p:cNvSpPr txBox="1"/>
          <p:nvPr>
            <p:ph idx="2" type="body"/>
          </p:nvPr>
        </p:nvSpPr>
        <p:spPr>
          <a:xfrm>
            <a:off x="4982250" y="3143400"/>
            <a:ext cx="3720000" cy="18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False False False False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True True False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True True False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False True True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True False False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True False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7602650" y="2821802"/>
            <a:ext cx="1104300" cy="393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String - split()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311700" y="777525"/>
            <a:ext cx="8309400" cy="3809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952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endParaRPr b="1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split()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It returns a list of substrings after breaking the given string with a  given separator.</a:t>
            </a:r>
            <a:endParaRPr sz="18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&lt;List&gt;</a:t>
            </a:r>
            <a:r>
              <a:rPr b="1" lang="en" sz="2200">
                <a:solidFill>
                  <a:srgbClr val="CB783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&lt;Str&gt;</a:t>
            </a:r>
            <a:r>
              <a:rPr b="1" lang="en" sz="2200">
                <a:solidFill>
                  <a:srgbClr val="CB783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lang="en" sz="2200">
                <a:solidFill>
                  <a:srgbClr val="CB783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&lt;Separator&gt;</a:t>
            </a:r>
            <a:r>
              <a:rPr b="1" lang="en" sz="2200">
                <a:solidFill>
                  <a:srgbClr val="CB7832"/>
                </a:solidFill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b="1" lang="en" sz="22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&lt;Maxsplit&gt;</a:t>
            </a:r>
            <a:r>
              <a:rPr b="1" lang="en" sz="2200">
                <a:solidFill>
                  <a:srgbClr val="CB783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8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Separator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: String splits at this specified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&lt;Separator&gt;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. space is the default separator.</a:t>
            </a:r>
            <a:endParaRPr sz="18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Maxsplit</a:t>
            </a:r>
            <a:r>
              <a:rPr lang="en" sz="18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: A number, to split the string into maximum of provided number of times. If not provided then there is no limit.</a:t>
            </a:r>
            <a:endParaRPr sz="18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split()</a:t>
            </a:r>
            <a:endParaRPr/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311700" y="853725"/>
            <a:ext cx="3238500" cy="2583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952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T=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"BELIEVE IN SELF"</a:t>
            </a:r>
            <a:endParaRPr b="1" sz="18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Splits at space </a:t>
            </a:r>
            <a:endParaRPr b="1" sz="18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(T.split()) 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(T.split(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(T.split(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(T.split(</a:t>
            </a:r>
            <a:r>
              <a:rPr b="1" lang="en" sz="18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IN '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4340600" y="1285500"/>
            <a:ext cx="4468500" cy="2151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952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['BELIEVE', 'IN', 'SELF']</a:t>
            </a:r>
            <a:endParaRPr b="1" sz="18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['BE', 'IEVE IN SE', 'F']</a:t>
            </a:r>
            <a:endParaRPr b="1" sz="1800">
              <a:solidFill>
                <a:srgbClr val="3D85C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['B', 'LI', 'V', ' IN S', 'LF']</a:t>
            </a:r>
            <a:endParaRPr b="1" sz="1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['BELIEVE', 'SELF']</a:t>
            </a:r>
            <a:endParaRPr b="1" sz="18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7313797" y="769300"/>
            <a:ext cx="1500900" cy="5163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6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36" name="Google Shape;236;p30"/>
          <p:cNvCxnSpPr/>
          <p:nvPr/>
        </p:nvCxnSpPr>
        <p:spPr>
          <a:xfrm>
            <a:off x="2709750" y="1871075"/>
            <a:ext cx="1665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0"/>
          <p:cNvCxnSpPr/>
          <p:nvPr/>
        </p:nvCxnSpPr>
        <p:spPr>
          <a:xfrm>
            <a:off x="3073550" y="2226050"/>
            <a:ext cx="13011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0"/>
          <p:cNvCxnSpPr/>
          <p:nvPr/>
        </p:nvCxnSpPr>
        <p:spPr>
          <a:xfrm>
            <a:off x="3073550" y="2607050"/>
            <a:ext cx="1301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0"/>
          <p:cNvCxnSpPr/>
          <p:nvPr/>
        </p:nvCxnSpPr>
        <p:spPr>
          <a:xfrm>
            <a:off x="3424825" y="2988050"/>
            <a:ext cx="9498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673075" y="4053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split()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431750" y="1188725"/>
            <a:ext cx="2142600" cy="19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T=</a:t>
            </a:r>
            <a:r>
              <a:rPr lang="en" sz="1550">
                <a:solidFill>
                  <a:srgbClr val="A31515"/>
                </a:solidFill>
                <a:highlight>
                  <a:srgbClr val="FFFFFE"/>
                </a:highlight>
              </a:rPr>
              <a:t>"BELIEVE IN SELF"</a:t>
            </a:r>
            <a:endParaRPr sz="155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8000"/>
                </a:solidFill>
                <a:highlight>
                  <a:srgbClr val="FFFFFE"/>
                </a:highlight>
              </a:rPr>
              <a:t># Splits at space </a:t>
            </a:r>
            <a:endParaRPr sz="155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(T.split()) </a:t>
            </a:r>
            <a:endParaRPr sz="15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(T.split(</a:t>
            </a:r>
            <a:r>
              <a:rPr lang="en" sz="1550">
                <a:solidFill>
                  <a:srgbClr val="A31515"/>
                </a:solidFill>
                <a:highlight>
                  <a:srgbClr val="FFFFFE"/>
                </a:highlight>
              </a:rPr>
              <a:t>' '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</a:rPr>
              <a:t>0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5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(T.split(</a:t>
            </a:r>
            <a:r>
              <a:rPr lang="en" sz="1550">
                <a:solidFill>
                  <a:srgbClr val="A31515"/>
                </a:solidFill>
                <a:highlight>
                  <a:srgbClr val="FFFFFE"/>
                </a:highlight>
              </a:rPr>
              <a:t>' '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</a:rPr>
              <a:t>1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5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(T.split(</a:t>
            </a:r>
            <a:r>
              <a:rPr lang="en" sz="1550">
                <a:solidFill>
                  <a:srgbClr val="A31515"/>
                </a:solidFill>
                <a:highlight>
                  <a:srgbClr val="FFFFFE"/>
                </a:highlight>
              </a:rPr>
              <a:t>' '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</a:rPr>
              <a:t>2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5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(T.split(</a:t>
            </a:r>
            <a:r>
              <a:rPr lang="en" sz="1550">
                <a:solidFill>
                  <a:srgbClr val="A31515"/>
                </a:solidFill>
                <a:highlight>
                  <a:srgbClr val="FFFFFE"/>
                </a:highlight>
              </a:rPr>
              <a:t>' '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</a:rPr>
              <a:t>3</a:t>
            </a:r>
            <a:r>
              <a:rPr lang="en" sz="155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5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6" name="Google Shape;246;p31"/>
          <p:cNvSpPr txBox="1"/>
          <p:nvPr>
            <p:ph idx="2" type="body"/>
          </p:nvPr>
        </p:nvSpPr>
        <p:spPr>
          <a:xfrm>
            <a:off x="4604550" y="1197050"/>
            <a:ext cx="3043500" cy="21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0000"/>
                </a:solidFill>
              </a:rPr>
              <a:t>['BELIEVE', 'IN', 'SELF']</a:t>
            </a:r>
            <a:endParaRPr sz="155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D85C6"/>
                </a:solidFill>
              </a:rPr>
              <a:t>['BELIEVE IN SELF']</a:t>
            </a:r>
            <a:endParaRPr sz="155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0000"/>
                </a:solidFill>
              </a:rPr>
              <a:t>['BELIEVE', 'IN SELF']</a:t>
            </a:r>
            <a:endParaRPr sz="155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D85C6"/>
                </a:solidFill>
              </a:rPr>
              <a:t>['BELIEVE', 'IN', 'SELF']</a:t>
            </a:r>
            <a:endParaRPr sz="155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FF0000"/>
                </a:solidFill>
              </a:rPr>
              <a:t>['BELIEVE', 'IN', 'SELF']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50"/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p31"/>
          <p:cNvCxnSpPr/>
          <p:nvPr/>
        </p:nvCxnSpPr>
        <p:spPr>
          <a:xfrm>
            <a:off x="2761275" y="1390775"/>
            <a:ext cx="1843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3225450" y="1771775"/>
            <a:ext cx="13791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3225450" y="2152775"/>
            <a:ext cx="137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3225450" y="2572340"/>
            <a:ext cx="13791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1"/>
          <p:cNvCxnSpPr/>
          <p:nvPr/>
        </p:nvCxnSpPr>
        <p:spPr>
          <a:xfrm>
            <a:off x="3225450" y="2953340"/>
            <a:ext cx="137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Traversal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46625" y="1853850"/>
            <a:ext cx="41628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Txt=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"PEACE4LIFE"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L=</a:t>
            </a: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(Txt)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(Txt[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,Txt[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E"/>
                </a:highlight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 I </a:t>
            </a:r>
            <a:r>
              <a:rPr lang="en">
                <a:solidFill>
                  <a:srgbClr val="0000FF"/>
                </a:solidFill>
                <a:highlight>
                  <a:srgbClr val="FFFFFE"/>
                </a:highlight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 Txt: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(I,end=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"*"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E"/>
                </a:highlight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 i </a:t>
            </a:r>
            <a:r>
              <a:rPr lang="en">
                <a:solidFill>
                  <a:srgbClr val="0000FF"/>
                </a:solidFill>
                <a:highlight>
                  <a:srgbClr val="FFFFFE"/>
                </a:highlight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(L):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(Txt[i],end=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"@"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()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568925" y="3051648"/>
            <a:ext cx="41628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 # 4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P*E*A*C*E*4*L*I*F*E*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P@E@A@C@E@4@L@I@F@E@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556475" y="2711525"/>
            <a:ext cx="1104300" cy="393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774550" y="182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split()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59375" y="1195575"/>
            <a:ext cx="2169900" cy="21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T=</a:t>
            </a:r>
            <a:r>
              <a:rPr lang="en" sz="1400">
                <a:solidFill>
                  <a:srgbClr val="A31515"/>
                </a:solidFill>
                <a:highlight>
                  <a:srgbClr val="FFFFFE"/>
                </a:highlight>
              </a:rPr>
              <a:t>"BELIEVE IN SELF"</a:t>
            </a:r>
            <a:endParaRPr sz="14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00"/>
                </a:solidFill>
                <a:highlight>
                  <a:srgbClr val="FFFFFE"/>
                </a:highlight>
              </a:rPr>
              <a:t># Splits at 'L</a:t>
            </a:r>
            <a:r>
              <a:rPr lang="en" sz="1400">
                <a:solidFill>
                  <a:srgbClr val="008000"/>
                </a:solidFill>
                <a:highlight>
                  <a:srgbClr val="FFFFFE"/>
                </a:highlight>
              </a:rPr>
              <a:t>'</a:t>
            </a:r>
            <a:endParaRPr sz="14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(T.split(</a:t>
            </a:r>
            <a:r>
              <a:rPr lang="en" sz="1400">
                <a:solidFill>
                  <a:srgbClr val="A31515"/>
                </a:solidFill>
                <a:highlight>
                  <a:srgbClr val="FFFFFE"/>
                </a:highlight>
              </a:rPr>
              <a:t>'L'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)) 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(T.split(</a:t>
            </a:r>
            <a:r>
              <a:rPr lang="en" sz="1400">
                <a:solidFill>
                  <a:srgbClr val="A31515"/>
                </a:solidFill>
                <a:highlight>
                  <a:srgbClr val="FFFFFE"/>
                </a:highlight>
              </a:rPr>
              <a:t>'L'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400">
                <a:solidFill>
                  <a:srgbClr val="09885A"/>
                </a:solidFill>
                <a:highlight>
                  <a:srgbClr val="FFFFFE"/>
                </a:highlight>
              </a:rPr>
              <a:t>0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(T.split(</a:t>
            </a:r>
            <a:r>
              <a:rPr lang="en" sz="1400">
                <a:solidFill>
                  <a:srgbClr val="A31515"/>
                </a:solidFill>
                <a:highlight>
                  <a:srgbClr val="FFFFFE"/>
                </a:highlight>
              </a:rPr>
              <a:t>'L'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400">
                <a:solidFill>
                  <a:srgbClr val="09885A"/>
                </a:solidFill>
                <a:highlight>
                  <a:srgbClr val="FFFFFE"/>
                </a:highlight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(T.split(</a:t>
            </a:r>
            <a:r>
              <a:rPr lang="en" sz="1400">
                <a:solidFill>
                  <a:srgbClr val="A31515"/>
                </a:solidFill>
                <a:highlight>
                  <a:srgbClr val="FFFFFE"/>
                </a:highlight>
              </a:rPr>
              <a:t>'L'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400">
                <a:solidFill>
                  <a:srgbClr val="09885A"/>
                </a:solidFill>
                <a:highlight>
                  <a:srgbClr val="FFFFFE"/>
                </a:highlight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(T.split(</a:t>
            </a:r>
            <a:r>
              <a:rPr lang="en" sz="1400">
                <a:solidFill>
                  <a:srgbClr val="A31515"/>
                </a:solidFill>
                <a:highlight>
                  <a:srgbClr val="FFFFFE"/>
                </a:highlight>
              </a:rPr>
              <a:t>'L'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 sz="1400">
                <a:solidFill>
                  <a:srgbClr val="09885A"/>
                </a:solidFill>
                <a:highlight>
                  <a:srgbClr val="FFFFFE"/>
                </a:highlight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idx="2" type="body"/>
          </p:nvPr>
        </p:nvSpPr>
        <p:spPr>
          <a:xfrm>
            <a:off x="4604550" y="717525"/>
            <a:ext cx="41628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['BE', 'IEVE IN SE', 'F']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['BELIEVE IN SELF']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['BE', 'IEVE IN SELF']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['BE', 'IEVE IN SE', 'F']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['BE', 'IEVE IN SE', 'F']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1" name="Google Shape;261;p32"/>
          <p:cNvCxnSpPr/>
          <p:nvPr/>
        </p:nvCxnSpPr>
        <p:spPr>
          <a:xfrm flipH="1" rot="10800000">
            <a:off x="3046975" y="1642375"/>
            <a:ext cx="15561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2"/>
          <p:cNvCxnSpPr/>
          <p:nvPr/>
        </p:nvCxnSpPr>
        <p:spPr>
          <a:xfrm>
            <a:off x="3224100" y="2023475"/>
            <a:ext cx="13791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2"/>
          <p:cNvCxnSpPr/>
          <p:nvPr/>
        </p:nvCxnSpPr>
        <p:spPr>
          <a:xfrm>
            <a:off x="3224100" y="2404475"/>
            <a:ext cx="137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2"/>
          <p:cNvCxnSpPr/>
          <p:nvPr/>
        </p:nvCxnSpPr>
        <p:spPr>
          <a:xfrm>
            <a:off x="3224100" y="2824040"/>
            <a:ext cx="13791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3224100" y="3205040"/>
            <a:ext cx="1379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515225" y="236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partition()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269175" y="918050"/>
            <a:ext cx="8447100" cy="21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partition()</a:t>
            </a:r>
            <a:r>
              <a:rPr b="0" lang="en">
                <a:latin typeface="Trebuchet MS"/>
                <a:ea typeface="Trebuchet MS"/>
                <a:cs typeface="Trebuchet MS"/>
                <a:sym typeface="Trebuchet MS"/>
              </a:rPr>
              <a:t> To search for a specified string, and split the main string into a tuple containing three elements.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&lt;Tuple&gt;</a:t>
            </a:r>
            <a:r>
              <a:rPr lang="en" sz="2200">
                <a:solidFill>
                  <a:srgbClr val="CB7832"/>
                </a:solidFill>
              </a:rPr>
              <a:t>=</a:t>
            </a:r>
            <a:r>
              <a:rPr lang="en" sz="2200">
                <a:solidFill>
                  <a:srgbClr val="FF0000"/>
                </a:solidFill>
              </a:rPr>
              <a:t>&lt;Str&gt;</a:t>
            </a:r>
            <a:r>
              <a:rPr lang="en" sz="2200">
                <a:solidFill>
                  <a:srgbClr val="CB7832"/>
                </a:solidFill>
              </a:rPr>
              <a:t>.</a:t>
            </a:r>
            <a:r>
              <a:rPr lang="en" sz="2200">
                <a:solidFill>
                  <a:schemeClr val="dk1"/>
                </a:solidFill>
              </a:rPr>
              <a:t>partition</a:t>
            </a:r>
            <a:r>
              <a:rPr lang="en" sz="2200">
                <a:solidFill>
                  <a:srgbClr val="CB7832"/>
                </a:solidFill>
              </a:rPr>
              <a:t>(</a:t>
            </a:r>
            <a:r>
              <a:rPr lang="en" sz="2200">
                <a:solidFill>
                  <a:srgbClr val="FF0000"/>
                </a:solidFill>
              </a:rPr>
              <a:t>&lt;Partition String&gt;</a:t>
            </a:r>
            <a:r>
              <a:rPr lang="en" sz="2200">
                <a:solidFill>
                  <a:srgbClr val="CB7832"/>
                </a:solidFill>
              </a:rPr>
              <a:t>)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0"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Partition String</a:t>
            </a:r>
            <a:r>
              <a:rPr b="0" lang="en">
                <a:latin typeface="Trebuchet MS"/>
                <a:ea typeface="Trebuchet MS"/>
                <a:cs typeface="Trebuchet MS"/>
                <a:sym typeface="Trebuchet MS"/>
              </a:rPr>
              <a:t> : A string that will partition the Str into three parts in a tuple.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571600" y="2024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partition() - Example 1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618700" y="1361025"/>
            <a:ext cx="2993100" cy="25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"BELIEVE IN SELF"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E"/>
                </a:highlight>
              </a:rPr>
              <a:t># 'IN ' part of T</a:t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(T.partition(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'IN '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E"/>
                </a:highlight>
              </a:rPr>
              <a:t># 'NOT' not part of T</a:t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(T.partition(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'NOT '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E"/>
                </a:highlight>
              </a:rPr>
              <a:t># 'EL' part of T</a:t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E"/>
                </a:highlight>
              </a:rPr>
              <a:t># only first occurrence</a:t>
            </a:r>
            <a:endParaRPr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(T.partition(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'EL'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 txBox="1"/>
          <p:nvPr>
            <p:ph idx="2" type="body"/>
          </p:nvPr>
        </p:nvSpPr>
        <p:spPr>
          <a:xfrm>
            <a:off x="4604550" y="1479525"/>
            <a:ext cx="4162800" cy="23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('BELIEVE ', 'IN ', 'SELF')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('BELIEVE IN SELF', '', '')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('B', 'EL', 'IEVE IN SELF')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1" name="Google Shape;281;p34"/>
          <p:cNvCxnSpPr/>
          <p:nvPr/>
        </p:nvCxnSpPr>
        <p:spPr>
          <a:xfrm>
            <a:off x="3989350" y="1718675"/>
            <a:ext cx="690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4"/>
          <p:cNvCxnSpPr/>
          <p:nvPr/>
        </p:nvCxnSpPr>
        <p:spPr>
          <a:xfrm>
            <a:off x="3989350" y="2404475"/>
            <a:ext cx="690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4"/>
          <p:cNvCxnSpPr/>
          <p:nvPr/>
        </p:nvCxnSpPr>
        <p:spPr>
          <a:xfrm>
            <a:off x="3913150" y="3623675"/>
            <a:ext cx="690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34"/>
          <p:cNvSpPr txBox="1"/>
          <p:nvPr/>
        </p:nvSpPr>
        <p:spPr>
          <a:xfrm>
            <a:off x="7237597" y="921700"/>
            <a:ext cx="1500900" cy="5163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6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571600" y="132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partition() - Example 2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612475" y="1046100"/>
            <a:ext cx="35454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P=</a:t>
            </a:r>
            <a:r>
              <a:rPr lang="en" sz="1850">
                <a:solidFill>
                  <a:srgbClr val="A31515"/>
                </a:solidFill>
                <a:highlight>
                  <a:srgbClr val="FFFFFE"/>
                </a:highlight>
              </a:rPr>
              <a:t>"PEACE ON EARTH"</a:t>
            </a:r>
            <a:endParaRPr sz="185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(P.partition(</a:t>
            </a:r>
            <a:r>
              <a:rPr lang="en" sz="1850">
                <a:solidFill>
                  <a:srgbClr val="A31515"/>
                </a:solidFill>
                <a:highlight>
                  <a:srgbClr val="FFFFFE"/>
                </a:highlight>
              </a:rPr>
              <a:t>' ON '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8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(P.partition(</a:t>
            </a:r>
            <a:r>
              <a:rPr lang="en" sz="1850">
                <a:solidFill>
                  <a:srgbClr val="A31515"/>
                </a:solidFill>
                <a:highlight>
                  <a:srgbClr val="FFFFFE"/>
                </a:highlight>
              </a:rPr>
              <a:t>'MOON'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8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(P.partition(</a:t>
            </a:r>
            <a:r>
              <a:rPr lang="en" sz="1850">
                <a:solidFill>
                  <a:srgbClr val="A31515"/>
                </a:solidFill>
                <a:highlight>
                  <a:srgbClr val="FFFFFE"/>
                </a:highlight>
              </a:rPr>
              <a:t>'PEACE'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8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(P.partition(</a:t>
            </a:r>
            <a:r>
              <a:rPr lang="en" sz="1850">
                <a:solidFill>
                  <a:srgbClr val="A31515"/>
                </a:solidFill>
                <a:highlight>
                  <a:srgbClr val="FFFFFE"/>
                </a:highlight>
              </a:rPr>
              <a:t>'E'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18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(P.partition(</a:t>
            </a:r>
            <a:r>
              <a:rPr lang="en" sz="1850">
                <a:solidFill>
                  <a:srgbClr val="A31515"/>
                </a:solidFill>
                <a:highlight>
                  <a:srgbClr val="FFFFFE"/>
                </a:highlight>
              </a:rPr>
              <a:t>'H'</a:t>
            </a:r>
            <a:r>
              <a:rPr lang="en" sz="1850">
                <a:solidFill>
                  <a:schemeClr val="dk1"/>
                </a:solidFill>
                <a:highlight>
                  <a:srgbClr val="FFFFFE"/>
                </a:highlight>
              </a:rPr>
              <a:t>))</a:t>
            </a:r>
            <a:endParaRPr sz="26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 txBox="1"/>
          <p:nvPr>
            <p:ph idx="2" type="body"/>
          </p:nvPr>
        </p:nvSpPr>
        <p:spPr>
          <a:xfrm>
            <a:off x="4821025" y="1186425"/>
            <a:ext cx="3946200" cy="21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('PEACE', ' ON ', 'EARTH')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('PEACE ON EARTH', '', '')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('', 'PEACE', ' ON EARTH')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('P', 'E', 'ACE ON EARTH')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('PEACE ON EART', 'H', '')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3" name="Google Shape;293;p35"/>
          <p:cNvCxnSpPr/>
          <p:nvPr/>
        </p:nvCxnSpPr>
        <p:spPr>
          <a:xfrm>
            <a:off x="4157874" y="1462246"/>
            <a:ext cx="690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5"/>
          <p:cNvCxnSpPr/>
          <p:nvPr/>
        </p:nvCxnSpPr>
        <p:spPr>
          <a:xfrm>
            <a:off x="4157874" y="1887199"/>
            <a:ext cx="6900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5"/>
          <p:cNvCxnSpPr/>
          <p:nvPr/>
        </p:nvCxnSpPr>
        <p:spPr>
          <a:xfrm>
            <a:off x="4157874" y="2328275"/>
            <a:ext cx="690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5"/>
          <p:cNvSpPr txBox="1"/>
          <p:nvPr/>
        </p:nvSpPr>
        <p:spPr>
          <a:xfrm>
            <a:off x="7237597" y="616900"/>
            <a:ext cx="1500900" cy="5163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6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7" name="Google Shape;297;p35"/>
          <p:cNvCxnSpPr/>
          <p:nvPr/>
        </p:nvCxnSpPr>
        <p:spPr>
          <a:xfrm flipH="1" rot="10800000">
            <a:off x="3611726" y="3106499"/>
            <a:ext cx="1220100" cy="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5"/>
          <p:cNvCxnSpPr/>
          <p:nvPr/>
        </p:nvCxnSpPr>
        <p:spPr>
          <a:xfrm flipH="1" rot="10800000">
            <a:off x="3611726" y="2709375"/>
            <a:ext cx="1220100" cy="54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549050" y="2024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strip(), lstrip(), rstrip()</a:t>
            </a:r>
            <a:endParaRPr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290225" y="1106950"/>
            <a:ext cx="84885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strip()</a:t>
            </a:r>
            <a:r>
              <a:rPr b="0" lang="en">
                <a:latin typeface="Trebuchet MS"/>
                <a:ea typeface="Trebuchet MS"/>
                <a:cs typeface="Trebuchet MS"/>
                <a:sym typeface="Trebuchet MS"/>
              </a:rPr>
              <a:t> To remove leading (spaces at the beginning) and trailing (spaces at the end) characters. Space is the default leading character to remove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lstrip()</a:t>
            </a:r>
            <a:r>
              <a:rPr b="0" lang="en">
                <a:latin typeface="Trebuchet MS"/>
                <a:ea typeface="Trebuchet MS"/>
                <a:cs typeface="Trebuchet MS"/>
                <a:sym typeface="Trebuchet MS"/>
              </a:rPr>
              <a:t> To remove leading (spaces at the beginning) characters. Space is the default leading character to remove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rstrip()</a:t>
            </a:r>
            <a:r>
              <a:rPr b="0" lang="en">
                <a:latin typeface="Trebuchet MS"/>
                <a:ea typeface="Trebuchet MS"/>
                <a:cs typeface="Trebuchet MS"/>
                <a:sym typeface="Trebuchet MS"/>
              </a:rPr>
              <a:t> To remove trailing (spaces at the end) characters. Space is the default leading character to remove.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&lt;tuple&gt;</a:t>
            </a:r>
            <a:r>
              <a:rPr lang="en" sz="2200">
                <a:solidFill>
                  <a:srgbClr val="CB7832"/>
                </a:solidFill>
              </a:rPr>
              <a:t>=</a:t>
            </a:r>
            <a:r>
              <a:rPr lang="en" sz="2200">
                <a:solidFill>
                  <a:srgbClr val="FF0000"/>
                </a:solidFill>
              </a:rPr>
              <a:t>&lt;str&gt;</a:t>
            </a:r>
            <a:r>
              <a:rPr lang="en" sz="2200">
                <a:solidFill>
                  <a:srgbClr val="CB7832"/>
                </a:solidFill>
              </a:rPr>
              <a:t>.</a:t>
            </a:r>
            <a:r>
              <a:rPr lang="en" sz="2200">
                <a:solidFill>
                  <a:schemeClr val="dk1"/>
                </a:solidFill>
              </a:rPr>
              <a:t>strip</a:t>
            </a:r>
            <a:r>
              <a:rPr lang="en" sz="2200">
                <a:solidFill>
                  <a:srgbClr val="CB7832"/>
                </a:solidFill>
              </a:rPr>
              <a:t>(</a:t>
            </a:r>
            <a:r>
              <a:rPr lang="en" sz="2200">
                <a:solidFill>
                  <a:srgbClr val="FF0000"/>
                </a:solidFill>
              </a:rPr>
              <a:t>&lt;Character&gt;</a:t>
            </a:r>
            <a:r>
              <a:rPr lang="en" sz="2200">
                <a:solidFill>
                  <a:srgbClr val="CB7832"/>
                </a:solidFill>
              </a:rPr>
              <a:t>)</a:t>
            </a:r>
            <a:endParaRPr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627975" y="236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strip(), lstrip(), rstrip()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224075" y="1115575"/>
            <a:ext cx="4162800" cy="22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  BELIEVE IN SELF     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,T.strip(),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,T.lstrip(),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,T.rstrip(),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"***BELIEVE IN SELF**"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,T.strip(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"*"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,T.lstrip(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"*"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,T.rstrip(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"*"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"#"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 txBox="1"/>
          <p:nvPr>
            <p:ph idx="2" type="body"/>
          </p:nvPr>
        </p:nvSpPr>
        <p:spPr>
          <a:xfrm>
            <a:off x="4604550" y="1115575"/>
            <a:ext cx="4162800" cy="28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BELIEVE IN SELF #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# BELIEVE IN SELF      #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#   BELIEVE IN SELF #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# BELIEVE IN SELF #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# BELIEVE IN SELF** #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# ***BELIEVE IN SELF #</a:t>
            </a:r>
            <a:endParaRPr/>
          </a:p>
        </p:txBody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7237597" y="540700"/>
            <a:ext cx="1500900" cy="5163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6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727800" y="168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replace()</a:t>
            </a:r>
            <a:endParaRPr/>
          </a:p>
        </p:txBody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269175" y="785500"/>
            <a:ext cx="8209500" cy="21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</a:rPr>
              <a:t>replace()</a:t>
            </a:r>
            <a:r>
              <a:rPr b="0" lang="en">
                <a:latin typeface="Trebuchet MS"/>
                <a:ea typeface="Trebuchet MS"/>
                <a:cs typeface="Trebuchet MS"/>
                <a:sym typeface="Trebuchet MS"/>
              </a:rPr>
              <a:t> To replace a portion &lt;Old&gt; of string with another &lt;New&gt;. The third parameter is optional as Count or number of occurrences to be replaced. If the third parameter not specified, it will replace all the occurrence of &lt;Old&gt; with &lt;New&gt;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&lt;New Str&gt;</a:t>
            </a:r>
            <a:r>
              <a:rPr lang="en" sz="2200">
                <a:solidFill>
                  <a:srgbClr val="CB7832"/>
                </a:solidFill>
              </a:rPr>
              <a:t>=</a:t>
            </a:r>
            <a:r>
              <a:rPr lang="en" sz="2200">
                <a:solidFill>
                  <a:srgbClr val="FF0000"/>
                </a:solidFill>
              </a:rPr>
              <a:t>&lt;Str&gt;</a:t>
            </a:r>
            <a:r>
              <a:rPr lang="en" sz="2200">
                <a:solidFill>
                  <a:srgbClr val="CB7832"/>
                </a:solidFill>
              </a:rPr>
              <a:t>.</a:t>
            </a:r>
            <a:r>
              <a:rPr lang="en" sz="2200">
                <a:solidFill>
                  <a:schemeClr val="dk1"/>
                </a:solidFill>
              </a:rPr>
              <a:t>replace</a:t>
            </a:r>
            <a:r>
              <a:rPr lang="en" sz="2200">
                <a:solidFill>
                  <a:srgbClr val="CB7832"/>
                </a:solidFill>
              </a:rPr>
              <a:t>(</a:t>
            </a:r>
            <a:r>
              <a:rPr lang="en" sz="2200">
                <a:solidFill>
                  <a:srgbClr val="FF0000"/>
                </a:solidFill>
              </a:rPr>
              <a:t>&lt;Old&gt;,&lt;New&gt;,[&lt;Count&gt;]</a:t>
            </a:r>
            <a:r>
              <a:rPr lang="en" sz="2200">
                <a:solidFill>
                  <a:srgbClr val="CB7832"/>
                </a:solidFill>
              </a:rPr>
              <a:t>)</a:t>
            </a:r>
            <a:endParaRPr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String - replace() - Example 1</a:t>
            </a:r>
            <a:endParaRPr/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246625" y="551995"/>
            <a:ext cx="53361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"BELIEVE IN SELF"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S1=T.replace(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"SELF"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"YOURSELF"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(S1)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S2=S1.replace(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"YOURSELF"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"YOUR SELF"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(S2)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S3=T + 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 + S2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(S3)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S4=S3.replace(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"BELIEVE"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"TRUST"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(S4)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S5=S3.replace(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"BELIEVE"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"TRUST"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(S5)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 txBox="1"/>
          <p:nvPr>
            <p:ph idx="2" type="body"/>
          </p:nvPr>
        </p:nvSpPr>
        <p:spPr>
          <a:xfrm>
            <a:off x="3525175" y="3412275"/>
            <a:ext cx="52422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BELIEVE IN YOURSELF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BELIEVE IN YOUR 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BELIEVE IN SELF BELIEVE IN YOUR 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 IN SELF TRUST IN YOUR 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TRUST IN SELF BELIEVE IN YOUR 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String - replace() - Example 2</a:t>
            </a:r>
            <a:endParaRPr/>
          </a:p>
        </p:txBody>
      </p:sp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246625" y="628200"/>
            <a:ext cx="53361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S1=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"20 IS MINE"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S1=S1.replace(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"IS"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"ARE"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(S1)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S2=S1.replace(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"0"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"51"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(S2)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S2=S2.replace(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"MINE"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"YOURS"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S3=S1 + 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 &amp; 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 + S2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(S3)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S4=S3.replace(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 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 - 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(S4)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 txBox="1"/>
          <p:nvPr>
            <p:ph idx="2" type="body"/>
          </p:nvPr>
        </p:nvSpPr>
        <p:spPr>
          <a:xfrm>
            <a:off x="3132200" y="3564675"/>
            <a:ext cx="57402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 ARE MINE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251 ARE MINE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 ARE MINE &amp; 251 ARE YOURS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20 - ARE - MINE - &amp; - 251 - ARE - YOURS</a:t>
            </a:r>
            <a:endParaRPr/>
          </a:p>
        </p:txBody>
      </p:sp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String Slicing</a:t>
            </a:r>
            <a:endParaRPr/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326800" y="1935200"/>
            <a:ext cx="8209500" cy="21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String slicing helps in extracting a portion of a string with the help of indexes.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&lt;String&gt;[</a:t>
            </a:r>
            <a:r>
              <a:rPr lang="en" sz="2000">
                <a:solidFill>
                  <a:srgbClr val="FF0000"/>
                </a:solidFill>
              </a:rPr>
              <a:t>&lt;Start Index&gt;</a:t>
            </a:r>
            <a:r>
              <a:rPr lang="en" sz="2000">
                <a:solidFill>
                  <a:schemeClr val="dk1"/>
                </a:solidFill>
              </a:rPr>
              <a:t>,</a:t>
            </a:r>
            <a:r>
              <a:rPr lang="en" sz="2000">
                <a:solidFill>
                  <a:srgbClr val="FF0000"/>
                </a:solidFill>
              </a:rPr>
              <a:t>&lt;End Index+1&gt;</a:t>
            </a:r>
            <a:r>
              <a:rPr lang="en" sz="2000">
                <a:solidFill>
                  <a:schemeClr val="dk1"/>
                </a:solidFill>
              </a:rPr>
              <a:t>,</a:t>
            </a:r>
            <a:r>
              <a:rPr lang="en" sz="2000">
                <a:solidFill>
                  <a:srgbClr val="FF0000"/>
                </a:solidFill>
              </a:rPr>
              <a:t>&lt;Step&gt;</a:t>
            </a:r>
            <a:r>
              <a:rPr lang="en" sz="2000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344" name="Google Shape;344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Concatenation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46625" y="1853850"/>
            <a:ext cx="4162800" cy="19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T1=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"STOP"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T2=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"LOOK"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T3=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"GO"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T=T1+T2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(T2+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"&amp;"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+T3)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568925" y="2393803"/>
            <a:ext cx="41628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STOPLOOK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LOOK&amp;GO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556475" y="2053675"/>
            <a:ext cx="1104300" cy="393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Slicing</a:t>
            </a:r>
            <a:endParaRPr/>
          </a:p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246625" y="717525"/>
            <a:ext cx="4162800" cy="32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"BELIEVE IN SELF"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(T[: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9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(T[::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-1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13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(T[::])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2"/>
          <p:cNvSpPr txBox="1"/>
          <p:nvPr>
            <p:ph idx="2" type="body"/>
          </p:nvPr>
        </p:nvSpPr>
        <p:spPr>
          <a:xfrm>
            <a:off x="5336975" y="1076725"/>
            <a:ext cx="3430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E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LIEVE IN SELF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BELIEVE 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FLES NI EVEILEB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EIV 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BELIEVE IN SELF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3" name="Google Shape;353;p42"/>
          <p:cNvCxnSpPr/>
          <p:nvPr/>
        </p:nvCxnSpPr>
        <p:spPr>
          <a:xfrm>
            <a:off x="2277089" y="1337675"/>
            <a:ext cx="2913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42"/>
          <p:cNvCxnSpPr/>
          <p:nvPr/>
        </p:nvCxnSpPr>
        <p:spPr>
          <a:xfrm>
            <a:off x="2242859" y="1718675"/>
            <a:ext cx="29139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2"/>
          <p:cNvCxnSpPr/>
          <p:nvPr/>
        </p:nvCxnSpPr>
        <p:spPr>
          <a:xfrm>
            <a:off x="2275909" y="2175875"/>
            <a:ext cx="2913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42"/>
          <p:cNvCxnSpPr/>
          <p:nvPr/>
        </p:nvCxnSpPr>
        <p:spPr>
          <a:xfrm>
            <a:off x="2275909" y="2556875"/>
            <a:ext cx="29139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42"/>
          <p:cNvCxnSpPr/>
          <p:nvPr/>
        </p:nvCxnSpPr>
        <p:spPr>
          <a:xfrm>
            <a:off x="2308959" y="2937875"/>
            <a:ext cx="2913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2"/>
          <p:cNvCxnSpPr/>
          <p:nvPr/>
        </p:nvCxnSpPr>
        <p:spPr>
          <a:xfrm>
            <a:off x="2521575" y="3318875"/>
            <a:ext cx="27186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2"/>
          <p:cNvCxnSpPr/>
          <p:nvPr/>
        </p:nvCxnSpPr>
        <p:spPr>
          <a:xfrm>
            <a:off x="2069950" y="3738450"/>
            <a:ext cx="3073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42"/>
          <p:cNvSpPr txBox="1"/>
          <p:nvPr/>
        </p:nvSpPr>
        <p:spPr>
          <a:xfrm>
            <a:off x="7237597" y="540700"/>
            <a:ext cx="1500900" cy="5163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6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61" name="Google Shape;361;p42"/>
          <p:cNvGraphicFramePr/>
          <p:nvPr/>
        </p:nvGraphicFramePr>
        <p:xfrm>
          <a:off x="643660" y="4061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{0E36D037-126C-492D-87C9-1F64F304EE4E}</a:tableStyleId>
              </a:tblPr>
              <a:tblGrid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</a:tblGrid>
              <a:tr h="33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-15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-14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-13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-12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-11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-10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-9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2" name="Google Shape;362;p42"/>
          <p:cNvSpPr txBox="1"/>
          <p:nvPr/>
        </p:nvSpPr>
        <p:spPr>
          <a:xfrm>
            <a:off x="268955" y="4330725"/>
            <a:ext cx="46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endParaRPr b="1"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-4635" y="4054935"/>
            <a:ext cx="6093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/>
          <p:cNvSpPr/>
          <p:nvPr/>
        </p:nvSpPr>
        <p:spPr>
          <a:xfrm flipH="1">
            <a:off x="13286" y="4740735"/>
            <a:ext cx="6093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322600" y="552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Slicing</a:t>
            </a:r>
            <a:endParaRPr/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235350" y="964763"/>
            <a:ext cx="19557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N=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"0123456789"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(N)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(N[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-1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-5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-1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(N[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6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(N[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8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(N[: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6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(N[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-2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(N[: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9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(N[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-5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-3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])</a:t>
            </a:r>
            <a:endParaRPr/>
          </a:p>
        </p:txBody>
      </p:sp>
      <p:sp>
        <p:nvSpPr>
          <p:cNvPr id="371" name="Google Shape;371;p43"/>
          <p:cNvSpPr txBox="1"/>
          <p:nvPr>
            <p:ph idx="2" type="body"/>
          </p:nvPr>
        </p:nvSpPr>
        <p:spPr>
          <a:xfrm>
            <a:off x="5336975" y="1091075"/>
            <a:ext cx="3430500" cy="2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0123456789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9876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25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024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7531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048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56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3" name="Google Shape;373;p43"/>
          <p:cNvCxnSpPr/>
          <p:nvPr/>
        </p:nvCxnSpPr>
        <p:spPr>
          <a:xfrm flipH="1" rot="10800000">
            <a:off x="1564000" y="1237870"/>
            <a:ext cx="36393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3"/>
          <p:cNvCxnSpPr/>
          <p:nvPr/>
        </p:nvCxnSpPr>
        <p:spPr>
          <a:xfrm>
            <a:off x="2918400" y="1540600"/>
            <a:ext cx="2238600" cy="90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3"/>
          <p:cNvCxnSpPr/>
          <p:nvPr/>
        </p:nvCxnSpPr>
        <p:spPr>
          <a:xfrm>
            <a:off x="2628175" y="1835150"/>
            <a:ext cx="25617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3"/>
          <p:cNvCxnSpPr/>
          <p:nvPr/>
        </p:nvCxnSpPr>
        <p:spPr>
          <a:xfrm>
            <a:off x="2531450" y="2121793"/>
            <a:ext cx="2658300" cy="135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3"/>
          <p:cNvCxnSpPr/>
          <p:nvPr/>
        </p:nvCxnSpPr>
        <p:spPr>
          <a:xfrm>
            <a:off x="2354075" y="2396725"/>
            <a:ext cx="28689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3"/>
          <p:cNvCxnSpPr/>
          <p:nvPr/>
        </p:nvCxnSpPr>
        <p:spPr>
          <a:xfrm>
            <a:off x="2521575" y="2650997"/>
            <a:ext cx="2718600" cy="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43"/>
          <p:cNvCxnSpPr/>
          <p:nvPr/>
        </p:nvCxnSpPr>
        <p:spPr>
          <a:xfrm>
            <a:off x="2402450" y="2877575"/>
            <a:ext cx="2817600" cy="2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43"/>
          <p:cNvCxnSpPr/>
          <p:nvPr/>
        </p:nvCxnSpPr>
        <p:spPr>
          <a:xfrm>
            <a:off x="2442807" y="3171645"/>
            <a:ext cx="2817600" cy="228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3"/>
          <p:cNvSpPr txBox="1"/>
          <p:nvPr/>
        </p:nvSpPr>
        <p:spPr>
          <a:xfrm>
            <a:off x="7237597" y="540700"/>
            <a:ext cx="1500900" cy="5163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36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82" name="Google Shape;382;p43"/>
          <p:cNvGraphicFramePr/>
          <p:nvPr/>
        </p:nvGraphicFramePr>
        <p:xfrm>
          <a:off x="1006265" y="371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{0E36D037-126C-492D-87C9-1F64F304EE4E}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-9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25" marB="91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43"/>
          <p:cNvSpPr txBox="1"/>
          <p:nvPr/>
        </p:nvSpPr>
        <p:spPr>
          <a:xfrm>
            <a:off x="573497" y="4027700"/>
            <a:ext cx="35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322600" y="3727700"/>
            <a:ext cx="6093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3"/>
          <p:cNvSpPr/>
          <p:nvPr/>
        </p:nvSpPr>
        <p:spPr>
          <a:xfrm flipH="1">
            <a:off x="322600" y="4489700"/>
            <a:ext cx="6093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</a:t>
            </a:r>
            <a:r>
              <a:rPr lang="en"/>
              <a:t>Repetition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246625" y="1741225"/>
            <a:ext cx="4162800" cy="2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Msg=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"Hello"</a:t>
            </a:r>
            <a:endParaRPr sz="19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Dash=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'-'</a:t>
            </a:r>
            <a:endParaRPr sz="19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Echo=Msg*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3</a:t>
            </a:r>
            <a:endParaRPr sz="1900">
              <a:solidFill>
                <a:srgbClr val="09885A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Dashes=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5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*Dash*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3</a:t>
            </a:r>
            <a:endParaRPr sz="1900">
              <a:solidFill>
                <a:srgbClr val="09885A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(Dashes)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(Echo)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(Dashes)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4568925" y="2081337"/>
            <a:ext cx="4162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---------------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HelloHelloHello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---------------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556475" y="1741227"/>
            <a:ext cx="1104300" cy="393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255900" y="566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Membership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64550" y="1391600"/>
            <a:ext cx="4713000" cy="25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008000"/>
                </a:solidFill>
                <a:highlight>
                  <a:srgbClr val="FFFFFE"/>
                </a:highlight>
              </a:rPr>
              <a:t># Find me out</a:t>
            </a:r>
            <a:endParaRPr sz="19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TXT=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"MY CAR IN THE BOX"</a:t>
            </a:r>
            <a:endParaRPr sz="19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Times=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0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;Score=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0</a:t>
            </a:r>
            <a:endParaRPr sz="1900">
              <a:solidFill>
                <a:srgbClr val="09885A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rgbClr val="AF00DB"/>
                </a:solidFill>
                <a:highlight>
                  <a:srgbClr val="FFFFFE"/>
                </a:highlight>
              </a:rPr>
              <a:t>while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</a:t>
            </a:r>
            <a:r>
              <a:rPr lang="en" sz="1900">
                <a:solidFill>
                  <a:srgbClr val="0000FF"/>
                </a:solidFill>
                <a:highlight>
                  <a:srgbClr val="FFFFFE"/>
                </a:highlight>
              </a:rPr>
              <a:t>True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WRD=</a:t>
            </a: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input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"Guess Word:"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1900">
                <a:solidFill>
                  <a:srgbClr val="AF00DB"/>
                </a:solidFill>
                <a:highlight>
                  <a:srgbClr val="FFFFFE"/>
                </a:highlight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WRD </a:t>
            </a:r>
            <a:r>
              <a:rPr lang="en" sz="1900">
                <a:solidFill>
                  <a:srgbClr val="0000FF"/>
                </a:solidFill>
                <a:highlight>
                  <a:srgbClr val="FFFFFE"/>
                </a:highlight>
              </a:rPr>
              <a:t>in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TXT: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  Score+=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1</a:t>
            </a:r>
            <a:endParaRPr sz="1900">
              <a:solidFill>
                <a:srgbClr val="09885A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"👍"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Times+=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1</a:t>
            </a:r>
            <a:endParaRPr sz="1900">
              <a:solidFill>
                <a:srgbClr val="09885A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1900">
                <a:solidFill>
                  <a:srgbClr val="AF00DB"/>
                </a:solidFill>
                <a:highlight>
                  <a:srgbClr val="FFFFFE"/>
                </a:highlight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Times&gt;</a:t>
            </a:r>
            <a:r>
              <a:rPr lang="en" sz="1900">
                <a:solidFill>
                  <a:srgbClr val="09885A"/>
                </a:solidFill>
                <a:highlight>
                  <a:srgbClr val="FFFFFE"/>
                </a:highlight>
              </a:rPr>
              <a:t>5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1900">
                <a:solidFill>
                  <a:srgbClr val="AF00DB"/>
                </a:solidFill>
                <a:highlight>
                  <a:srgbClr val="FFFFFE"/>
                </a:highlight>
              </a:rPr>
              <a:t>break</a:t>
            </a:r>
            <a:endParaRPr sz="1900">
              <a:solidFill>
                <a:srgbClr val="AF00DB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"Your Score:"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,Score,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"/",</a:t>
            </a:r>
            <a:r>
              <a:rPr lang="en" sz="1900">
                <a:solidFill>
                  <a:srgbClr val="000000"/>
                </a:solidFill>
                <a:highlight>
                  <a:srgbClr val="FFFFFE"/>
                </a:highlight>
              </a:rPr>
              <a:t>Times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)  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>
            <p:ph idx="2" type="body"/>
          </p:nvPr>
        </p:nvSpPr>
        <p:spPr>
          <a:xfrm>
            <a:off x="5776550" y="1281600"/>
            <a:ext cx="2892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Guess Word:MY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👍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Guess Word:CAR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👍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Guess Word:BOX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👍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Guess Word:FIAT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Guess Word:THE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👍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Guess Word:IN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👍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Your Score: 5 /5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521700" y="652104"/>
            <a:ext cx="1104300" cy="449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57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len(), capitalize(), title(), upper(), lower() </a:t>
            </a:r>
            <a:r>
              <a:rPr lang="en"/>
              <a:t>methods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1" name="Google Shape;131;p18"/>
          <p:cNvGraphicFramePr/>
          <p:nvPr/>
        </p:nvGraphicFramePr>
        <p:xfrm>
          <a:off x="729450" y="90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{0E36D037-126C-492D-87C9-1F64F304EE4E}</a:tableStyleId>
              </a:tblPr>
              <a:tblGrid>
                <a:gridCol w="1949850"/>
                <a:gridCol w="5950200"/>
              </a:tblGrid>
              <a:tr h="46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len()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 find number of characters in a string</a:t>
                      </a:r>
                      <a:endParaRPr sz="1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capitalize()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 change case of the very first letter in upper case and remaining in small</a:t>
                      </a:r>
                      <a:endParaRPr sz="1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title()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 change the case of first letter of every word to uppercase and remaining in small</a:t>
                      </a:r>
                      <a:endParaRPr sz="1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upper()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 change the case of all the  letters of the string into upper case</a:t>
                      </a:r>
                      <a:endParaRPr sz="1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lower()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 change the case of all the  letters of the string into small case</a:t>
                      </a:r>
                      <a:endParaRPr sz="19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len(), capitalize(), title(), upper(), lower() methods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33775" y="713550"/>
            <a:ext cx="59610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TXT=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"peace and soul"</a:t>
            </a:r>
            <a:endParaRPr sz="1900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(TXT.capitalize())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(TXT.title())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(TXT.lower())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(TXT.upper())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F00DB"/>
                </a:solidFill>
                <a:highlight>
                  <a:srgbClr val="FFFFFE"/>
                </a:highlight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i </a:t>
            </a:r>
            <a:r>
              <a:rPr lang="en" sz="1900">
                <a:solidFill>
                  <a:srgbClr val="0000FF"/>
                </a:solidFill>
                <a:highlight>
                  <a:srgbClr val="FFFFFE"/>
                </a:highlight>
              </a:rPr>
              <a:t>in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</a:t>
            </a: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range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len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(TXT)):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1900">
                <a:solidFill>
                  <a:srgbClr val="AF00DB"/>
                </a:solidFill>
                <a:highlight>
                  <a:srgbClr val="FFFFFE"/>
                </a:highlight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TXT[i] != 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 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(TXT[i],end=</a:t>
            </a:r>
            <a:r>
              <a:rPr lang="en" sz="1900">
                <a:solidFill>
                  <a:srgbClr val="A31515"/>
                </a:solidFill>
                <a:highlight>
                  <a:srgbClr val="FFFFFE"/>
                </a:highlight>
              </a:rPr>
              <a:t>"*"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1900">
                <a:solidFill>
                  <a:srgbClr val="AF00DB"/>
                </a:solidFill>
                <a:highlight>
                  <a:srgbClr val="FFFFFE"/>
                </a:highlight>
              </a:rPr>
              <a:t>else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1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1900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 sz="1900">
                <a:solidFill>
                  <a:schemeClr val="dk1"/>
                </a:solidFill>
                <a:highlight>
                  <a:srgbClr val="FFFFFE"/>
                </a:highlight>
              </a:rPr>
              <a:t>()</a:t>
            </a:r>
            <a:endParaRPr sz="1900">
              <a:solidFill>
                <a:srgbClr val="008000"/>
              </a:solidFill>
              <a:highlight>
                <a:srgbClr val="FFFFFE"/>
              </a:highlight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 txBox="1"/>
          <p:nvPr>
            <p:ph idx="2" type="body"/>
          </p:nvPr>
        </p:nvSpPr>
        <p:spPr>
          <a:xfrm>
            <a:off x="5788300" y="1543199"/>
            <a:ext cx="2837700" cy="20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Peace and soul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Peace And Soul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peace and soul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PEACE AND SOUL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p*e*a*c*e*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a*n*d*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s*o*u*l*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521700" y="1221602"/>
            <a:ext cx="1104300" cy="393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count()</a:t>
            </a:r>
            <a:r>
              <a:rPr lang="en"/>
              <a:t> </a:t>
            </a:r>
            <a:r>
              <a:rPr lang="en"/>
              <a:t>method</a:t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count()</a:t>
            </a:r>
            <a:r>
              <a:rPr lang="en"/>
              <a:t> method searches the </a:t>
            </a:r>
            <a:r>
              <a:rPr b="1" lang="en"/>
              <a:t>substring</a:t>
            </a:r>
            <a:r>
              <a:rPr lang="en"/>
              <a:t> in a given </a:t>
            </a:r>
            <a:r>
              <a:rPr b="1" lang="en"/>
              <a:t>string</a:t>
            </a:r>
            <a:r>
              <a:rPr lang="en"/>
              <a:t> and returns </a:t>
            </a:r>
            <a:r>
              <a:rPr b="1" lang="en"/>
              <a:t>how many times the substring is present in it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also takes two optional parameters </a:t>
            </a:r>
            <a:r>
              <a:rPr b="1" lang="en">
                <a:solidFill>
                  <a:srgbClr val="3D85C6"/>
                </a:solidFill>
              </a:rPr>
              <a:t>start</a:t>
            </a:r>
            <a:r>
              <a:rPr lang="en"/>
              <a:t> and </a:t>
            </a:r>
            <a:r>
              <a:rPr b="1" lang="en">
                <a:solidFill>
                  <a:srgbClr val="3D85C6"/>
                </a:solidFill>
              </a:rPr>
              <a:t>end</a:t>
            </a:r>
            <a:r>
              <a:rPr lang="en"/>
              <a:t> to specify the starting and ending positions within the string.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syntax of count() method with string is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&lt;String&gt;.count(&lt;Substring&gt;,&lt;Start&gt;,&lt;End&gt;)</a:t>
            </a:r>
            <a:endParaRPr b="1" sz="2000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count() method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33775" y="713550"/>
            <a:ext cx="59610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TXT=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"BELIEVE IN SELF"</a:t>
            </a:r>
            <a:endParaRPr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N=TXT.count(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"EL"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"'EL' found"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,N,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"TIMES"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N=TXT.count(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"EL"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"'EL' found"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,N,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"TIMES"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N=TXT.count(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"EL"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</a:rPr>
              <a:t>8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"'EL' found"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,N,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"TIMES"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E"/>
                </a:highlight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(TXT.count(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"E"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),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</a:rPr>
              <a:t>"TIMES"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5788300" y="1543199"/>
            <a:ext cx="2837700" cy="20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'EL' found 2 TIMES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'EL' found 1 TIMES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'EL' found 0 TIMES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 TIMES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7521700" y="1221602"/>
            <a:ext cx="1104300" cy="393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