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Rubik Black"/>
      <p:bold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21" Type="http://schemas.openxmlformats.org/officeDocument/2006/relationships/font" Target="fonts/Karl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RubikBlack-boldItalic.fntdata"/><Relationship Id="rId16" Type="http://schemas.openxmlformats.org/officeDocument/2006/relationships/font" Target="fonts/RubikBlack-bold.fntdata"/><Relationship Id="rId19" Type="http://schemas.openxmlformats.org/officeDocument/2006/relationships/font" Target="fonts/Karla-bold.fntdata"/><Relationship Id="rId18" Type="http://schemas.openxmlformats.org/officeDocument/2006/relationships/font" Target="fonts/Karl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f4d6c4ce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f4d6c4ce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125d80b4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125d80b4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f4d6c4ce1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f4d6c4ce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f4d6c4ce1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f4d6c4ce1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f4d6c4ce1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f4d6c4ce1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presentation made by Anoushka Bhattacharya (XII-J)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6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0" name="Google Shape;410;p26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26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2" name="Google Shape;412;p26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3" name="Google Shape;413;p26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4" name="Google Shape;414;p26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15" name="Google Shape;415;p26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rect b="b" l="l" r="r" t="t"/>
                <a:pathLst>
                  <a:path extrusionOk="0" h="8733" w="8732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rect b="b" l="l" r="r" t="t"/>
                <a:pathLst>
                  <a:path extrusionOk="0" h="9886" w="19556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rect b="b" l="l" r="r" t="t"/>
                <a:pathLst>
                  <a:path extrusionOk="0" h="5928" w="4318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rect b="b" l="l" r="r" t="t"/>
                <a:pathLst>
                  <a:path extrusionOk="0" h="5854" w="344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rect b="b" l="l" r="r" t="t"/>
                <a:pathLst>
                  <a:path extrusionOk="0" h="3028" w="2977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2" name="Google Shape;422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25" name="Google Shape;425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26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28" name="Google Shape;428;p26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9" name="Google Shape;429;p26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0" name="Google Shape;430;p26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rect b="b" l="l" r="r" t="t"/>
                  <a:pathLst>
                    <a:path extrusionOk="0" h="9055" w="9781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rect b="b" l="l" r="r" t="t"/>
                  <a:pathLst>
                    <a:path extrusionOk="0" h="4074" w="3513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2" name="Google Shape;432;p26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3" name="Google Shape;433;p26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5" name="Google Shape;435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37" name="Google Shape;437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26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44" name="Google Shape;444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6" name="Google Shape;446;p26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47" name="Google Shape;447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5"/>
          <p:cNvSpPr/>
          <p:nvPr/>
        </p:nvSpPr>
        <p:spPr>
          <a:xfrm>
            <a:off x="2381250" y="3408950"/>
            <a:ext cx="4406700" cy="8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9" name="Google Shape;779;p35"/>
          <p:cNvSpPr txBox="1"/>
          <p:nvPr>
            <p:ph idx="1" type="subTitle"/>
          </p:nvPr>
        </p:nvSpPr>
        <p:spPr>
          <a:xfrm>
            <a:off x="2285975" y="1898812"/>
            <a:ext cx="4572000" cy="2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Does anyone have any questions?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Feel free to call me using the number I shared in class,  contact me via email using the one listed below or set up a zoom meeting with me between 8AM to 6PM on Monday-Saturday.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anoushkabh@outlook.com</a:t>
            </a:r>
            <a:endParaRPr sz="1500"/>
          </a:p>
        </p:txBody>
      </p:sp>
      <p:sp>
        <p:nvSpPr>
          <p:cNvPr id="780" name="Google Shape;780;p35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781" name="Google Shape;781;p35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782" name="Google Shape;782;p35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783" name="Google Shape;783;p3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4" name="Google Shape;784;p3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85" name="Google Shape;785;p3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86" name="Google Shape;786;p3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87" name="Google Shape;787;p35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788" name="Google Shape;788;p35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2" name="Google Shape;792;p35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793" name="Google Shape;793;p35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794" name="Google Shape;794;p3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5" name="Google Shape;795;p35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796" name="Google Shape;796;p35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97" name="Google Shape;797;p3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798" name="Google Shape;798;p35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9" name="Google Shape;799;p35"/>
            <p:cNvSpPr/>
            <p:nvPr/>
          </p:nvSpPr>
          <p:spPr>
            <a:xfrm>
              <a:off x="8031688" y="1782907"/>
              <a:ext cx="599697" cy="538636"/>
            </a:xfrm>
            <a:custGeom>
              <a:rect b="b" l="l" r="r" t="t"/>
              <a:pathLst>
                <a:path extrusionOk="0" h="9990" w="11123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8111159" y="1873044"/>
              <a:ext cx="448465" cy="440236"/>
            </a:xfrm>
            <a:custGeom>
              <a:rect b="b" l="l" r="r" t="t"/>
              <a:pathLst>
                <a:path extrusionOk="0" h="8165" w="8318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35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802" name="Google Shape;802;p35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6636341" y="2105487"/>
              <a:ext cx="853561" cy="2702149"/>
            </a:xfrm>
            <a:custGeom>
              <a:rect b="b" l="l" r="r" t="t"/>
              <a:pathLst>
                <a:path extrusionOk="0" h="24196" w="7561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6754649" y="2707541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6754649" y="3028949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6754649" y="3347564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6754649" y="3666292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754649" y="3987700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754649" y="4306316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655532" y="2184555"/>
              <a:ext cx="834370" cy="2623081"/>
            </a:xfrm>
            <a:custGeom>
              <a:rect b="b" l="l" r="r" t="t"/>
              <a:pathLst>
                <a:path extrusionOk="0" h="23488" w="7391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35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813" name="Google Shape;813;p35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7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462" name="Google Shape;462;p27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7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475" name="Google Shape;475;p27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7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482" name="Google Shape;482;p27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Google Shape;483;p27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484" name="Google Shape;484;p27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5" name="Google Shape;485;p27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86" name="Google Shape;486;p27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87" name="Google Shape;487;p2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8" name="Google Shape;488;p2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89" name="Google Shape;489;p27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0" name="Google Shape;490;p27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91" name="Google Shape;491;p27"/>
          <p:cNvSpPr txBox="1"/>
          <p:nvPr>
            <p:ph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2" name="Google Shape;492;p27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grpSp>
        <p:nvGrpSpPr>
          <p:cNvPr id="493" name="Google Shape;493;p27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494" name="Google Shape;494;p27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27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27"/>
          <p:cNvSpPr txBox="1"/>
          <p:nvPr>
            <p:ph idx="1" type="subTitle"/>
          </p:nvPr>
        </p:nvSpPr>
        <p:spPr>
          <a:xfrm>
            <a:off x="2286000" y="3832566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an Interpreter based scripting language developed by Guido van Rossum and released in 1991</a:t>
            </a:r>
            <a:endParaRPr/>
          </a:p>
        </p:txBody>
      </p:sp>
      <p:grpSp>
        <p:nvGrpSpPr>
          <p:cNvPr id="498" name="Google Shape;498;p27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499" name="Google Shape;499;p2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27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27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05" name="Google Shape;505;p2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8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12" name="Google Shape;512;p28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28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14" name="Google Shape;514;p28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5" name="Google Shape;515;p28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6" name="Google Shape;516;p28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17" name="Google Shape;517;p28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rect b="b" l="l" r="r" t="t"/>
                <a:pathLst>
                  <a:path extrusionOk="0" h="3342" w="37658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rect b="b" l="l" r="r" t="t"/>
                <a:pathLst>
                  <a:path extrusionOk="0" h="3342" w="23146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rect b="b" l="l" r="r" t="t"/>
                <a:pathLst>
                  <a:path extrusionOk="0" h="8635" w="15854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rect b="b" l="l" r="r" t="t"/>
                <a:pathLst>
                  <a:path extrusionOk="0" h="1493" w="10449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28"/>
          <p:cNvSpPr txBox="1"/>
          <p:nvPr>
            <p:ph type="title"/>
          </p:nvPr>
        </p:nvSpPr>
        <p:spPr>
          <a:xfrm>
            <a:off x="1646925" y="1381659"/>
            <a:ext cx="50292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Guess </a:t>
            </a:r>
            <a:r>
              <a:rPr lang="en" sz="2800" u="sng"/>
              <a:t>why</a:t>
            </a:r>
            <a:r>
              <a:rPr lang="en" sz="2800"/>
              <a:t> it is that </a:t>
            </a:r>
            <a:r>
              <a:rPr lang="en" sz="2800"/>
              <a:t>Python Stands Out?</a:t>
            </a:r>
            <a:endParaRPr sz="2800"/>
          </a:p>
        </p:txBody>
      </p:sp>
      <p:sp>
        <p:nvSpPr>
          <p:cNvPr id="522" name="Google Shape;522;p28"/>
          <p:cNvSpPr txBox="1"/>
          <p:nvPr>
            <p:ph idx="1" type="subTitle"/>
          </p:nvPr>
        </p:nvSpPr>
        <p:spPr>
          <a:xfrm>
            <a:off x="1846900" y="2251693"/>
            <a:ext cx="50292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works on multiple platforms (Windows, Mac, Linux, Android, iOS, Raspberry Pi, etc).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has a simple syntax that allows developers to write robust programs easily and efficiently.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can be used  to write procedural as well as object-oriented codes.</a:t>
            </a:r>
            <a:endParaRPr/>
          </a:p>
        </p:txBody>
      </p:sp>
      <p:grpSp>
        <p:nvGrpSpPr>
          <p:cNvPr id="523" name="Google Shape;523;p28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24" name="Google Shape;524;p2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8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27" name="Google Shape;527;p2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30" name="Google Shape;530;p28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28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34" name="Google Shape;534;p28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6" name="Google Shape;536;p28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37" name="Google Shape;537;p28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8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8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28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42" name="Google Shape;542;p2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28"/>
          <p:cNvSpPr txBox="1"/>
          <p:nvPr/>
        </p:nvSpPr>
        <p:spPr>
          <a:xfrm>
            <a:off x="4968050" y="1453825"/>
            <a:ext cx="4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29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550" name="Google Shape;550;p29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1" name="Google Shape;551;p29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552" name="Google Shape;552;p29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3" name="Google Shape;553;p29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4" name="Google Shape;554;p29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555" name="Google Shape;555;p29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6" name="Google Shape;556;p29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557" name="Google Shape;557;p29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8" name="Google Shape;558;p29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9" name="Google Shape;559;p29"/>
          <p:cNvGrpSpPr/>
          <p:nvPr/>
        </p:nvGrpSpPr>
        <p:grpSpPr>
          <a:xfrm>
            <a:off x="714850" y="1600325"/>
            <a:ext cx="2418600" cy="2916600"/>
            <a:chOff x="715400" y="1600325"/>
            <a:chExt cx="2418600" cy="2916600"/>
          </a:xfrm>
        </p:grpSpPr>
        <p:sp>
          <p:nvSpPr>
            <p:cNvPr id="560" name="Google Shape;560;p29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29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562" name="Google Shape;562;p29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63" name="Google Shape;563;p29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64" name="Google Shape;564;p29"/>
          <p:cNvSpPr txBox="1"/>
          <p:nvPr>
            <p:ph idx="1" type="subTitle"/>
          </p:nvPr>
        </p:nvSpPr>
        <p:spPr>
          <a:xfrm>
            <a:off x="715225" y="2753825"/>
            <a:ext cx="2352600" cy="6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Alphabet &amp; </a:t>
            </a:r>
            <a:r>
              <a:rPr lang="en"/>
              <a:t>Lexis</a:t>
            </a:r>
            <a:endParaRPr/>
          </a:p>
        </p:txBody>
      </p:sp>
      <p:sp>
        <p:nvSpPr>
          <p:cNvPr id="565" name="Google Shape;565;p29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566" name="Google Shape;566;p29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567" name="Google Shape;567;p29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language has it’s own</a:t>
            </a:r>
            <a:endParaRPr/>
          </a:p>
        </p:txBody>
      </p:sp>
      <p:sp>
        <p:nvSpPr>
          <p:cNvPr id="568" name="Google Shape;568;p29"/>
          <p:cNvSpPr txBox="1"/>
          <p:nvPr>
            <p:ph idx="2" type="subTitle"/>
          </p:nvPr>
        </p:nvSpPr>
        <p:spPr>
          <a:xfrm>
            <a:off x="715225" y="3264375"/>
            <a:ext cx="2352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set of symbols used to build words of a certain language &amp; set of words the language offers its users</a:t>
            </a:r>
            <a:endParaRPr/>
          </a:p>
        </p:txBody>
      </p:sp>
      <p:sp>
        <p:nvSpPr>
          <p:cNvPr id="569" name="Google Shape;569;p29"/>
          <p:cNvSpPr txBox="1"/>
          <p:nvPr>
            <p:ph idx="3" type="subTitle"/>
          </p:nvPr>
        </p:nvSpPr>
        <p:spPr>
          <a:xfrm>
            <a:off x="3475075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set of rules written or felt intuitively) used to determine if a certain group of words forms a valid sentence</a:t>
            </a:r>
            <a:endParaRPr/>
          </a:p>
        </p:txBody>
      </p:sp>
      <p:sp>
        <p:nvSpPr>
          <p:cNvPr id="570" name="Google Shape;570;p29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rules determining if a certain phrase makes sense.</a:t>
            </a:r>
            <a:endParaRPr/>
          </a:p>
        </p:txBody>
      </p:sp>
      <p:grpSp>
        <p:nvGrpSpPr>
          <p:cNvPr id="571" name="Google Shape;571;p29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572" name="Google Shape;572;p2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9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575" name="Google Shape;575;p2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29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9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29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581" name="Google Shape;581;p2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30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88" name="Google Shape;588;p30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30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90" name="Google Shape;590;p30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1" name="Google Shape;591;p30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92" name="Google Shape;592;p30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93" name="Google Shape;593;p30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rect b="b" l="l" r="r" t="t"/>
                <a:pathLst>
                  <a:path extrusionOk="0" h="3342" w="37658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rect b="b" l="l" r="r" t="t"/>
                <a:pathLst>
                  <a:path extrusionOk="0" h="3342" w="23146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rect b="b" l="l" r="r" t="t"/>
                <a:pathLst>
                  <a:path extrusionOk="0" h="8635" w="15854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rect b="b" l="l" r="r" t="t"/>
                <a:pathLst>
                  <a:path extrusionOk="0" h="1493" w="10449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7" name="Google Shape;597;p30"/>
          <p:cNvSpPr txBox="1"/>
          <p:nvPr>
            <p:ph type="title"/>
          </p:nvPr>
        </p:nvSpPr>
        <p:spPr>
          <a:xfrm>
            <a:off x="1846900" y="1546254"/>
            <a:ext cx="50292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Types</a:t>
            </a:r>
            <a:endParaRPr sz="2800"/>
          </a:p>
        </p:txBody>
      </p:sp>
      <p:sp>
        <p:nvSpPr>
          <p:cNvPr id="598" name="Google Shape;598;p30"/>
          <p:cNvSpPr txBox="1"/>
          <p:nvPr>
            <p:ph idx="1" type="subTitle"/>
          </p:nvPr>
        </p:nvSpPr>
        <p:spPr>
          <a:xfrm>
            <a:off x="1846900" y="2044175"/>
            <a:ext cx="50292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literal</a:t>
            </a:r>
            <a:r>
              <a:rPr lang="en"/>
              <a:t> is a data, whose value is determined by the literal itself.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 data types are categorized as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- integer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- floating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-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 - boolean</a:t>
            </a:r>
            <a:endParaRPr/>
          </a:p>
        </p:txBody>
      </p:sp>
      <p:grpSp>
        <p:nvGrpSpPr>
          <p:cNvPr id="599" name="Google Shape;599;p30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600" name="Google Shape;600;p3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0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603" name="Google Shape;603;p3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0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606" name="Google Shape;606;p30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9" name="Google Shape;609;p30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610" name="Google Shape;610;p30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2" name="Google Shape;612;p30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3" name="Google Shape;613;p30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0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618" name="Google Shape;618;p30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0"/>
          <p:cNvSpPr txBox="1"/>
          <p:nvPr/>
        </p:nvSpPr>
        <p:spPr>
          <a:xfrm>
            <a:off x="4968050" y="1453825"/>
            <a:ext cx="4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626" name="Google Shape;626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8" name="Google Shape;628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9" name="Google Shape;629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630" name="Google Shape;63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2" name="Google Shape;63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3" name="Google Shape;633;p31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634" name="Google Shape;634;p31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6" name="Google Shape;636;p31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7" name="Google Shape;637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638" name="Google Shape;63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0" name="Google Shape;64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1" name="Google Shape;641;p31"/>
          <p:cNvSpPr txBox="1"/>
          <p:nvPr>
            <p:ph idx="2" type="subTitle"/>
          </p:nvPr>
        </p:nvSpPr>
        <p:spPr>
          <a:xfrm>
            <a:off x="5918599" y="37700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&gt;&gt;&gt;type(True)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&lt;class ‘bool’&gt;</a:t>
            </a:r>
            <a:endParaRPr/>
          </a:p>
        </p:txBody>
      </p:sp>
      <p:sp>
        <p:nvSpPr>
          <p:cNvPr id="642" name="Google Shape;642;p31"/>
          <p:cNvSpPr txBox="1"/>
          <p:nvPr>
            <p:ph idx="3" type="subTitle"/>
          </p:nvPr>
        </p:nvSpPr>
        <p:spPr>
          <a:xfrm>
            <a:off x="1878800" y="2187925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type(123)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&lt;class ‘int’&gt;</a:t>
            </a:r>
            <a:endParaRPr/>
          </a:p>
        </p:txBody>
      </p:sp>
      <p:sp>
        <p:nvSpPr>
          <p:cNvPr id="643" name="Google Shape;643;p31"/>
          <p:cNvSpPr txBox="1"/>
          <p:nvPr>
            <p:ph idx="4" type="subTitle"/>
          </p:nvPr>
        </p:nvSpPr>
        <p:spPr>
          <a:xfrm>
            <a:off x="1878800" y="3770009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type(“hello”)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class ‘str’&gt;</a:t>
            </a:r>
            <a:endParaRPr/>
          </a:p>
        </p:txBody>
      </p:sp>
      <p:sp>
        <p:nvSpPr>
          <p:cNvPr id="644" name="Google Shape;644;p31"/>
          <p:cNvSpPr txBox="1"/>
          <p:nvPr>
            <p:ph idx="5" type="subTitle"/>
          </p:nvPr>
        </p:nvSpPr>
        <p:spPr>
          <a:xfrm>
            <a:off x="5918599" y="2211187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&gt;&gt;&gt;type(124.52)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&lt;class ‘float’&gt;</a:t>
            </a:r>
            <a:endParaRPr/>
          </a:p>
        </p:txBody>
      </p:sp>
      <p:sp>
        <p:nvSpPr>
          <p:cNvPr id="645" name="Google Shape;645;p31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Applications</a:t>
            </a:r>
            <a:endParaRPr/>
          </a:p>
        </p:txBody>
      </p:sp>
      <p:sp>
        <p:nvSpPr>
          <p:cNvPr id="646" name="Google Shape;646;p31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</a:t>
            </a:r>
            <a:endParaRPr/>
          </a:p>
        </p:txBody>
      </p:sp>
      <p:sp>
        <p:nvSpPr>
          <p:cNvPr id="647" name="Google Shape;647;p31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</a:t>
            </a:r>
            <a:endParaRPr/>
          </a:p>
        </p:txBody>
      </p:sp>
      <p:sp>
        <p:nvSpPr>
          <p:cNvPr id="648" name="Google Shape;648;p31"/>
          <p:cNvSpPr txBox="1"/>
          <p:nvPr>
            <p:ph idx="7" type="subTitle"/>
          </p:nvPr>
        </p:nvSpPr>
        <p:spPr>
          <a:xfrm>
            <a:off x="1878800" y="1804544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649" name="Google Shape;649;p31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</a:t>
            </a:r>
            <a:endParaRPr/>
          </a:p>
        </p:txBody>
      </p:sp>
      <p:grpSp>
        <p:nvGrpSpPr>
          <p:cNvPr id="650" name="Google Shape;650;p31"/>
          <p:cNvGrpSpPr/>
          <p:nvPr/>
        </p:nvGrpSpPr>
        <p:grpSpPr>
          <a:xfrm>
            <a:off x="5085306" y="2100976"/>
            <a:ext cx="502899" cy="502899"/>
            <a:chOff x="858700" y="1967475"/>
            <a:chExt cx="605100" cy="605100"/>
          </a:xfrm>
        </p:grpSpPr>
        <p:sp>
          <p:nvSpPr>
            <p:cNvPr id="651" name="Google Shape;651;p3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5085356" y="3694821"/>
            <a:ext cx="502800" cy="502800"/>
            <a:chOff x="7014301" y="2017350"/>
            <a:chExt cx="502800" cy="502800"/>
          </a:xfrm>
        </p:grpSpPr>
        <p:sp>
          <p:nvSpPr>
            <p:cNvPr id="654" name="Google Shape;654;p3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1"/>
          <p:cNvGrpSpPr/>
          <p:nvPr/>
        </p:nvGrpSpPr>
        <p:grpSpPr>
          <a:xfrm>
            <a:off x="1045556" y="3694821"/>
            <a:ext cx="502800" cy="502800"/>
            <a:chOff x="1627550" y="2017350"/>
            <a:chExt cx="502800" cy="502800"/>
          </a:xfrm>
        </p:grpSpPr>
        <p:sp>
          <p:nvSpPr>
            <p:cNvPr id="657" name="Google Shape;657;p31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1"/>
          <p:cNvGrpSpPr/>
          <p:nvPr/>
        </p:nvGrpSpPr>
        <p:grpSpPr>
          <a:xfrm>
            <a:off x="1046025" y="2101025"/>
            <a:ext cx="502800" cy="502800"/>
            <a:chOff x="463701" y="2307675"/>
            <a:chExt cx="502800" cy="502800"/>
          </a:xfrm>
        </p:grpSpPr>
        <p:sp>
          <p:nvSpPr>
            <p:cNvPr id="660" name="Google Shape;660;p3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31"/>
          <p:cNvSpPr/>
          <p:nvPr/>
        </p:nvSpPr>
        <p:spPr>
          <a:xfrm>
            <a:off x="947500" y="109031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1"/>
          <p:cNvSpPr/>
          <p:nvPr/>
        </p:nvSpPr>
        <p:spPr>
          <a:xfrm>
            <a:off x="715160" y="94166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1"/>
          <p:cNvSpPr/>
          <p:nvPr/>
        </p:nvSpPr>
        <p:spPr>
          <a:xfrm>
            <a:off x="7971748" y="1042351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671" name="Google Shape;671;p32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32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673" name="Google Shape;673;p32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4" name="Google Shape;674;p32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5" name="Google Shape;675;p32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676" name="Google Shape;676;p32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rect b="b" l="l" r="r" t="t"/>
                <a:pathLst>
                  <a:path extrusionOk="0" h="3342" w="37658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rect b="b" l="l" r="r" t="t"/>
                <a:pathLst>
                  <a:path extrusionOk="0" h="3342" w="23146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rect b="b" l="l" r="r" t="t"/>
                <a:pathLst>
                  <a:path extrusionOk="0" h="8635" w="15854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rect b="b" l="l" r="r" t="t"/>
                <a:pathLst>
                  <a:path extrusionOk="0" h="1493" w="10449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32"/>
          <p:cNvSpPr txBox="1"/>
          <p:nvPr>
            <p:ph type="title"/>
          </p:nvPr>
        </p:nvSpPr>
        <p:spPr>
          <a:xfrm>
            <a:off x="1846900" y="1546254"/>
            <a:ext cx="50292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Integer vs Float</a:t>
            </a:r>
            <a:endParaRPr sz="2800"/>
          </a:p>
        </p:txBody>
      </p:sp>
      <p:sp>
        <p:nvSpPr>
          <p:cNvPr id="681" name="Google Shape;681;p32"/>
          <p:cNvSpPr txBox="1"/>
          <p:nvPr>
            <p:ph idx="1" type="subTitle"/>
          </p:nvPr>
        </p:nvSpPr>
        <p:spPr>
          <a:xfrm>
            <a:off x="1846900" y="2044175"/>
            <a:ext cx="50292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decimal point is essentially important in recognizing floating-point numbers in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and 4.0 may have you think they’re  the same, but Python sees them in a completely different way.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not only a decimal point which makes a numerical value float. A float value can also be represented using the exponent notation E. For example 4E8 is a float value representing 4 x 108</a:t>
            </a:r>
            <a:endParaRPr/>
          </a:p>
        </p:txBody>
      </p:sp>
      <p:grpSp>
        <p:nvGrpSpPr>
          <p:cNvPr id="682" name="Google Shape;682;p32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683" name="Google Shape;68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32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686" name="Google Shape;686;p32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2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689" name="Google Shape;689;p32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2" name="Google Shape;692;p32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693" name="Google Shape;693;p32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5" name="Google Shape;695;p32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32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699" name="Google Shape;699;p32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32"/>
          <p:cNvSpPr txBox="1"/>
          <p:nvPr/>
        </p:nvSpPr>
        <p:spPr>
          <a:xfrm>
            <a:off x="4968050" y="1453825"/>
            <a:ext cx="4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707" name="Google Shape;707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8" name="Google Shape;708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709" name="Google Shape;709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0" name="Google Shape;710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1" name="Google Shape;711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712" name="Google Shape;712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rect b="b" l="l" r="r" t="t"/>
                <a:pathLst>
                  <a:path extrusionOk="0" h="3342" w="37658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rect b="b" l="l" r="r" t="t"/>
                <a:pathLst>
                  <a:path extrusionOk="0" h="3342" w="23146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rect b="b" l="l" r="r" t="t"/>
                <a:pathLst>
                  <a:path extrusionOk="0" h="8635" w="15854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rect b="b" l="l" r="r" t="t"/>
                <a:pathLst>
                  <a:path extrusionOk="0" h="1493" w="10449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6" name="Google Shape;716;p33"/>
          <p:cNvSpPr txBox="1"/>
          <p:nvPr>
            <p:ph type="title"/>
          </p:nvPr>
        </p:nvSpPr>
        <p:spPr>
          <a:xfrm>
            <a:off x="1846900" y="1546254"/>
            <a:ext cx="50292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Strings</a:t>
            </a:r>
            <a:endParaRPr sz="2800"/>
          </a:p>
        </p:txBody>
      </p:sp>
      <p:sp>
        <p:nvSpPr>
          <p:cNvPr id="717" name="Google Shape;717;p33"/>
          <p:cNvSpPr txBox="1"/>
          <p:nvPr>
            <p:ph idx="1" type="subTitle"/>
          </p:nvPr>
        </p:nvSpPr>
        <p:spPr>
          <a:xfrm>
            <a:off x="1846900" y="2044175"/>
            <a:ext cx="50292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are used when you need to process text (like names of all kinds, addresses, novels etc.), not numbers.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need quotes the way float needs a point.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enclose a string either within a set of single quotes or double quotes.</a:t>
            </a:r>
            <a:endParaRPr/>
          </a:p>
        </p:txBody>
      </p:sp>
      <p:grpSp>
        <p:nvGrpSpPr>
          <p:cNvPr id="718" name="Google Shape;718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719" name="Google Shape;719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722" name="Google Shape;722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725" name="Google Shape;725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8" name="Google Shape;728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729" name="Google Shape;729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1" name="Google Shape;731;p33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3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3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735" name="Google Shape;735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7" name="Google Shape;737;p33"/>
          <p:cNvSpPr txBox="1"/>
          <p:nvPr/>
        </p:nvSpPr>
        <p:spPr>
          <a:xfrm>
            <a:off x="4968050" y="1453825"/>
            <a:ext cx="4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34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743" name="Google Shape;743;p34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4" name="Google Shape;744;p34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745" name="Google Shape;745;p34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46" name="Google Shape;746;p34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47" name="Google Shape;747;p34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748" name="Google Shape;748;p34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rect b="b" l="l" r="r" t="t"/>
                <a:pathLst>
                  <a:path extrusionOk="0" h="3342" w="37658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4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rect b="b" l="l" r="r" t="t"/>
                <a:pathLst>
                  <a:path extrusionOk="0" h="3342" w="23146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rect b="b" l="l" r="r" t="t"/>
                <a:pathLst>
                  <a:path extrusionOk="0" h="8635" w="15854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rect b="b" l="l" r="r" t="t"/>
                <a:pathLst>
                  <a:path extrusionOk="0" h="1493" w="10449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2" name="Google Shape;752;p34"/>
          <p:cNvSpPr txBox="1"/>
          <p:nvPr>
            <p:ph type="title"/>
          </p:nvPr>
        </p:nvSpPr>
        <p:spPr>
          <a:xfrm>
            <a:off x="1846900" y="1546254"/>
            <a:ext cx="50292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Boolean</a:t>
            </a:r>
            <a:endParaRPr sz="2800"/>
          </a:p>
        </p:txBody>
      </p:sp>
      <p:sp>
        <p:nvSpPr>
          <p:cNvPr id="753" name="Google Shape;753;p34"/>
          <p:cNvSpPr txBox="1"/>
          <p:nvPr>
            <p:ph idx="1" type="subTitle"/>
          </p:nvPr>
        </p:nvSpPr>
        <p:spPr>
          <a:xfrm>
            <a:off x="1846900" y="2044175"/>
            <a:ext cx="50292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values are determined by the truthfulness of a logical statement.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each time when you ask whether one number is greater than another, it would result into an answer which is either </a:t>
            </a:r>
            <a:r>
              <a:rPr b="1" lang="en"/>
              <a:t>True</a:t>
            </a:r>
            <a:r>
              <a:rPr lang="en"/>
              <a:t> or </a:t>
            </a:r>
            <a:r>
              <a:rPr b="1" lang="en"/>
              <a:t>False</a:t>
            </a:r>
            <a:r>
              <a:rPr lang="en"/>
              <a:t> denoted as 1 &amp; 0. </a:t>
            </a:r>
            <a:r>
              <a:rPr lang="en"/>
              <a:t>respectively</a:t>
            </a:r>
            <a:endParaRPr/>
          </a:p>
        </p:txBody>
      </p:sp>
      <p:grpSp>
        <p:nvGrpSpPr>
          <p:cNvPr id="754" name="Google Shape;754;p34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755" name="Google Shape;755;p34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34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758" name="Google Shape;758;p34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4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761" name="Google Shape;761;p34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4" name="Google Shape;764;p34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765" name="Google Shape;765;p34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7" name="Google Shape;767;p34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4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0" name="Google Shape;770;p34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771" name="Google Shape;771;p34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34"/>
          <p:cNvSpPr txBox="1"/>
          <p:nvPr/>
        </p:nvSpPr>
        <p:spPr>
          <a:xfrm>
            <a:off x="4968050" y="1453825"/>
            <a:ext cx="4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 Colors UI Design for Agencies Green Variant by Slidesgo">
  <a:themeElements>
    <a:clrScheme name="Simple Light">
      <a:dk1>
        <a:srgbClr val="000000"/>
      </a:dk1>
      <a:lt1>
        <a:srgbClr val="E7F3E1"/>
      </a:lt1>
      <a:dk2>
        <a:srgbClr val="BCCCB5"/>
      </a:dk2>
      <a:lt2>
        <a:srgbClr val="E9BED7"/>
      </a:lt2>
      <a:accent1>
        <a:srgbClr val="E27CBB"/>
      </a:accent1>
      <a:accent2>
        <a:srgbClr val="FAEDB8"/>
      </a:accent2>
      <a:accent3>
        <a:srgbClr val="B6C1D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