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86" r:id="rId5"/>
    <p:sldId id="287"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69"/>
    <a:srgbClr val="FBBA00"/>
    <a:srgbClr val="234A9B"/>
    <a:srgbClr val="029C63"/>
    <a:srgbClr val="96628C"/>
    <a:srgbClr val="11A0D7"/>
    <a:srgbClr val="E61F3D"/>
    <a:srgbClr val="CD5A5A"/>
    <a:srgbClr val="FFD74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89111" autoAdjust="0"/>
  </p:normalViewPr>
  <p:slideViewPr>
    <p:cSldViewPr snapToGrid="0" snapToObjects="1">
      <p:cViewPr varScale="1">
        <p:scale>
          <a:sx n="65" d="100"/>
          <a:sy n="65" d="100"/>
        </p:scale>
        <p:origin x="1236" y="7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06/15/2023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Phlebology is a medical specialty that is concerned with venous issues including the diagnosis and treatment of disorders of the veins.</a:t>
            </a:r>
          </a:p>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2</a:t>
            </a:fld>
            <a:endParaRPr lang="en-RU"/>
          </a:p>
        </p:txBody>
      </p:sp>
    </p:spTree>
    <p:extLst>
      <p:ext uri="{BB962C8B-B14F-4D97-AF65-F5344CB8AC3E}">
        <p14:creationId xmlns:p14="http://schemas.microsoft.com/office/powerpoint/2010/main" val="2874083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11</a:t>
            </a:fld>
            <a:endParaRPr lang="en-RU"/>
          </a:p>
        </p:txBody>
      </p:sp>
    </p:spTree>
    <p:extLst>
      <p:ext uri="{BB962C8B-B14F-4D97-AF65-F5344CB8AC3E}">
        <p14:creationId xmlns:p14="http://schemas.microsoft.com/office/powerpoint/2010/main" val="3839511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12</a:t>
            </a:fld>
            <a:endParaRPr lang="en-RU"/>
          </a:p>
        </p:txBody>
      </p:sp>
    </p:spTree>
    <p:extLst>
      <p:ext uri="{BB962C8B-B14F-4D97-AF65-F5344CB8AC3E}">
        <p14:creationId xmlns:p14="http://schemas.microsoft.com/office/powerpoint/2010/main" val="315819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13</a:t>
            </a:fld>
            <a:endParaRPr lang="en-RU"/>
          </a:p>
        </p:txBody>
      </p:sp>
    </p:spTree>
    <p:extLst>
      <p:ext uri="{BB962C8B-B14F-4D97-AF65-F5344CB8AC3E}">
        <p14:creationId xmlns:p14="http://schemas.microsoft.com/office/powerpoint/2010/main" val="4271779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14</a:t>
            </a:fld>
            <a:endParaRPr lang="en-RU"/>
          </a:p>
        </p:txBody>
      </p:sp>
    </p:spTree>
    <p:extLst>
      <p:ext uri="{BB962C8B-B14F-4D97-AF65-F5344CB8AC3E}">
        <p14:creationId xmlns:p14="http://schemas.microsoft.com/office/powerpoint/2010/main" val="288709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15</a:t>
            </a:fld>
            <a:endParaRPr lang="en-RU"/>
          </a:p>
        </p:txBody>
      </p:sp>
    </p:spTree>
    <p:extLst>
      <p:ext uri="{BB962C8B-B14F-4D97-AF65-F5344CB8AC3E}">
        <p14:creationId xmlns:p14="http://schemas.microsoft.com/office/powerpoint/2010/main" val="417691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16</a:t>
            </a:fld>
            <a:endParaRPr lang="en-RU"/>
          </a:p>
        </p:txBody>
      </p:sp>
    </p:spTree>
    <p:extLst>
      <p:ext uri="{BB962C8B-B14F-4D97-AF65-F5344CB8AC3E}">
        <p14:creationId xmlns:p14="http://schemas.microsoft.com/office/powerpoint/2010/main" val="1958074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3</a:t>
            </a:fld>
            <a:endParaRPr lang="en-RU"/>
          </a:p>
        </p:txBody>
      </p:sp>
    </p:spTree>
    <p:extLst>
      <p:ext uri="{BB962C8B-B14F-4D97-AF65-F5344CB8AC3E}">
        <p14:creationId xmlns:p14="http://schemas.microsoft.com/office/powerpoint/2010/main" val="392675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4</a:t>
            </a:fld>
            <a:endParaRPr lang="en-RU"/>
          </a:p>
        </p:txBody>
      </p:sp>
    </p:spTree>
    <p:extLst>
      <p:ext uri="{BB962C8B-B14F-4D97-AF65-F5344CB8AC3E}">
        <p14:creationId xmlns:p14="http://schemas.microsoft.com/office/powerpoint/2010/main" val="587635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5</a:t>
            </a:fld>
            <a:endParaRPr lang="en-RU"/>
          </a:p>
        </p:txBody>
      </p:sp>
    </p:spTree>
    <p:extLst>
      <p:ext uri="{BB962C8B-B14F-4D97-AF65-F5344CB8AC3E}">
        <p14:creationId xmlns:p14="http://schemas.microsoft.com/office/powerpoint/2010/main" val="151976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6</a:t>
            </a:fld>
            <a:endParaRPr lang="en-RU"/>
          </a:p>
        </p:txBody>
      </p:sp>
    </p:spTree>
    <p:extLst>
      <p:ext uri="{BB962C8B-B14F-4D97-AF65-F5344CB8AC3E}">
        <p14:creationId xmlns:p14="http://schemas.microsoft.com/office/powerpoint/2010/main" val="223484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7</a:t>
            </a:fld>
            <a:endParaRPr lang="en-RU"/>
          </a:p>
        </p:txBody>
      </p:sp>
    </p:spTree>
    <p:extLst>
      <p:ext uri="{BB962C8B-B14F-4D97-AF65-F5344CB8AC3E}">
        <p14:creationId xmlns:p14="http://schemas.microsoft.com/office/powerpoint/2010/main" val="353098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8</a:t>
            </a:fld>
            <a:endParaRPr lang="en-RU"/>
          </a:p>
        </p:txBody>
      </p:sp>
    </p:spTree>
    <p:extLst>
      <p:ext uri="{BB962C8B-B14F-4D97-AF65-F5344CB8AC3E}">
        <p14:creationId xmlns:p14="http://schemas.microsoft.com/office/powerpoint/2010/main" val="1275212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9</a:t>
            </a:fld>
            <a:endParaRPr lang="en-RU"/>
          </a:p>
        </p:txBody>
      </p:sp>
    </p:spTree>
    <p:extLst>
      <p:ext uri="{BB962C8B-B14F-4D97-AF65-F5344CB8AC3E}">
        <p14:creationId xmlns:p14="http://schemas.microsoft.com/office/powerpoint/2010/main" val="82492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C748903-8EB5-294E-A216-6B54B0368783}" type="slidenum">
              <a:rPr lang="en-RU" smtClean="0"/>
              <a:t>10</a:t>
            </a:fld>
            <a:endParaRPr lang="en-RU"/>
          </a:p>
        </p:txBody>
      </p:sp>
    </p:spTree>
    <p:extLst>
      <p:ext uri="{BB962C8B-B14F-4D97-AF65-F5344CB8AC3E}">
        <p14:creationId xmlns:p14="http://schemas.microsoft.com/office/powerpoint/2010/main" val="3206856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a:extLst>
              <a:ext uri="{FF2B5EF4-FFF2-40B4-BE49-F238E27FC236}">
                <a16:creationId xmlns:a16="http://schemas.microsoft.com/office/drawing/2014/main" id="{BA292C80-0DA8-194A-9A66-279048FA2A54}"/>
              </a:ext>
            </a:extLst>
          </p:cNvPr>
          <p:cNvPicPr>
            <a:picLocks noChangeAspect="1"/>
          </p:cNvPicPr>
          <p:nvPr userDrawn="1"/>
        </p:nvPicPr>
        <p:blipFill>
          <a:blip r:embed="rId3"/>
          <a:src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D694F-3582-1641-94D9-87F2A3453FC3}"/>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RU"/>
          </a:p>
        </p:txBody>
      </p:sp>
      <p:pic>
        <p:nvPicPr>
          <p:cNvPr id="4" name="Picture 3" descr="A blue circle with white text&#10;&#10;Description automatically generated with low confidence">
            <a:extLst>
              <a:ext uri="{FF2B5EF4-FFF2-40B4-BE49-F238E27FC236}">
                <a16:creationId xmlns:a16="http://schemas.microsoft.com/office/drawing/2014/main" id="{CFAE9005-17A7-5047-B315-642E9FB4F328}"/>
              </a:ext>
            </a:extLst>
          </p:cNvPr>
          <p:cNvPicPr>
            <a:picLocks noChangeAspect="1"/>
          </p:cNvPicPr>
          <p:nvPr userDrawn="1"/>
        </p:nvPicPr>
        <p:blipFill>
          <a:blip r:embed="rId3"/>
          <a:stretch>
            <a:fillRect/>
          </a:stretch>
        </p:blipFill>
        <p:spPr>
          <a:xfrm>
            <a:off x="5310809" y="2643809"/>
            <a:ext cx="1570383" cy="1570383"/>
          </a:xfrm>
          <a:prstGeom prst="rect">
            <a:avLst/>
          </a:prstGeom>
        </p:spPr>
      </p:pic>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a:xfrm>
            <a:off x="1027967" y="2404670"/>
            <a:ext cx="8060615" cy="1978323"/>
          </a:xfrm>
        </p:spPr>
        <p:txBody>
          <a:bodyPr>
            <a:normAutofit fontScale="90000"/>
          </a:bodyPr>
          <a:lstStyle/>
          <a:p>
            <a:r>
              <a:rPr lang="en-US" dirty="0"/>
              <a:t>Deep Learning Neural Networks to Identify Phlebology Disease </a:t>
            </a:r>
            <a:br>
              <a:rPr lang="en-US" dirty="0"/>
            </a:br>
            <a:r>
              <a:rPr lang="en-US" dirty="0"/>
              <a:t>(Joint Project with </a:t>
            </a:r>
            <a:r>
              <a:rPr lang="en-US" dirty="0" err="1"/>
              <a:t>Antireflux</a:t>
            </a:r>
            <a:r>
              <a:rPr lang="en-US" dirty="0"/>
              <a:t> Hospital)</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pPr algn="ctr"/>
            <a:r>
              <a:rPr lang="en-US" b="1" dirty="0"/>
              <a:t>Faculty of Computer Science</a:t>
            </a:r>
            <a:endParaRPr lang="ru-RU" b="1"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pPr algn="ctr"/>
            <a:r>
              <a:rPr lang="en-US" b="1" dirty="0"/>
              <a:t>Data Science and </a:t>
            </a:r>
          </a:p>
          <a:p>
            <a:pPr algn="ctr"/>
            <a:r>
              <a:rPr lang="en-US" b="1" dirty="0"/>
              <a:t>Business Analytics</a:t>
            </a:r>
            <a:endParaRPr lang="ru-RU" b="1"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pPr algn="ctr"/>
            <a:r>
              <a:rPr lang="en-US" dirty="0"/>
              <a:t>Moscow 2023</a:t>
            </a:r>
            <a:endParaRPr lang="ru-RU" dirty="0"/>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a:xfrm>
            <a:off x="1027967" y="4824913"/>
            <a:ext cx="7625267" cy="980141"/>
          </a:xfrm>
        </p:spPr>
        <p:txBody>
          <a:bodyPr>
            <a:normAutofit/>
          </a:bodyPr>
          <a:lstStyle/>
          <a:p>
            <a:r>
              <a:rPr lang="en-US" dirty="0"/>
              <a:t>Bachelor Thesis</a:t>
            </a:r>
          </a:p>
          <a:p>
            <a:r>
              <a:rPr lang="en-US" dirty="0"/>
              <a:t>Author: Rutsinskiy Arsenty</a:t>
            </a:r>
          </a:p>
          <a:p>
            <a:r>
              <a:rPr lang="en-US" dirty="0"/>
              <a:t>Academic Supervisor: Gromov V. A., Full Professor, Deputy Head of Department</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GAN with PINN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224816"/>
            <a:ext cx="2873266" cy="3954758"/>
          </a:xfrm>
        </p:spPr>
        <p:txBody>
          <a:bodyPr>
            <a:normAutofit/>
          </a:bodyPr>
          <a:lstStyle/>
          <a:p>
            <a:pPr marL="285750" indent="-285750">
              <a:buFont typeface="Arial" panose="020B0604020202020204" pitchFamily="34" charset="0"/>
              <a:buChar char="•"/>
            </a:pPr>
            <a:endParaRPr lang="ru-RU" sz="1600" dirty="0">
              <a:solidFill>
                <a:srgbClr val="0E2D69"/>
              </a:solidFill>
              <a:effectLst/>
              <a:latin typeface="HSE Sans" panose="02000000000000000000"/>
              <a:ea typeface="Times New Roman" panose="02020603050405020304" pitchFamily="18" charset="0"/>
            </a:endParaRP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Hidden layer with 50 neurons added to the model</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Improved loss function</a:t>
            </a:r>
          </a:p>
          <a:p>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12" name="Рисунок 11">
            <a:extLst>
              <a:ext uri="{FF2B5EF4-FFF2-40B4-BE49-F238E27FC236}">
                <a16:creationId xmlns:a16="http://schemas.microsoft.com/office/drawing/2014/main" id="{7CCCFD07-9886-5644-BC85-0D2A287E8AFF}"/>
              </a:ext>
            </a:extLst>
          </p:cNvPr>
          <p:cNvPicPr>
            <a:picLocks noChangeAspect="1"/>
          </p:cNvPicPr>
          <p:nvPr/>
        </p:nvPicPr>
        <p:blipFill>
          <a:blip r:embed="rId3"/>
          <a:stretch>
            <a:fillRect/>
          </a:stretch>
        </p:blipFill>
        <p:spPr>
          <a:xfrm>
            <a:off x="3331972" y="1499408"/>
            <a:ext cx="8639187" cy="309732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831F298-EFE2-EFB8-3E8F-26D1FEDC8609}"/>
                  </a:ext>
                </a:extLst>
              </p:cNvPr>
              <p:cNvSpPr txBox="1"/>
              <p:nvPr/>
            </p:nvSpPr>
            <p:spPr>
              <a:xfrm>
                <a:off x="3331972" y="4671459"/>
                <a:ext cx="8510983" cy="1268489"/>
              </a:xfrm>
              <a:prstGeom prst="rect">
                <a:avLst/>
              </a:prstGeom>
              <a:noFill/>
            </p:spPr>
            <p:txBody>
              <a:bodyPr wrap="square">
                <a:spAutoFit/>
              </a:bodyPr>
              <a:lstStyle/>
              <a:p>
                <a:pPr>
                  <a:lnSpc>
                    <a:spcPct val="150000"/>
                  </a:lnSpc>
                </a:pPr>
                <a:r>
                  <a:rPr lang="en-US" sz="1600" dirty="0">
                    <a:solidFill>
                      <a:srgbClr val="0E2D69"/>
                    </a:solidFill>
                    <a:effectLst/>
                    <a:latin typeface="HSE Sans" panose="02000000000000000000"/>
                    <a:ea typeface="Times New Roman" panose="02020603050405020304" pitchFamily="18" charset="0"/>
                  </a:rPr>
                  <a:t>where </a:t>
                </a:r>
                <a14:m>
                  <m:oMath xmlns:m="http://schemas.openxmlformats.org/officeDocument/2006/math">
                    <m:sSub>
                      <m:sSubPr>
                        <m:ctrlPr>
                          <a:rPr lang="ru-RU" sz="1600" i="1">
                            <a:solidFill>
                              <a:srgbClr val="0E2D69"/>
                            </a:solidFill>
                            <a:effectLst/>
                            <a:latin typeface="Cambria Math" panose="02040503050406030204" pitchFamily="18" charset="0"/>
                            <a:ea typeface="Times New Roman" panose="02020603050405020304" pitchFamily="18" charset="0"/>
                          </a:rPr>
                        </m:ctrlPr>
                      </m:sSubPr>
                      <m:e>
                        <m:r>
                          <a:rPr lang="en-US" sz="1600" i="1">
                            <a:solidFill>
                              <a:srgbClr val="0E2D69"/>
                            </a:solidFill>
                            <a:effectLst/>
                            <a:latin typeface="Cambria Math" panose="02040503050406030204" pitchFamily="18" charset="0"/>
                            <a:ea typeface="Times New Roman" panose="02020603050405020304" pitchFamily="18" charset="0"/>
                          </a:rPr>
                          <m:t>𝑁</m:t>
                        </m:r>
                      </m:e>
                      <m:sub>
                        <m:r>
                          <a:rPr lang="en-US" sz="1600" i="1">
                            <a:solidFill>
                              <a:srgbClr val="0E2D69"/>
                            </a:solidFill>
                            <a:effectLst/>
                            <a:latin typeface="Cambria Math" panose="02040503050406030204" pitchFamily="18" charset="0"/>
                            <a:ea typeface="Times New Roman" panose="02020603050405020304" pitchFamily="18" charset="0"/>
                          </a:rPr>
                          <m:t>h</m:t>
                        </m:r>
                      </m:sub>
                    </m:sSub>
                  </m:oMath>
                </a14:m>
                <a:r>
                  <a:rPr lang="en-GB" sz="1600" dirty="0">
                    <a:solidFill>
                      <a:srgbClr val="0E2D69"/>
                    </a:solidFill>
                    <a:effectLst/>
                    <a:latin typeface="HSE Sans" panose="02000000000000000000"/>
                    <a:ea typeface="Times New Roman" panose="02020603050405020304" pitchFamily="18" charset="0"/>
                  </a:rPr>
                  <a:t> - number </a:t>
                </a:r>
                <a:r>
                  <a:rPr lang="en-US" sz="1600" dirty="0">
                    <a:solidFill>
                      <a:srgbClr val="0E2D69"/>
                    </a:solidFill>
                    <a:effectLst/>
                    <a:latin typeface="HSE Sans" panose="02000000000000000000"/>
                    <a:ea typeface="Times New Roman" panose="02020603050405020304" pitchFamily="18" charset="0"/>
                  </a:rPr>
                  <a:t>of collocation points with </a:t>
                </a:r>
                <a14:m>
                  <m:oMath xmlns:m="http://schemas.openxmlformats.org/officeDocument/2006/math">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𝛥</m:t>
                    </m:r>
                    <m:sSub>
                      <m:sSub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bPr>
                      <m:e>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𝑝</m:t>
                        </m:r>
                      </m:e>
                      <m:sub>
                        <m:r>
                          <a:rPr lang="en-US" sz="1600" i="1">
                            <a:solidFill>
                              <a:srgbClr val="0E2D69"/>
                            </a:solidFill>
                            <a:effectLst/>
                            <a:highlight>
                              <a:srgbClr val="FFFFFF"/>
                            </a:highlight>
                            <a:latin typeface="Cambria Math" panose="02040503050406030204" pitchFamily="18" charset="0"/>
                            <a:ea typeface="Times New Roman" panose="02020603050405020304" pitchFamily="18" charset="0"/>
                          </a:rPr>
                          <m:t>h</m:t>
                        </m:r>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𝑒𝑎𝑟𝑡</m:t>
                        </m:r>
                      </m:sub>
                    </m:sSub>
                  </m:oMath>
                </a14:m>
                <a:r>
                  <a:rPr lang="en-US" sz="1600" dirty="0">
                    <a:solidFill>
                      <a:srgbClr val="0E2D69"/>
                    </a:solidFill>
                    <a:effectLst/>
                    <a:latin typeface="HSE Sans" panose="02000000000000000000"/>
                    <a:ea typeface="Times New Roman" panose="02020603050405020304" pitchFamily="18" charset="0"/>
                  </a:rPr>
                  <a:t>, </a:t>
                </a:r>
                <a14:m>
                  <m:oMath xmlns:m="http://schemas.openxmlformats.org/officeDocument/2006/math">
                    <m:sSub>
                      <m:sSubPr>
                        <m:ctrlPr>
                          <a:rPr lang="ru-RU" sz="1600" i="1">
                            <a:solidFill>
                              <a:srgbClr val="0E2D69"/>
                            </a:solidFill>
                            <a:effectLst/>
                            <a:latin typeface="Cambria Math" panose="02040503050406030204" pitchFamily="18" charset="0"/>
                            <a:ea typeface="Times New Roman" panose="02020603050405020304" pitchFamily="18" charset="0"/>
                          </a:rPr>
                        </m:ctrlPr>
                      </m:sSubPr>
                      <m:e>
                        <m:r>
                          <a:rPr lang="en-GB" sz="1600" i="1">
                            <a:solidFill>
                              <a:srgbClr val="0E2D69"/>
                            </a:solidFill>
                            <a:effectLst/>
                            <a:latin typeface="Cambria Math" panose="02040503050406030204" pitchFamily="18" charset="0"/>
                            <a:ea typeface="Times New Roman" panose="02020603050405020304" pitchFamily="18" charset="0"/>
                          </a:rPr>
                          <m:t>𝑁</m:t>
                        </m:r>
                      </m:e>
                      <m:sub>
                        <m:r>
                          <a:rPr lang="ru-RU" sz="1600" i="1">
                            <a:solidFill>
                              <a:srgbClr val="0E2D69"/>
                            </a:solidFill>
                            <a:effectLst/>
                            <a:latin typeface="Cambria Math" panose="02040503050406030204" pitchFamily="18" charset="0"/>
                            <a:ea typeface="Times New Roman" panose="02020603050405020304" pitchFamily="18" charset="0"/>
                          </a:rPr>
                          <m:t>𝑐</m:t>
                        </m:r>
                      </m:sub>
                    </m:sSub>
                  </m:oMath>
                </a14:m>
                <a:r>
                  <a:rPr lang="en-GB" sz="1600" dirty="0">
                    <a:solidFill>
                      <a:srgbClr val="0E2D69"/>
                    </a:solidFill>
                    <a:effectLst/>
                    <a:latin typeface="HSE Sans" panose="02000000000000000000"/>
                    <a:ea typeface="Times New Roman" panose="02020603050405020304" pitchFamily="18" charset="0"/>
                  </a:rPr>
                  <a:t> - number </a:t>
                </a:r>
                <a:r>
                  <a:rPr lang="en-US" sz="1600" dirty="0">
                    <a:solidFill>
                      <a:srgbClr val="0E2D69"/>
                    </a:solidFill>
                    <a:effectLst/>
                    <a:latin typeface="HSE Sans" panose="02000000000000000000"/>
                    <a:ea typeface="Times New Roman" panose="02020603050405020304" pitchFamily="18" charset="0"/>
                  </a:rPr>
                  <a:t>of collocation points with </a:t>
                </a:r>
                <a14:m>
                  <m:oMath xmlns:m="http://schemas.openxmlformats.org/officeDocument/2006/math">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𝛥</m:t>
                    </m:r>
                    <m:sSub>
                      <m:sSub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bPr>
                      <m:e>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𝑝</m:t>
                        </m:r>
                      </m:e>
                      <m:sub>
                        <m:r>
                          <a:rPr lang="ru-RU" sz="1600" i="1">
                            <a:solidFill>
                              <a:srgbClr val="0E2D69"/>
                            </a:solidFill>
                            <a:effectLst/>
                            <a:latin typeface="Cambria Math" panose="02040503050406030204" pitchFamily="18" charset="0"/>
                            <a:ea typeface="Times New Roman" panose="02020603050405020304" pitchFamily="18" charset="0"/>
                          </a:rPr>
                          <m:t>𝑐𝑎𝑝𝑖𝑙𝑙𝑎𝑟𝑖𝑒𝑠</m:t>
                        </m:r>
                      </m:sub>
                    </m:sSub>
                  </m:oMath>
                </a14:m>
                <a:r>
                  <a:rPr lang="en-US" sz="1600" dirty="0">
                    <a:solidFill>
                      <a:srgbClr val="0E2D69"/>
                    </a:solidFill>
                    <a:effectLst/>
                    <a:latin typeface="HSE Sans" panose="02000000000000000000"/>
                    <a:ea typeface="Times New Roman" panose="02020603050405020304" pitchFamily="18" charset="0"/>
                  </a:rPr>
                  <a:t>, </a:t>
                </a:r>
                <a14:m>
                  <m:oMath xmlns:m="http://schemas.openxmlformats.org/officeDocument/2006/math">
                    <m:r>
                      <a:rPr lang="en-US" sz="1600" i="1">
                        <a:solidFill>
                          <a:srgbClr val="0E2D69"/>
                        </a:solidFill>
                        <a:effectLst/>
                        <a:latin typeface="Cambria Math" panose="02040503050406030204" pitchFamily="18" charset="0"/>
                        <a:ea typeface="Times New Roman" panose="02020603050405020304" pitchFamily="18" charset="0"/>
                      </a:rPr>
                      <m:t>𝑁</m:t>
                    </m:r>
                  </m:oMath>
                </a14:m>
                <a:r>
                  <a:rPr lang="en-US" sz="1600" dirty="0">
                    <a:solidFill>
                      <a:srgbClr val="0E2D69"/>
                    </a:solidFill>
                    <a:effectLst/>
                    <a:latin typeface="HSE Sans" panose="02000000000000000000"/>
                    <a:ea typeface="Times New Roman" panose="02020603050405020304" pitchFamily="18" charset="0"/>
                  </a:rPr>
                  <a:t> – number of remaining collocation points,  </a:t>
                </a:r>
                <a14:m>
                  <m:oMath xmlns:m="http://schemas.openxmlformats.org/officeDocument/2006/math">
                    <m:sSub>
                      <m:sSubPr>
                        <m:ctrlPr>
                          <a:rPr lang="ru-RU" sz="1600" i="1">
                            <a:solidFill>
                              <a:srgbClr val="0E2D69"/>
                            </a:solidFill>
                            <a:effectLst/>
                            <a:latin typeface="Cambria Math" panose="02040503050406030204" pitchFamily="18" charset="0"/>
                            <a:ea typeface="Times New Roman" panose="02020603050405020304" pitchFamily="18" charset="0"/>
                          </a:rPr>
                        </m:ctrlPr>
                      </m:sSubPr>
                      <m:e>
                        <m:r>
                          <a:rPr lang="ru-RU" sz="1600" i="1">
                            <a:solidFill>
                              <a:srgbClr val="0E2D69"/>
                            </a:solidFill>
                            <a:effectLst/>
                            <a:latin typeface="Cambria Math" panose="02040503050406030204" pitchFamily="18" charset="0"/>
                            <a:ea typeface="Times New Roman" panose="02020603050405020304" pitchFamily="18" charset="0"/>
                          </a:rPr>
                          <m:t>𝑛</m:t>
                        </m:r>
                      </m:e>
                      <m:sub>
                        <m:r>
                          <a:rPr lang="ru-RU" sz="1600" i="1">
                            <a:solidFill>
                              <a:srgbClr val="0E2D69"/>
                            </a:solidFill>
                            <a:effectLst/>
                            <a:latin typeface="Cambria Math" panose="02040503050406030204" pitchFamily="18" charset="0"/>
                            <a:ea typeface="Times New Roman" panose="02020603050405020304" pitchFamily="18" charset="0"/>
                          </a:rPr>
                          <m:t>𝑖</m:t>
                        </m:r>
                      </m:sub>
                    </m:sSub>
                  </m:oMath>
                </a14:m>
                <a:r>
                  <a:rPr lang="en-US" sz="1600" dirty="0">
                    <a:solidFill>
                      <a:srgbClr val="0E2D69"/>
                    </a:solidFill>
                    <a:effectLst/>
                    <a:latin typeface="HSE Sans" panose="02000000000000000000"/>
                    <a:ea typeface="Times New Roman" panose="02020603050405020304" pitchFamily="18" charset="0"/>
                  </a:rPr>
                  <a:t> – number of edges,</a:t>
                </a:r>
                <a:endParaRPr lang="ru-RU" sz="1600" dirty="0">
                  <a:solidFill>
                    <a:srgbClr val="0E2D69"/>
                  </a:solidFill>
                  <a:effectLst/>
                  <a:latin typeface="Times New Roman" panose="02020603050405020304" pitchFamily="18" charset="0"/>
                  <a:ea typeface="Times New Roman" panose="02020603050405020304" pitchFamily="18" charset="0"/>
                </a:endParaRPr>
              </a:p>
              <a:p>
                <a:pPr>
                  <a:lnSpc>
                    <a:spcPct val="150000"/>
                  </a:lnSpc>
                </a:pPr>
                <a:r>
                  <a:rPr lang="en-US" sz="1600" dirty="0">
                    <a:solidFill>
                      <a:srgbClr val="0E2D69"/>
                    </a:solidFill>
                    <a:effectLst/>
                    <a:latin typeface="HSE Sans" panose="02000000000000000000"/>
                    <a:ea typeface="Times New Roman" panose="02020603050405020304" pitchFamily="18" charset="0"/>
                  </a:rPr>
                  <a:t> </a:t>
                </a:r>
                <a14:m>
                  <m:oMath xmlns:m="http://schemas.openxmlformats.org/officeDocument/2006/math">
                    <m:sSub>
                      <m:sSub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bPr>
                      <m:e>
                        <m:sSup>
                          <m:sSup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pPr>
                          <m:e>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𝑆</m:t>
                            </m:r>
                          </m:e>
                          <m:sup>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𝑖</m:t>
                            </m:r>
                          </m:sup>
                        </m:sSup>
                      </m:e>
                      <m:sub>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𝑗</m:t>
                        </m:r>
                      </m:sub>
                    </m:sSub>
                  </m:oMath>
                </a14:m>
                <a:r>
                  <a:rPr lang="en-US" sz="1600" dirty="0">
                    <a:solidFill>
                      <a:srgbClr val="0E2D69"/>
                    </a:solidFill>
                    <a:effectLst/>
                    <a:highlight>
                      <a:srgbClr val="FFFFFF"/>
                    </a:highlight>
                    <a:latin typeface="HSE Sans" panose="02000000000000000000"/>
                    <a:ea typeface="Times New Roman" panose="02020603050405020304" pitchFamily="18" charset="0"/>
                  </a:rPr>
                  <a:t>, </a:t>
                </a:r>
                <a14:m>
                  <m:oMath xmlns:m="http://schemas.openxmlformats.org/officeDocument/2006/math">
                    <m:sSubSup>
                      <m:sSubSup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bSupPr>
                      <m:e>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𝑣</m:t>
                        </m:r>
                      </m:e>
                      <m:sub>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𝑗</m:t>
                        </m:r>
                      </m:sub>
                      <m:sup>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𝑖</m:t>
                        </m:r>
                      </m:sup>
                    </m:sSubSup>
                  </m:oMath>
                </a14:m>
                <a:r>
                  <a:rPr lang="en-US" sz="1600" dirty="0">
                    <a:solidFill>
                      <a:srgbClr val="0E2D69"/>
                    </a:solidFill>
                    <a:effectLst/>
                    <a:highlight>
                      <a:srgbClr val="FFFFFF"/>
                    </a:highlight>
                    <a:latin typeface="HSE Sans" panose="02000000000000000000"/>
                    <a:ea typeface="Times New Roman" panose="02020603050405020304" pitchFamily="18" charset="0"/>
                  </a:rPr>
                  <a:t>, </a:t>
                </a:r>
                <a14:m>
                  <m:oMath xmlns:m="http://schemas.openxmlformats.org/officeDocument/2006/math">
                    <m:sSubSup>
                      <m:sSubSupPr>
                        <m:ctrlP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ctrlPr>
                      </m:sSubSupPr>
                      <m:e>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𝑝</m:t>
                        </m:r>
                      </m:e>
                      <m:sub>
                        <m:r>
                          <a:rPr lang="ru-RU" sz="1600" i="1">
                            <a:solidFill>
                              <a:srgbClr val="0E2D69"/>
                            </a:solidFill>
                            <a:effectLst/>
                            <a:highlight>
                              <a:srgbClr val="FFFFFF"/>
                            </a:highlight>
                            <a:latin typeface="Cambria Math" panose="02040503050406030204" pitchFamily="18" charset="0"/>
                            <a:ea typeface="Times New Roman" panose="02020603050405020304" pitchFamily="18" charset="0"/>
                          </a:rPr>
                          <m:t>𝑗</m:t>
                        </m:r>
                      </m:sub>
                      <m:sup>
                        <m:r>
                          <a:rPr lang="en-US" sz="1600" i="1">
                            <a:solidFill>
                              <a:srgbClr val="0E2D69"/>
                            </a:solidFill>
                            <a:effectLst/>
                            <a:highlight>
                              <a:srgbClr val="FFFFFF"/>
                            </a:highlight>
                            <a:latin typeface="Cambria Math" panose="02040503050406030204" pitchFamily="18" charset="0"/>
                            <a:ea typeface="Times New Roman" panose="02020603050405020304" pitchFamily="18" charset="0"/>
                          </a:rPr>
                          <m:t>𝑖</m:t>
                        </m:r>
                      </m:sup>
                    </m:sSubSup>
                  </m:oMath>
                </a14:m>
                <a:r>
                  <a:rPr lang="en-US" sz="1600" dirty="0">
                    <a:solidFill>
                      <a:srgbClr val="0E2D69"/>
                    </a:solidFill>
                    <a:effectLst/>
                    <a:latin typeface="HSE Sans" panose="02000000000000000000"/>
                    <a:ea typeface="Times New Roman" panose="02020603050405020304" pitchFamily="18" charset="0"/>
                  </a:rPr>
                  <a:t> – parameters for </a:t>
                </a:r>
                <a:r>
                  <a:rPr lang="en-US" sz="1600" dirty="0" err="1">
                    <a:solidFill>
                      <a:srgbClr val="0E2D69"/>
                    </a:solidFill>
                    <a:effectLst/>
                    <a:latin typeface="HSE Sans" panose="02000000000000000000"/>
                    <a:ea typeface="Times New Roman" panose="02020603050405020304" pitchFamily="18" charset="0"/>
                  </a:rPr>
                  <a:t>i-th</a:t>
                </a:r>
                <a:r>
                  <a:rPr lang="en-US" sz="1600" dirty="0">
                    <a:solidFill>
                      <a:srgbClr val="0E2D69"/>
                    </a:solidFill>
                    <a:effectLst/>
                    <a:latin typeface="HSE Sans" panose="02000000000000000000"/>
                    <a:ea typeface="Times New Roman" panose="02020603050405020304" pitchFamily="18" charset="0"/>
                  </a:rPr>
                  <a:t> point.</a:t>
                </a:r>
                <a:endParaRPr lang="ru-RU" sz="1600" dirty="0">
                  <a:solidFill>
                    <a:srgbClr val="0E2D69"/>
                  </a:solidFill>
                  <a:effectLst/>
                  <a:latin typeface="Times New Roman" panose="02020603050405020304" pitchFamily="18" charset="0"/>
                  <a:ea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A831F298-EFE2-EFB8-3E8F-26D1FEDC8609}"/>
                  </a:ext>
                </a:extLst>
              </p:cNvPr>
              <p:cNvSpPr txBox="1">
                <a:spLocks noRot="1" noChangeAspect="1" noMove="1" noResize="1" noEditPoints="1" noAdjustHandles="1" noChangeArrowheads="1" noChangeShapeType="1" noTextEdit="1"/>
              </p:cNvSpPr>
              <p:nvPr/>
            </p:nvSpPr>
            <p:spPr>
              <a:xfrm>
                <a:off x="3331972" y="4671459"/>
                <a:ext cx="8510983" cy="1268489"/>
              </a:xfrm>
              <a:prstGeom prst="rect">
                <a:avLst/>
              </a:prstGeom>
              <a:blipFill>
                <a:blip r:embed="rId4"/>
                <a:stretch>
                  <a:fillRect l="-430" b="-3365"/>
                </a:stretch>
              </a:blipFill>
            </p:spPr>
            <p:txBody>
              <a:bodyPr/>
              <a:lstStyle/>
              <a:p>
                <a:r>
                  <a:rPr lang="ru-RU">
                    <a:noFill/>
                  </a:rPr>
                  <a:t> </a:t>
                </a:r>
              </a:p>
            </p:txBody>
          </p:sp>
        </mc:Fallback>
      </mc:AlternateContent>
    </p:spTree>
    <p:extLst>
      <p:ext uri="{BB962C8B-B14F-4D97-AF65-F5344CB8AC3E}">
        <p14:creationId xmlns:p14="http://schemas.microsoft.com/office/powerpoint/2010/main" val="276268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Model evaluation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224816"/>
            <a:ext cx="5510102" cy="3954758"/>
          </a:xfrm>
        </p:spPr>
        <p:txBody>
          <a:bodyPr>
            <a:normAutofit/>
          </a:bodyPr>
          <a:lstStyle/>
          <a:p>
            <a:r>
              <a:rPr lang="en-US" sz="1600" dirty="0">
                <a:latin typeface="HSE Sans" panose="02000000000000000000"/>
                <a:ea typeface="Times New Roman" panose="02020603050405020304" pitchFamily="18" charset="0"/>
              </a:rPr>
              <a:t>Model efficiency:</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Loss functions</a:t>
            </a:r>
          </a:p>
          <a:p>
            <a:endParaRPr lang="en-US" sz="1600" dirty="0">
              <a:solidFill>
                <a:srgbClr val="0E2D69"/>
              </a:solidFill>
              <a:effectLst/>
              <a:latin typeface="HSE Sans" panose="02000000000000000000"/>
              <a:ea typeface="Times New Roman" panose="02020603050405020304" pitchFamily="18" charset="0"/>
            </a:endParaRPr>
          </a:p>
          <a:p>
            <a:r>
              <a:rPr lang="en-US" sz="1600" dirty="0">
                <a:solidFill>
                  <a:srgbClr val="0E2D69"/>
                </a:solidFill>
                <a:effectLst/>
                <a:latin typeface="HSE Sans" panose="02000000000000000000"/>
                <a:ea typeface="Times New Roman" panose="02020603050405020304" pitchFamily="18" charset="0"/>
              </a:rPr>
              <a:t>Prediction accuracy:</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F1-score</a:t>
            </a: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Accuracy</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Precision</a:t>
            </a: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Recall</a:t>
            </a:r>
          </a:p>
          <a:p>
            <a:endParaRPr lang="en-US" sz="1600" dirty="0">
              <a:latin typeface="HSE Sans" panose="02000000000000000000"/>
              <a:ea typeface="Times New Roman" panose="02020603050405020304" pitchFamily="18" charset="0"/>
            </a:endParaRPr>
          </a:p>
          <a:p>
            <a:r>
              <a:rPr lang="en-US" sz="1600" dirty="0">
                <a:solidFill>
                  <a:srgbClr val="0E2D69"/>
                </a:solidFill>
                <a:effectLst/>
                <a:latin typeface="HSE Sans" panose="02000000000000000000"/>
                <a:ea typeface="Times New Roman" panose="02020603050405020304" pitchFamily="18" charset="0"/>
              </a:rPr>
              <a:t>Generated GAN images quality could be estimated </a:t>
            </a:r>
            <a:r>
              <a:rPr lang="en-US" sz="1600" dirty="0">
                <a:latin typeface="HSE Sans" panose="02000000000000000000"/>
                <a:ea typeface="Times New Roman" panose="02020603050405020304" pitchFamily="18" charset="0"/>
              </a:rPr>
              <a:t>by sight.</a:t>
            </a:r>
            <a:endParaRPr lang="en-US" sz="1600" dirty="0">
              <a:solidFill>
                <a:srgbClr val="0E2D69"/>
              </a:solidFill>
              <a:effectLst/>
              <a:latin typeface="HSE Sans" panose="02000000000000000000"/>
              <a:ea typeface="Times New Roman" panose="02020603050405020304" pitchFamily="18" charset="0"/>
            </a:endParaRPr>
          </a:p>
          <a:p>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8" name="Рисунок 7"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5147E10A-7CB6-ACCB-8AE0-2B00D2A7277D}"/>
              </a:ext>
            </a:extLst>
          </p:cNvPr>
          <p:cNvPicPr>
            <a:picLocks noChangeAspect="1"/>
          </p:cNvPicPr>
          <p:nvPr/>
        </p:nvPicPr>
        <p:blipFill>
          <a:blip r:embed="rId3"/>
          <a:stretch>
            <a:fillRect/>
          </a:stretch>
        </p:blipFill>
        <p:spPr>
          <a:xfrm>
            <a:off x="3459163" y="1303265"/>
            <a:ext cx="8281247" cy="3969084"/>
          </a:xfrm>
          <a:prstGeom prst="rect">
            <a:avLst/>
          </a:prstGeom>
        </p:spPr>
      </p:pic>
    </p:spTree>
    <p:extLst>
      <p:ext uri="{BB962C8B-B14F-4D97-AF65-F5344CB8AC3E}">
        <p14:creationId xmlns:p14="http://schemas.microsoft.com/office/powerpoint/2010/main" val="404927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11" name="Рисунок 10" descr="Изображение выглядит как текст, линия, График, Шрифт&#10;&#10;Автоматически созданное описание">
            <a:extLst>
              <a:ext uri="{FF2B5EF4-FFF2-40B4-BE49-F238E27FC236}">
                <a16:creationId xmlns:a16="http://schemas.microsoft.com/office/drawing/2014/main" id="{3A241227-189D-D762-6D09-9E8F43B1A44C}"/>
              </a:ext>
            </a:extLst>
          </p:cNvPr>
          <p:cNvPicPr>
            <a:picLocks noChangeAspect="1"/>
          </p:cNvPicPr>
          <p:nvPr/>
        </p:nvPicPr>
        <p:blipFill>
          <a:blip r:embed="rId3"/>
          <a:stretch>
            <a:fillRect/>
          </a:stretch>
        </p:blipFill>
        <p:spPr>
          <a:xfrm>
            <a:off x="557424" y="1140657"/>
            <a:ext cx="7655526" cy="2526153"/>
          </a:xfrm>
          <a:prstGeom prst="rect">
            <a:avLst/>
          </a:prstGeom>
        </p:spPr>
      </p:pic>
      <p:pic>
        <p:nvPicPr>
          <p:cNvPr id="12" name="Рисунок 11" descr="Изображение выглядит как текст, линия, График, снимок экрана&#10;&#10;Автоматически созданное описание">
            <a:extLst>
              <a:ext uri="{FF2B5EF4-FFF2-40B4-BE49-F238E27FC236}">
                <a16:creationId xmlns:a16="http://schemas.microsoft.com/office/drawing/2014/main" id="{C92B92DD-2225-65CA-029C-4C2D771FAB30}"/>
              </a:ext>
            </a:extLst>
          </p:cNvPr>
          <p:cNvPicPr>
            <a:picLocks noChangeAspect="1"/>
          </p:cNvPicPr>
          <p:nvPr/>
        </p:nvPicPr>
        <p:blipFill>
          <a:blip r:embed="rId4"/>
          <a:stretch>
            <a:fillRect/>
          </a:stretch>
        </p:blipFill>
        <p:spPr>
          <a:xfrm>
            <a:off x="557424" y="3850638"/>
            <a:ext cx="7655526" cy="2782580"/>
          </a:xfrm>
          <a:prstGeom prst="rect">
            <a:avLst/>
          </a:prstGeom>
        </p:spPr>
      </p:pic>
      <p:sp>
        <p:nvSpPr>
          <p:cNvPr id="16" name="Текст 3">
            <a:extLst>
              <a:ext uri="{FF2B5EF4-FFF2-40B4-BE49-F238E27FC236}">
                <a16:creationId xmlns:a16="http://schemas.microsoft.com/office/drawing/2014/main" id="{99185522-BAB1-3054-14BF-D36B6188E7F7}"/>
              </a:ext>
            </a:extLst>
          </p:cNvPr>
          <p:cNvSpPr>
            <a:spLocks noGrp="1"/>
          </p:cNvSpPr>
          <p:nvPr>
            <p:ph type="body" sz="quarter" idx="12"/>
          </p:nvPr>
        </p:nvSpPr>
        <p:spPr>
          <a:xfrm>
            <a:off x="8212950" y="1161684"/>
            <a:ext cx="2717740" cy="1527553"/>
          </a:xfrm>
        </p:spPr>
        <p:txBody>
          <a:bodyPr>
            <a:normAutofit/>
          </a:bodyPr>
          <a:lstStyle/>
          <a:p>
            <a:r>
              <a:rPr lang="en-US" sz="1600" dirty="0">
                <a:solidFill>
                  <a:srgbClr val="0E2D69"/>
                </a:solidFill>
                <a:effectLst/>
                <a:latin typeface="HSE Sans" panose="02000000000000000000"/>
                <a:ea typeface="Times New Roman" panose="02020603050405020304" pitchFamily="18" charset="0"/>
              </a:rPr>
              <a:t>Standard GAN</a:t>
            </a:r>
          </a:p>
        </p:txBody>
      </p:sp>
      <p:sp>
        <p:nvSpPr>
          <p:cNvPr id="18" name="Текст 3">
            <a:extLst>
              <a:ext uri="{FF2B5EF4-FFF2-40B4-BE49-F238E27FC236}">
                <a16:creationId xmlns:a16="http://schemas.microsoft.com/office/drawing/2014/main" id="{72C06E21-184F-7421-0DAB-5942FED25C14}"/>
              </a:ext>
            </a:extLst>
          </p:cNvPr>
          <p:cNvSpPr txBox="1">
            <a:spLocks/>
          </p:cNvSpPr>
          <p:nvPr/>
        </p:nvSpPr>
        <p:spPr>
          <a:xfrm>
            <a:off x="8212950" y="3871665"/>
            <a:ext cx="2717740" cy="1527553"/>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ea typeface="Times New Roman" panose="02020603050405020304" pitchFamily="18" charset="0"/>
              </a:rPr>
              <a:t>GAN with PINN</a:t>
            </a:r>
          </a:p>
        </p:txBody>
      </p:sp>
    </p:spTree>
    <p:extLst>
      <p:ext uri="{BB962C8B-B14F-4D97-AF65-F5344CB8AC3E}">
        <p14:creationId xmlns:p14="http://schemas.microsoft.com/office/powerpoint/2010/main" val="25542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4" name="Рисунок 3" descr="Изображение выглядит как текст, График, линия, диаграмма&#10;&#10;Автоматически созданное описание">
            <a:extLst>
              <a:ext uri="{FF2B5EF4-FFF2-40B4-BE49-F238E27FC236}">
                <a16:creationId xmlns:a16="http://schemas.microsoft.com/office/drawing/2014/main" id="{51BAB16F-8B81-BA01-32F0-550B22DB844B}"/>
              </a:ext>
            </a:extLst>
          </p:cNvPr>
          <p:cNvPicPr>
            <a:picLocks noChangeAspect="1"/>
          </p:cNvPicPr>
          <p:nvPr/>
        </p:nvPicPr>
        <p:blipFill>
          <a:blip r:embed="rId3"/>
          <a:stretch>
            <a:fillRect/>
          </a:stretch>
        </p:blipFill>
        <p:spPr>
          <a:xfrm>
            <a:off x="353471" y="1753484"/>
            <a:ext cx="5483440" cy="3351031"/>
          </a:xfrm>
          <a:prstGeom prst="rect">
            <a:avLst/>
          </a:prstGeom>
        </p:spPr>
      </p:pic>
      <p:pic>
        <p:nvPicPr>
          <p:cNvPr id="8" name="Рисунок 7" descr="Изображение выглядит как текст, График, диаграмма, линия&#10;&#10;Автоматически созданное описание">
            <a:extLst>
              <a:ext uri="{FF2B5EF4-FFF2-40B4-BE49-F238E27FC236}">
                <a16:creationId xmlns:a16="http://schemas.microsoft.com/office/drawing/2014/main" id="{F8F330BF-822C-E23D-6080-249B8159AC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5363" y="1044214"/>
            <a:ext cx="4816147" cy="5265066"/>
          </a:xfrm>
          <a:prstGeom prst="rect">
            <a:avLst/>
          </a:prstGeom>
        </p:spPr>
      </p:pic>
      <p:sp>
        <p:nvSpPr>
          <p:cNvPr id="9" name="Текст 3">
            <a:extLst>
              <a:ext uri="{FF2B5EF4-FFF2-40B4-BE49-F238E27FC236}">
                <a16:creationId xmlns:a16="http://schemas.microsoft.com/office/drawing/2014/main" id="{03036287-3A75-D953-C492-098CBF0DEA6F}"/>
              </a:ext>
            </a:extLst>
          </p:cNvPr>
          <p:cNvSpPr>
            <a:spLocks noGrp="1"/>
          </p:cNvSpPr>
          <p:nvPr>
            <p:ph type="body" sz="quarter" idx="12"/>
          </p:nvPr>
        </p:nvSpPr>
        <p:spPr>
          <a:xfrm>
            <a:off x="2838780" y="5127599"/>
            <a:ext cx="1240766" cy="432543"/>
          </a:xfrm>
        </p:spPr>
        <p:txBody>
          <a:bodyPr>
            <a:normAutofit/>
          </a:bodyPr>
          <a:lstStyle/>
          <a:p>
            <a:r>
              <a:rPr lang="en-US" sz="1600" dirty="0">
                <a:solidFill>
                  <a:srgbClr val="0E2D69"/>
                </a:solidFill>
                <a:effectLst/>
                <a:latin typeface="HSE Sans" panose="02000000000000000000"/>
                <a:ea typeface="Times New Roman" panose="02020603050405020304" pitchFamily="18" charset="0"/>
              </a:rPr>
              <a:t>Standard GAN</a:t>
            </a:r>
          </a:p>
        </p:txBody>
      </p:sp>
      <p:sp>
        <p:nvSpPr>
          <p:cNvPr id="10" name="Текст 3">
            <a:extLst>
              <a:ext uri="{FF2B5EF4-FFF2-40B4-BE49-F238E27FC236}">
                <a16:creationId xmlns:a16="http://schemas.microsoft.com/office/drawing/2014/main" id="{095ED9EF-301D-B010-C81B-C503CD068910}"/>
              </a:ext>
            </a:extLst>
          </p:cNvPr>
          <p:cNvSpPr txBox="1">
            <a:spLocks/>
          </p:cNvSpPr>
          <p:nvPr/>
        </p:nvSpPr>
        <p:spPr>
          <a:xfrm>
            <a:off x="8313053" y="6314196"/>
            <a:ext cx="1240766" cy="432543"/>
          </a:xfrm>
          <a:prstGeom prst="rect">
            <a:avLst/>
          </a:prstGeom>
        </p:spPr>
        <p:txBody>
          <a:bodyPr lIns="0" tIns="0" rIns="0">
            <a:normAutofit fontScale="925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ea typeface="Times New Roman" panose="02020603050405020304" pitchFamily="18" charset="0"/>
              </a:rPr>
              <a:t>GAN with PINN</a:t>
            </a:r>
          </a:p>
        </p:txBody>
      </p:sp>
    </p:spTree>
    <p:extLst>
      <p:ext uri="{BB962C8B-B14F-4D97-AF65-F5344CB8AC3E}">
        <p14:creationId xmlns:p14="http://schemas.microsoft.com/office/powerpoint/2010/main" val="279388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sp>
        <p:nvSpPr>
          <p:cNvPr id="9" name="Текст 3">
            <a:extLst>
              <a:ext uri="{FF2B5EF4-FFF2-40B4-BE49-F238E27FC236}">
                <a16:creationId xmlns:a16="http://schemas.microsoft.com/office/drawing/2014/main" id="{03036287-3A75-D953-C492-098CBF0DEA6F}"/>
              </a:ext>
            </a:extLst>
          </p:cNvPr>
          <p:cNvSpPr>
            <a:spLocks noGrp="1"/>
          </p:cNvSpPr>
          <p:nvPr>
            <p:ph type="body" sz="quarter" idx="12"/>
          </p:nvPr>
        </p:nvSpPr>
        <p:spPr>
          <a:xfrm>
            <a:off x="2838780" y="5663467"/>
            <a:ext cx="1240766" cy="432543"/>
          </a:xfrm>
        </p:spPr>
        <p:txBody>
          <a:bodyPr>
            <a:normAutofit/>
          </a:bodyPr>
          <a:lstStyle/>
          <a:p>
            <a:r>
              <a:rPr lang="en-US" sz="1600" dirty="0">
                <a:solidFill>
                  <a:srgbClr val="0E2D69"/>
                </a:solidFill>
                <a:effectLst/>
                <a:latin typeface="HSE Sans" panose="02000000000000000000"/>
                <a:ea typeface="Times New Roman" panose="02020603050405020304" pitchFamily="18" charset="0"/>
              </a:rPr>
              <a:t>Standard GAN</a:t>
            </a:r>
          </a:p>
        </p:txBody>
      </p:sp>
      <p:sp>
        <p:nvSpPr>
          <p:cNvPr id="10" name="Текст 3">
            <a:extLst>
              <a:ext uri="{FF2B5EF4-FFF2-40B4-BE49-F238E27FC236}">
                <a16:creationId xmlns:a16="http://schemas.microsoft.com/office/drawing/2014/main" id="{095ED9EF-301D-B010-C81B-C503CD068910}"/>
              </a:ext>
            </a:extLst>
          </p:cNvPr>
          <p:cNvSpPr txBox="1">
            <a:spLocks/>
          </p:cNvSpPr>
          <p:nvPr/>
        </p:nvSpPr>
        <p:spPr>
          <a:xfrm>
            <a:off x="8361091" y="5657348"/>
            <a:ext cx="1240766" cy="432543"/>
          </a:xfrm>
          <a:prstGeom prst="rect">
            <a:avLst/>
          </a:prstGeom>
        </p:spPr>
        <p:txBody>
          <a:bodyPr lIns="0" tIns="0" rIns="0">
            <a:normAutofit fontScale="925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HSE Sans" panose="02000000000000000000"/>
                <a:ea typeface="Times New Roman" panose="02020603050405020304" pitchFamily="18" charset="0"/>
              </a:rPr>
              <a:t>GAN with PINN</a:t>
            </a:r>
          </a:p>
        </p:txBody>
      </p:sp>
      <p:pic>
        <p:nvPicPr>
          <p:cNvPr id="2" name="Рисунок 1" descr="Изображение выглядит как шаблон, Прямоугольник, строительство, прямоугольный&#10;&#10;Автоматически созданное описание">
            <a:extLst>
              <a:ext uri="{FF2B5EF4-FFF2-40B4-BE49-F238E27FC236}">
                <a16:creationId xmlns:a16="http://schemas.microsoft.com/office/drawing/2014/main" id="{2F1C1712-A4A1-BF19-73CB-812FF33E5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313" y="1429135"/>
            <a:ext cx="6437210" cy="4194569"/>
          </a:xfrm>
          <a:prstGeom prst="rect">
            <a:avLst/>
          </a:prstGeom>
        </p:spPr>
      </p:pic>
      <p:pic>
        <p:nvPicPr>
          <p:cNvPr id="3" name="Рисунок 2">
            <a:extLst>
              <a:ext uri="{FF2B5EF4-FFF2-40B4-BE49-F238E27FC236}">
                <a16:creationId xmlns:a16="http://schemas.microsoft.com/office/drawing/2014/main" id="{828A8668-2B8C-0AEB-092E-4A66B81DFB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5262" y="1383252"/>
            <a:ext cx="5992425" cy="4280216"/>
          </a:xfrm>
          <a:prstGeom prst="rect">
            <a:avLst/>
          </a:prstGeom>
        </p:spPr>
      </p:pic>
    </p:spTree>
    <p:extLst>
      <p:ext uri="{BB962C8B-B14F-4D97-AF65-F5344CB8AC3E}">
        <p14:creationId xmlns:p14="http://schemas.microsoft.com/office/powerpoint/2010/main" val="127007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Conclusion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224816"/>
            <a:ext cx="5888644" cy="3954758"/>
          </a:xfrm>
        </p:spPr>
        <p:txBody>
          <a:bodyPr>
            <a:normAutofit/>
          </a:bodyPr>
          <a:lstStyle/>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Including physics information about human cardiovascular system and hemodynamics laws improves the model’s efficiency</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The results are still too low for implementing the model into real-world application</a:t>
            </a: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Disadvantages of the models have been detected</a:t>
            </a:r>
            <a:r>
              <a:rPr lang="en-US" sz="1600" dirty="0">
                <a:latin typeface="HSE Sans" panose="02000000000000000000"/>
                <a:ea typeface="Times New Roman" panose="02020603050405020304" pitchFamily="18" charset="0"/>
              </a:rPr>
              <a:t>, determining the ideas for further work</a:t>
            </a:r>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spTree>
    <p:extLst>
      <p:ext uri="{BB962C8B-B14F-4D97-AF65-F5344CB8AC3E}">
        <p14:creationId xmlns:p14="http://schemas.microsoft.com/office/powerpoint/2010/main" val="344848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Further work</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224816"/>
            <a:ext cx="5510102" cy="3954758"/>
          </a:xfrm>
        </p:spPr>
        <p:txBody>
          <a:bodyPr>
            <a:normAutofit/>
          </a:bodyPr>
          <a:lstStyle/>
          <a:p>
            <a:pPr marL="285750" indent="-285750">
              <a:buFont typeface="Arial" panose="020B0604020202020204" pitchFamily="34" charset="0"/>
              <a:buChar char="•"/>
            </a:pPr>
            <a:endParaRPr lang="en-US" sz="1600" dirty="0">
              <a:solidFill>
                <a:srgbClr val="0E2D69"/>
              </a:solidFill>
              <a:effectLst/>
              <a:latin typeface="HSE Sans" panose="02000000000000000000"/>
              <a:ea typeface="Times New Roman" panose="02020603050405020304" pitchFamily="18" charset="0"/>
            </a:endParaRP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Limiting blood flow parameters in specified intervals</a:t>
            </a: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Implementing full CV graph into the model</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Transfer learning</a:t>
            </a:r>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spTree>
    <p:extLst>
      <p:ext uri="{BB962C8B-B14F-4D97-AF65-F5344CB8AC3E}">
        <p14:creationId xmlns:p14="http://schemas.microsoft.com/office/powerpoint/2010/main" val="210266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7632DD-8940-B1DE-05B9-2834E74013D9}"/>
              </a:ext>
            </a:extLst>
          </p:cNvPr>
          <p:cNvSpPr txBox="1"/>
          <p:nvPr/>
        </p:nvSpPr>
        <p:spPr>
          <a:xfrm>
            <a:off x="3965732" y="5254928"/>
            <a:ext cx="4260535" cy="584775"/>
          </a:xfrm>
          <a:prstGeom prst="rect">
            <a:avLst/>
          </a:prstGeom>
          <a:noFill/>
        </p:spPr>
        <p:txBody>
          <a:bodyPr wrap="square" rtlCol="0">
            <a:spAutoFit/>
          </a:bodyPr>
          <a:lstStyle/>
          <a:p>
            <a:pPr algn="l"/>
            <a:r>
              <a:rPr lang="en-US" sz="3200" dirty="0">
                <a:solidFill>
                  <a:schemeClr val="bg1"/>
                </a:solidFill>
                <a:latin typeface="HSE Sans" panose="02000000000000000000" pitchFamily="2" charset="0"/>
              </a:rPr>
              <a:t>Thank you for attention!</a:t>
            </a:r>
            <a:endParaRPr lang="ru-RU" sz="3200" dirty="0">
              <a:solidFill>
                <a:schemeClr val="bg1"/>
              </a:solidFill>
              <a:latin typeface="HSE Sans" panose="02000000000000000000" pitchFamily="2" charset="0"/>
            </a:endParaRPr>
          </a:p>
        </p:txBody>
      </p:sp>
    </p:spTree>
    <p:extLst>
      <p:ext uri="{BB962C8B-B14F-4D97-AF65-F5344CB8AC3E}">
        <p14:creationId xmlns:p14="http://schemas.microsoft.com/office/powerpoint/2010/main" val="3439539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16FBDA4-35FC-9B66-C0EE-137499A14B32}"/>
              </a:ext>
            </a:extLst>
          </p:cNvPr>
          <p:cNvSpPr>
            <a:spLocks noGrp="1"/>
          </p:cNvSpPr>
          <p:nvPr>
            <p:ph type="body" sz="quarter" idx="13"/>
          </p:nvPr>
        </p:nvSpPr>
        <p:spPr/>
        <p:txBody>
          <a:bodyPr/>
          <a:lstStyle/>
          <a:p>
            <a:r>
              <a:rPr lang="en-US" sz="1200" dirty="0"/>
              <a:t>Faculty of Computer Science</a:t>
            </a:r>
            <a:endParaRPr lang="ru-RU" sz="1200" dirty="0"/>
          </a:p>
        </p:txBody>
      </p:sp>
      <p:sp>
        <p:nvSpPr>
          <p:cNvPr id="3" name="Текст 2">
            <a:extLst>
              <a:ext uri="{FF2B5EF4-FFF2-40B4-BE49-F238E27FC236}">
                <a16:creationId xmlns:a16="http://schemas.microsoft.com/office/drawing/2014/main" id="{1E160FD9-BDA7-80BF-E951-01E096E12473}"/>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4" name="Текст 3">
            <a:extLst>
              <a:ext uri="{FF2B5EF4-FFF2-40B4-BE49-F238E27FC236}">
                <a16:creationId xmlns:a16="http://schemas.microsoft.com/office/drawing/2014/main" id="{8F037B3D-53D1-A58D-FFAE-3BE8FE755841}"/>
              </a:ext>
            </a:extLst>
          </p:cNvPr>
          <p:cNvSpPr>
            <a:spLocks noGrp="1"/>
          </p:cNvSpPr>
          <p:nvPr>
            <p:ph type="body" sz="quarter" idx="15"/>
          </p:nvPr>
        </p:nvSpPr>
        <p:spPr/>
        <p:txBody>
          <a:bodyPr/>
          <a:lstStyle/>
          <a:p>
            <a:r>
              <a:rPr lang="en-US" sz="1200" dirty="0"/>
              <a:t>Deep Learning Neural Network to Identify Phlebology Disease</a:t>
            </a:r>
            <a:endParaRPr lang="ru-RU" sz="1200" dirty="0"/>
          </a:p>
          <a:p>
            <a:endParaRPr lang="ru-RU" sz="1200" dirty="0"/>
          </a:p>
        </p:txBody>
      </p:sp>
      <p:sp>
        <p:nvSpPr>
          <p:cNvPr id="5" name="Заголовок 2">
            <a:extLst>
              <a:ext uri="{FF2B5EF4-FFF2-40B4-BE49-F238E27FC236}">
                <a16:creationId xmlns:a16="http://schemas.microsoft.com/office/drawing/2014/main" id="{BBACAE97-147F-071A-D00B-CF4C2D65CE6B}"/>
              </a:ext>
            </a:extLst>
          </p:cNvPr>
          <p:cNvSpPr txBox="1">
            <a:spLocks/>
          </p:cNvSpPr>
          <p:nvPr/>
        </p:nvSpPr>
        <p:spPr>
          <a:xfrm>
            <a:off x="585898" y="1447790"/>
            <a:ext cx="524556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CEAP classification</a:t>
            </a:r>
            <a:endParaRPr lang="ru-RU" sz="2400" dirty="0"/>
          </a:p>
        </p:txBody>
      </p:sp>
      <p:pic>
        <p:nvPicPr>
          <p:cNvPr id="7" name="Рисунок 6">
            <a:extLst>
              <a:ext uri="{FF2B5EF4-FFF2-40B4-BE49-F238E27FC236}">
                <a16:creationId xmlns:a16="http://schemas.microsoft.com/office/drawing/2014/main" id="{FAE88AB3-0161-456C-BD2C-B16F6AC1A0C6}"/>
              </a:ext>
            </a:extLst>
          </p:cNvPr>
          <p:cNvPicPr>
            <a:picLocks noChangeAspect="1"/>
          </p:cNvPicPr>
          <p:nvPr/>
        </p:nvPicPr>
        <p:blipFill>
          <a:blip r:embed="rId2"/>
          <a:stretch>
            <a:fillRect/>
          </a:stretch>
        </p:blipFill>
        <p:spPr>
          <a:xfrm>
            <a:off x="563747" y="2715776"/>
            <a:ext cx="7579491" cy="2707865"/>
          </a:xfrm>
          <a:prstGeom prst="rect">
            <a:avLst/>
          </a:prstGeom>
        </p:spPr>
      </p:pic>
    </p:spTree>
    <p:extLst>
      <p:ext uri="{BB962C8B-B14F-4D97-AF65-F5344CB8AC3E}">
        <p14:creationId xmlns:p14="http://schemas.microsoft.com/office/powerpoint/2010/main" val="310903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16FBDA4-35FC-9B66-C0EE-137499A14B32}"/>
              </a:ext>
            </a:extLst>
          </p:cNvPr>
          <p:cNvSpPr>
            <a:spLocks noGrp="1"/>
          </p:cNvSpPr>
          <p:nvPr>
            <p:ph type="body" sz="quarter" idx="13"/>
          </p:nvPr>
        </p:nvSpPr>
        <p:spPr/>
        <p:txBody>
          <a:bodyPr/>
          <a:lstStyle/>
          <a:p>
            <a:r>
              <a:rPr lang="en-US" sz="1200" dirty="0"/>
              <a:t>Faculty of Computer Science</a:t>
            </a:r>
            <a:endParaRPr lang="ru-RU" sz="1200" dirty="0"/>
          </a:p>
        </p:txBody>
      </p:sp>
      <p:sp>
        <p:nvSpPr>
          <p:cNvPr id="3" name="Текст 2">
            <a:extLst>
              <a:ext uri="{FF2B5EF4-FFF2-40B4-BE49-F238E27FC236}">
                <a16:creationId xmlns:a16="http://schemas.microsoft.com/office/drawing/2014/main" id="{1E160FD9-BDA7-80BF-E951-01E096E12473}"/>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4" name="Текст 3">
            <a:extLst>
              <a:ext uri="{FF2B5EF4-FFF2-40B4-BE49-F238E27FC236}">
                <a16:creationId xmlns:a16="http://schemas.microsoft.com/office/drawing/2014/main" id="{8F037B3D-53D1-A58D-FFAE-3BE8FE755841}"/>
              </a:ext>
            </a:extLst>
          </p:cNvPr>
          <p:cNvSpPr>
            <a:spLocks noGrp="1"/>
          </p:cNvSpPr>
          <p:nvPr>
            <p:ph type="body" sz="quarter" idx="15"/>
          </p:nvPr>
        </p:nvSpPr>
        <p:spPr/>
        <p:txBody>
          <a:bodyPr/>
          <a:lstStyle/>
          <a:p>
            <a:r>
              <a:rPr lang="en-US" sz="1200" dirty="0"/>
              <a:t>Deep Learning Neural Network to Identify Phlebology Disease</a:t>
            </a:r>
            <a:endParaRPr lang="ru-RU" sz="1200" dirty="0"/>
          </a:p>
          <a:p>
            <a:endParaRPr lang="ru-RU" sz="1200" dirty="0"/>
          </a:p>
        </p:txBody>
      </p:sp>
      <p:sp>
        <p:nvSpPr>
          <p:cNvPr id="5" name="Заголовок 2">
            <a:extLst>
              <a:ext uri="{FF2B5EF4-FFF2-40B4-BE49-F238E27FC236}">
                <a16:creationId xmlns:a16="http://schemas.microsoft.com/office/drawing/2014/main" id="{BBACAE97-147F-071A-D00B-CF4C2D65CE6B}"/>
              </a:ext>
            </a:extLst>
          </p:cNvPr>
          <p:cNvSpPr txBox="1">
            <a:spLocks/>
          </p:cNvSpPr>
          <p:nvPr/>
        </p:nvSpPr>
        <p:spPr>
          <a:xfrm>
            <a:off x="585898" y="1447790"/>
            <a:ext cx="524556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Convolution process</a:t>
            </a:r>
            <a:endParaRPr lang="ru-RU" sz="2400" dirty="0"/>
          </a:p>
        </p:txBody>
      </p:sp>
      <p:pic>
        <p:nvPicPr>
          <p:cNvPr id="8" name="Рисунок 7">
            <a:extLst>
              <a:ext uri="{FF2B5EF4-FFF2-40B4-BE49-F238E27FC236}">
                <a16:creationId xmlns:a16="http://schemas.microsoft.com/office/drawing/2014/main" id="{BF6666A3-E3A8-4EDF-3EEE-F40FD6B873D9}"/>
              </a:ext>
            </a:extLst>
          </p:cNvPr>
          <p:cNvPicPr>
            <a:picLocks noChangeAspect="1"/>
          </p:cNvPicPr>
          <p:nvPr/>
        </p:nvPicPr>
        <p:blipFill>
          <a:blip r:embed="rId2"/>
          <a:stretch>
            <a:fillRect/>
          </a:stretch>
        </p:blipFill>
        <p:spPr>
          <a:xfrm>
            <a:off x="585898" y="2715776"/>
            <a:ext cx="5797960" cy="2324925"/>
          </a:xfrm>
          <a:prstGeom prst="rect">
            <a:avLst/>
          </a:prstGeom>
        </p:spPr>
      </p:pic>
    </p:spTree>
    <p:extLst>
      <p:ext uri="{BB962C8B-B14F-4D97-AF65-F5344CB8AC3E}">
        <p14:creationId xmlns:p14="http://schemas.microsoft.com/office/powerpoint/2010/main" val="129041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Introduction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normAutofit/>
          </a:bodyPr>
          <a:lstStyle/>
          <a:p>
            <a:pPr marL="285750" indent="-285750">
              <a:buFont typeface="Arial" panose="020B0604020202020204" pitchFamily="34" charset="0"/>
              <a:buChar char="•"/>
            </a:pPr>
            <a:r>
              <a:rPr lang="en-US" sz="1600" dirty="0"/>
              <a:t>Nearly the third of all death in the World are caused by cardiovascular diseases.</a:t>
            </a:r>
          </a:p>
          <a:p>
            <a:pPr marL="285750" indent="-285750">
              <a:buFont typeface="Arial" panose="020B0604020202020204" pitchFamily="34" charset="0"/>
              <a:buChar char="•"/>
            </a:pPr>
            <a:r>
              <a:rPr lang="en-US" sz="1600" dirty="0"/>
              <a:t>Worsening of the situation due to covid and sedentary lifestyle.</a:t>
            </a:r>
            <a:endParaRPr lang="ru-RU" sz="1600" dirty="0"/>
          </a:p>
          <a:p>
            <a:pPr marL="285750" indent="-285750">
              <a:buFont typeface="Arial" panose="020B0604020202020204" pitchFamily="34" charset="0"/>
              <a:buChar char="•"/>
            </a:pPr>
            <a:r>
              <a:rPr lang="en-US" sz="1600" dirty="0"/>
              <a:t>Rapid adoption of computer technologies in the medical sector.</a:t>
            </a:r>
          </a:p>
          <a:p>
            <a:pPr marL="285750" indent="-285750">
              <a:buFont typeface="Arial" panose="020B0604020202020204" pitchFamily="34" charset="0"/>
              <a:buChar char="•"/>
            </a:pPr>
            <a:r>
              <a:rPr lang="en-US" sz="1600" dirty="0"/>
              <a:t>Attempts to exclude the possibility of medical errors and increase the capacity of diagnostic centers.</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1056" name="Picture 32" descr="сердечно-сосудистая система. - cardiovascular system stock illustrations">
            <a:extLst>
              <a:ext uri="{FF2B5EF4-FFF2-40B4-BE49-F238E27FC236}">
                <a16:creationId xmlns:a16="http://schemas.microsoft.com/office/drawing/2014/main" id="{67C0A583-03E4-ADF1-92AC-A57947483BDE}"/>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1895" r="2189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85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16FBDA4-35FC-9B66-C0EE-137499A14B32}"/>
              </a:ext>
            </a:extLst>
          </p:cNvPr>
          <p:cNvSpPr>
            <a:spLocks noGrp="1"/>
          </p:cNvSpPr>
          <p:nvPr>
            <p:ph type="body" sz="quarter" idx="13"/>
          </p:nvPr>
        </p:nvSpPr>
        <p:spPr/>
        <p:txBody>
          <a:bodyPr/>
          <a:lstStyle/>
          <a:p>
            <a:r>
              <a:rPr lang="en-US" sz="1200" dirty="0"/>
              <a:t>Faculty of Computer Science</a:t>
            </a:r>
            <a:endParaRPr lang="ru-RU" sz="1200" dirty="0"/>
          </a:p>
        </p:txBody>
      </p:sp>
      <p:sp>
        <p:nvSpPr>
          <p:cNvPr id="3" name="Текст 2">
            <a:extLst>
              <a:ext uri="{FF2B5EF4-FFF2-40B4-BE49-F238E27FC236}">
                <a16:creationId xmlns:a16="http://schemas.microsoft.com/office/drawing/2014/main" id="{1E160FD9-BDA7-80BF-E951-01E096E12473}"/>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4" name="Текст 3">
            <a:extLst>
              <a:ext uri="{FF2B5EF4-FFF2-40B4-BE49-F238E27FC236}">
                <a16:creationId xmlns:a16="http://schemas.microsoft.com/office/drawing/2014/main" id="{8F037B3D-53D1-A58D-FFAE-3BE8FE755841}"/>
              </a:ext>
            </a:extLst>
          </p:cNvPr>
          <p:cNvSpPr>
            <a:spLocks noGrp="1"/>
          </p:cNvSpPr>
          <p:nvPr>
            <p:ph type="body" sz="quarter" idx="15"/>
          </p:nvPr>
        </p:nvSpPr>
        <p:spPr/>
        <p:txBody>
          <a:bodyPr/>
          <a:lstStyle/>
          <a:p>
            <a:r>
              <a:rPr lang="en-US" sz="1200" dirty="0"/>
              <a:t>Deep Learning Neural Network to Identify Phlebology Disease</a:t>
            </a:r>
            <a:endParaRPr lang="ru-RU" sz="1200" dirty="0"/>
          </a:p>
          <a:p>
            <a:endParaRPr lang="ru-RU" sz="1200" dirty="0"/>
          </a:p>
        </p:txBody>
      </p:sp>
      <p:sp>
        <p:nvSpPr>
          <p:cNvPr id="5" name="Заголовок 2">
            <a:extLst>
              <a:ext uri="{FF2B5EF4-FFF2-40B4-BE49-F238E27FC236}">
                <a16:creationId xmlns:a16="http://schemas.microsoft.com/office/drawing/2014/main" id="{BBACAE97-147F-071A-D00B-CF4C2D65CE6B}"/>
              </a:ext>
            </a:extLst>
          </p:cNvPr>
          <p:cNvSpPr txBox="1">
            <a:spLocks/>
          </p:cNvSpPr>
          <p:nvPr/>
        </p:nvSpPr>
        <p:spPr>
          <a:xfrm>
            <a:off x="585898" y="1447790"/>
            <a:ext cx="524556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Simplified cardiovascular graph</a:t>
            </a:r>
            <a:endParaRPr lang="ru-RU" sz="2400" dirty="0"/>
          </a:p>
        </p:txBody>
      </p:sp>
      <p:pic>
        <p:nvPicPr>
          <p:cNvPr id="10" name="Рисунок 9">
            <a:extLst>
              <a:ext uri="{FF2B5EF4-FFF2-40B4-BE49-F238E27FC236}">
                <a16:creationId xmlns:a16="http://schemas.microsoft.com/office/drawing/2014/main" id="{063CD2C6-FAA6-11DA-7697-2E0772C01E38}"/>
              </a:ext>
            </a:extLst>
          </p:cNvPr>
          <p:cNvPicPr>
            <a:picLocks noChangeAspect="1"/>
          </p:cNvPicPr>
          <p:nvPr/>
        </p:nvPicPr>
        <p:blipFill>
          <a:blip r:embed="rId2"/>
          <a:stretch>
            <a:fillRect/>
          </a:stretch>
        </p:blipFill>
        <p:spPr>
          <a:xfrm>
            <a:off x="5088194" y="956828"/>
            <a:ext cx="5490367" cy="5721271"/>
          </a:xfrm>
          <a:prstGeom prst="rect">
            <a:avLst/>
          </a:prstGeom>
        </p:spPr>
      </p:pic>
    </p:spTree>
    <p:extLst>
      <p:ext uri="{BB962C8B-B14F-4D97-AF65-F5344CB8AC3E}">
        <p14:creationId xmlns:p14="http://schemas.microsoft.com/office/powerpoint/2010/main" val="188616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16FBDA4-35FC-9B66-C0EE-137499A14B32}"/>
              </a:ext>
            </a:extLst>
          </p:cNvPr>
          <p:cNvSpPr>
            <a:spLocks noGrp="1"/>
          </p:cNvSpPr>
          <p:nvPr>
            <p:ph type="body" sz="quarter" idx="13"/>
          </p:nvPr>
        </p:nvSpPr>
        <p:spPr/>
        <p:txBody>
          <a:bodyPr/>
          <a:lstStyle/>
          <a:p>
            <a:r>
              <a:rPr lang="en-US" sz="1200" dirty="0"/>
              <a:t>Faculty of Computer Science</a:t>
            </a:r>
            <a:endParaRPr lang="ru-RU" sz="1200" dirty="0"/>
          </a:p>
        </p:txBody>
      </p:sp>
      <p:sp>
        <p:nvSpPr>
          <p:cNvPr id="3" name="Текст 2">
            <a:extLst>
              <a:ext uri="{FF2B5EF4-FFF2-40B4-BE49-F238E27FC236}">
                <a16:creationId xmlns:a16="http://schemas.microsoft.com/office/drawing/2014/main" id="{1E160FD9-BDA7-80BF-E951-01E096E12473}"/>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4" name="Текст 3">
            <a:extLst>
              <a:ext uri="{FF2B5EF4-FFF2-40B4-BE49-F238E27FC236}">
                <a16:creationId xmlns:a16="http://schemas.microsoft.com/office/drawing/2014/main" id="{8F037B3D-53D1-A58D-FFAE-3BE8FE755841}"/>
              </a:ext>
            </a:extLst>
          </p:cNvPr>
          <p:cNvSpPr>
            <a:spLocks noGrp="1"/>
          </p:cNvSpPr>
          <p:nvPr>
            <p:ph type="body" sz="quarter" idx="15"/>
          </p:nvPr>
        </p:nvSpPr>
        <p:spPr/>
        <p:txBody>
          <a:bodyPr/>
          <a:lstStyle/>
          <a:p>
            <a:r>
              <a:rPr lang="en-US" sz="1200" dirty="0"/>
              <a:t>Deep Learning Neural Network to Identify Phlebology Disease</a:t>
            </a:r>
            <a:endParaRPr lang="ru-RU" sz="1200" dirty="0"/>
          </a:p>
          <a:p>
            <a:endParaRPr lang="ru-RU" sz="1200" dirty="0"/>
          </a:p>
        </p:txBody>
      </p:sp>
      <p:sp>
        <p:nvSpPr>
          <p:cNvPr id="5" name="Заголовок 2">
            <a:extLst>
              <a:ext uri="{FF2B5EF4-FFF2-40B4-BE49-F238E27FC236}">
                <a16:creationId xmlns:a16="http://schemas.microsoft.com/office/drawing/2014/main" id="{BBACAE97-147F-071A-D00B-CF4C2D65CE6B}"/>
              </a:ext>
            </a:extLst>
          </p:cNvPr>
          <p:cNvSpPr txBox="1">
            <a:spLocks/>
          </p:cNvSpPr>
          <p:nvPr/>
        </p:nvSpPr>
        <p:spPr>
          <a:xfrm>
            <a:off x="585898" y="1447790"/>
            <a:ext cx="524556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Binary cross-entropy</a:t>
            </a:r>
            <a:endParaRPr lang="ru-RU" sz="2400" dirty="0"/>
          </a:p>
        </p:txBody>
      </p:sp>
      <p:pic>
        <p:nvPicPr>
          <p:cNvPr id="7" name="Рисунок 6">
            <a:extLst>
              <a:ext uri="{FF2B5EF4-FFF2-40B4-BE49-F238E27FC236}">
                <a16:creationId xmlns:a16="http://schemas.microsoft.com/office/drawing/2014/main" id="{DCD342AC-BF52-3DEB-491E-0F8665EB05D2}"/>
              </a:ext>
            </a:extLst>
          </p:cNvPr>
          <p:cNvPicPr>
            <a:picLocks noChangeAspect="1"/>
          </p:cNvPicPr>
          <p:nvPr/>
        </p:nvPicPr>
        <p:blipFill>
          <a:blip r:embed="rId2"/>
          <a:stretch>
            <a:fillRect/>
          </a:stretch>
        </p:blipFill>
        <p:spPr>
          <a:xfrm>
            <a:off x="585898" y="2584510"/>
            <a:ext cx="8587041" cy="2273443"/>
          </a:xfrm>
          <a:prstGeom prst="rect">
            <a:avLst/>
          </a:prstGeom>
        </p:spPr>
      </p:pic>
    </p:spTree>
    <p:extLst>
      <p:ext uri="{BB962C8B-B14F-4D97-AF65-F5344CB8AC3E}">
        <p14:creationId xmlns:p14="http://schemas.microsoft.com/office/powerpoint/2010/main" val="2766064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A16FBDA4-35FC-9B66-C0EE-137499A14B32}"/>
              </a:ext>
            </a:extLst>
          </p:cNvPr>
          <p:cNvSpPr>
            <a:spLocks noGrp="1"/>
          </p:cNvSpPr>
          <p:nvPr>
            <p:ph type="body" sz="quarter" idx="13"/>
          </p:nvPr>
        </p:nvSpPr>
        <p:spPr/>
        <p:txBody>
          <a:bodyPr/>
          <a:lstStyle/>
          <a:p>
            <a:r>
              <a:rPr lang="en-US" sz="1200" dirty="0"/>
              <a:t>Faculty of Computer Science</a:t>
            </a:r>
            <a:endParaRPr lang="ru-RU" sz="1200" dirty="0"/>
          </a:p>
        </p:txBody>
      </p:sp>
      <p:sp>
        <p:nvSpPr>
          <p:cNvPr id="3" name="Текст 2">
            <a:extLst>
              <a:ext uri="{FF2B5EF4-FFF2-40B4-BE49-F238E27FC236}">
                <a16:creationId xmlns:a16="http://schemas.microsoft.com/office/drawing/2014/main" id="{1E160FD9-BDA7-80BF-E951-01E096E12473}"/>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4" name="Текст 3">
            <a:extLst>
              <a:ext uri="{FF2B5EF4-FFF2-40B4-BE49-F238E27FC236}">
                <a16:creationId xmlns:a16="http://schemas.microsoft.com/office/drawing/2014/main" id="{8F037B3D-53D1-A58D-FFAE-3BE8FE755841}"/>
              </a:ext>
            </a:extLst>
          </p:cNvPr>
          <p:cNvSpPr>
            <a:spLocks noGrp="1"/>
          </p:cNvSpPr>
          <p:nvPr>
            <p:ph type="body" sz="quarter" idx="15"/>
          </p:nvPr>
        </p:nvSpPr>
        <p:spPr/>
        <p:txBody>
          <a:bodyPr/>
          <a:lstStyle/>
          <a:p>
            <a:r>
              <a:rPr lang="en-US" sz="1200" dirty="0"/>
              <a:t>Deep Learning Neural Network to Identify Phlebology Disease</a:t>
            </a:r>
            <a:endParaRPr lang="ru-RU" sz="1200" dirty="0"/>
          </a:p>
          <a:p>
            <a:endParaRPr lang="ru-RU" sz="1200" dirty="0"/>
          </a:p>
        </p:txBody>
      </p:sp>
      <p:sp>
        <p:nvSpPr>
          <p:cNvPr id="5" name="Заголовок 2">
            <a:extLst>
              <a:ext uri="{FF2B5EF4-FFF2-40B4-BE49-F238E27FC236}">
                <a16:creationId xmlns:a16="http://schemas.microsoft.com/office/drawing/2014/main" id="{BBACAE97-147F-071A-D00B-CF4C2D65CE6B}"/>
              </a:ext>
            </a:extLst>
          </p:cNvPr>
          <p:cNvSpPr txBox="1">
            <a:spLocks/>
          </p:cNvSpPr>
          <p:nvPr/>
        </p:nvSpPr>
        <p:spPr>
          <a:xfrm>
            <a:off x="585898" y="1447790"/>
            <a:ext cx="5245560" cy="7770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SE Sans" panose="02000000000000000000"/>
              </a:rPr>
              <a:t>GAN architecture</a:t>
            </a:r>
          </a:p>
        </p:txBody>
      </p:sp>
      <p:pic>
        <p:nvPicPr>
          <p:cNvPr id="8" name="Рисунок 7">
            <a:extLst>
              <a:ext uri="{FF2B5EF4-FFF2-40B4-BE49-F238E27FC236}">
                <a16:creationId xmlns:a16="http://schemas.microsoft.com/office/drawing/2014/main" id="{ED8B7EEB-F08D-4F3A-ADC7-C06AA97E2609}"/>
              </a:ext>
            </a:extLst>
          </p:cNvPr>
          <p:cNvPicPr>
            <a:picLocks noChangeAspect="1"/>
          </p:cNvPicPr>
          <p:nvPr/>
        </p:nvPicPr>
        <p:blipFill>
          <a:blip r:embed="rId2"/>
          <a:stretch>
            <a:fillRect/>
          </a:stretch>
        </p:blipFill>
        <p:spPr>
          <a:xfrm>
            <a:off x="132438" y="2357223"/>
            <a:ext cx="5710036" cy="4343272"/>
          </a:xfrm>
          <a:prstGeom prst="rect">
            <a:avLst/>
          </a:prstGeom>
        </p:spPr>
      </p:pic>
      <p:pic>
        <p:nvPicPr>
          <p:cNvPr id="10" name="Рисунок 9">
            <a:extLst>
              <a:ext uri="{FF2B5EF4-FFF2-40B4-BE49-F238E27FC236}">
                <a16:creationId xmlns:a16="http://schemas.microsoft.com/office/drawing/2014/main" id="{F94C2FCE-035D-91EC-0FEF-918DC9A16E18}"/>
              </a:ext>
            </a:extLst>
          </p:cNvPr>
          <p:cNvPicPr>
            <a:picLocks noChangeAspect="1"/>
          </p:cNvPicPr>
          <p:nvPr/>
        </p:nvPicPr>
        <p:blipFill>
          <a:blip r:embed="rId3"/>
          <a:stretch>
            <a:fillRect/>
          </a:stretch>
        </p:blipFill>
        <p:spPr>
          <a:xfrm>
            <a:off x="5882619" y="1599090"/>
            <a:ext cx="6176943" cy="5101405"/>
          </a:xfrm>
          <a:prstGeom prst="rect">
            <a:avLst/>
          </a:prstGeom>
        </p:spPr>
      </p:pic>
    </p:spTree>
    <p:extLst>
      <p:ext uri="{BB962C8B-B14F-4D97-AF65-F5344CB8AC3E}">
        <p14:creationId xmlns:p14="http://schemas.microsoft.com/office/powerpoint/2010/main" val="39829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Tasks and Objectives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09574" cy="3799911"/>
          </a:xfrm>
        </p:spPr>
        <p:txBody>
          <a:bodyPr>
            <a:normAutofit/>
          </a:bodyPr>
          <a:lstStyle/>
          <a:p>
            <a:r>
              <a:rPr lang="en-US" sz="1600" dirty="0"/>
              <a:t>Key objective: </a:t>
            </a:r>
          </a:p>
          <a:p>
            <a:r>
              <a:rPr lang="en-US" sz="1600" dirty="0"/>
              <a:t>Develop deep learning neural network to identify phlebology disease.</a:t>
            </a:r>
          </a:p>
          <a:p>
            <a:endParaRPr lang="en-US" sz="1600" b="1" dirty="0"/>
          </a:p>
          <a:p>
            <a:r>
              <a:rPr lang="en-US" sz="1600" dirty="0"/>
              <a:t>Tasks:</a:t>
            </a:r>
          </a:p>
          <a:p>
            <a:pPr marL="285750" indent="-285750">
              <a:buFont typeface="Arial" panose="020B0604020202020204" pitchFamily="34" charset="0"/>
              <a:buChar char="•"/>
            </a:pPr>
            <a:r>
              <a:rPr lang="en-US" sz="1600" dirty="0"/>
              <a:t>Review of works on phlebology disease identification.</a:t>
            </a:r>
          </a:p>
          <a:p>
            <a:pPr marL="285750" indent="-285750">
              <a:buFont typeface="Arial" panose="020B0604020202020204" pitchFamily="34" charset="0"/>
              <a:buChar char="•"/>
            </a:pPr>
            <a:r>
              <a:rPr lang="en-US" sz="1600" dirty="0"/>
              <a:t>Explore and preprocess provided data.</a:t>
            </a:r>
          </a:p>
          <a:p>
            <a:pPr marL="285750" indent="-285750">
              <a:buFont typeface="Arial" panose="020B0604020202020204" pitchFamily="34" charset="0"/>
              <a:buChar char="•"/>
            </a:pPr>
            <a:r>
              <a:rPr lang="en-US" sz="1600" dirty="0"/>
              <a:t>Study the cardiovascular system and human hemodynamics.</a:t>
            </a:r>
          </a:p>
          <a:p>
            <a:pPr marL="285750" indent="-285750">
              <a:buFont typeface="Arial" panose="020B0604020202020204" pitchFamily="34" charset="0"/>
              <a:buChar char="•"/>
            </a:pPr>
            <a:r>
              <a:rPr lang="en-US" sz="1600" dirty="0"/>
              <a:t>Develop deep learning neural network for cardiovascular disease identification based on MRI images and Physics Informed Neural Network (PINN) paradigm.</a:t>
            </a:r>
          </a:p>
          <a:p>
            <a:pPr marL="285750" indent="-285750">
              <a:buFont typeface="Arial" panose="020B0604020202020204" pitchFamily="34" charset="0"/>
              <a:buChar char="•"/>
            </a:pPr>
            <a:r>
              <a:rPr lang="en-US" sz="1600" dirty="0"/>
              <a:t>Carry out experimental studies of the effectiveness of the proposed methods.</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spTree>
    <p:extLst>
      <p:ext uri="{BB962C8B-B14F-4D97-AF65-F5344CB8AC3E}">
        <p14:creationId xmlns:p14="http://schemas.microsoft.com/office/powerpoint/2010/main" val="410381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Convolutional Neural Networks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5673995" cy="3799911"/>
          </a:xfrm>
        </p:spPr>
        <p:txBody>
          <a:bodyPr>
            <a:norm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Commonly used for image recognition and classification</a:t>
            </a:r>
          </a:p>
          <a:p>
            <a:pPr marL="285750" indent="-285750">
              <a:buFont typeface="Arial" panose="020B0604020202020204" pitchFamily="34" charset="0"/>
              <a:buChar char="•"/>
            </a:pPr>
            <a:r>
              <a:rPr lang="en-US" sz="1600" dirty="0"/>
              <a:t>Widely applied in problems concerning medicine</a:t>
            </a:r>
          </a:p>
          <a:p>
            <a:pPr marL="285750" indent="-285750">
              <a:buFont typeface="Arial" panose="020B0604020202020204" pitchFamily="34" charset="0"/>
              <a:buChar char="•"/>
            </a:pPr>
            <a:r>
              <a:rPr lang="en-US" sz="1600" dirty="0"/>
              <a:t>Reduces spatial dimension, subsequently lowering computational costs</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2" name="Рисунок 1" descr="Изображение выглядит как текст, диаграмма, снимок экрана, линия&#10;&#10;Автоматически созданное описание">
            <a:extLst>
              <a:ext uri="{FF2B5EF4-FFF2-40B4-BE49-F238E27FC236}">
                <a16:creationId xmlns:a16="http://schemas.microsoft.com/office/drawing/2014/main" id="{E6F895CF-DB92-E742-01B6-8BA96F2955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6370" y="2379662"/>
            <a:ext cx="5397100" cy="3036213"/>
          </a:xfrm>
          <a:prstGeom prst="rect">
            <a:avLst/>
          </a:prstGeom>
        </p:spPr>
      </p:pic>
    </p:spTree>
    <p:extLst>
      <p:ext uri="{BB962C8B-B14F-4D97-AF65-F5344CB8AC3E}">
        <p14:creationId xmlns:p14="http://schemas.microsoft.com/office/powerpoint/2010/main" val="254628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Data Augmentation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4943366" cy="3799911"/>
          </a:xfrm>
        </p:spPr>
        <p:txBody>
          <a:bodyPr>
            <a:normAutofit/>
          </a:bodyPr>
          <a:lstStyle/>
          <a:p>
            <a:r>
              <a:rPr lang="en-US" sz="1600" dirty="0"/>
              <a:t>Basic augmentation methods:</a:t>
            </a:r>
          </a:p>
          <a:p>
            <a:pPr marL="285750" indent="-285750">
              <a:buFont typeface="Arial" panose="020B0604020202020204" pitchFamily="34" charset="0"/>
              <a:buChar char="•"/>
            </a:pPr>
            <a:r>
              <a:rPr lang="en-US" sz="1600" dirty="0"/>
              <a:t>horizontal or vertical display, rotation, shift</a:t>
            </a:r>
          </a:p>
          <a:p>
            <a:pPr marL="285750" indent="-285750">
              <a:buFont typeface="Arial" panose="020B0604020202020204" pitchFamily="34" charset="0"/>
              <a:buChar char="•"/>
            </a:pPr>
            <a:r>
              <a:rPr lang="en-US" sz="1600" dirty="0"/>
              <a:t>changing brightness and contrast</a:t>
            </a:r>
          </a:p>
          <a:p>
            <a:pPr marL="285750" indent="-285750">
              <a:buFont typeface="Arial" panose="020B0604020202020204" pitchFamily="34" charset="0"/>
              <a:buChar char="•"/>
            </a:pPr>
            <a:r>
              <a:rPr lang="en-US" sz="1600" dirty="0"/>
              <a:t>randomly shuffling RGB channels distortion, blurring</a:t>
            </a:r>
          </a:p>
          <a:p>
            <a:r>
              <a:rPr lang="en-US" sz="1600" dirty="0"/>
              <a:t>Problems:</a:t>
            </a:r>
          </a:p>
          <a:p>
            <a:pPr marL="285750" indent="-285750">
              <a:buFont typeface="Arial" panose="020B0604020202020204" pitchFamily="34" charset="0"/>
              <a:buChar char="•"/>
            </a:pPr>
            <a:r>
              <a:rPr lang="en-US" sz="1600" dirty="0"/>
              <a:t>No fundamentally new images appear</a:t>
            </a:r>
          </a:p>
          <a:p>
            <a:pPr marL="285750" indent="-285750">
              <a:buFont typeface="Arial" panose="020B0604020202020204" pitchFamily="34" charset="0"/>
              <a:buChar char="•"/>
            </a:pPr>
            <a:r>
              <a:rPr lang="en-US" sz="1600" dirty="0"/>
              <a:t>MRI images are strictly standardized: centered, vertically and horizontally aligned, brightness and contrast normalized</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8" name="Рисунок 7" descr="Изображение выглядит как фрукт, снимок экрана, коллаж, мозаика&#10;&#10;Автоматически созданное описание">
            <a:extLst>
              <a:ext uri="{FF2B5EF4-FFF2-40B4-BE49-F238E27FC236}">
                <a16:creationId xmlns:a16="http://schemas.microsoft.com/office/drawing/2014/main" id="{3AB8BDD8-6997-98C3-3617-5B9E8524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6069" y="2197511"/>
            <a:ext cx="5940425" cy="3062605"/>
          </a:xfrm>
          <a:prstGeom prst="rect">
            <a:avLst/>
          </a:prstGeom>
        </p:spPr>
      </p:pic>
    </p:spTree>
    <p:extLst>
      <p:ext uri="{BB962C8B-B14F-4D97-AF65-F5344CB8AC3E}">
        <p14:creationId xmlns:p14="http://schemas.microsoft.com/office/powerpoint/2010/main" val="229298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Data Augmentation: </a:t>
            </a:r>
            <a:br>
              <a:rPr lang="en-US" dirty="0"/>
            </a:br>
            <a:r>
              <a:rPr lang="en-US" dirty="0"/>
              <a:t>Generative Adversarial Network (GAN)</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715776"/>
            <a:ext cx="4943366" cy="3463797"/>
          </a:xfrm>
        </p:spPr>
        <p:txBody>
          <a:bodyPr>
            <a:normAutofit/>
          </a:bodyPr>
          <a:lstStyle/>
          <a:p>
            <a:r>
              <a:rPr lang="en-US" sz="1600" dirty="0"/>
              <a:t>Two competing networks:</a:t>
            </a:r>
          </a:p>
          <a:p>
            <a:pPr marL="285750" indent="-285750">
              <a:buFont typeface="Arial" panose="020B0604020202020204" pitchFamily="34" charset="0"/>
              <a:buChar char="•"/>
            </a:pPr>
            <a:r>
              <a:rPr lang="en-US" sz="1600" dirty="0"/>
              <a:t>A generator creates images from random noise</a:t>
            </a:r>
          </a:p>
          <a:p>
            <a:pPr marL="285750" indent="-285750">
              <a:buFont typeface="Arial" panose="020B0604020202020204" pitchFamily="34" charset="0"/>
              <a:buChar char="•"/>
            </a:pPr>
            <a:r>
              <a:rPr lang="en-US" sz="1600" dirty="0"/>
              <a:t>A discriminator tries to distinguish the real images from the generated ones</a:t>
            </a:r>
          </a:p>
          <a:p>
            <a:r>
              <a:rPr lang="en-US" sz="1600" dirty="0"/>
              <a:t>After a while the generated images become indistinguishable from the real ones.</a:t>
            </a:r>
            <a:endParaRPr lang="ru-RU" sz="16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2" name="Рисунок 1" descr="Изображение выглядит как диаграмма&#10;&#10;Автоматически созданное описание">
            <a:extLst>
              <a:ext uri="{FF2B5EF4-FFF2-40B4-BE49-F238E27FC236}">
                <a16:creationId xmlns:a16="http://schemas.microsoft.com/office/drawing/2014/main" id="{2F98CB73-6A89-3AB7-85D4-62ADB7C466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1458" y="1836302"/>
            <a:ext cx="6026741" cy="3799911"/>
          </a:xfrm>
          <a:prstGeom prst="rect">
            <a:avLst/>
          </a:prstGeom>
          <a:noFill/>
          <a:ln>
            <a:noFill/>
          </a:ln>
        </p:spPr>
      </p:pic>
    </p:spTree>
    <p:extLst>
      <p:ext uri="{BB962C8B-B14F-4D97-AF65-F5344CB8AC3E}">
        <p14:creationId xmlns:p14="http://schemas.microsoft.com/office/powerpoint/2010/main" val="3767393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Human hemodynamics</a:t>
            </a:r>
            <a:endParaRPr lang="ru-RU" dirty="0"/>
          </a:p>
        </p:txBody>
      </p:sp>
      <mc:AlternateContent xmlns:mc="http://schemas.openxmlformats.org/markup-compatibility/2006" xmlns:a14="http://schemas.microsoft.com/office/drawing/2010/main">
        <mc:Choice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224816"/>
                <a:ext cx="6154115" cy="3954758"/>
              </a:xfrm>
            </p:spPr>
            <p:txBody>
              <a:bodyPr>
                <a:normAutofit/>
              </a:bodyPr>
              <a:lstStyle/>
              <a:p>
                <a:r>
                  <a:rPr lang="en-US" sz="1600" dirty="0"/>
                  <a:t>Two main equations:</a:t>
                </a:r>
              </a:p>
              <a:p>
                <a:pPr marL="285750" indent="-285750">
                  <a:buFont typeface="Arial" panose="020B0604020202020204" pitchFamily="34" charset="0"/>
                  <a:buChar char="•"/>
                </a:pPr>
                <a:r>
                  <a:rPr lang="en-US" sz="1600" dirty="0"/>
                  <a:t>Law of conservation of mass:</a:t>
                </a:r>
              </a:p>
              <a:p>
                <a:endParaRPr lang="en-US" sz="1600" dirty="0"/>
              </a:p>
              <a:p>
                <a:pPr/>
                <a14:m>
                  <m:oMathPara xmlns:m="http://schemas.openxmlformats.org/officeDocument/2006/math">
                    <m:oMathParaPr>
                      <m:jc m:val="centerGroup"/>
                    </m:oMathParaPr>
                    <m:oMath xmlns:m="http://schemas.openxmlformats.org/officeDocument/2006/math">
                      <m:sSub>
                        <m:sSubPr>
                          <m:ctrlPr>
                            <a:rPr lang="ru-RU" sz="1800" i="1" smtClean="0">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𝑆</m:t>
                          </m:r>
                        </m:e>
                        <m:sub>
                          <m:r>
                            <a:rPr lang="ru-RU" sz="1800" i="1">
                              <a:solidFill>
                                <a:srgbClr val="0E2D69"/>
                              </a:solidFill>
                              <a:effectLst/>
                              <a:latin typeface="Cambria Math" panose="02040503050406030204" pitchFamily="18" charset="0"/>
                              <a:ea typeface="Times New Roman" panose="02020603050405020304" pitchFamily="18" charset="0"/>
                            </a:rPr>
                            <m:t>1</m:t>
                          </m:r>
                        </m:sub>
                      </m:sSub>
                      <m:sSub>
                        <m:sSubPr>
                          <m:ctrlP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𝑣</m:t>
                          </m:r>
                        </m:e>
                        <m:sub>
                          <m:r>
                            <a:rPr lang="ru-RU" sz="1800" i="1">
                              <a:solidFill>
                                <a:srgbClr val="0E2D69"/>
                              </a:solidFill>
                              <a:effectLst/>
                              <a:latin typeface="Cambria Math" panose="02040503050406030204" pitchFamily="18" charset="0"/>
                              <a:ea typeface="Times New Roman" panose="02020603050405020304" pitchFamily="18" charset="0"/>
                            </a:rPr>
                            <m:t>1</m:t>
                          </m:r>
                        </m:sub>
                      </m:sSub>
                      <m:r>
                        <a:rPr lang="ru-RU" sz="1800" i="1">
                          <a:solidFill>
                            <a:srgbClr val="0E2D69"/>
                          </a:solidFill>
                          <a:effectLst/>
                          <a:latin typeface="Cambria Math" panose="02040503050406030204" pitchFamily="18" charset="0"/>
                          <a:ea typeface="Times New Roman" panose="02020603050405020304" pitchFamily="18" charset="0"/>
                        </a:rPr>
                        <m:t> = </m:t>
                      </m:r>
                      <m:sSub>
                        <m:sSubPr>
                          <m:ctrlP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𝑆</m:t>
                          </m:r>
                        </m:e>
                        <m:sub>
                          <m:r>
                            <a:rPr lang="ru-RU" sz="1800" i="1">
                              <a:solidFill>
                                <a:srgbClr val="0E2D69"/>
                              </a:solidFill>
                              <a:effectLst/>
                              <a:latin typeface="Cambria Math" panose="02040503050406030204" pitchFamily="18" charset="0"/>
                              <a:ea typeface="Times New Roman" panose="02020603050405020304" pitchFamily="18" charset="0"/>
                            </a:rPr>
                            <m:t>2</m:t>
                          </m:r>
                        </m:sub>
                      </m:sSub>
                      <m:sSub>
                        <m:sSubPr>
                          <m:ctrlP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𝑣</m:t>
                          </m:r>
                        </m:e>
                        <m:sub>
                          <m:r>
                            <a:rPr lang="ru-RU" sz="1800" i="1">
                              <a:solidFill>
                                <a:srgbClr val="0E2D69"/>
                              </a:solidFill>
                              <a:effectLst/>
                              <a:latin typeface="Cambria Math" panose="02040503050406030204" pitchFamily="18" charset="0"/>
                              <a:ea typeface="Times New Roman" panose="02020603050405020304" pitchFamily="18" charset="0"/>
                            </a:rPr>
                            <m:t>2</m:t>
                          </m:r>
                        </m:sub>
                      </m:sSub>
                      <m:r>
                        <a:rPr lang="ru-RU" sz="1800" i="1">
                          <a:solidFill>
                            <a:srgbClr val="0E2D69"/>
                          </a:solidFill>
                          <a:effectLst/>
                          <a:latin typeface="Cambria Math" panose="02040503050406030204" pitchFamily="18" charset="0"/>
                          <a:ea typeface="Times New Roman" panose="02020603050405020304" pitchFamily="18" charset="0"/>
                        </a:rPr>
                        <m:t> + </m:t>
                      </m:r>
                      <m:sSub>
                        <m:sSubPr>
                          <m:ctrlP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𝑆</m:t>
                          </m:r>
                        </m:e>
                        <m:sub>
                          <m:r>
                            <a:rPr lang="ru-RU" sz="1800" i="1">
                              <a:solidFill>
                                <a:srgbClr val="0E2D69"/>
                              </a:solidFill>
                              <a:effectLst/>
                              <a:latin typeface="Cambria Math" panose="02040503050406030204" pitchFamily="18" charset="0"/>
                              <a:ea typeface="Times New Roman" panose="02020603050405020304" pitchFamily="18" charset="0"/>
                            </a:rPr>
                            <m:t>3</m:t>
                          </m:r>
                        </m:sub>
                      </m:sSub>
                      <m:sSub>
                        <m:sSubPr>
                          <m:ctrlP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ctrlPr>
                        </m:sSubPr>
                        <m:e>
                          <m:r>
                            <a:rPr lang="ru-RU" sz="18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𝑣</m:t>
                          </m:r>
                        </m:e>
                        <m:sub>
                          <m:r>
                            <a:rPr lang="ru-RU" sz="1800" i="1">
                              <a:solidFill>
                                <a:srgbClr val="0E2D69"/>
                              </a:solidFill>
                              <a:effectLst/>
                              <a:latin typeface="Cambria Math" panose="02040503050406030204" pitchFamily="18" charset="0"/>
                              <a:ea typeface="Times New Roman" panose="02020603050405020304" pitchFamily="18" charset="0"/>
                            </a:rPr>
                            <m:t>3</m:t>
                          </m:r>
                        </m:sub>
                      </m:sSub>
                      <m:r>
                        <a:rPr lang="ru-RU" sz="1800" i="1">
                          <a:solidFill>
                            <a:srgbClr val="0E2D69"/>
                          </a:solidFill>
                          <a:effectLst/>
                          <a:latin typeface="Cambria Math" panose="02040503050406030204" pitchFamily="18" charset="0"/>
                          <a:ea typeface="Times New Roman" panose="02020603050405020304" pitchFamily="18" charset="0"/>
                        </a:rPr>
                        <m:t>,</m:t>
                      </m:r>
                    </m:oMath>
                  </m:oMathPara>
                </a14:m>
                <a:endParaRPr lang="en-US" sz="1600" dirty="0">
                  <a:solidFill>
                    <a:srgbClr val="0E2D69"/>
                  </a:solidFill>
                  <a:effectLst/>
                  <a:latin typeface="Times New Roman" panose="02020603050405020304" pitchFamily="18" charset="0"/>
                  <a:ea typeface="Times New Roman" panose="02020603050405020304" pitchFamily="18" charset="0"/>
                </a:endParaRPr>
              </a:p>
              <a:p>
                <a:r>
                  <a:rPr lang="en-US" sz="1600" dirty="0">
                    <a:solidFill>
                      <a:srgbClr val="0E2D69"/>
                    </a:solidFill>
                    <a:effectLst/>
                    <a:latin typeface="HSE Sans" panose="02000000000000000000"/>
                    <a:ea typeface="Times New Roman" panose="02020603050405020304" pitchFamily="18" charset="0"/>
                  </a:rPr>
                  <a:t>where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rPr>
                      <m:t>𝑆</m:t>
                    </m:r>
                  </m:oMath>
                </a14:m>
                <a:r>
                  <a:rPr lang="en-US" sz="1600" dirty="0">
                    <a:solidFill>
                      <a:srgbClr val="0E2D69"/>
                    </a:solidFill>
                    <a:effectLst/>
                    <a:latin typeface="HSE Sans" panose="02000000000000000000"/>
                    <a:ea typeface="Times New Roman" panose="02020603050405020304" pitchFamily="18" charset="0"/>
                  </a:rPr>
                  <a:t> – cross-sectional area,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rPr>
                      <m:t>𝑣</m:t>
                    </m:r>
                  </m:oMath>
                </a14:m>
                <a:r>
                  <a:rPr lang="en-US" sz="1600" dirty="0">
                    <a:solidFill>
                      <a:srgbClr val="0E2D69"/>
                    </a:solidFill>
                    <a:effectLst/>
                    <a:latin typeface="HSE Sans" panose="02000000000000000000"/>
                    <a:ea typeface="Times New Roman" panose="02020603050405020304" pitchFamily="18" charset="0"/>
                  </a:rPr>
                  <a:t> – blood flow rate.</a:t>
                </a:r>
                <a:endParaRPr lang="en-US" sz="1600" dirty="0">
                  <a:solidFill>
                    <a:srgbClr val="0E2D69"/>
                  </a:solidFill>
                  <a:effectLst/>
                  <a:latin typeface="Times New Roman" panose="02020603050405020304" pitchFamily="18" charset="0"/>
                  <a:ea typeface="Times New Roman" panose="02020603050405020304" pitchFamily="18" charset="0"/>
                </a:endParaRPr>
              </a:p>
              <a:p>
                <a:endParaRPr lang="en-US" sz="1600" dirty="0">
                  <a:solidFill>
                    <a:srgbClr val="0E2D69"/>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Bernoulli’s equation:</a:t>
                </a:r>
              </a:p>
              <a:p>
                <a:endParaRPr lang="en-US" sz="1600" dirty="0">
                  <a:solidFill>
                    <a:srgbClr val="0E2D69"/>
                  </a:solidFill>
                  <a:effectLst/>
                  <a:latin typeface="HSE Sans" panose="0200000000000000000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ru-RU" sz="1800" i="1" smtClean="0">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𝜌</m:t>
                      </m:r>
                      <m:f>
                        <m:fPr>
                          <m:ctrlPr>
                            <a:rPr lang="ru-RU" sz="2000" i="1">
                              <a:solidFill>
                                <a:srgbClr val="0E2D69"/>
                              </a:solidFill>
                              <a:effectLst/>
                              <a:latin typeface="Cambria Math" panose="02040503050406030204" pitchFamily="18" charset="0"/>
                            </a:rPr>
                          </m:ctrlPr>
                        </m:fPr>
                        <m:num>
                          <m:sSup>
                            <m:sSupPr>
                              <m:ctrlPr>
                                <a:rPr lang="ru-RU" sz="2000" i="1">
                                  <a:solidFill>
                                    <a:srgbClr val="0E2D69"/>
                                  </a:solidFill>
                                  <a:effectLst/>
                                  <a:latin typeface="Cambria Math" panose="02040503050406030204" pitchFamily="18" charset="0"/>
                                </a:rPr>
                              </m:ctrlPr>
                            </m:sSupPr>
                            <m:e>
                              <m:r>
                                <a:rPr lang="ru-RU"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p>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𝑔</m:t>
                      </m:r>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i="1">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m:t>
                      </m:r>
                      <m:r>
                        <a:rPr lang="en-US" sz="1800" b="0" i="1" smtClean="0">
                          <a:solidFill>
                            <a:srgbClr val="0E2D69"/>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600" dirty="0">
                  <a:solidFill>
                    <a:srgbClr val="0E2D69"/>
                  </a:solidFill>
                  <a:effectLst/>
                  <a:latin typeface="HSE Sans" panose="02000000000000000000"/>
                  <a:ea typeface="Times New Roman" panose="02020603050405020304" pitchFamily="18" charset="0"/>
                </a:endParaRPr>
              </a:p>
              <a:p>
                <a:r>
                  <a:rPr lang="en-US" sz="1600" dirty="0">
                    <a:solidFill>
                      <a:srgbClr val="0E2D69"/>
                    </a:solidFill>
                    <a:effectLst/>
                    <a:latin typeface="HSE Sans" panose="02000000000000000000"/>
                    <a:ea typeface="Times New Roman" panose="02020603050405020304" pitchFamily="18" charset="0"/>
                  </a:rPr>
                  <a:t>where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𝜌</m:t>
                    </m:r>
                  </m:oMath>
                </a14:m>
                <a:r>
                  <a:rPr lang="en-US" sz="1600" dirty="0">
                    <a:solidFill>
                      <a:srgbClr val="0E2D69"/>
                    </a:solidFill>
                    <a:effectLst/>
                    <a:latin typeface="HSE Sans" panose="02000000000000000000"/>
                    <a:ea typeface="Times New Roman" panose="02020603050405020304" pitchFamily="18" charset="0"/>
                  </a:rPr>
                  <a:t> – density (blood),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rPr>
                      <m:t>𝑣</m:t>
                    </m:r>
                  </m:oMath>
                </a14:m>
                <a:r>
                  <a:rPr lang="en-US" sz="1600" dirty="0">
                    <a:solidFill>
                      <a:srgbClr val="0E2D69"/>
                    </a:solidFill>
                    <a:effectLst/>
                    <a:latin typeface="HSE Sans" panose="02000000000000000000"/>
                    <a:ea typeface="Times New Roman" panose="02020603050405020304" pitchFamily="18" charset="0"/>
                  </a:rPr>
                  <a:t> – blood flow rate, </a:t>
                </a:r>
                <a14:m>
                  <m:oMath xmlns:m="http://schemas.openxmlformats.org/officeDocument/2006/math">
                    <m:r>
                      <a:rPr lang="en-US" sz="1600" i="1">
                        <a:solidFill>
                          <a:srgbClr val="0E2D69"/>
                        </a:solidFill>
                        <a:effectLst/>
                        <a:latin typeface="Cambria Math" panose="02040503050406030204" pitchFamily="18" charset="0"/>
                        <a:ea typeface="Times New Roman" panose="02020603050405020304" pitchFamily="18" charset="0"/>
                      </a:rPr>
                      <m:t>h</m:t>
                    </m:r>
                  </m:oMath>
                </a14:m>
                <a:r>
                  <a:rPr lang="en-US" sz="1600" dirty="0">
                    <a:solidFill>
                      <a:srgbClr val="0E2D69"/>
                    </a:solidFill>
                    <a:effectLst/>
                    <a:latin typeface="HSE Sans" panose="02000000000000000000"/>
                    <a:ea typeface="Times New Roman" panose="02020603050405020304" pitchFamily="18" charset="0"/>
                  </a:rPr>
                  <a:t> - height,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cs typeface="Cambria Math" panose="02040503050406030204" pitchFamily="18" charset="0"/>
                      </a:rPr>
                      <m:t>𝑝</m:t>
                    </m:r>
                  </m:oMath>
                </a14:m>
                <a:r>
                  <a:rPr lang="en-US" sz="1600" dirty="0">
                    <a:solidFill>
                      <a:srgbClr val="0E2D69"/>
                    </a:solidFill>
                    <a:effectLst/>
                    <a:latin typeface="HSE Sans" panose="02000000000000000000"/>
                    <a:ea typeface="Times New Roman" panose="02020603050405020304" pitchFamily="18" charset="0"/>
                  </a:rPr>
                  <a:t> – vessel pressure, </a:t>
                </a:r>
                <a14:m>
                  <m:oMath xmlns:m="http://schemas.openxmlformats.org/officeDocument/2006/math">
                    <m:r>
                      <a:rPr lang="ru-RU" sz="1600" i="1">
                        <a:solidFill>
                          <a:srgbClr val="0E2D69"/>
                        </a:solidFill>
                        <a:effectLst/>
                        <a:latin typeface="Cambria Math" panose="02040503050406030204" pitchFamily="18" charset="0"/>
                        <a:ea typeface="Times New Roman" panose="02020603050405020304" pitchFamily="18" charset="0"/>
                      </a:rPr>
                      <m:t>𝑔</m:t>
                    </m:r>
                  </m:oMath>
                </a14:m>
                <a:r>
                  <a:rPr lang="en-US" sz="1600" dirty="0">
                    <a:solidFill>
                      <a:srgbClr val="0E2D69"/>
                    </a:solidFill>
                    <a:effectLst/>
                    <a:latin typeface="HSE Sans" panose="02000000000000000000"/>
                    <a:ea typeface="Times New Roman" panose="02020603050405020304" pitchFamily="18" charset="0"/>
                  </a:rPr>
                  <a:t> – gravitational acceleration.</a:t>
                </a:r>
                <a:endParaRPr lang="ru-RU" sz="1600" dirty="0">
                  <a:solidFill>
                    <a:srgbClr val="0E2D69"/>
                  </a:solidFill>
                  <a:effectLst/>
                  <a:latin typeface="Times New Roman" panose="02020603050405020304" pitchFamily="18" charset="0"/>
                  <a:ea typeface="Times New Roman" panose="02020603050405020304" pitchFamily="18" charset="0"/>
                </a:endParaRPr>
              </a:p>
              <a:p>
                <a:endParaRPr lang="en-US" sz="1600" dirty="0">
                  <a:solidFill>
                    <a:srgbClr val="0E2D69"/>
                  </a:solidFill>
                  <a:effectLst/>
                  <a:latin typeface="HSE Sans" panose="02000000000000000000"/>
                  <a:ea typeface="Times New Roman" panose="02020603050405020304" pitchFamily="18" charset="0"/>
                </a:endParaRPr>
              </a:p>
            </p:txBody>
          </p:sp>
        </mc:Choice>
        <mc:Fallback xmlns="">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7" y="2224816"/>
                <a:ext cx="6154115" cy="3954758"/>
              </a:xfrm>
              <a:blipFill>
                <a:blip r:embed="rId3"/>
                <a:stretch>
                  <a:fillRect l="-1980" t="-1695" b="-1849"/>
                </a:stretch>
              </a:blipFill>
            </p:spPr>
            <p:txBody>
              <a:bodyPr/>
              <a:lstStyle/>
              <a:p>
                <a:r>
                  <a:rPr lang="ru-RU">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8" name="Рисунок 7" descr="Изображение выглядит как диаграмма&#10;&#10;Автоматически созданное описание">
            <a:extLst>
              <a:ext uri="{FF2B5EF4-FFF2-40B4-BE49-F238E27FC236}">
                <a16:creationId xmlns:a16="http://schemas.microsoft.com/office/drawing/2014/main" id="{CA5D23D6-5EBD-BD45-7B86-FECEA62AA6F4}"/>
              </a:ext>
            </a:extLst>
          </p:cNvPr>
          <p:cNvPicPr>
            <a:picLocks noChangeAspect="1"/>
          </p:cNvPicPr>
          <p:nvPr/>
        </p:nvPicPr>
        <p:blipFill>
          <a:blip r:embed="rId4"/>
          <a:srcRect/>
          <a:stretch>
            <a:fillRect/>
          </a:stretch>
        </p:blipFill>
        <p:spPr bwMode="auto">
          <a:xfrm>
            <a:off x="6740012" y="1447790"/>
            <a:ext cx="4938451" cy="5090917"/>
          </a:xfrm>
          <a:prstGeom prst="rect">
            <a:avLst/>
          </a:prstGeom>
          <a:noFill/>
          <a:ln w="9525">
            <a:noFill/>
            <a:miter lim="800000"/>
            <a:headEnd/>
            <a:tailEnd/>
          </a:ln>
        </p:spPr>
      </p:pic>
      <p:grpSp>
        <p:nvGrpSpPr>
          <p:cNvPr id="9" name="Группа 8">
            <a:extLst>
              <a:ext uri="{FF2B5EF4-FFF2-40B4-BE49-F238E27FC236}">
                <a16:creationId xmlns:a16="http://schemas.microsoft.com/office/drawing/2014/main" id="{51B3F94E-03BA-4825-BEDB-48D35B28C265}"/>
              </a:ext>
            </a:extLst>
          </p:cNvPr>
          <p:cNvGrpSpPr/>
          <p:nvPr/>
        </p:nvGrpSpPr>
        <p:grpSpPr>
          <a:xfrm>
            <a:off x="3711208" y="1447789"/>
            <a:ext cx="2548684" cy="1591575"/>
            <a:chOff x="5826801" y="1630751"/>
            <a:chExt cx="1991135" cy="1236533"/>
          </a:xfrm>
        </p:grpSpPr>
        <p:pic>
          <p:nvPicPr>
            <p:cNvPr id="10" name="Рисунок 9">
              <a:extLst>
                <a:ext uri="{FF2B5EF4-FFF2-40B4-BE49-F238E27FC236}">
                  <a16:creationId xmlns:a16="http://schemas.microsoft.com/office/drawing/2014/main" id="{0090F673-1706-3C53-CE55-B820625FBEE2}"/>
                </a:ext>
              </a:extLst>
            </p:cNvPr>
            <p:cNvPicPr>
              <a:picLocks noChangeAspect="1"/>
            </p:cNvPicPr>
            <p:nvPr/>
          </p:nvPicPr>
          <p:blipFill>
            <a:blip r:embed="rId5"/>
            <a:stretch>
              <a:fillRect/>
            </a:stretch>
          </p:blipFill>
          <p:spPr>
            <a:xfrm>
              <a:off x="5826801" y="1630751"/>
              <a:ext cx="1991135" cy="1236533"/>
            </a:xfrm>
            <a:prstGeom prst="rect">
              <a:avLst/>
            </a:prstGeom>
          </p:spPr>
        </p:pic>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74D9D6A-17A9-8534-847E-A8100B44C427}"/>
                    </a:ext>
                  </a:extLst>
                </p:cNvPr>
                <p:cNvSpPr/>
                <p:nvPr/>
              </p:nvSpPr>
              <p:spPr>
                <a:xfrm>
                  <a:off x="5826801" y="2208684"/>
                  <a:ext cx="371512" cy="276999"/>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𝑆</m:t>
                            </m:r>
                          </m:e>
                          <m:sub>
                            <m:r>
                              <a:rPr lang="en-US" sz="1200">
                                <a:latin typeface="Cambria Math" panose="02040503050406030204" pitchFamily="18" charset="0"/>
                              </a:rPr>
                              <m:t>1</m:t>
                            </m:r>
                          </m:sub>
                        </m:sSub>
                      </m:oMath>
                    </m:oMathPara>
                  </a14:m>
                  <a:endParaRPr lang="ru-RU" dirty="0"/>
                </a:p>
              </p:txBody>
            </p:sp>
          </mc:Choice>
          <mc:Fallback xmlns="">
            <p:sp>
              <p:nvSpPr>
                <p:cNvPr id="11" name="Прямоугольник 10">
                  <a:extLst>
                    <a:ext uri="{FF2B5EF4-FFF2-40B4-BE49-F238E27FC236}">
                      <a16:creationId xmlns:a16="http://schemas.microsoft.com/office/drawing/2014/main" id="{D74D9D6A-17A9-8534-847E-A8100B44C427}"/>
                    </a:ext>
                  </a:extLst>
                </p:cNvPr>
                <p:cNvSpPr>
                  <a:spLocks noRot="1" noChangeAspect="1" noMove="1" noResize="1" noEditPoints="1" noAdjustHandles="1" noChangeArrowheads="1" noChangeShapeType="1" noTextEdit="1"/>
                </p:cNvSpPr>
                <p:nvPr/>
              </p:nvSpPr>
              <p:spPr>
                <a:xfrm>
                  <a:off x="5826801" y="2208684"/>
                  <a:ext cx="371512" cy="276999"/>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430ABA32-9085-EC68-DBFA-8BAAFE012EB9}"/>
                    </a:ext>
                  </a:extLst>
                </p:cNvPr>
                <p:cNvSpPr/>
                <p:nvPr/>
              </p:nvSpPr>
              <p:spPr>
                <a:xfrm>
                  <a:off x="7410324" y="1702886"/>
                  <a:ext cx="375103" cy="276999"/>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ru-RU" sz="1200" i="1">
                                <a:latin typeface="Cambria Math" panose="02040503050406030204" pitchFamily="18" charset="0"/>
                              </a:rPr>
                            </m:ctrlPr>
                          </m:sSubPr>
                          <m:e>
                            <m:r>
                              <a:rPr lang="ru-RU" sz="1200">
                                <a:latin typeface="Cambria Math" panose="02040503050406030204" pitchFamily="18" charset="0"/>
                              </a:rPr>
                              <m:t>𝑆</m:t>
                            </m:r>
                          </m:e>
                          <m:sub>
                            <m:r>
                              <a:rPr lang="ru-RU" sz="1200">
                                <a:latin typeface="Cambria Math" panose="02040503050406030204" pitchFamily="18" charset="0"/>
                              </a:rPr>
                              <m:t>2</m:t>
                            </m:r>
                          </m:sub>
                        </m:sSub>
                      </m:oMath>
                    </m:oMathPara>
                  </a14:m>
                  <a:endParaRPr lang="ru-RU" dirty="0"/>
                </a:p>
              </p:txBody>
            </p:sp>
          </mc:Choice>
          <mc:Fallback xmlns="">
            <p:sp>
              <p:nvSpPr>
                <p:cNvPr id="12" name="Прямоугольник 11">
                  <a:extLst>
                    <a:ext uri="{FF2B5EF4-FFF2-40B4-BE49-F238E27FC236}">
                      <a16:creationId xmlns:a16="http://schemas.microsoft.com/office/drawing/2014/main" id="{430ABA32-9085-EC68-DBFA-8BAAFE012EB9}"/>
                    </a:ext>
                  </a:extLst>
                </p:cNvPr>
                <p:cNvSpPr>
                  <a:spLocks noRot="1" noChangeAspect="1" noMove="1" noResize="1" noEditPoints="1" noAdjustHandles="1" noChangeArrowheads="1" noChangeShapeType="1" noTextEdit="1"/>
                </p:cNvSpPr>
                <p:nvPr/>
              </p:nvSpPr>
              <p:spPr>
                <a:xfrm>
                  <a:off x="7410324" y="1702886"/>
                  <a:ext cx="375103" cy="276999"/>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a:extLst>
                    <a:ext uri="{FF2B5EF4-FFF2-40B4-BE49-F238E27FC236}">
                      <a16:creationId xmlns:a16="http://schemas.microsoft.com/office/drawing/2014/main" id="{F2FBD9AF-0FD8-DBA6-2F33-5FA8AAD1961F}"/>
                    </a:ext>
                  </a:extLst>
                </p:cNvPr>
                <p:cNvSpPr/>
                <p:nvPr/>
              </p:nvSpPr>
              <p:spPr>
                <a:xfrm>
                  <a:off x="7460530" y="2507651"/>
                  <a:ext cx="357406" cy="261610"/>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ru-RU" sz="1100" i="1">
                                <a:latin typeface="Cambria Math" panose="02040503050406030204" pitchFamily="18" charset="0"/>
                              </a:rPr>
                            </m:ctrlPr>
                          </m:sSubPr>
                          <m:e>
                            <m:r>
                              <a:rPr lang="ru-RU" sz="1100">
                                <a:latin typeface="Cambria Math" panose="02040503050406030204" pitchFamily="18" charset="0"/>
                              </a:rPr>
                              <m:t>𝑆</m:t>
                            </m:r>
                          </m:e>
                          <m:sub>
                            <m:r>
                              <a:rPr lang="ru-RU" sz="1100">
                                <a:latin typeface="Cambria Math" panose="02040503050406030204" pitchFamily="18" charset="0"/>
                              </a:rPr>
                              <m:t>3</m:t>
                            </m:r>
                          </m:sub>
                        </m:sSub>
                      </m:oMath>
                    </m:oMathPara>
                  </a14:m>
                  <a:endParaRPr lang="ru-RU" sz="1100" dirty="0"/>
                </a:p>
              </p:txBody>
            </p:sp>
          </mc:Choice>
          <mc:Fallback xmlns="">
            <p:sp>
              <p:nvSpPr>
                <p:cNvPr id="13" name="Прямоугольник 12">
                  <a:extLst>
                    <a:ext uri="{FF2B5EF4-FFF2-40B4-BE49-F238E27FC236}">
                      <a16:creationId xmlns:a16="http://schemas.microsoft.com/office/drawing/2014/main" id="{F2FBD9AF-0FD8-DBA6-2F33-5FA8AAD1961F}"/>
                    </a:ext>
                  </a:extLst>
                </p:cNvPr>
                <p:cNvSpPr>
                  <a:spLocks noRot="1" noChangeAspect="1" noMove="1" noResize="1" noEditPoints="1" noAdjustHandles="1" noChangeArrowheads="1" noChangeShapeType="1" noTextEdit="1"/>
                </p:cNvSpPr>
                <p:nvPr/>
              </p:nvSpPr>
              <p:spPr>
                <a:xfrm>
                  <a:off x="7460530" y="2507651"/>
                  <a:ext cx="357406" cy="261610"/>
                </a:xfrm>
                <a:prstGeom prst="rect">
                  <a:avLst/>
                </a:prstGeom>
                <a:blipFill>
                  <a:blip r:embed="rId8"/>
                  <a:stretch>
                    <a:fillRect/>
                  </a:stretch>
                </a:blipFill>
              </p:spPr>
              <p:txBody>
                <a:bodyPr/>
                <a:lstStyle/>
                <a:p>
                  <a:r>
                    <a:rPr lang="ru-RU">
                      <a:noFill/>
                    </a:rPr>
                    <a:t> </a:t>
                  </a:r>
                </a:p>
              </p:txBody>
            </p:sp>
          </mc:Fallback>
        </mc:AlternateContent>
        <p:cxnSp>
          <p:nvCxnSpPr>
            <p:cNvPr id="14" name="Прямая со стрелкой 13">
              <a:extLst>
                <a:ext uri="{FF2B5EF4-FFF2-40B4-BE49-F238E27FC236}">
                  <a16:creationId xmlns:a16="http://schemas.microsoft.com/office/drawing/2014/main" id="{F40C8D5A-7608-C6F1-3617-D53CB626A7D2}"/>
                </a:ext>
              </a:extLst>
            </p:cNvPr>
            <p:cNvCxnSpPr/>
            <p:nvPr/>
          </p:nvCxnSpPr>
          <p:spPr>
            <a:xfrm>
              <a:off x="6376086" y="2339032"/>
              <a:ext cx="354227"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Прямоугольник 14">
                  <a:extLst>
                    <a:ext uri="{FF2B5EF4-FFF2-40B4-BE49-F238E27FC236}">
                      <a16:creationId xmlns:a16="http://schemas.microsoft.com/office/drawing/2014/main" id="{CA7E886F-4C34-9980-67DB-5D8A1048328C}"/>
                    </a:ext>
                  </a:extLst>
                </p:cNvPr>
                <p:cNvSpPr/>
                <p:nvPr/>
              </p:nvSpPr>
              <p:spPr>
                <a:xfrm>
                  <a:off x="6087762" y="2196740"/>
                  <a:ext cx="378373" cy="276999"/>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ru-RU" sz="1200" i="1" smtClean="0">
                                <a:solidFill>
                                  <a:schemeClr val="bg1"/>
                                </a:solidFill>
                                <a:latin typeface="Cambria Math" panose="02040503050406030204" pitchFamily="18" charset="0"/>
                              </a:rPr>
                            </m:ctrlPr>
                          </m:sSubPr>
                          <m:e>
                            <m:r>
                              <a:rPr lang="ru-RU" sz="1200">
                                <a:solidFill>
                                  <a:schemeClr val="bg1"/>
                                </a:solidFill>
                                <a:latin typeface="Cambria Math" panose="02040503050406030204" pitchFamily="18" charset="0"/>
                              </a:rPr>
                              <m:t>𝑣</m:t>
                            </m:r>
                          </m:e>
                          <m:sub>
                            <m:r>
                              <a:rPr lang="ru-RU" sz="1200">
                                <a:solidFill>
                                  <a:schemeClr val="bg1"/>
                                </a:solidFill>
                                <a:latin typeface="Cambria Math" panose="02040503050406030204" pitchFamily="18" charset="0"/>
                              </a:rPr>
                              <m:t>1</m:t>
                            </m:r>
                          </m:sub>
                        </m:sSub>
                      </m:oMath>
                    </m:oMathPara>
                  </a14:m>
                  <a:endParaRPr lang="ru-RU" sz="1200" dirty="0">
                    <a:solidFill>
                      <a:schemeClr val="bg1"/>
                    </a:solidFill>
                  </a:endParaRPr>
                </a:p>
              </p:txBody>
            </p:sp>
          </mc:Choice>
          <mc:Fallback xmlns="">
            <p:sp>
              <p:nvSpPr>
                <p:cNvPr id="15" name="Прямоугольник 14">
                  <a:extLst>
                    <a:ext uri="{FF2B5EF4-FFF2-40B4-BE49-F238E27FC236}">
                      <a16:creationId xmlns:a16="http://schemas.microsoft.com/office/drawing/2014/main" id="{CA7E886F-4C34-9980-67DB-5D8A1048328C}"/>
                    </a:ext>
                  </a:extLst>
                </p:cNvPr>
                <p:cNvSpPr>
                  <a:spLocks noRot="1" noChangeAspect="1" noMove="1" noResize="1" noEditPoints="1" noAdjustHandles="1" noChangeArrowheads="1" noChangeShapeType="1" noTextEdit="1"/>
                </p:cNvSpPr>
                <p:nvPr/>
              </p:nvSpPr>
              <p:spPr>
                <a:xfrm>
                  <a:off x="6087762" y="2196740"/>
                  <a:ext cx="378373" cy="276999"/>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a:extLst>
                    <a:ext uri="{FF2B5EF4-FFF2-40B4-BE49-F238E27FC236}">
                      <a16:creationId xmlns:a16="http://schemas.microsoft.com/office/drawing/2014/main" id="{840CF6B5-879C-61C0-9FC2-FFC56915B8B0}"/>
                    </a:ext>
                  </a:extLst>
                </p:cNvPr>
                <p:cNvSpPr/>
                <p:nvPr/>
              </p:nvSpPr>
              <p:spPr>
                <a:xfrm>
                  <a:off x="7172447" y="1811085"/>
                  <a:ext cx="381963" cy="276999"/>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ru-RU" sz="1200" i="1" smtClean="0">
                                <a:solidFill>
                                  <a:schemeClr val="bg1"/>
                                </a:solidFill>
                                <a:latin typeface="Cambria Math" panose="02040503050406030204" pitchFamily="18" charset="0"/>
                              </a:rPr>
                            </m:ctrlPr>
                          </m:sSubPr>
                          <m:e>
                            <m:r>
                              <a:rPr lang="ru-RU" sz="1200">
                                <a:solidFill>
                                  <a:schemeClr val="bg1"/>
                                </a:solidFill>
                                <a:latin typeface="Cambria Math" panose="02040503050406030204" pitchFamily="18" charset="0"/>
                              </a:rPr>
                              <m:t>𝑣</m:t>
                            </m:r>
                          </m:e>
                          <m:sub>
                            <m:r>
                              <a:rPr lang="ru-RU" sz="1200">
                                <a:solidFill>
                                  <a:schemeClr val="bg1"/>
                                </a:solidFill>
                                <a:latin typeface="Cambria Math" panose="02040503050406030204" pitchFamily="18" charset="0"/>
                              </a:rPr>
                              <m:t>2</m:t>
                            </m:r>
                          </m:sub>
                        </m:sSub>
                      </m:oMath>
                    </m:oMathPara>
                  </a14:m>
                  <a:endParaRPr lang="ru-RU" sz="1200" dirty="0">
                    <a:solidFill>
                      <a:schemeClr val="bg1"/>
                    </a:solidFill>
                  </a:endParaRPr>
                </a:p>
              </p:txBody>
            </p:sp>
          </mc:Choice>
          <mc:Fallback xmlns="">
            <p:sp>
              <p:nvSpPr>
                <p:cNvPr id="16" name="Прямоугольник 15">
                  <a:extLst>
                    <a:ext uri="{FF2B5EF4-FFF2-40B4-BE49-F238E27FC236}">
                      <a16:creationId xmlns:a16="http://schemas.microsoft.com/office/drawing/2014/main" id="{840CF6B5-879C-61C0-9FC2-FFC56915B8B0}"/>
                    </a:ext>
                  </a:extLst>
                </p:cNvPr>
                <p:cNvSpPr>
                  <a:spLocks noRot="1" noChangeAspect="1" noMove="1" noResize="1" noEditPoints="1" noAdjustHandles="1" noChangeArrowheads="1" noChangeShapeType="1" noTextEdit="1"/>
                </p:cNvSpPr>
                <p:nvPr/>
              </p:nvSpPr>
              <p:spPr>
                <a:xfrm>
                  <a:off x="7172447" y="1811085"/>
                  <a:ext cx="381963" cy="276999"/>
                </a:xfrm>
                <a:prstGeom prst="rect">
                  <a:avLst/>
                </a:prstGeom>
                <a:blipFill>
                  <a:blip r:embed="rId10"/>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Прямоугольник 16">
                  <a:extLst>
                    <a:ext uri="{FF2B5EF4-FFF2-40B4-BE49-F238E27FC236}">
                      <a16:creationId xmlns:a16="http://schemas.microsoft.com/office/drawing/2014/main" id="{EAD27003-2753-5FEC-0E1C-DEF7448D0A99}"/>
                    </a:ext>
                  </a:extLst>
                </p:cNvPr>
                <p:cNvSpPr/>
                <p:nvPr/>
              </p:nvSpPr>
              <p:spPr>
                <a:xfrm>
                  <a:off x="7172446" y="2419249"/>
                  <a:ext cx="381963" cy="276999"/>
                </a:xfrm>
                <a:prstGeom prst="rect">
                  <a:avLst/>
                </a:prstGeom>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a:lstStyle>
                <a:p>
                  <a:pPr/>
                  <a14:m>
                    <m:oMathPara xmlns:m="http://schemas.openxmlformats.org/officeDocument/2006/math">
                      <m:oMathParaPr>
                        <m:jc m:val="centerGroup"/>
                      </m:oMathParaPr>
                      <m:oMath xmlns:m="http://schemas.openxmlformats.org/officeDocument/2006/math">
                        <m:sSub>
                          <m:sSubPr>
                            <m:ctrlPr>
                              <a:rPr lang="ru-RU" sz="1200" i="1" smtClean="0">
                                <a:solidFill>
                                  <a:schemeClr val="bg1"/>
                                </a:solidFill>
                                <a:latin typeface="Cambria Math" panose="02040503050406030204" pitchFamily="18" charset="0"/>
                              </a:rPr>
                            </m:ctrlPr>
                          </m:sSubPr>
                          <m:e>
                            <m:r>
                              <a:rPr lang="ru-RU" sz="1200">
                                <a:solidFill>
                                  <a:schemeClr val="bg1"/>
                                </a:solidFill>
                                <a:latin typeface="Cambria Math" panose="02040503050406030204" pitchFamily="18" charset="0"/>
                              </a:rPr>
                              <m:t>𝑣</m:t>
                            </m:r>
                          </m:e>
                          <m:sub>
                            <m:r>
                              <a:rPr lang="ru-RU" sz="1200">
                                <a:solidFill>
                                  <a:schemeClr val="bg1"/>
                                </a:solidFill>
                                <a:latin typeface="Cambria Math" panose="02040503050406030204" pitchFamily="18" charset="0"/>
                              </a:rPr>
                              <m:t>3</m:t>
                            </m:r>
                          </m:sub>
                        </m:sSub>
                      </m:oMath>
                    </m:oMathPara>
                  </a14:m>
                  <a:endParaRPr lang="ru-RU" sz="1200" dirty="0">
                    <a:solidFill>
                      <a:schemeClr val="bg1"/>
                    </a:solidFill>
                  </a:endParaRPr>
                </a:p>
              </p:txBody>
            </p:sp>
          </mc:Choice>
          <mc:Fallback xmlns="">
            <p:sp>
              <p:nvSpPr>
                <p:cNvPr id="17" name="Прямоугольник 16">
                  <a:extLst>
                    <a:ext uri="{FF2B5EF4-FFF2-40B4-BE49-F238E27FC236}">
                      <a16:creationId xmlns:a16="http://schemas.microsoft.com/office/drawing/2014/main" id="{EAD27003-2753-5FEC-0E1C-DEF7448D0A99}"/>
                    </a:ext>
                  </a:extLst>
                </p:cNvPr>
                <p:cNvSpPr>
                  <a:spLocks noRot="1" noChangeAspect="1" noMove="1" noResize="1" noEditPoints="1" noAdjustHandles="1" noChangeArrowheads="1" noChangeShapeType="1" noTextEdit="1"/>
                </p:cNvSpPr>
                <p:nvPr/>
              </p:nvSpPr>
              <p:spPr>
                <a:xfrm>
                  <a:off x="7172446" y="2419249"/>
                  <a:ext cx="381963" cy="276999"/>
                </a:xfrm>
                <a:prstGeom prst="rect">
                  <a:avLst/>
                </a:prstGeom>
                <a:blipFill>
                  <a:blip r:embed="rId11"/>
                  <a:stretch>
                    <a:fillRect/>
                  </a:stretch>
                </a:blipFill>
              </p:spPr>
              <p:txBody>
                <a:bodyPr/>
                <a:lstStyle/>
                <a:p>
                  <a:r>
                    <a:rPr lang="ru-RU">
                      <a:noFill/>
                    </a:rPr>
                    <a:t> </a:t>
                  </a:r>
                </a:p>
              </p:txBody>
            </p:sp>
          </mc:Fallback>
        </mc:AlternateContent>
        <p:cxnSp>
          <p:nvCxnSpPr>
            <p:cNvPr id="18" name="Прямая со стрелкой 17">
              <a:extLst>
                <a:ext uri="{FF2B5EF4-FFF2-40B4-BE49-F238E27FC236}">
                  <a16:creationId xmlns:a16="http://schemas.microsoft.com/office/drawing/2014/main" id="{E4066B6C-E49E-C841-ADF4-6FA9CD389EB2}"/>
                </a:ext>
              </a:extLst>
            </p:cNvPr>
            <p:cNvCxnSpPr/>
            <p:nvPr/>
          </p:nvCxnSpPr>
          <p:spPr>
            <a:xfrm>
              <a:off x="6889071" y="2429005"/>
              <a:ext cx="354227" cy="11335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6960857C-2C69-2CE1-4F2A-035F9C3FA1AA}"/>
                </a:ext>
              </a:extLst>
            </p:cNvPr>
            <p:cNvCxnSpPr/>
            <p:nvPr/>
          </p:nvCxnSpPr>
          <p:spPr>
            <a:xfrm flipV="1">
              <a:off x="6908921" y="2063251"/>
              <a:ext cx="334377" cy="19760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49873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Data preprocessing</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224816"/>
            <a:ext cx="6154115" cy="3954758"/>
          </a:xfrm>
        </p:spPr>
        <p:txBody>
          <a:bodyPr>
            <a:normAutofit/>
          </a:bodyPr>
          <a:lstStyle/>
          <a:p>
            <a:r>
              <a:rPr lang="en-US" sz="1600" dirty="0"/>
              <a:t>81 patients: 10 MRI scans each</a:t>
            </a:r>
          </a:p>
          <a:p>
            <a:r>
              <a:rPr lang="en-US" sz="1600" dirty="0"/>
              <a:t>CEAP diagnosis: </a:t>
            </a:r>
          </a:p>
          <a:p>
            <a:pPr marL="285750" indent="-285750">
              <a:buFont typeface="Arial" panose="020B0604020202020204" pitchFamily="34" charset="0"/>
              <a:buChar char="•"/>
            </a:pPr>
            <a:r>
              <a:rPr lang="en-US" sz="1600" dirty="0"/>
              <a:t>59 healthy (C0-C2)</a:t>
            </a:r>
          </a:p>
          <a:p>
            <a:pPr marL="285750" indent="-285750">
              <a:buFont typeface="Arial" panose="020B0604020202020204" pitchFamily="34" charset="0"/>
              <a:buChar char="•"/>
            </a:pPr>
            <a:r>
              <a:rPr lang="en-US" sz="1600" dirty="0"/>
              <a:t>22 sick (C3-C6)</a:t>
            </a:r>
          </a:p>
          <a:p>
            <a:r>
              <a:rPr lang="en-US" sz="1600" dirty="0"/>
              <a:t>Preprocessing:</a:t>
            </a:r>
          </a:p>
          <a:p>
            <a:pPr marL="285750" indent="-285750">
              <a:buFont typeface="Arial" panose="020B0604020202020204" pitchFamily="34" charset="0"/>
              <a:buChar char="•"/>
            </a:pPr>
            <a:r>
              <a:rPr lang="en-US" sz="1600" dirty="0"/>
              <a:t>cutting uninformative edges,</a:t>
            </a:r>
          </a:p>
          <a:p>
            <a:pPr marL="285750" indent="-285750">
              <a:buFont typeface="Arial" panose="020B0604020202020204" pitchFamily="34" charset="0"/>
              <a:buChar char="•"/>
            </a:pPr>
            <a:r>
              <a:rPr lang="en-US" sz="1600" dirty="0"/>
              <a:t>merging into a single image,</a:t>
            </a:r>
          </a:p>
          <a:p>
            <a:pPr marL="285750" indent="-285750">
              <a:buFont typeface="Arial" panose="020B0604020202020204" pitchFamily="34" charset="0"/>
              <a:buChar char="•"/>
            </a:pPr>
            <a:r>
              <a:rPr lang="en-US" sz="1600" dirty="0"/>
              <a:t>organizing into the batches</a:t>
            </a:r>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2" name="Рисунок 1" descr="Изображение выглядит как снимок экрана&#10;&#10;Автоматически созданное описание">
            <a:extLst>
              <a:ext uri="{FF2B5EF4-FFF2-40B4-BE49-F238E27FC236}">
                <a16:creationId xmlns:a16="http://schemas.microsoft.com/office/drawing/2014/main" id="{2F52ADE9-6126-C782-F7B4-21B85B9B4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365" y="2112204"/>
            <a:ext cx="6527390" cy="3298006"/>
          </a:xfrm>
          <a:prstGeom prst="rect">
            <a:avLst/>
          </a:prstGeom>
        </p:spPr>
      </p:pic>
    </p:spTree>
    <p:extLst>
      <p:ext uri="{BB962C8B-B14F-4D97-AF65-F5344CB8AC3E}">
        <p14:creationId xmlns:p14="http://schemas.microsoft.com/office/powerpoint/2010/main" val="91564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p:txBody>
          <a:bodyPr/>
          <a:lstStyle/>
          <a:p>
            <a:r>
              <a:rPr lang="en-US" dirty="0"/>
              <a:t>Standard GAN model</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224816"/>
            <a:ext cx="3904271" cy="3954758"/>
          </a:xfrm>
        </p:spPr>
        <p:txBody>
          <a:bodyPr>
            <a:normAutofit/>
          </a:bodyPr>
          <a:lstStyle/>
          <a:p>
            <a:pPr marL="285750" indent="-285750">
              <a:buFont typeface="Arial" panose="020B0604020202020204" pitchFamily="34" charset="0"/>
              <a:buChar char="•"/>
            </a:pPr>
            <a:endParaRPr lang="ru-RU" sz="1600" dirty="0">
              <a:solidFill>
                <a:srgbClr val="0E2D69"/>
              </a:solidFill>
              <a:effectLst/>
              <a:latin typeface="HSE Sans" panose="02000000000000000000"/>
              <a:ea typeface="Times New Roman" panose="02020603050405020304" pitchFamily="18" charset="0"/>
            </a:endParaRP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Standar</a:t>
            </a:r>
            <a:r>
              <a:rPr lang="en-US" sz="1600" dirty="0">
                <a:latin typeface="HSE Sans" panose="02000000000000000000"/>
                <a:ea typeface="Times New Roman" panose="02020603050405020304" pitchFamily="18" charset="0"/>
              </a:rPr>
              <a:t>d GAN architecture</a:t>
            </a:r>
          </a:p>
          <a:p>
            <a:pPr marL="285750" indent="-285750">
              <a:buFont typeface="Arial" panose="020B0604020202020204" pitchFamily="34" charset="0"/>
              <a:buChar char="•"/>
            </a:pPr>
            <a:r>
              <a:rPr lang="en-US" sz="1600" dirty="0">
                <a:solidFill>
                  <a:srgbClr val="0E2D69"/>
                </a:solidFill>
                <a:effectLst/>
                <a:latin typeface="HSE Sans" panose="02000000000000000000"/>
                <a:ea typeface="Times New Roman" panose="02020603050405020304" pitchFamily="18" charset="0"/>
              </a:rPr>
              <a:t>Loss function:</a:t>
            </a:r>
            <a:r>
              <a:rPr lang="en-US" sz="1600" dirty="0">
                <a:latin typeface="HSE Sans" panose="02000000000000000000"/>
                <a:ea typeface="Times New Roman" panose="02020603050405020304" pitchFamily="18" charset="0"/>
              </a:rPr>
              <a:t> </a:t>
            </a:r>
          </a:p>
          <a:p>
            <a:r>
              <a:rPr lang="en-US" sz="1600" dirty="0">
                <a:latin typeface="HSE Sans" panose="02000000000000000000"/>
                <a:ea typeface="Times New Roman" panose="02020603050405020304" pitchFamily="18" charset="0"/>
              </a:rPr>
              <a:t>       Binary cross-entropy</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Batch normalization layers with Leaky RELU activation function</a:t>
            </a:r>
          </a:p>
          <a:p>
            <a:pPr marL="285750" indent="-285750">
              <a:buFont typeface="Arial" panose="020B0604020202020204" pitchFamily="34" charset="0"/>
              <a:buChar char="•"/>
            </a:pPr>
            <a:r>
              <a:rPr lang="en-US" sz="1600" dirty="0">
                <a:latin typeface="HSE Sans" panose="02000000000000000000"/>
                <a:ea typeface="Times New Roman" panose="02020603050405020304" pitchFamily="18" charset="0"/>
              </a:rPr>
              <a:t>Dropout rate equal to 0.3</a:t>
            </a:r>
          </a:p>
          <a:p>
            <a:pPr marL="285750" indent="-285750">
              <a:buFont typeface="Arial" panose="020B0604020202020204" pitchFamily="34" charset="0"/>
              <a:buChar char="•"/>
            </a:pPr>
            <a:endParaRPr lang="en-US" sz="1600" dirty="0">
              <a:solidFill>
                <a:srgbClr val="0E2D69"/>
              </a:solidFill>
              <a:effectLst/>
              <a:latin typeface="HSE Sans" panose="02000000000000000000"/>
              <a:ea typeface="Times New Roman" panose="02020603050405020304" pitchFamily="18"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US" sz="1200" dirty="0"/>
              <a:t>Faculty of Computer Science</a:t>
            </a:r>
            <a:endParaRPr lang="ru-RU" sz="1200"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sz="1200" dirty="0"/>
              <a:t>Data Science and </a:t>
            </a:r>
          </a:p>
          <a:p>
            <a:r>
              <a:rPr lang="en-US" sz="1200" dirty="0"/>
              <a:t>Business Analytics</a:t>
            </a:r>
            <a:endParaRPr lang="ru-RU" sz="1200" dirty="0"/>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en-US" sz="1200" dirty="0"/>
              <a:t>Deep Learning Neural Network to Identify Phlebology Disease</a:t>
            </a:r>
            <a:endParaRPr lang="ru-RU" sz="1200" dirty="0"/>
          </a:p>
        </p:txBody>
      </p:sp>
      <p:pic>
        <p:nvPicPr>
          <p:cNvPr id="8" name="Рисунок 7" descr="Изображение выглядит как диаграмма, График, текст, линия&#10;&#10;Автоматически созданное описание">
            <a:extLst>
              <a:ext uri="{FF2B5EF4-FFF2-40B4-BE49-F238E27FC236}">
                <a16:creationId xmlns:a16="http://schemas.microsoft.com/office/drawing/2014/main" id="{D071FCF5-3727-304B-52C0-C4B589801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484" y="1106310"/>
            <a:ext cx="7069619" cy="2627787"/>
          </a:xfrm>
          <a:prstGeom prst="rect">
            <a:avLst/>
          </a:prstGeom>
        </p:spPr>
      </p:pic>
      <p:pic>
        <p:nvPicPr>
          <p:cNvPr id="9" name="Рисунок 8" descr="Изображение выглядит как текст, диаграмма, снимок экрана, График&#10;&#10;Автоматически созданное описание">
            <a:extLst>
              <a:ext uri="{FF2B5EF4-FFF2-40B4-BE49-F238E27FC236}">
                <a16:creationId xmlns:a16="http://schemas.microsoft.com/office/drawing/2014/main" id="{231A2170-5806-9325-E28A-1CC7727B7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168" y="3762472"/>
            <a:ext cx="7115935" cy="2905705"/>
          </a:xfrm>
          <a:prstGeom prst="rect">
            <a:avLst/>
          </a:prstGeom>
        </p:spPr>
      </p:pic>
    </p:spTree>
    <p:extLst>
      <p:ext uri="{BB962C8B-B14F-4D97-AF65-F5344CB8AC3E}">
        <p14:creationId xmlns:p14="http://schemas.microsoft.com/office/powerpoint/2010/main" val="336913862"/>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1010</TotalTime>
  <Words>994</Words>
  <Application>Microsoft Office PowerPoint</Application>
  <PresentationFormat>Широкоэкранный</PresentationFormat>
  <Paragraphs>208</Paragraphs>
  <Slides>22</Slides>
  <Notes>15</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Calibri</vt:lpstr>
      <vt:lpstr>Calibri Light</vt:lpstr>
      <vt:lpstr>Cambria Math</vt:lpstr>
      <vt:lpstr>HSE Sans</vt:lpstr>
      <vt:lpstr>Times New Roman</vt:lpstr>
      <vt:lpstr>Office Theme</vt:lpstr>
      <vt:lpstr>Deep Learning Neural Networks to Identify Phlebology Disease  (Joint Project with Antireflux Hospital)</vt:lpstr>
      <vt:lpstr>Introduction</vt:lpstr>
      <vt:lpstr>Tasks and Objectives</vt:lpstr>
      <vt:lpstr>Convolutional Neural Networks</vt:lpstr>
      <vt:lpstr>Data Augmentation</vt:lpstr>
      <vt:lpstr>Data Augmentation:  Generative Adversarial Network (GAN)</vt:lpstr>
      <vt:lpstr>Human hemodynamics</vt:lpstr>
      <vt:lpstr>Data preprocessing</vt:lpstr>
      <vt:lpstr>Standard GAN model</vt:lpstr>
      <vt:lpstr>GAN with PINN</vt:lpstr>
      <vt:lpstr>Model evaluation</vt:lpstr>
      <vt:lpstr>Презентация PowerPoint</vt:lpstr>
      <vt:lpstr>Презентация PowerPoint</vt:lpstr>
      <vt:lpstr>Презентация PowerPoint</vt:lpstr>
      <vt:lpstr>Conclusion</vt:lpstr>
      <vt:lpstr>Further work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Руцинский Арсентий Андреевич</cp:lastModifiedBy>
  <cp:revision>21</cp:revision>
  <cp:lastPrinted>2021-11-11T13:08:42Z</cp:lastPrinted>
  <dcterms:created xsi:type="dcterms:W3CDTF">2021-11-11T08:52:47Z</dcterms:created>
  <dcterms:modified xsi:type="dcterms:W3CDTF">2023-06-14T23:12:55Z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