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6858000" cy="9144000"/>
  <p:embeddedFontLst>
    <p:embeddedFont>
      <p:font typeface="Bell MT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4" roundtripDataSignature="AMtx7mjeXWg7prm105i+mdraMFqcrOJI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174F61-E8CB-407C-9496-6A6AAA12538A}">
  <a:tblStyle styleId="{9C174F61-E8CB-407C-9496-6A6AAA12538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BellMT-italic.fntdata"/><Relationship Id="rId61" Type="http://schemas.openxmlformats.org/officeDocument/2006/relationships/font" Target="fonts/BellMT-bold.fntdata"/><Relationship Id="rId20" Type="http://schemas.openxmlformats.org/officeDocument/2006/relationships/slide" Target="slides/slide14.xml"/><Relationship Id="rId64" Type="http://customschemas.google.com/relationships/presentationmetadata" Target="metadata"/><Relationship Id="rId63" Type="http://schemas.openxmlformats.org/officeDocument/2006/relationships/font" Target="fonts/BellMT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BellMT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oleObject" Target="Macintosh%20HD:Users:jeremycalder2:Desktop:Jill_Mary_Rhythm:pauses_charts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openxmlformats.org/officeDocument/2006/relationships/oleObject" Target="Macintosh%20HD:Users:jeremycalder2:Desktop:Jill_Mary_Rhythm:pauses_charts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openxmlformats.org/officeDocument/2006/relationships/oleObject" Target="Macintosh%20HD:Users:jeremycalder2:Desktop:Jill_Mary_Rhythm:num_peaks_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18"/>
  <c:chart>
    <c:title>
      <c:tx>
        <c:rich>
          <a:bodyPr/>
          <a:lstStyle/>
          <a:p>
            <a:pPr>
              <a:defRPr lang="en-US"/>
            </a:pPr>
            <a:r>
              <a:rPr lang="en-US" dirty="0" smtClean="0"/>
              <a:t>Judy</a:t>
            </a:r>
            <a:endParaRPr lang="en-US" dirty="0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Jill</c:v>
                </c:pt>
              </c:strCache>
            </c:strRef>
          </c:tx>
          <c:dLbls>
            <c:dLbl>
              <c:idx val="0"/>
              <c:layout/>
              <c:dLblPos val="ctr"/>
              <c:showPercent val="1"/>
            </c:dLbl>
            <c:dLbl>
              <c:idx val="1"/>
              <c:layout/>
              <c:dLblPos val="ctr"/>
              <c:showPercent val="1"/>
            </c:dLbl>
            <c:delete val="1"/>
          </c:dLbls>
          <c:cat>
            <c:strLit>
              <c:ptCount val="2"/>
              <c:pt idx="0">
                <c:v>_x0008_Internal</c:v>
              </c:pt>
              <c:pt idx="1">
                <c:v>_x0008_External</c:v>
              </c:pt>
            </c:strLit>
          </c:cat>
          <c:val>
            <c:numRef>
              <c:f>Sheet1!$B$2:$C$2</c:f>
              <c:numCache>
                <c:formatCode>General</c:formatCode>
                <c:ptCount val="2"/>
                <c:pt idx="0">
                  <c:v>33</c:v>
                </c:pt>
                <c:pt idx="1">
                  <c:v>108</c:v>
                </c:pt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 rtl="0">
            <a:defRPr lang="en-US"/>
          </a:pPr>
          <a:endParaRPr lang="ru-RU"/>
        </a:p>
      </c:txPr>
    </c:legend>
    <c:plotVisOnly val="1"/>
    <c:dispBlanksAs val="zero"/>
  </c:chart>
  <c:spPr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18"/>
  <c:chart>
    <c:title>
      <c:tx>
        <c:rich>
          <a:bodyPr/>
          <a:lstStyle/>
          <a:p>
            <a:pPr>
              <a:defRPr lang="en-US"/>
            </a:pPr>
            <a:r>
              <a:rPr lang="en-US" dirty="0" smtClean="0"/>
              <a:t>Melody</a:t>
            </a:r>
            <a:endParaRPr lang="en-US" dirty="0"/>
          </a:p>
        </c:rich>
      </c:tx>
      <c:layout/>
    </c:title>
    <c:plotArea>
      <c:layout/>
      <c:pieChart>
        <c:varyColors val="1"/>
        <c:ser>
          <c:idx val="0"/>
          <c:order val="0"/>
          <c:tx>
            <c:strRef>
              <c:f>Sheet1!$A$3</c:f>
              <c:strCache>
                <c:ptCount val="1"/>
                <c:pt idx="0">
                  <c:v>Mary</c:v>
                </c:pt>
              </c:strCache>
            </c:strRef>
          </c:tx>
          <c:dLbls>
            <c:dLbl>
              <c:idx val="0"/>
              <c:layout/>
              <c:dLblPos val="ctr"/>
              <c:showPercent val="1"/>
            </c:dLbl>
            <c:dLbl>
              <c:idx val="1"/>
              <c:layout/>
              <c:dLblPos val="ctr"/>
              <c:showPercent val="1"/>
            </c:dLbl>
            <c:delete val="1"/>
          </c:dLbls>
          <c:cat>
            <c:strLit>
              <c:ptCount val="2"/>
              <c:pt idx="0">
                <c:v>_x0008_Internal</c:v>
              </c:pt>
              <c:pt idx="1">
                <c:v>_x0008_External</c:v>
              </c:pt>
            </c:strLit>
          </c:cat>
          <c:val>
            <c:numRef>
              <c:f>Sheet1!$B$3:$C$3</c:f>
              <c:numCache>
                <c:formatCode>General</c:formatCode>
                <c:ptCount val="2"/>
                <c:pt idx="0">
                  <c:v>9</c:v>
                </c:pt>
                <c:pt idx="1">
                  <c:v>124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7788690050107373"/>
          <c:y val="0.36796828722097841"/>
          <c:w val="0.22113094211005976"/>
          <c:h val="0.47323773748464926"/>
        </c:manualLayout>
      </c:layout>
      <c:txPr>
        <a:bodyPr/>
        <a:lstStyle/>
        <a:p>
          <a:pPr rtl="0">
            <a:defRPr lang="en-US" sz="1600"/>
          </a:pPr>
          <a:endParaRPr lang="ru-RU"/>
        </a:p>
      </c:txPr>
    </c:legend>
    <c:plotVisOnly val="1"/>
    <c:dispBlanksAs val="zero"/>
  </c:chart>
  <c:spPr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Sheet1!$H$1</c:f>
              <c:strCache>
                <c:ptCount val="1"/>
                <c:pt idx="0">
                  <c:v>Judy</c:v>
                </c:pt>
              </c:strCache>
            </c:strRef>
          </c:tx>
          <c:cat>
            <c:numRef>
              <c:f>Sheet1!$G$2:$G$5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Sheet1!$H$2:$H$5</c:f>
              <c:numCache>
                <c:formatCode>General</c:formatCode>
                <c:ptCount val="4"/>
                <c:pt idx="0">
                  <c:v>20</c:v>
                </c:pt>
                <c:pt idx="1">
                  <c:v>25</c:v>
                </c:pt>
                <c:pt idx="2">
                  <c:v>27</c:v>
                </c:pt>
                <c:pt idx="3">
                  <c:v>12</c:v>
                </c:pt>
              </c:numCache>
            </c:numRef>
          </c:val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Melody</c:v>
                </c:pt>
              </c:strCache>
            </c:strRef>
          </c:tx>
          <c:cat>
            <c:numRef>
              <c:f>Sheet1!$G$2:$G$5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Sheet1!$I$2:$I$5</c:f>
              <c:numCache>
                <c:formatCode>General</c:formatCode>
                <c:ptCount val="4"/>
                <c:pt idx="0">
                  <c:v>78</c:v>
                </c:pt>
                <c:pt idx="1">
                  <c:v>25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</c:ser>
        <c:axId val="135219456"/>
        <c:axId val="135226496"/>
      </c:barChart>
      <c:catAx>
        <c:axId val="135219456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ru-RU"/>
          </a:p>
        </c:txPr>
        <c:crossAx val="135226496"/>
        <c:crosses val="autoZero"/>
        <c:auto val="1"/>
        <c:lblAlgn val="ctr"/>
        <c:lblOffset val="100"/>
      </c:catAx>
      <c:valAx>
        <c:axId val="135226496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n-US"/>
            </a:pPr>
            <a:endParaRPr lang="ru-RU"/>
          </a:p>
        </c:txPr>
        <c:crossAx val="13521945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 sz="1600"/>
          </a:pPr>
          <a:endParaRPr lang="ru-RU"/>
        </a:p>
      </c:txPr>
    </c:legend>
    <c:plotVisOnly val="1"/>
    <c:dispBlanksAs val="gap"/>
  </c:chart>
  <c:externalData r:id="rId1"/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Move down subtitle, capitalize “Burnouts”</a:t>
            </a:r>
            <a:br>
              <a:rPr lang="en-US"/>
            </a:br>
            <a:br>
              <a:rPr lang="en-US"/>
            </a:br>
            <a:r>
              <a:rPr lang="en-US"/>
              <a:t>In general: fewer words per slide, more sound files</a:t>
            </a:r>
            <a:endParaRPr/>
          </a:p>
        </p:txBody>
      </p:sp>
      <p:sp>
        <p:nvSpPr>
          <p:cNvPr id="148" name="Google Shape;14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Google Shape;15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5" name="Google Shape;17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r>
              <a:rPr lang="en-US"/>
              <a:t>Maybe wait to present “Default assumption” until early in Results, or discussion</a:t>
            </a:r>
            <a:endParaRPr/>
          </a:p>
        </p:txBody>
      </p:sp>
      <p:sp>
        <p:nvSpPr>
          <p:cNvPr id="244" name="Google Shape;244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cf3ed29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ecf3ed29fb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5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5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5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6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0" Type="http://schemas.openxmlformats.org/officeDocument/2006/relationships/image" Target="../media/image7.jpg"/><Relationship Id="rId9" Type="http://schemas.openxmlformats.org/officeDocument/2006/relationships/image" Target="../media/image11.jpg"/><Relationship Id="rId5" Type="http://schemas.openxmlformats.org/officeDocument/2006/relationships/image" Target="../media/image8.jpg"/><Relationship Id="rId6" Type="http://schemas.openxmlformats.org/officeDocument/2006/relationships/image" Target="../media/image13.png"/><Relationship Id="rId7" Type="http://schemas.openxmlformats.org/officeDocument/2006/relationships/image" Target="../media/image10.jpg"/><Relationship Id="rId8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3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web.stanford.edu/~cgpotts/papers/acton-potts-palindems.pdf" TargetMode="External"/><Relationship Id="rId4" Type="http://schemas.openxmlformats.org/officeDocument/2006/relationships/hyperlink" Target="https://repository.upenn.edu/pwpl/vol20/iss2/3/" TargetMode="External"/><Relationship Id="rId5" Type="http://schemas.openxmlformats.org/officeDocument/2006/relationships/hyperlink" Target="https://web.stanford.edu/~eckert/PDF/ThreeWaves.pdf" TargetMode="External"/><Relationship Id="rId6" Type="http://schemas.openxmlformats.org/officeDocument/2006/relationships/hyperlink" Target="https://web.stanford.edu/~cgpotts/talks/acton-potts-css-dems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6600"/>
              <a:buFont typeface="Calibri"/>
              <a:buNone/>
            </a:pPr>
            <a:r>
              <a:rPr lang="en-US" sz="6600">
                <a:solidFill>
                  <a:srgbClr val="FFC000"/>
                </a:solidFill>
              </a:rPr>
              <a:t>Социолингвистика</a:t>
            </a:r>
            <a:endParaRPr sz="6600">
              <a:solidFill>
                <a:srgbClr val="FFC000"/>
              </a:solidFill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 sz="2800">
                <a:solidFill>
                  <a:srgbClr val="7F7F7F"/>
                </a:solidFill>
              </a:rPr>
              <a:t>Функциональные модели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 sz="2800">
                <a:solidFill>
                  <a:srgbClr val="7F7F7F"/>
                </a:solidFill>
              </a:rPr>
              <a:t>Даша Попова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 sz="2800">
                <a:solidFill>
                  <a:srgbClr val="7F7F7F"/>
                </a:solidFill>
              </a:rPr>
              <a:t>23 ноября 2021</a:t>
            </a:r>
            <a:endParaRPr sz="28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dk2"/>
                </a:solidFill>
              </a:rPr>
              <a:t>The third wave of variation (Eckert, 2012):</a:t>
            </a:r>
            <a:endParaRPr sz="3959">
              <a:solidFill>
                <a:schemeClr val="dk2"/>
              </a:solidFill>
            </a:endParaRPr>
          </a:p>
        </p:txBody>
      </p:sp>
      <p:pic>
        <p:nvPicPr>
          <p:cNvPr id="144" name="Google Shape;14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34" y="1500174"/>
            <a:ext cx="8215370" cy="5072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ctrTitle"/>
          </p:nvPr>
        </p:nvSpPr>
        <p:spPr>
          <a:xfrm>
            <a:off x="685800" y="571481"/>
            <a:ext cx="7772400" cy="8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accent2"/>
                </a:solidFill>
              </a:rPr>
              <a:t>Dimensions of rhythm: The multi-layered nature of rhythmic style</a:t>
            </a:r>
            <a:endParaRPr sz="3959">
              <a:solidFill>
                <a:schemeClr val="accent2"/>
              </a:solidFill>
            </a:endParaRPr>
          </a:p>
        </p:txBody>
      </p:sp>
      <p:sp>
        <p:nvSpPr>
          <p:cNvPr id="151" name="Google Shape;151;p10"/>
          <p:cNvSpPr txBox="1"/>
          <p:nvPr>
            <p:ph idx="1" type="subTitle"/>
          </p:nvPr>
        </p:nvSpPr>
        <p:spPr>
          <a:xfrm>
            <a:off x="1371600" y="5857892"/>
            <a:ext cx="7200928" cy="492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</a:pPr>
            <a:r>
              <a:rPr lang="en-US" sz="2600"/>
              <a:t>Calder and Popova, 2014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457200" y="-5745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51519"/>
              </a:buClr>
              <a:buSzPts val="3200"/>
              <a:buFont typeface="Bell MT"/>
              <a:buNone/>
            </a:pPr>
            <a:r>
              <a:rPr lang="en-US" sz="3200">
                <a:solidFill>
                  <a:srgbClr val="951519"/>
                </a:solidFill>
                <a:latin typeface="Bell MT"/>
                <a:ea typeface="Bell MT"/>
                <a:cs typeface="Bell MT"/>
                <a:sym typeface="Bell MT"/>
              </a:rPr>
              <a:t>The</a:t>
            </a:r>
            <a:r>
              <a:rPr lang="en-US" sz="3200"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3200">
                <a:solidFill>
                  <a:srgbClr val="951519"/>
                </a:solidFill>
                <a:latin typeface="Bell MT"/>
                <a:ea typeface="Bell MT"/>
                <a:cs typeface="Bell MT"/>
                <a:sym typeface="Bell MT"/>
              </a:rPr>
              <a:t>data: Eckert (1989, 2000)</a:t>
            </a:r>
            <a:endParaRPr sz="3200">
              <a:solidFill>
                <a:srgbClr val="951519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2102143" y="1221945"/>
            <a:ext cx="4773025" cy="954605"/>
          </a:xfrm>
          <a:prstGeom prst="roundRect">
            <a:avLst>
              <a:gd fmla="val 16667" name="adj"/>
            </a:avLst>
          </a:prstGeom>
          <a:solidFill>
            <a:srgbClr val="951519">
              <a:alpha val="86666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Belten High</a:t>
            </a:r>
            <a:endParaRPr/>
          </a:p>
          <a:p>
            <a:pPr indent="0" lvl="0" marL="0" marR="0" rtl="0" algn="ctr">
              <a:lnSpc>
                <a:spcPct val="8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Detroit suburbs, 1980s</a:t>
            </a:r>
            <a:endParaRPr b="0" i="0" sz="18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1330828" y="2195642"/>
            <a:ext cx="1516632" cy="470492"/>
          </a:xfrm>
          <a:prstGeom prst="roundRect">
            <a:avLst>
              <a:gd fmla="val 16667" name="adj"/>
            </a:avLst>
          </a:prstGeom>
          <a:solidFill>
            <a:srgbClr val="951519">
              <a:alpha val="51764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burnouts</a:t>
            </a:r>
            <a:endParaRPr b="0" i="0" sz="18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3142765" y="2195642"/>
            <a:ext cx="2691781" cy="470492"/>
          </a:xfrm>
          <a:prstGeom prst="roundRect">
            <a:avLst>
              <a:gd fmla="val 16667" name="adj"/>
            </a:avLst>
          </a:prstGeom>
          <a:solidFill>
            <a:srgbClr val="951519">
              <a:alpha val="51764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in-betweens</a:t>
            </a:r>
            <a:endParaRPr b="0" i="0" sz="1800" u="none" cap="none" strike="noStrik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6146470" y="2195642"/>
            <a:ext cx="1483391" cy="470492"/>
          </a:xfrm>
          <a:prstGeom prst="roundRect">
            <a:avLst>
              <a:gd fmla="val 16667" name="adj"/>
            </a:avLst>
          </a:prstGeom>
          <a:solidFill>
            <a:srgbClr val="951519">
              <a:alpha val="51764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jocks</a:t>
            </a:r>
            <a:endParaRPr/>
          </a:p>
        </p:txBody>
      </p:sp>
      <p:pic>
        <p:nvPicPr>
          <p:cNvPr descr="girlssmoking.jpeg" id="162" name="Google Shape;1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665" y="3678324"/>
            <a:ext cx="2936451" cy="195590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CobraJacket.jpeg" id="163" name="Google Shape;16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000" y="5405590"/>
            <a:ext cx="1567826" cy="117532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cheering_team.jpeg" id="164" name="Google Shape;16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2087" y="3678324"/>
            <a:ext cx="2802486" cy="206530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65" name="Google Shape;165;p11"/>
          <p:cNvSpPr/>
          <p:nvPr/>
        </p:nvSpPr>
        <p:spPr>
          <a:xfrm rot="-5400000">
            <a:off x="2066905" y="1286652"/>
            <a:ext cx="491030" cy="4345510"/>
          </a:xfrm>
          <a:prstGeom prst="rightBrace">
            <a:avLst>
              <a:gd fmla="val 8333" name="adj1"/>
              <a:gd fmla="val 37068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1"/>
          <p:cNvSpPr/>
          <p:nvPr/>
        </p:nvSpPr>
        <p:spPr>
          <a:xfrm rot="-5400000">
            <a:off x="6651904" y="1412252"/>
            <a:ext cx="491030" cy="4094309"/>
          </a:xfrm>
          <a:prstGeom prst="rightBrace">
            <a:avLst>
              <a:gd fmla="val 8333" name="adj1"/>
              <a:gd fmla="val 60346" name="adj2"/>
            </a:avLst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traightlegs.tiff" id="167" name="Google Shape;16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12700" y="3698166"/>
            <a:ext cx="1374295" cy="204546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Izod&amp;Sweater.jpeg" id="168" name="Google Shape;168;p11"/>
          <p:cNvPicPr preferRelativeResize="0"/>
          <p:nvPr/>
        </p:nvPicPr>
        <p:blipFill rotWithShape="1">
          <a:blip r:embed="rId7">
            <a:alphaModFix/>
          </a:blip>
          <a:srcRect b="17649" l="0" r="0" t="0"/>
          <a:stretch/>
        </p:blipFill>
        <p:spPr>
          <a:xfrm>
            <a:off x="6771515" y="5405590"/>
            <a:ext cx="2195031" cy="120353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FootballJacket.jpeg" id="169" name="Google Shape;169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12700" y="5161506"/>
            <a:ext cx="1958815" cy="145309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StudBracelet.jpeg" id="170" name="Google Shape;170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38059" y="5161507"/>
            <a:ext cx="1544574" cy="144761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WalletChain.jpeg" id="171" name="Google Shape;171;p11"/>
          <p:cNvPicPr preferRelativeResize="0"/>
          <p:nvPr/>
        </p:nvPicPr>
        <p:blipFill rotWithShape="1">
          <a:blip r:embed="rId10">
            <a:alphaModFix/>
          </a:blip>
          <a:srcRect b="0" l="9003" r="12626" t="0"/>
          <a:stretch/>
        </p:blipFill>
        <p:spPr>
          <a:xfrm>
            <a:off x="3076116" y="3678324"/>
            <a:ext cx="1428905" cy="293627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457200" y="-16255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951519"/>
              </a:buClr>
              <a:buSzPts val="3600"/>
              <a:buFont typeface="Bell MT"/>
              <a:buNone/>
            </a:pPr>
            <a:r>
              <a:rPr lang="en-US" sz="3600">
                <a:solidFill>
                  <a:srgbClr val="951519"/>
                </a:solidFill>
                <a:latin typeface="Bell MT"/>
                <a:ea typeface="Bell MT"/>
                <a:cs typeface="Bell MT"/>
                <a:sym typeface="Bell MT"/>
              </a:rPr>
              <a:t>The</a:t>
            </a:r>
            <a:r>
              <a:rPr lang="en-US" sz="3600"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3600">
                <a:solidFill>
                  <a:srgbClr val="951519"/>
                </a:solidFill>
                <a:latin typeface="Bell MT"/>
                <a:ea typeface="Bell MT"/>
                <a:cs typeface="Bell MT"/>
                <a:sym typeface="Bell MT"/>
              </a:rPr>
              <a:t>data: Eckert (1989, 2000)</a:t>
            </a:r>
            <a:endParaRPr sz="3600">
              <a:solidFill>
                <a:srgbClr val="80000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grpSp>
        <p:nvGrpSpPr>
          <p:cNvPr id="178" name="Google Shape;178;p12"/>
          <p:cNvGrpSpPr/>
          <p:nvPr/>
        </p:nvGrpSpPr>
        <p:grpSpPr>
          <a:xfrm>
            <a:off x="1066800" y="2350213"/>
            <a:ext cx="2590800" cy="499870"/>
            <a:chOff x="42222" y="970237"/>
            <a:chExt cx="1777751" cy="864107"/>
          </a:xfrm>
        </p:grpSpPr>
        <p:sp>
          <p:nvSpPr>
            <p:cNvPr id="179" name="Google Shape;179;p12"/>
            <p:cNvSpPr/>
            <p:nvPr/>
          </p:nvSpPr>
          <p:spPr>
            <a:xfrm>
              <a:off x="42222" y="970237"/>
              <a:ext cx="1777751" cy="864107"/>
            </a:xfrm>
            <a:prstGeom prst="roundRect">
              <a:avLst>
                <a:gd fmla="val 10000" name="adj"/>
              </a:avLst>
            </a:prstGeom>
            <a:solidFill>
              <a:srgbClr val="951519">
                <a:alpha val="51764"/>
              </a:srgbClr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67531" y="995546"/>
              <a:ext cx="1727133" cy="813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burnouts</a:t>
              </a:r>
              <a:endParaRPr b="0" i="0" sz="24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pSp>
        <p:nvGrpSpPr>
          <p:cNvPr id="181" name="Google Shape;181;p12"/>
          <p:cNvGrpSpPr/>
          <p:nvPr/>
        </p:nvGrpSpPr>
        <p:grpSpPr>
          <a:xfrm>
            <a:off x="1043096" y="3005266"/>
            <a:ext cx="1529175" cy="844126"/>
            <a:chOff x="473158" y="1939524"/>
            <a:chExt cx="845783" cy="864107"/>
          </a:xfrm>
        </p:grpSpPr>
        <p:sp>
          <p:nvSpPr>
            <p:cNvPr id="182" name="Google Shape;182;p12"/>
            <p:cNvSpPr/>
            <p:nvPr/>
          </p:nvSpPr>
          <p:spPr>
            <a:xfrm>
              <a:off x="473158" y="1939524"/>
              <a:ext cx="845783" cy="864107"/>
            </a:xfrm>
            <a:prstGeom prst="roundRect">
              <a:avLst>
                <a:gd fmla="val 10000" name="adj"/>
              </a:avLst>
            </a:prstGeom>
            <a:solidFill>
              <a:srgbClr val="951519">
                <a:alpha val="90980"/>
              </a:srgbClr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497930" y="1964296"/>
              <a:ext cx="796239" cy="814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Judy</a:t>
              </a:r>
              <a:endParaRPr b="0" i="0" sz="26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grpSp>
        <p:nvGrpSpPr>
          <p:cNvPr id="184" name="Google Shape;184;p12"/>
          <p:cNvGrpSpPr/>
          <p:nvPr/>
        </p:nvGrpSpPr>
        <p:grpSpPr>
          <a:xfrm>
            <a:off x="5348928" y="2344400"/>
            <a:ext cx="2534025" cy="499870"/>
            <a:chOff x="4300636" y="964424"/>
            <a:chExt cx="1738793" cy="864107"/>
          </a:xfrm>
        </p:grpSpPr>
        <p:sp>
          <p:nvSpPr>
            <p:cNvPr id="185" name="Google Shape;185;p12"/>
            <p:cNvSpPr/>
            <p:nvPr/>
          </p:nvSpPr>
          <p:spPr>
            <a:xfrm>
              <a:off x="4300636" y="964424"/>
              <a:ext cx="1738793" cy="864107"/>
            </a:xfrm>
            <a:prstGeom prst="roundRect">
              <a:avLst>
                <a:gd fmla="val 10000" name="adj"/>
              </a:avLst>
            </a:prstGeom>
            <a:solidFill>
              <a:srgbClr val="951519">
                <a:alpha val="51764"/>
              </a:srgbClr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4325945" y="989733"/>
              <a:ext cx="1688175" cy="813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jocks</a:t>
              </a:r>
              <a:endParaRPr/>
            </a:p>
          </p:txBody>
        </p:sp>
      </p:grpSp>
      <p:grpSp>
        <p:nvGrpSpPr>
          <p:cNvPr id="187" name="Google Shape;187;p12"/>
          <p:cNvGrpSpPr/>
          <p:nvPr/>
        </p:nvGrpSpPr>
        <p:grpSpPr>
          <a:xfrm>
            <a:off x="6390210" y="3005266"/>
            <a:ext cx="1540590" cy="844126"/>
            <a:chOff x="4793380" y="1939524"/>
            <a:chExt cx="852097" cy="864107"/>
          </a:xfrm>
        </p:grpSpPr>
        <p:sp>
          <p:nvSpPr>
            <p:cNvPr id="188" name="Google Shape;188;p12"/>
            <p:cNvSpPr/>
            <p:nvPr/>
          </p:nvSpPr>
          <p:spPr>
            <a:xfrm>
              <a:off x="4793380" y="1939524"/>
              <a:ext cx="852097" cy="864107"/>
            </a:xfrm>
            <a:prstGeom prst="roundRect">
              <a:avLst>
                <a:gd fmla="val 10000" name="adj"/>
              </a:avLst>
            </a:prstGeom>
            <a:solidFill>
              <a:srgbClr val="951519">
                <a:alpha val="90980"/>
              </a:srgbClr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4818337" y="1964481"/>
              <a:ext cx="802183" cy="814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Bell MT"/>
                  <a:ea typeface="Bell MT"/>
                  <a:cs typeface="Bell MT"/>
                  <a:sym typeface="Bell MT"/>
                </a:rPr>
                <a:t>Melody</a:t>
              </a:r>
              <a:endParaRPr b="0" i="0" sz="26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  <p:cxnSp>
        <p:nvCxnSpPr>
          <p:cNvPr id="190" name="Google Shape;190;p12"/>
          <p:cNvCxnSpPr>
            <a:stCxn id="179" idx="3"/>
            <a:endCxn id="185" idx="1"/>
          </p:cNvCxnSpPr>
          <p:nvPr/>
        </p:nvCxnSpPr>
        <p:spPr>
          <a:xfrm flipH="1" rot="10800000">
            <a:off x="3657600" y="2594448"/>
            <a:ext cx="1691400" cy="570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1" name="Google Shape;191;p12"/>
          <p:cNvCxnSpPr>
            <a:stCxn id="182" idx="3"/>
            <a:endCxn id="188" idx="1"/>
          </p:cNvCxnSpPr>
          <p:nvPr/>
        </p:nvCxnSpPr>
        <p:spPr>
          <a:xfrm>
            <a:off x="2572271" y="3427329"/>
            <a:ext cx="38178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92" name="Google Shape;192;p12"/>
          <p:cNvSpPr txBox="1"/>
          <p:nvPr/>
        </p:nvSpPr>
        <p:spPr>
          <a:xfrm>
            <a:off x="457199" y="3948607"/>
            <a:ext cx="3948591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the most burned-out of the burnouts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interview persona is tough, cool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doesn’t care about social standing</a:t>
            </a:r>
            <a:endParaRPr/>
          </a:p>
        </p:txBody>
      </p:sp>
      <p:sp>
        <p:nvSpPr>
          <p:cNvPr id="193" name="Google Shape;193;p12"/>
          <p:cNvSpPr txBox="1"/>
          <p:nvPr/>
        </p:nvSpPr>
        <p:spPr>
          <a:xfrm>
            <a:off x="4637574" y="3948607"/>
            <a:ext cx="4049226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the most squeaky-clean of the jocks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interview persona is sweet, innocent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concerned with her place in the social hierarchy</a:t>
            </a:r>
            <a:endParaRPr/>
          </a:p>
        </p:txBody>
      </p:sp>
      <p:sp>
        <p:nvSpPr>
          <p:cNvPr id="194" name="Google Shape;194;p12"/>
          <p:cNvSpPr txBox="1"/>
          <p:nvPr/>
        </p:nvSpPr>
        <p:spPr>
          <a:xfrm>
            <a:off x="1" y="927619"/>
            <a:ext cx="914399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The current analysis is based on the first 5 min of 12-minute samples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from one-on-one interviews with two particular students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who fall at either end of these two social extremes.</a:t>
            </a:r>
            <a:endParaRPr/>
          </a:p>
        </p:txBody>
      </p:sp>
      <p:sp>
        <p:nvSpPr>
          <p:cNvPr id="195" name="Google Shape;195;p12"/>
          <p:cNvSpPr txBox="1"/>
          <p:nvPr/>
        </p:nvSpPr>
        <p:spPr>
          <a:xfrm>
            <a:off x="1" y="6257835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Neither speaker is a typical member of- or a leader within- her group.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Proposal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01" name="Google Shape;20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>
                <a:latin typeface="Bell MT"/>
                <a:ea typeface="Bell MT"/>
                <a:cs typeface="Bell MT"/>
                <a:sym typeface="Bell MT"/>
              </a:rPr>
              <a:t>Methodological claims: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>
                <a:latin typeface="Bell MT"/>
                <a:ea typeface="Bell MT"/>
                <a:cs typeface="Bell MT"/>
                <a:sym typeface="Bell MT"/>
              </a:rPr>
              <a:t>we suggest zooming in to rhythmic patterns at the IP level to capture differences that might be obscured at the global level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>
                <a:latin typeface="Bell MT"/>
                <a:ea typeface="Bell MT"/>
                <a:cs typeface="Bell MT"/>
                <a:sym typeface="Bell MT"/>
              </a:rPr>
              <a:t>looking at details like accents and pauses to capture rhythmic differences that might be obscured by solely looking at PVI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>
                <a:latin typeface="Bell MT"/>
                <a:ea typeface="Bell MT"/>
                <a:cs typeface="Bell MT"/>
                <a:sym typeface="Bell MT"/>
              </a:rPr>
              <a:t>Empirical claim: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>
                <a:latin typeface="Bell MT"/>
                <a:ea typeface="Bell MT"/>
                <a:cs typeface="Bell MT"/>
                <a:sym typeface="Bell MT"/>
              </a:rPr>
              <a:t>Judy’s and Melody’s rhythmic patterns are phonologically distinct from each other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>
                <a:latin typeface="Bell MT"/>
                <a:ea typeface="Bell MT"/>
                <a:cs typeface="Bell MT"/>
                <a:sym typeface="Bell MT"/>
              </a:rPr>
              <a:t>Rhythmic variation is stylistically informative</a:t>
            </a:r>
            <a:endParaRPr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Rhythm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07" name="Google Shape;20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258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 MT"/>
              <a:buChar char="•"/>
            </a:pPr>
            <a:r>
              <a:rPr lang="en-US" sz="2400">
                <a:latin typeface="Bell MT"/>
                <a:ea typeface="Bell MT"/>
                <a:cs typeface="Bell MT"/>
                <a:sym typeface="Bell MT"/>
              </a:rPr>
              <a:t>Traditionally looks at isochronous units</a:t>
            </a:r>
            <a:endParaRPr sz="2400">
              <a:latin typeface="Bell MT"/>
              <a:ea typeface="Bell MT"/>
              <a:cs typeface="Bell MT"/>
              <a:sym typeface="Bell MT"/>
            </a:endParaRPr>
          </a:p>
          <a:p>
            <a:pPr indent="-2870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 MT"/>
              <a:buChar char="–"/>
            </a:pPr>
            <a:r>
              <a:rPr lang="en-US" sz="2400">
                <a:latin typeface="Bell MT"/>
                <a:ea typeface="Bell MT"/>
                <a:cs typeface="Bell MT"/>
                <a:sym typeface="Bell MT"/>
              </a:rPr>
              <a:t>Rhythm Class Hypothesis: language is made of up rhythmically isochronous units (Pike 1946), (Abercrombie 1965)</a:t>
            </a:r>
            <a:endParaRPr sz="2400">
              <a:latin typeface="Bell MT"/>
              <a:ea typeface="Bell MT"/>
              <a:cs typeface="Bell MT"/>
              <a:sym typeface="Bell MT"/>
            </a:endParaRPr>
          </a:p>
          <a:p>
            <a:pPr indent="-2870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 MT"/>
              <a:buChar char="–"/>
            </a:pPr>
            <a:r>
              <a:rPr lang="en-US" sz="2400">
                <a:latin typeface="Bell MT"/>
                <a:ea typeface="Bell MT"/>
                <a:cs typeface="Bell MT"/>
                <a:sym typeface="Bell MT"/>
              </a:rPr>
              <a:t>Stress-timing (</a:t>
            </a:r>
            <a:r>
              <a:rPr lang="en-US" sz="2400">
                <a:latin typeface="Bell MT"/>
                <a:ea typeface="Bell MT"/>
                <a:cs typeface="Bell MT"/>
                <a:sym typeface="Bell MT"/>
              </a:rPr>
              <a:t>t</a:t>
            </a:r>
            <a:r>
              <a:rPr lang="en-US" sz="2400">
                <a:latin typeface="Bell MT"/>
                <a:ea typeface="Bell MT"/>
                <a:cs typeface="Bell MT"/>
                <a:sym typeface="Bell MT"/>
              </a:rPr>
              <a:t>he interval between two stressed syllables  is equal </a:t>
            </a:r>
            <a:r>
              <a:rPr lang="en-US" sz="2400">
                <a:latin typeface="Bell MT"/>
                <a:ea typeface="Bell MT"/>
                <a:cs typeface="Bell MT"/>
                <a:sym typeface="Bell MT"/>
              </a:rPr>
              <a:t>) vs. syllable-timing (</a:t>
            </a:r>
            <a:r>
              <a:rPr lang="en-US" sz="2400">
                <a:latin typeface="Bell MT"/>
                <a:ea typeface="Bell MT"/>
                <a:cs typeface="Bell MT"/>
                <a:sym typeface="Bell MT"/>
              </a:rPr>
              <a:t>t</a:t>
            </a:r>
            <a:r>
              <a:rPr lang="en-US" sz="2400">
                <a:latin typeface="Bell MT"/>
                <a:ea typeface="Bell MT"/>
                <a:cs typeface="Bell MT"/>
                <a:sym typeface="Bell MT"/>
              </a:rPr>
              <a:t>he duration of every syllable is equal </a:t>
            </a:r>
            <a:r>
              <a:rPr lang="en-US" sz="2400">
                <a:latin typeface="Bell MT"/>
                <a:ea typeface="Bell MT"/>
                <a:cs typeface="Bell MT"/>
                <a:sym typeface="Bell MT"/>
              </a:rPr>
              <a:t>)</a:t>
            </a:r>
            <a:endParaRPr sz="2400">
              <a:latin typeface="Bell MT"/>
              <a:ea typeface="Bell MT"/>
              <a:cs typeface="Bell MT"/>
              <a:sym typeface="Bell MT"/>
            </a:endParaRPr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400">
              <a:latin typeface="Bell MT"/>
              <a:ea typeface="Bell MT"/>
              <a:cs typeface="Bell MT"/>
              <a:sym typeface="Bell MT"/>
            </a:endParaRPr>
          </a:p>
          <a:p>
            <a:pPr indent="-3225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 MT"/>
              <a:buChar char="•"/>
            </a:pPr>
            <a:r>
              <a:rPr lang="en-US" sz="2400">
                <a:latin typeface="Bell MT"/>
                <a:ea typeface="Bell MT"/>
                <a:cs typeface="Bell MT"/>
                <a:sym typeface="Bell MT"/>
              </a:rPr>
              <a:t>In sociolinguistics:</a:t>
            </a:r>
            <a:endParaRPr sz="2400">
              <a:latin typeface="Bell MT"/>
              <a:ea typeface="Bell MT"/>
              <a:cs typeface="Bell MT"/>
              <a:sym typeface="Bell MT"/>
            </a:endParaRPr>
          </a:p>
          <a:p>
            <a:pPr indent="-2870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 MT"/>
              <a:buChar char="–"/>
            </a:pPr>
            <a:r>
              <a:rPr lang="en-US" sz="2400">
                <a:latin typeface="Bell MT"/>
                <a:ea typeface="Bell MT"/>
                <a:cs typeface="Bell MT"/>
                <a:sym typeface="Bell MT"/>
              </a:rPr>
              <a:t>Prosodic Rhythm (i.e. syllable- vs. stress-timing), as captured by the Pairwise Variability Index (Grabe and Low 2002)</a:t>
            </a:r>
            <a:endParaRPr sz="2400">
              <a:latin typeface="Bell MT"/>
              <a:ea typeface="Bell MT"/>
              <a:cs typeface="Bell MT"/>
              <a:sym typeface="Bell MT"/>
            </a:endParaRPr>
          </a:p>
          <a:p>
            <a:pPr indent="-25146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 MT"/>
              <a:buChar char="•"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Dialect feature: Thomas and Carter (2006), Coggshall (2008), Szakay (2008), Torgersen and Szakay (2008)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251460" lvl="2" marL="11430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 MT"/>
              <a:buChar char="•"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Stylistic feature: Carter (2005), Callier (2011)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400"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>
            <p:ph type="title"/>
          </p:nvPr>
        </p:nvSpPr>
        <p:spPr>
          <a:xfrm>
            <a:off x="457200" y="274638"/>
            <a:ext cx="8229600" cy="872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Rhythm in Music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descr="music_ex1.tiff" id="214" name="Google Shape;2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600" y="1766178"/>
            <a:ext cx="69088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usic_ex2.tiff" id="215" name="Google Shape;2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3884324"/>
            <a:ext cx="69088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Rhythm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21" name="Google Shape;221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Rhythm is a multi-layered phenomenon comprised of many elements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Though PVI is informative, looking at some of these rhythmic elements can illuminate patterns obscured by PVI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In this study we look at the speakers’ uses of: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Accents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Pauses 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Methodology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27" name="Google Shape;227;p17"/>
          <p:cNvSpPr txBox="1"/>
          <p:nvPr>
            <p:ph idx="1" type="body"/>
          </p:nvPr>
        </p:nvSpPr>
        <p:spPr>
          <a:xfrm>
            <a:off x="457200" y="1600200"/>
            <a:ext cx="8229600" cy="4833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We propose to study rhythm on the </a:t>
            </a:r>
            <a:r>
              <a:rPr b="1" lang="en-US" sz="2960">
                <a:latin typeface="Bell MT"/>
                <a:ea typeface="Bell MT"/>
                <a:cs typeface="Bell MT"/>
                <a:sym typeface="Bell MT"/>
              </a:rPr>
              <a:t>IP level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At the IP level, we propose to look for </a:t>
            </a:r>
            <a:r>
              <a:rPr b="1" lang="en-US" sz="2960">
                <a:latin typeface="Bell MT"/>
                <a:ea typeface="Bell MT"/>
                <a:cs typeface="Bell MT"/>
                <a:sym typeface="Bell MT"/>
              </a:rPr>
              <a:t>rhythmic patterns </a:t>
            </a: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as opposed to e.g. computing the Pairwise Variability Index (PVI, Low and Grabe 1995)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latin typeface="Bell MT"/>
              <a:ea typeface="Bell MT"/>
              <a:cs typeface="Bell MT"/>
              <a:sym typeface="Bell MT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▪"/>
            </a:pPr>
            <a:r>
              <a:rPr lang="en-US" sz="2590">
                <a:latin typeface="Bell MT"/>
                <a:ea typeface="Bell MT"/>
                <a:cs typeface="Bell MT"/>
                <a:sym typeface="Bell MT"/>
              </a:rPr>
              <a:t>PVI as a measurement might be informative, but less informative than rhythmic patterns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>
                <a:latin typeface="Bell MT"/>
                <a:ea typeface="Bell MT"/>
                <a:cs typeface="Bell MT"/>
                <a:sym typeface="Bell MT"/>
              </a:rPr>
              <a:t>PVI [2 4 2 4 2 4] = PVI [8 16 8 16 8 16]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>
                <a:latin typeface="Bell MT"/>
                <a:ea typeface="Bell MT"/>
                <a:cs typeface="Bell MT"/>
                <a:sym typeface="Bell MT"/>
              </a:rPr>
              <a:t>PVI [2 4 8 16] = PVI [16 8 4 2]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457200" y="274638"/>
            <a:ext cx="8229600" cy="608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Bell MT"/>
              <a:buNone/>
            </a:pPr>
            <a:r>
              <a:rPr lang="en-US" sz="3959">
                <a:latin typeface="Bell MT"/>
                <a:ea typeface="Bell MT"/>
                <a:cs typeface="Bell MT"/>
                <a:sym typeface="Bell MT"/>
              </a:rPr>
              <a:t>Methodology</a:t>
            </a:r>
            <a:endParaRPr sz="3959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457200" y="1187293"/>
            <a:ext cx="8229600" cy="5428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A study of rhythmic patterns on the IP level faces </a:t>
            </a:r>
            <a:r>
              <a:rPr b="1" lang="en-US">
                <a:latin typeface="Bell MT"/>
                <a:ea typeface="Bell MT"/>
                <a:cs typeface="Bell MT"/>
                <a:sym typeface="Bell MT"/>
              </a:rPr>
              <a:t>two further methodological problems</a:t>
            </a:r>
            <a:r>
              <a:rPr lang="en-US">
                <a:latin typeface="Bell MT"/>
                <a:ea typeface="Bell MT"/>
                <a:cs typeface="Bell MT"/>
                <a:sym typeface="Bell MT"/>
              </a:rPr>
              <a:t>: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eriod"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IP identification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eriod"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rhythm characterization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i="1" lang="en-US">
                <a:latin typeface="Bell MT"/>
                <a:ea typeface="Bell MT"/>
                <a:cs typeface="Bell MT"/>
                <a:sym typeface="Bell MT"/>
              </a:rPr>
              <a:t>General strategy: </a:t>
            </a:r>
            <a:r>
              <a:rPr lang="en-US">
                <a:latin typeface="Bell MT"/>
                <a:ea typeface="Bell MT"/>
                <a:cs typeface="Bell MT"/>
                <a:sym typeface="Bell MT"/>
              </a:rPr>
              <a:t>agreement between two annotators, decisions rooted in a thorough examination of a number of parameters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Three waves of variation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Char char="•"/>
            </a:pPr>
            <a:r>
              <a:rPr lang="en-US">
                <a:solidFill>
                  <a:srgbClr val="595959"/>
                </a:solidFill>
              </a:rPr>
              <a:t>Eckert, 2012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Methodology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Parameters considered in </a:t>
            </a:r>
            <a:r>
              <a:rPr b="1" lang="en-US">
                <a:latin typeface="Bell MT"/>
                <a:ea typeface="Bell MT"/>
                <a:cs typeface="Bell MT"/>
                <a:sym typeface="Bell MT"/>
              </a:rPr>
              <a:t>IP identification</a:t>
            </a:r>
            <a:r>
              <a:rPr lang="en-US">
                <a:latin typeface="Bell MT"/>
                <a:ea typeface="Bell MT"/>
                <a:cs typeface="Bell MT"/>
                <a:sym typeface="Bell MT"/>
              </a:rPr>
              <a:t>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pitch contour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pauses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accents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correspondence to clauses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Methodology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47" name="Google Shape;24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>
                <a:latin typeface="Bell MT"/>
                <a:ea typeface="Bell MT"/>
                <a:cs typeface="Bell MT"/>
                <a:sym typeface="Bell MT"/>
              </a:rPr>
              <a:t>Parameters considered in </a:t>
            </a:r>
            <a:r>
              <a:rPr b="1" lang="en-US" sz="2720">
                <a:latin typeface="Bell MT"/>
                <a:ea typeface="Bell MT"/>
                <a:cs typeface="Bell MT"/>
                <a:sym typeface="Bell MT"/>
              </a:rPr>
              <a:t>rhythm characterization</a:t>
            </a:r>
            <a:r>
              <a:rPr lang="en-US" sz="2720">
                <a:latin typeface="Bell MT"/>
                <a:ea typeface="Bell MT"/>
                <a:cs typeface="Bell MT"/>
                <a:sym typeface="Bell MT"/>
              </a:rPr>
              <a:t>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>
                <a:latin typeface="Bell MT"/>
                <a:ea typeface="Bell MT"/>
                <a:cs typeface="Bell MT"/>
                <a:sym typeface="Bell MT"/>
              </a:rPr>
              <a:t>accents (pitch, relative duration, intensity)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>
                <a:latin typeface="Bell MT"/>
                <a:ea typeface="Bell MT"/>
                <a:cs typeface="Bell MT"/>
                <a:sym typeface="Bell MT"/>
              </a:rPr>
              <a:t>pauses: IP-internal (relatively short, clause-internal, bearing an articulatory cue, e.g., glottalized pauses,  pauses preceding an emphatically accented syllable) vs. IP-external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b="1" i="1" lang="en-US" sz="2720">
                <a:latin typeface="Bell MT"/>
                <a:ea typeface="Bell MT"/>
                <a:cs typeface="Bell MT"/>
                <a:sym typeface="Bell MT"/>
              </a:rPr>
              <a:t>Default assumption: </a:t>
            </a:r>
            <a:r>
              <a:rPr lang="en-US" sz="2720">
                <a:latin typeface="Bell MT"/>
                <a:ea typeface="Bell MT"/>
                <a:cs typeface="Bell MT"/>
                <a:sym typeface="Bell MT"/>
              </a:rPr>
              <a:t>IPs with one prominent accent and no internal pauses that correspond to clauses are unmarked</a:t>
            </a:r>
            <a:endParaRPr/>
          </a:p>
          <a:p>
            <a:pPr indent="-17018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A taste of rhythmic variation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53" name="Google Shape;253;p21"/>
          <p:cNvSpPr txBox="1"/>
          <p:nvPr>
            <p:ph idx="1" type="body"/>
          </p:nvPr>
        </p:nvSpPr>
        <p:spPr>
          <a:xfrm>
            <a:off x="457200" y="1600200"/>
            <a:ext cx="8229600" cy="4788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b="1" lang="en-US" sz="2960" u="sng">
                <a:latin typeface="Bell MT"/>
                <a:ea typeface="Bell MT"/>
                <a:cs typeface="Bell MT"/>
                <a:sym typeface="Bell MT"/>
              </a:rPr>
              <a:t>Judy</a:t>
            </a:r>
            <a:endParaRPr/>
          </a:p>
          <a:p>
            <a:pPr indent="-416560" lvl="0" marL="4572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960"/>
              <a:buFont typeface="Bell MT"/>
              <a:buAutoNum type="arabicParenBoth"/>
            </a:pP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“All sixth, we had so much fun” </a:t>
            </a:r>
            <a:endParaRPr sz="2960">
              <a:latin typeface="Bell MT"/>
              <a:ea typeface="Bell MT"/>
              <a:cs typeface="Bell MT"/>
              <a:sym typeface="Bell M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sz="2960">
              <a:latin typeface="Bell MT"/>
              <a:ea typeface="Bell MT"/>
              <a:cs typeface="Bell MT"/>
              <a:sym typeface="Bell MT"/>
            </a:endParaRPr>
          </a:p>
          <a:p>
            <a:pPr indent="-416560" lvl="0" marL="4572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SzPts val="2960"/>
              <a:buFont typeface="Bell MT"/>
              <a:buAutoNum type="arabicParenBoth"/>
            </a:pP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“Damn, we did some crazy shit”</a:t>
            </a:r>
            <a:endParaRPr sz="2960"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ctr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b="1" lang="en-US" sz="2960" u="sng">
                <a:latin typeface="Bell MT"/>
                <a:ea typeface="Bell MT"/>
                <a:cs typeface="Bell MT"/>
                <a:sym typeface="Bell MT"/>
              </a:rPr>
              <a:t>Melody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(3) “We used to have so much fun”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(4) “She was my first friend”</a:t>
            </a:r>
            <a:endParaRPr sz="2960"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Results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60" name="Google Shape;260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Quick statistical observations: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graphicFrame>
        <p:nvGraphicFramePr>
          <p:cNvPr id="261" name="Google Shape;261;p22"/>
          <p:cNvGraphicFramePr/>
          <p:nvPr/>
        </p:nvGraphicFramePr>
        <p:xfrm>
          <a:off x="1208616" y="25595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{9C174F61-E8CB-407C-9496-6A6AAA12538A}</a:tableStyleId>
              </a:tblPr>
              <a:tblGrid>
                <a:gridCol w="2154900"/>
                <a:gridCol w="2154900"/>
                <a:gridCol w="2154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Judy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Melody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 IPs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Average # sylls / 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5.583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5.983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Average IP</a:t>
                      </a:r>
                      <a:r>
                        <a:rPr lang="en-US" sz="1800"/>
                        <a:t> duration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1089.046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1087.87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Average speech rate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5.046 sylls/s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5.384 sylls/s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% Rising IPs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25% (21 of 84)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8.257% (9 of 109)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Pitch St Dev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32.224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31.367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Results - PVI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68" name="Google Shape;268;p23"/>
          <p:cNvSpPr txBox="1"/>
          <p:nvPr>
            <p:ph idx="1" type="body"/>
          </p:nvPr>
        </p:nvSpPr>
        <p:spPr>
          <a:xfrm>
            <a:off x="457200" y="2888657"/>
            <a:ext cx="8229600" cy="1366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Linear regression in R using lme4 (Bates et al. 2011)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Factors: speaker, IP-duration, # sylls in IP</a:t>
            </a:r>
            <a:endParaRPr sz="2960">
              <a:latin typeface="Bell MT"/>
              <a:ea typeface="Bell MT"/>
              <a:cs typeface="Bell MT"/>
              <a:sym typeface="Bell MT"/>
            </a:endParaRPr>
          </a:p>
        </p:txBody>
      </p:sp>
      <p:graphicFrame>
        <p:nvGraphicFramePr>
          <p:cNvPr id="269" name="Google Shape;269;p23"/>
          <p:cNvGraphicFramePr/>
          <p:nvPr/>
        </p:nvGraphicFramePr>
        <p:xfrm>
          <a:off x="1524000" y="42552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{9C174F61-E8CB-407C-9496-6A6AAA12538A}</a:tableStyleId>
              </a:tblPr>
              <a:tblGrid>
                <a:gridCol w="2032000"/>
                <a:gridCol w="2032000"/>
                <a:gridCol w="2032000"/>
              </a:tblGrid>
              <a:tr h="23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Estimate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Significance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3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Speaker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-0.043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n.s.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3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Duration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-0.009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n.s.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3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 sylls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n.s.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70" name="Google Shape;270;p23"/>
          <p:cNvGraphicFramePr/>
          <p:nvPr/>
        </p:nvGraphicFramePr>
        <p:xfrm>
          <a:off x="1524000" y="1767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{9C174F61-E8CB-407C-9496-6A6AAA12538A}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Judy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Melody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PVI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0.626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0.583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Results - Pauses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77" name="Google Shape;277;p24"/>
          <p:cNvSpPr txBox="1"/>
          <p:nvPr>
            <p:ph idx="1" type="body"/>
          </p:nvPr>
        </p:nvSpPr>
        <p:spPr>
          <a:xfrm>
            <a:off x="457200" y="4957837"/>
            <a:ext cx="8229600" cy="1229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Bell MT"/>
                <a:ea typeface="Bell MT"/>
                <a:cs typeface="Bell MT"/>
                <a:sym typeface="Bell MT"/>
              </a:rPr>
              <a:t>Judy has more internal pauses than Melody (***)</a:t>
            </a:r>
            <a:endParaRPr sz="2800">
              <a:latin typeface="Bell MT"/>
              <a:ea typeface="Bell MT"/>
              <a:cs typeface="Bell MT"/>
              <a:sym typeface="Bell MT"/>
            </a:endParaRPr>
          </a:p>
        </p:txBody>
      </p:sp>
      <p:graphicFrame>
        <p:nvGraphicFramePr>
          <p:cNvPr id="278" name="Google Shape;278;p24"/>
          <p:cNvGraphicFramePr/>
          <p:nvPr/>
        </p:nvGraphicFramePr>
        <p:xfrm>
          <a:off x="457200" y="1881933"/>
          <a:ext cx="4572000" cy="27432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279" name="Google Shape;279;p24"/>
          <p:cNvGraphicFramePr/>
          <p:nvPr/>
        </p:nvGraphicFramePr>
        <p:xfrm>
          <a:off x="3175358" y="1881933"/>
          <a:ext cx="4897103" cy="2768600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Results - Accents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graphicFrame>
        <p:nvGraphicFramePr>
          <p:cNvPr id="286" name="Google Shape;286;p25"/>
          <p:cNvGraphicFramePr/>
          <p:nvPr/>
        </p:nvGraphicFramePr>
        <p:xfrm>
          <a:off x="1241263" y="2048693"/>
          <a:ext cx="6502073" cy="3191921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Results - Accents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93" name="Google Shape;293;p26"/>
          <p:cNvSpPr txBox="1"/>
          <p:nvPr>
            <p:ph idx="1" type="body"/>
          </p:nvPr>
        </p:nvSpPr>
        <p:spPr>
          <a:xfrm>
            <a:off x="457200" y="1600200"/>
            <a:ext cx="8229600" cy="1759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Linear regression in R using lme4 (Bates et al. 2011)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Factors: speaker, rising/falling, IP duration, number of syllables</a:t>
            </a:r>
            <a:endParaRPr sz="2960">
              <a:latin typeface="Bell MT"/>
              <a:ea typeface="Bell MT"/>
              <a:cs typeface="Bell MT"/>
              <a:sym typeface="Bell MT"/>
            </a:endParaRPr>
          </a:p>
        </p:txBody>
      </p:sp>
      <p:graphicFrame>
        <p:nvGraphicFramePr>
          <p:cNvPr id="294" name="Google Shape;294;p26"/>
          <p:cNvGraphicFramePr/>
          <p:nvPr/>
        </p:nvGraphicFramePr>
        <p:xfrm>
          <a:off x="1524000" y="36466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{9C174F61-E8CB-407C-9496-6A6AAA12538A}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Estimate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Significance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Speaker (Melody)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-0.873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***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Rising/Falling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0.124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n.s.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 Duration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***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</a:t>
                      </a:r>
                      <a:r>
                        <a:rPr lang="en-US" sz="1800"/>
                        <a:t> Syllables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0.011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n.s.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/>
          <p:nvPr>
            <p:ph type="title"/>
          </p:nvPr>
        </p:nvSpPr>
        <p:spPr>
          <a:xfrm>
            <a:off x="457200" y="274638"/>
            <a:ext cx="8229600" cy="6353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Bell MT"/>
              <a:buNone/>
            </a:pPr>
            <a:r>
              <a:rPr lang="en-US" sz="3959">
                <a:latin typeface="Bell MT"/>
                <a:ea typeface="Bell MT"/>
                <a:cs typeface="Bell MT"/>
                <a:sym typeface="Bell MT"/>
              </a:rPr>
              <a:t>Rhythmic variation</a:t>
            </a:r>
            <a:endParaRPr sz="3959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01" name="Google Shape;301;p27"/>
          <p:cNvSpPr txBox="1"/>
          <p:nvPr>
            <p:ph idx="1" type="body"/>
          </p:nvPr>
        </p:nvSpPr>
        <p:spPr>
          <a:xfrm>
            <a:off x="457200" y="2192101"/>
            <a:ext cx="8229600" cy="425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 u="sng">
                <a:latin typeface="Bell MT"/>
                <a:ea typeface="Bell MT"/>
                <a:cs typeface="Bell MT"/>
                <a:sym typeface="Bell MT"/>
              </a:rPr>
              <a:t>Judy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variation in duration and pitch (hence, different accents)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IP internal pauses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the majority of IPs have multiple accents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 u="sng">
                <a:latin typeface="Bell MT"/>
                <a:ea typeface="Bell MT"/>
                <a:cs typeface="Bell MT"/>
                <a:sym typeface="Bell MT"/>
              </a:rPr>
              <a:t>Melody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less variation in duration and pitch (overall, more monotone)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less IP-internal pauses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less IPs with multiple accents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Bell MT"/>
                <a:ea typeface="Bell MT"/>
                <a:cs typeface="Bell MT"/>
                <a:sym typeface="Bell MT"/>
              </a:rPr>
              <a:t>Judy’s IPs are marked, Melody’s IPs are unmarked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Statistical facts above are not unrelated – together they reflect two different rhythmic strategies Judy and Melody use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387350" lvl="0" marL="5143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02" name="Google Shape;302;p27"/>
          <p:cNvSpPr txBox="1"/>
          <p:nvPr/>
        </p:nvSpPr>
        <p:spPr>
          <a:xfrm>
            <a:off x="457200" y="909977"/>
            <a:ext cx="8229600" cy="12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Though </a:t>
            </a:r>
            <a:r>
              <a:rPr b="1" i="0" lang="en-US" sz="24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PVI </a:t>
            </a:r>
            <a:r>
              <a:rPr b="0" i="0" lang="en-US" sz="24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difference is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not significant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, Judy and Melody show </a:t>
            </a:r>
            <a:r>
              <a:rPr b="1" i="0" lang="en-US" sz="2400" u="none" cap="none" strike="noStrike">
                <a:solidFill>
                  <a:srgbClr val="C0504D"/>
                </a:solidFill>
                <a:latin typeface="Bell MT"/>
                <a:ea typeface="Bell MT"/>
                <a:cs typeface="Bell MT"/>
                <a:sym typeface="Bell MT"/>
              </a:rPr>
              <a:t>highly significant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differences in their use of </a:t>
            </a:r>
            <a:r>
              <a:rPr b="1" i="0" lang="en-US" sz="2400" u="none" cap="none" strike="noStrike">
                <a:solidFill>
                  <a:schemeClr val="accent2"/>
                </a:solidFill>
                <a:latin typeface="Bell MT"/>
                <a:ea typeface="Bell MT"/>
                <a:cs typeface="Bell MT"/>
                <a:sym typeface="Bell MT"/>
              </a:rPr>
              <a:t>accents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and </a:t>
            </a:r>
            <a:r>
              <a:rPr b="1" i="0" lang="en-US" sz="2400" u="none" cap="none" strike="noStrike">
                <a:solidFill>
                  <a:srgbClr val="C0504D"/>
                </a:solidFill>
                <a:latin typeface="Bell MT"/>
                <a:ea typeface="Bell MT"/>
                <a:cs typeface="Bell MT"/>
                <a:sym typeface="Bell MT"/>
              </a:rPr>
              <a:t>pauses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!</a:t>
            </a:r>
            <a:endParaRPr sz="2400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>
            <p:ph type="title"/>
          </p:nvPr>
        </p:nvSpPr>
        <p:spPr>
          <a:xfrm>
            <a:off x="457200" y="274638"/>
            <a:ext cx="8229600" cy="749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Bell MT"/>
              <a:buNone/>
            </a:pPr>
            <a:r>
              <a:rPr lang="en-US" sz="3959">
                <a:latin typeface="Bell MT"/>
                <a:ea typeface="Bell MT"/>
                <a:cs typeface="Bell MT"/>
                <a:sym typeface="Bell MT"/>
              </a:rPr>
              <a:t>Rhythmic patterns: Judy</a:t>
            </a:r>
            <a:endParaRPr sz="3959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09" name="Google Shape;309;p28"/>
          <p:cNvSpPr txBox="1"/>
          <p:nvPr>
            <p:ph idx="1" type="body"/>
          </p:nvPr>
        </p:nvSpPr>
        <p:spPr>
          <a:xfrm>
            <a:off x="457200" y="1194344"/>
            <a:ext cx="8229600" cy="53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0"/>
              <a:buNone/>
            </a:pPr>
            <a:r>
              <a:rPr lang="en-US" sz="3080">
                <a:latin typeface="Bell MT"/>
                <a:ea typeface="Bell MT"/>
                <a:cs typeface="Bell MT"/>
                <a:sym typeface="Bell MT"/>
              </a:rPr>
              <a:t>[(x _)</a:t>
            </a:r>
            <a:r>
              <a:rPr baseline="-25000" lang="en-US" sz="3080">
                <a:latin typeface="Bell MT"/>
                <a:ea typeface="Bell MT"/>
                <a:cs typeface="Bell MT"/>
                <a:sym typeface="Bell MT"/>
              </a:rPr>
              <a:t>IP</a:t>
            </a:r>
            <a:r>
              <a:rPr lang="en-US" sz="3080">
                <a:latin typeface="Bell MT"/>
                <a:ea typeface="Bell MT"/>
                <a:cs typeface="Bell MT"/>
                <a:sym typeface="Bell MT"/>
              </a:rPr>
              <a:t>∨(x_x_x)</a:t>
            </a:r>
            <a:r>
              <a:rPr baseline="-25000" lang="en-US" sz="3080">
                <a:latin typeface="Bell MT"/>
                <a:ea typeface="Bell MT"/>
                <a:cs typeface="Bell MT"/>
                <a:sym typeface="Bell MT"/>
              </a:rPr>
              <a:t>IP</a:t>
            </a:r>
            <a:r>
              <a:rPr lang="en-US" sz="3080">
                <a:latin typeface="Bell MT"/>
                <a:ea typeface="Bell MT"/>
                <a:cs typeface="Bell MT"/>
                <a:sym typeface="Bell MT"/>
              </a:rPr>
              <a:t>]</a:t>
            </a:r>
            <a:r>
              <a:rPr baseline="-25000" lang="en-US" sz="3080">
                <a:latin typeface="Bell MT"/>
                <a:ea typeface="Bell MT"/>
                <a:cs typeface="Bell MT"/>
                <a:sym typeface="Bell MT"/>
              </a:rPr>
              <a:t>clause,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30"/>
              <a:buNone/>
            </a:pPr>
            <a:r>
              <a:t/>
            </a:r>
            <a:endParaRPr baseline="-25000" sz="2029"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ctr">
              <a:lnSpc>
                <a:spcPct val="8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29"/>
              <a:buNone/>
            </a:pPr>
            <a:r>
              <a:rPr lang="en-US" sz="2029">
                <a:latin typeface="Bell MT"/>
                <a:ea typeface="Bell MT"/>
                <a:cs typeface="Bell MT"/>
                <a:sym typeface="Bell MT"/>
              </a:rPr>
              <a:t>where x is a stressed syllable, _ is a sequence of unstressed syllables, ∨ is an optional short (often glottalized) pause. The first IP is often pronounced in a creaky or breathy voice.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sz="1679"/>
          </a:p>
          <a:p>
            <a:pPr indent="0" lvl="0" marL="0" rtl="0" algn="ctr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sz="1679"/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US" sz="2240">
                <a:latin typeface="Bell MT"/>
                <a:ea typeface="Bell MT"/>
                <a:cs typeface="Bell MT"/>
                <a:sym typeface="Bell MT"/>
              </a:rPr>
              <a:t> [(</a:t>
            </a:r>
            <a:r>
              <a:rPr b="1" lang="en-US" sz="2240">
                <a:latin typeface="Bell MT"/>
                <a:ea typeface="Bell MT"/>
                <a:cs typeface="Bell MT"/>
                <a:sym typeface="Bell MT"/>
              </a:rPr>
              <a:t>All </a:t>
            </a:r>
            <a:r>
              <a:rPr lang="en-US" sz="2240">
                <a:latin typeface="Bell MT"/>
                <a:ea typeface="Bell MT"/>
                <a:cs typeface="Bell MT"/>
                <a:sym typeface="Bell MT"/>
              </a:rPr>
              <a:t>sixth)</a:t>
            </a:r>
            <a:r>
              <a:rPr baseline="-25000" lang="en-US" sz="2240">
                <a:latin typeface="Bell MT"/>
                <a:ea typeface="Bell MT"/>
                <a:cs typeface="Bell MT"/>
                <a:sym typeface="Bell MT"/>
              </a:rPr>
              <a:t>IP</a:t>
            </a:r>
            <a:r>
              <a:rPr lang="en-US" sz="2240">
                <a:latin typeface="Bell MT"/>
                <a:ea typeface="Bell MT"/>
                <a:cs typeface="Bell MT"/>
                <a:sym typeface="Bell MT"/>
              </a:rPr>
              <a:t> ∨ (</a:t>
            </a:r>
            <a:r>
              <a:rPr b="1" lang="en-US" sz="2240">
                <a:latin typeface="Bell MT"/>
                <a:ea typeface="Bell MT"/>
                <a:cs typeface="Bell MT"/>
                <a:sym typeface="Bell MT"/>
              </a:rPr>
              <a:t>we</a:t>
            </a:r>
            <a:r>
              <a:rPr lang="en-US" sz="2240">
                <a:latin typeface="Bell MT"/>
                <a:ea typeface="Bell MT"/>
                <a:cs typeface="Bell MT"/>
                <a:sym typeface="Bell MT"/>
              </a:rPr>
              <a:t> had </a:t>
            </a:r>
            <a:r>
              <a:rPr b="1" lang="en-US" sz="2240">
                <a:latin typeface="Bell MT"/>
                <a:ea typeface="Bell MT"/>
                <a:cs typeface="Bell MT"/>
                <a:sym typeface="Bell MT"/>
              </a:rPr>
              <a:t>so</a:t>
            </a:r>
            <a:r>
              <a:rPr lang="en-US" sz="2240">
                <a:latin typeface="Bell MT"/>
                <a:ea typeface="Bell MT"/>
                <a:cs typeface="Bell MT"/>
                <a:sym typeface="Bell MT"/>
              </a:rPr>
              <a:t> much </a:t>
            </a:r>
            <a:r>
              <a:rPr b="1" lang="en-US" sz="2240">
                <a:latin typeface="Bell MT"/>
                <a:ea typeface="Bell MT"/>
                <a:cs typeface="Bell MT"/>
                <a:sym typeface="Bell MT"/>
              </a:rPr>
              <a:t>fun</a:t>
            </a:r>
            <a:r>
              <a:rPr lang="en-US" sz="2240">
                <a:latin typeface="Bell MT"/>
                <a:ea typeface="Bell MT"/>
                <a:cs typeface="Bell MT"/>
                <a:sym typeface="Bell MT"/>
              </a:rPr>
              <a:t>)</a:t>
            </a:r>
            <a:r>
              <a:rPr baseline="-25000" lang="en-US" sz="2240">
                <a:latin typeface="Bell MT"/>
                <a:ea typeface="Bell MT"/>
                <a:cs typeface="Bell MT"/>
                <a:sym typeface="Bell MT"/>
              </a:rPr>
              <a:t>IP</a:t>
            </a:r>
            <a:r>
              <a:rPr lang="en-US" sz="2240">
                <a:latin typeface="Bell MT"/>
                <a:ea typeface="Bell MT"/>
                <a:cs typeface="Bell MT"/>
                <a:sym typeface="Bell MT"/>
              </a:rPr>
              <a:t>]</a:t>
            </a:r>
            <a:r>
              <a:rPr baseline="-25000" lang="en-US" sz="2240">
                <a:latin typeface="Bell MT"/>
                <a:ea typeface="Bell MT"/>
                <a:cs typeface="Bell MT"/>
                <a:sym typeface="Bell MT"/>
              </a:rPr>
              <a:t>clause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>
              <a:latin typeface="Bell MT"/>
              <a:ea typeface="Bell MT"/>
              <a:cs typeface="Bell MT"/>
              <a:sym typeface="Bell MT"/>
            </a:endParaRPr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US" sz="2240">
                <a:latin typeface="Bell MT"/>
                <a:ea typeface="Bell MT"/>
                <a:cs typeface="Bell MT"/>
                <a:sym typeface="Bell MT"/>
              </a:rPr>
              <a:t> [(</a:t>
            </a:r>
            <a:r>
              <a:rPr b="1" lang="en-US" sz="2240">
                <a:latin typeface="Bell MT"/>
                <a:ea typeface="Bell MT"/>
                <a:cs typeface="Bell MT"/>
                <a:sym typeface="Bell MT"/>
              </a:rPr>
              <a:t>Damn</a:t>
            </a:r>
            <a:r>
              <a:rPr lang="en-US" sz="2240">
                <a:latin typeface="Bell MT"/>
                <a:ea typeface="Bell MT"/>
                <a:cs typeface="Bell MT"/>
                <a:sym typeface="Bell MT"/>
              </a:rPr>
              <a:t>)</a:t>
            </a:r>
            <a:r>
              <a:rPr baseline="-25000" lang="en-US" sz="2240">
                <a:latin typeface="Bell MT"/>
                <a:ea typeface="Bell MT"/>
                <a:cs typeface="Bell MT"/>
                <a:sym typeface="Bell MT"/>
              </a:rPr>
              <a:t>IP</a:t>
            </a:r>
            <a:r>
              <a:rPr lang="en-US" sz="2240">
                <a:latin typeface="Bell MT"/>
                <a:ea typeface="Bell MT"/>
                <a:cs typeface="Bell MT"/>
                <a:sym typeface="Bell MT"/>
              </a:rPr>
              <a:t> ∨ (</a:t>
            </a:r>
            <a:r>
              <a:rPr b="1" lang="en-US" sz="2240">
                <a:latin typeface="Bell MT"/>
                <a:ea typeface="Bell MT"/>
                <a:cs typeface="Bell MT"/>
                <a:sym typeface="Bell MT"/>
              </a:rPr>
              <a:t>we</a:t>
            </a:r>
            <a:r>
              <a:rPr lang="en-US" sz="2240">
                <a:latin typeface="Bell MT"/>
                <a:ea typeface="Bell MT"/>
                <a:cs typeface="Bell MT"/>
                <a:sym typeface="Bell MT"/>
              </a:rPr>
              <a:t> did some </a:t>
            </a:r>
            <a:r>
              <a:rPr b="1" lang="en-US" sz="2240">
                <a:latin typeface="Bell MT"/>
                <a:ea typeface="Bell MT"/>
                <a:cs typeface="Bell MT"/>
                <a:sym typeface="Bell MT"/>
              </a:rPr>
              <a:t>crazy</a:t>
            </a:r>
            <a:r>
              <a:rPr lang="en-US" sz="2240"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b="1" lang="en-US" sz="2240">
                <a:latin typeface="Bell MT"/>
                <a:ea typeface="Bell MT"/>
                <a:cs typeface="Bell MT"/>
                <a:sym typeface="Bell MT"/>
              </a:rPr>
              <a:t>shit</a:t>
            </a:r>
            <a:r>
              <a:rPr lang="en-US" sz="2240">
                <a:latin typeface="Bell MT"/>
                <a:ea typeface="Bell MT"/>
                <a:cs typeface="Bell MT"/>
                <a:sym typeface="Bell MT"/>
              </a:rPr>
              <a:t>)</a:t>
            </a:r>
            <a:r>
              <a:rPr baseline="-25000" lang="en-US" sz="2240">
                <a:latin typeface="Bell MT"/>
                <a:ea typeface="Bell MT"/>
                <a:cs typeface="Bell MT"/>
                <a:sym typeface="Bell MT"/>
              </a:rPr>
              <a:t>IP</a:t>
            </a:r>
            <a:r>
              <a:rPr lang="en-US" sz="2240">
                <a:latin typeface="Bell MT"/>
                <a:ea typeface="Bell MT"/>
                <a:cs typeface="Bell MT"/>
                <a:sym typeface="Bell MT"/>
              </a:rPr>
              <a:t>]</a:t>
            </a:r>
            <a:r>
              <a:rPr baseline="-25000" lang="en-US" sz="2240">
                <a:latin typeface="Bell MT"/>
                <a:ea typeface="Bell MT"/>
                <a:cs typeface="Bell MT"/>
                <a:sym typeface="Bell MT"/>
              </a:rPr>
              <a:t>clause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>
              <a:latin typeface="Bell MT"/>
              <a:ea typeface="Bell MT"/>
              <a:cs typeface="Bell MT"/>
              <a:sym typeface="Bell MT"/>
            </a:endParaRPr>
          </a:p>
          <a:p>
            <a:pPr indent="-514350" lvl="0" marL="51435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AutoNum type="arabicPeriod"/>
            </a:pPr>
            <a:r>
              <a:rPr lang="en-US" sz="2240">
                <a:latin typeface="Bell MT"/>
                <a:ea typeface="Bell MT"/>
                <a:cs typeface="Bell MT"/>
                <a:sym typeface="Bell MT"/>
              </a:rPr>
              <a:t>[(</a:t>
            </a:r>
            <a:r>
              <a:rPr b="1" lang="en-US" sz="2240">
                <a:latin typeface="Bell MT"/>
                <a:ea typeface="Bell MT"/>
                <a:cs typeface="Bell MT"/>
                <a:sym typeface="Bell MT"/>
              </a:rPr>
              <a:t>Oh</a:t>
            </a:r>
            <a:r>
              <a:rPr lang="en-US" sz="2240">
                <a:latin typeface="Bell MT"/>
                <a:ea typeface="Bell MT"/>
                <a:cs typeface="Bell MT"/>
                <a:sym typeface="Bell MT"/>
              </a:rPr>
              <a:t> my </a:t>
            </a:r>
            <a:r>
              <a:rPr b="1" lang="en-US" sz="2240">
                <a:latin typeface="Bell MT"/>
                <a:ea typeface="Bell MT"/>
                <a:cs typeface="Bell MT"/>
                <a:sym typeface="Bell MT"/>
              </a:rPr>
              <a:t>God</a:t>
            </a:r>
            <a:r>
              <a:rPr lang="en-US" sz="2240">
                <a:latin typeface="Bell MT"/>
                <a:ea typeface="Bell MT"/>
                <a:cs typeface="Bell MT"/>
                <a:sym typeface="Bell MT"/>
              </a:rPr>
              <a:t>)</a:t>
            </a:r>
            <a:r>
              <a:rPr baseline="-25000" lang="en-US" sz="2240">
                <a:latin typeface="Bell MT"/>
                <a:ea typeface="Bell MT"/>
                <a:cs typeface="Bell MT"/>
                <a:sym typeface="Bell MT"/>
              </a:rPr>
              <a:t>IP</a:t>
            </a:r>
            <a:r>
              <a:rPr lang="en-US" sz="2240">
                <a:latin typeface="Bell MT"/>
                <a:ea typeface="Bell MT"/>
                <a:cs typeface="Bell MT"/>
                <a:sym typeface="Bell MT"/>
              </a:rPr>
              <a:t>]</a:t>
            </a:r>
            <a:r>
              <a:rPr baseline="-25000" lang="en-US" sz="2240">
                <a:latin typeface="Bell MT"/>
                <a:ea typeface="Bell MT"/>
                <a:cs typeface="Bell MT"/>
                <a:sym typeface="Bell MT"/>
              </a:rPr>
              <a:t>clause</a:t>
            </a:r>
            <a:r>
              <a:rPr lang="en-US" sz="2240">
                <a:latin typeface="Bell MT"/>
                <a:ea typeface="Bell MT"/>
                <a:cs typeface="Bell MT"/>
                <a:sym typeface="Bell MT"/>
              </a:rPr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/>
          </a:p>
          <a:p>
            <a:pPr indent="0" lvl="0" marL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sz="1679"/>
          </a:p>
          <a:p>
            <a:pPr indent="0" lvl="0" marL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sz="1679"/>
          </a:p>
          <a:p>
            <a:pPr indent="0" lvl="0" marL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sz="1679"/>
          </a:p>
          <a:p>
            <a:pPr indent="0" lvl="0" marL="0" rtl="0" algn="l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chemeClr val="dk1"/>
              </a:buClr>
              <a:buSzPts val="1820"/>
              <a:buNone/>
            </a:pPr>
            <a:r>
              <a:rPr lang="en-US" sz="1820">
                <a:latin typeface="Bell MT"/>
                <a:ea typeface="Bell MT"/>
                <a:cs typeface="Bell MT"/>
                <a:sym typeface="Bell MT"/>
              </a:rPr>
              <a:t>The pattern above is not the only pattern Judy uses, and it is not always fully realized,  but it prevails.</a:t>
            </a:r>
            <a:endParaRPr sz="1820"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dk2"/>
                </a:solidFill>
              </a:rPr>
              <a:t>The first wave of variation (Eckert, 2012):</a:t>
            </a:r>
            <a:endParaRPr sz="3959">
              <a:solidFill>
                <a:schemeClr val="dk2"/>
              </a:solidFill>
            </a:endParaRPr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★"/>
            </a:pPr>
            <a:r>
              <a:rPr lang="en-US" sz="2400"/>
              <a:t>The first wave of variation studies established broad correlations between linguistic variables and the macrosociological categories of socioeconomic class, sex, class, ethnicity, and age.</a:t>
            </a:r>
            <a:endParaRPr sz="24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★"/>
            </a:pPr>
            <a:r>
              <a:rPr lang="en-US" sz="2400"/>
              <a:t>Seminal work: Labov’s (1966) study of the Social Stratification of English in New York City.</a:t>
            </a:r>
            <a:endParaRPr sz="24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SzPts val="2400"/>
              <a:buFont typeface="Calibri"/>
              <a:buChar char="★"/>
            </a:pPr>
            <a:r>
              <a:rPr lang="en-US" sz="2400"/>
              <a:t>Labov defined the notion of </a:t>
            </a:r>
            <a:r>
              <a:rPr b="1" lang="en-US" sz="2400"/>
              <a:t>the vernacular</a:t>
            </a:r>
            <a:r>
              <a:rPr lang="en-US" sz="2400"/>
              <a:t> as each speaker’s first acquired and most automatic, hence maximally systematic, linguistic production</a:t>
            </a:r>
            <a:endParaRPr sz="24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Disfluencies?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15" name="Google Shape;315;p29"/>
          <p:cNvSpPr txBox="1"/>
          <p:nvPr>
            <p:ph idx="1" type="body"/>
          </p:nvPr>
        </p:nvSpPr>
        <p:spPr>
          <a:xfrm>
            <a:off x="457200" y="2252133"/>
            <a:ext cx="8229600" cy="3874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“We</a:t>
            </a:r>
            <a:r>
              <a:rPr b="1" lang="en-US">
                <a:latin typeface="Bell MT"/>
                <a:ea typeface="Bell MT"/>
                <a:cs typeface="Bell MT"/>
                <a:sym typeface="Bell MT"/>
              </a:rPr>
              <a:t> uh </a:t>
            </a:r>
            <a:r>
              <a:rPr lang="en-US">
                <a:latin typeface="Bell MT"/>
                <a:ea typeface="Bell MT"/>
                <a:cs typeface="Bell MT"/>
                <a:sym typeface="Bell MT"/>
              </a:rPr>
              <a:t>dressed up as sardines you know”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 “</a:t>
            </a:r>
            <a:r>
              <a:rPr b="1" lang="en-US">
                <a:latin typeface="Bell MT"/>
                <a:ea typeface="Bell MT"/>
                <a:cs typeface="Bell MT"/>
                <a:sym typeface="Bell MT"/>
              </a:rPr>
              <a:t>We, we </a:t>
            </a:r>
            <a:r>
              <a:rPr lang="en-US">
                <a:latin typeface="Bell MT"/>
                <a:ea typeface="Bell MT"/>
                <a:cs typeface="Bell MT"/>
                <a:sym typeface="Bell MT"/>
              </a:rPr>
              <a:t>got arrested before”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[(x _)</a:t>
            </a:r>
            <a:r>
              <a:rPr baseline="-25000" lang="en-US">
                <a:latin typeface="Bell MT"/>
                <a:ea typeface="Bell MT"/>
                <a:cs typeface="Bell MT"/>
                <a:sym typeface="Bell MT"/>
              </a:rPr>
              <a:t>IP</a:t>
            </a:r>
            <a:r>
              <a:rPr lang="en-US">
                <a:latin typeface="Bell MT"/>
                <a:ea typeface="Bell MT"/>
                <a:cs typeface="Bell MT"/>
                <a:sym typeface="Bell MT"/>
              </a:rPr>
              <a:t>∨(x_x_x)</a:t>
            </a:r>
            <a:r>
              <a:rPr baseline="-25000" lang="en-US">
                <a:latin typeface="Bell MT"/>
                <a:ea typeface="Bell MT"/>
                <a:cs typeface="Bell MT"/>
                <a:sym typeface="Bell MT"/>
              </a:rPr>
              <a:t>IP</a:t>
            </a:r>
            <a:r>
              <a:rPr lang="en-US">
                <a:latin typeface="Bell MT"/>
                <a:ea typeface="Bell MT"/>
                <a:cs typeface="Bell MT"/>
                <a:sym typeface="Bell MT"/>
              </a:rPr>
              <a:t>]</a:t>
            </a:r>
            <a:r>
              <a:rPr baseline="-25000" lang="en-US">
                <a:latin typeface="Bell MT"/>
                <a:ea typeface="Bell MT"/>
                <a:cs typeface="Bell MT"/>
                <a:sym typeface="Bell MT"/>
              </a:rPr>
              <a:t>clause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22" name="Google Shape;322;p30"/>
          <p:cNvSpPr txBox="1"/>
          <p:nvPr>
            <p:ph idx="1" type="body"/>
          </p:nvPr>
        </p:nvSpPr>
        <p:spPr>
          <a:xfrm>
            <a:off x="457200" y="1600200"/>
            <a:ext cx="8229600" cy="4883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aseline="-25000" lang="en-US" sz="2000"/>
              <a:t>,</a:t>
            </a:r>
            <a:endParaRPr sz="2000"/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 [(</a:t>
            </a:r>
            <a:r>
              <a:rPr b="1" lang="en-US" sz="2000">
                <a:latin typeface="Bell MT"/>
                <a:ea typeface="Bell MT"/>
                <a:cs typeface="Bell MT"/>
                <a:sym typeface="Bell MT"/>
              </a:rPr>
              <a:t>All </a:t>
            </a: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sixth)</a:t>
            </a:r>
            <a:r>
              <a:rPr baseline="-25000" lang="en-US" sz="2000">
                <a:latin typeface="Bell MT"/>
                <a:ea typeface="Bell MT"/>
                <a:cs typeface="Bell MT"/>
                <a:sym typeface="Bell MT"/>
              </a:rPr>
              <a:t>IP</a:t>
            </a: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 ∨ (</a:t>
            </a:r>
            <a:r>
              <a:rPr b="1" lang="en-US" sz="2000">
                <a:latin typeface="Bell MT"/>
                <a:ea typeface="Bell MT"/>
                <a:cs typeface="Bell MT"/>
                <a:sym typeface="Bell MT"/>
              </a:rPr>
              <a:t>we</a:t>
            </a: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 had </a:t>
            </a:r>
            <a:r>
              <a:rPr b="1" lang="en-US" sz="2000">
                <a:latin typeface="Bell MT"/>
                <a:ea typeface="Bell MT"/>
                <a:cs typeface="Bell MT"/>
                <a:sym typeface="Bell MT"/>
              </a:rPr>
              <a:t>so</a:t>
            </a: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 much </a:t>
            </a:r>
            <a:r>
              <a:rPr b="1" lang="en-US" sz="2000">
                <a:latin typeface="Bell MT"/>
                <a:ea typeface="Bell MT"/>
                <a:cs typeface="Bell MT"/>
                <a:sym typeface="Bell MT"/>
              </a:rPr>
              <a:t>fun</a:t>
            </a: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)</a:t>
            </a:r>
            <a:r>
              <a:rPr baseline="-25000" lang="en-US" sz="2000">
                <a:latin typeface="Bell MT"/>
                <a:ea typeface="Bell MT"/>
                <a:cs typeface="Bell MT"/>
                <a:sym typeface="Bell MT"/>
              </a:rPr>
              <a:t>IP</a:t>
            </a: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]</a:t>
            </a:r>
            <a:r>
              <a:rPr baseline="-25000" lang="en-US" sz="2000">
                <a:latin typeface="Bell MT"/>
                <a:ea typeface="Bell MT"/>
                <a:cs typeface="Bell MT"/>
                <a:sym typeface="Bell MT"/>
              </a:rPr>
              <a:t>clause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Bell MT"/>
              <a:ea typeface="Bell MT"/>
              <a:cs typeface="Bell MT"/>
              <a:sym typeface="Bell MT"/>
            </a:endParaRPr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 [(</a:t>
            </a:r>
            <a:r>
              <a:rPr b="1" lang="en-US" sz="2000">
                <a:latin typeface="Bell MT"/>
                <a:ea typeface="Bell MT"/>
                <a:cs typeface="Bell MT"/>
                <a:sym typeface="Bell MT"/>
              </a:rPr>
              <a:t>Damn</a:t>
            </a: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)</a:t>
            </a:r>
            <a:r>
              <a:rPr baseline="-25000" lang="en-US" sz="2000">
                <a:latin typeface="Bell MT"/>
                <a:ea typeface="Bell MT"/>
                <a:cs typeface="Bell MT"/>
                <a:sym typeface="Bell MT"/>
              </a:rPr>
              <a:t>IP</a:t>
            </a: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 ∨ (</a:t>
            </a:r>
            <a:r>
              <a:rPr b="1" lang="en-US" sz="2000">
                <a:latin typeface="Bell MT"/>
                <a:ea typeface="Bell MT"/>
                <a:cs typeface="Bell MT"/>
                <a:sym typeface="Bell MT"/>
              </a:rPr>
              <a:t>we</a:t>
            </a: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 did some </a:t>
            </a:r>
            <a:r>
              <a:rPr b="1" lang="en-US" sz="2000">
                <a:latin typeface="Bell MT"/>
                <a:ea typeface="Bell MT"/>
                <a:cs typeface="Bell MT"/>
                <a:sym typeface="Bell MT"/>
              </a:rPr>
              <a:t>crazy</a:t>
            </a: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b="1" lang="en-US" sz="2000">
                <a:latin typeface="Bell MT"/>
                <a:ea typeface="Bell MT"/>
                <a:cs typeface="Bell MT"/>
                <a:sym typeface="Bell MT"/>
              </a:rPr>
              <a:t>shit</a:t>
            </a: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)</a:t>
            </a:r>
            <a:r>
              <a:rPr baseline="-25000" lang="en-US" sz="2000">
                <a:latin typeface="Bell MT"/>
                <a:ea typeface="Bell MT"/>
                <a:cs typeface="Bell MT"/>
                <a:sym typeface="Bell MT"/>
              </a:rPr>
              <a:t>IP</a:t>
            </a:r>
            <a:r>
              <a:rPr lang="en-US" sz="2000">
                <a:latin typeface="Bell MT"/>
                <a:ea typeface="Bell MT"/>
                <a:cs typeface="Bell MT"/>
                <a:sym typeface="Bell MT"/>
              </a:rPr>
              <a:t>]</a:t>
            </a:r>
            <a:r>
              <a:rPr baseline="-25000" lang="en-US" sz="2000">
                <a:latin typeface="Bell MT"/>
                <a:ea typeface="Bell MT"/>
                <a:cs typeface="Bell MT"/>
                <a:sym typeface="Bell MT"/>
              </a:rPr>
              <a:t>clause </a:t>
            </a:r>
            <a:endParaRPr/>
          </a:p>
          <a:p>
            <a:pPr indent="-387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aseline="-25000" sz="2000">
              <a:latin typeface="Bell MT"/>
              <a:ea typeface="Bell MT"/>
              <a:cs typeface="Bell MT"/>
              <a:sym typeface="Bell MT"/>
            </a:endParaRPr>
          </a:p>
          <a:p>
            <a:pPr indent="-387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aseline="-25000" sz="2000">
              <a:latin typeface="Bell MT"/>
              <a:ea typeface="Bell MT"/>
              <a:cs typeface="Bell MT"/>
              <a:sym typeface="Bell MT"/>
            </a:endParaRPr>
          </a:p>
          <a:p>
            <a:pPr indent="-387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aseline="-25000" sz="2000">
              <a:latin typeface="Bell MT"/>
              <a:ea typeface="Bell MT"/>
              <a:cs typeface="Bell MT"/>
              <a:sym typeface="Bell MT"/>
            </a:endParaRPr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rgbClr val="BF3449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 [(</a:t>
            </a:r>
            <a:r>
              <a:rPr b="1"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We </a:t>
            </a:r>
            <a:r>
              <a:rPr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uh)</a:t>
            </a:r>
            <a:r>
              <a:rPr baseline="-25000"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IP</a:t>
            </a:r>
            <a:r>
              <a:rPr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 ∨ (</a:t>
            </a:r>
            <a:r>
              <a:rPr b="1"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dressed </a:t>
            </a:r>
            <a:r>
              <a:rPr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up</a:t>
            </a:r>
            <a:r>
              <a:rPr b="1"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as </a:t>
            </a:r>
            <a:r>
              <a:rPr b="1"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sardines </a:t>
            </a:r>
            <a:r>
              <a:rPr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you</a:t>
            </a:r>
            <a:r>
              <a:rPr b="1"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 know</a:t>
            </a:r>
            <a:r>
              <a:rPr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)</a:t>
            </a:r>
            <a:r>
              <a:rPr baseline="-25000"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IP</a:t>
            </a:r>
            <a:r>
              <a:rPr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]</a:t>
            </a:r>
            <a:r>
              <a:rPr baseline="-25000"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clause </a:t>
            </a:r>
            <a:endParaRPr baseline="-25000" sz="2000">
              <a:solidFill>
                <a:srgbClr val="BF3449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indent="-387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aseline="-25000" sz="2000">
              <a:latin typeface="Bell MT"/>
              <a:ea typeface="Bell MT"/>
              <a:cs typeface="Bell MT"/>
              <a:sym typeface="Bell MT"/>
            </a:endParaRPr>
          </a:p>
          <a:p>
            <a:pPr indent="-387350" lvl="0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aseline="-25000" sz="2000">
              <a:latin typeface="Bell MT"/>
              <a:ea typeface="Bell MT"/>
              <a:cs typeface="Bell MT"/>
              <a:sym typeface="Bell MT"/>
            </a:endParaRPr>
          </a:p>
          <a:p>
            <a:pPr indent="-514350" lvl="0" marL="514350" rtl="0" algn="l">
              <a:spcBef>
                <a:spcPts val="400"/>
              </a:spcBef>
              <a:spcAft>
                <a:spcPts val="0"/>
              </a:spcAft>
              <a:buClr>
                <a:srgbClr val="BF3449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[(</a:t>
            </a:r>
            <a:r>
              <a:rPr b="1"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We</a:t>
            </a:r>
            <a:r>
              <a:rPr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)</a:t>
            </a:r>
            <a:r>
              <a:rPr baseline="-25000"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IP</a:t>
            </a:r>
            <a:r>
              <a:rPr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 ∨ (</a:t>
            </a:r>
            <a:r>
              <a:rPr b="1"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we </a:t>
            </a:r>
            <a:r>
              <a:rPr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got </a:t>
            </a:r>
            <a:r>
              <a:rPr b="1"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arrested</a:t>
            </a:r>
            <a:r>
              <a:rPr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 </a:t>
            </a:r>
            <a:r>
              <a:rPr b="1"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before</a:t>
            </a:r>
            <a:r>
              <a:rPr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)</a:t>
            </a:r>
            <a:r>
              <a:rPr baseline="-25000"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IP</a:t>
            </a:r>
            <a:r>
              <a:rPr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]</a:t>
            </a:r>
            <a:r>
              <a:rPr baseline="-25000" lang="en-US" sz="20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clause </a:t>
            </a:r>
            <a:endParaRPr sz="2000">
              <a:solidFill>
                <a:srgbClr val="BF3449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BF3449"/>
              </a:buClr>
              <a:buSzPts val="2400"/>
              <a:buNone/>
            </a:pPr>
            <a:r>
              <a:rPr b="1" i="1" lang="en-US" sz="240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Disfluencies are not (always) disfluencies – they can be part of the rhythmic patterns!</a:t>
            </a:r>
            <a:endParaRPr b="1" i="1" sz="2400">
              <a:solidFill>
                <a:srgbClr val="BF3449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type="title"/>
          </p:nvPr>
        </p:nvSpPr>
        <p:spPr>
          <a:xfrm>
            <a:off x="457200" y="274638"/>
            <a:ext cx="8229600" cy="787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US">
                <a:latin typeface="Bell MT"/>
                <a:ea typeface="Bell MT"/>
                <a:cs typeface="Bell MT"/>
                <a:sym typeface="Bell MT"/>
              </a:rPr>
              <a:t>Rhythmic patterns: Melody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29" name="Google Shape;329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F3449"/>
              </a:buClr>
              <a:buSzPts val="2960"/>
              <a:buNone/>
            </a:pPr>
            <a:r>
              <a:rPr b="1" i="1" lang="en-US" sz="2960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Melody’s accents reflect the Information Structure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b="1" i="1" sz="2960"/>
          </a:p>
          <a:p>
            <a:pPr indent="-514350" lvl="0" marL="51435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Calibri"/>
              <a:buAutoNum type="arabicPeriod"/>
            </a:pP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 “She was my first</a:t>
            </a:r>
            <a:r>
              <a:rPr baseline="-25000" lang="en-US" sz="2960">
                <a:latin typeface="Bell MT"/>
                <a:ea typeface="Bell MT"/>
                <a:cs typeface="Bell MT"/>
                <a:sym typeface="Bell MT"/>
              </a:rPr>
              <a:t>FOC</a:t>
            </a: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 friend”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latin typeface="Bell MT"/>
              <a:ea typeface="Bell MT"/>
              <a:cs typeface="Bell MT"/>
              <a:sym typeface="Bell MT"/>
            </a:endParaRPr>
          </a:p>
          <a:p>
            <a:pPr indent="-514350" lvl="0" marL="51435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Calibri"/>
              <a:buAutoNum type="arabicPeriod"/>
            </a:pPr>
            <a:r>
              <a:rPr i="1" lang="en-US" sz="2405">
                <a:latin typeface="Bell MT"/>
                <a:ea typeface="Bell MT"/>
                <a:cs typeface="Bell MT"/>
                <a:sym typeface="Bell MT"/>
              </a:rPr>
              <a:t>Penny:</a:t>
            </a:r>
            <a:r>
              <a:rPr lang="en-US" sz="2405">
                <a:latin typeface="Bell MT"/>
                <a:ea typeface="Bell MT"/>
                <a:cs typeface="Bell MT"/>
                <a:sym typeface="Bell MT"/>
              </a:rPr>
              <a:t> “Do you think that you’ll keep a lot of your high school friends after you graduate?”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	</a:t>
            </a:r>
            <a:r>
              <a:rPr i="1" lang="en-US" sz="2960">
                <a:latin typeface="Bell MT"/>
                <a:ea typeface="Bell MT"/>
                <a:cs typeface="Bell MT"/>
                <a:sym typeface="Bell MT"/>
              </a:rPr>
              <a:t>Melody:</a:t>
            </a: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 “Not a lot</a:t>
            </a:r>
            <a:r>
              <a:rPr baseline="-25000" lang="en-US" sz="2960">
                <a:latin typeface="Bell MT"/>
                <a:ea typeface="Bell MT"/>
                <a:cs typeface="Bell MT"/>
                <a:sym typeface="Bell MT"/>
              </a:rPr>
              <a:t>FOC</a:t>
            </a: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. I’m pretty sure</a:t>
            </a:r>
            <a:r>
              <a:rPr baseline="-25000" lang="en-US" sz="2960">
                <a:latin typeface="Bell MT"/>
                <a:ea typeface="Bell MT"/>
                <a:cs typeface="Bell MT"/>
                <a:sym typeface="Bell MT"/>
              </a:rPr>
              <a:t>FOC</a:t>
            </a: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 I’ll keep Karen</a:t>
            </a:r>
            <a:r>
              <a:rPr baseline="-25000" lang="en-US" sz="2960">
                <a:latin typeface="Bell MT"/>
                <a:ea typeface="Bell MT"/>
                <a:cs typeface="Bell MT"/>
                <a:sym typeface="Bell MT"/>
              </a:rPr>
              <a:t>FOC</a:t>
            </a: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. In fact</a:t>
            </a:r>
            <a:r>
              <a:rPr baseline="-25000" lang="en-US" sz="2960">
                <a:latin typeface="Bell MT"/>
                <a:ea typeface="Bell MT"/>
                <a:cs typeface="Bell MT"/>
                <a:sym typeface="Bell MT"/>
              </a:rPr>
              <a:t>FOC</a:t>
            </a: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, I’m almost positive</a:t>
            </a:r>
            <a:r>
              <a:rPr baseline="-25000" lang="en-US" sz="2960">
                <a:latin typeface="Bell MT"/>
                <a:ea typeface="Bell MT"/>
                <a:cs typeface="Bell MT"/>
                <a:sym typeface="Bell MT"/>
              </a:rPr>
              <a:t>FOC</a:t>
            </a: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 I will</a:t>
            </a:r>
            <a:r>
              <a:rPr baseline="-25000" lang="en-US" sz="2960">
                <a:latin typeface="Bell MT"/>
                <a:ea typeface="Bell MT"/>
                <a:cs typeface="Bell MT"/>
                <a:sym typeface="Bell MT"/>
              </a:rPr>
              <a:t>FOC</a:t>
            </a: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. Um, probably Bessie</a:t>
            </a:r>
            <a:r>
              <a:rPr baseline="-25000" lang="en-US" sz="2960">
                <a:latin typeface="Bell MT"/>
                <a:ea typeface="Bell MT"/>
                <a:cs typeface="Bell MT"/>
                <a:sym typeface="Bell MT"/>
              </a:rPr>
              <a:t>FOC</a:t>
            </a: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 too. …”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b="1" i="1" sz="296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/>
          <p:nvPr>
            <p:ph type="title"/>
          </p:nvPr>
        </p:nvSpPr>
        <p:spPr>
          <a:xfrm>
            <a:off x="457200" y="274638"/>
            <a:ext cx="8229600" cy="995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BF3449"/>
              </a:buClr>
              <a:buSzPts val="3959"/>
              <a:buFont typeface="Bell MT"/>
              <a:buNone/>
            </a:pPr>
            <a:r>
              <a:rPr lang="en-US" sz="3959">
                <a:solidFill>
                  <a:srgbClr val="BF3449"/>
                </a:solidFill>
                <a:latin typeface="Bell MT"/>
                <a:ea typeface="Bell MT"/>
                <a:cs typeface="Bell MT"/>
                <a:sym typeface="Bell MT"/>
              </a:rPr>
              <a:t>Rhythmic variation is stylistically informative</a:t>
            </a:r>
            <a:endParaRPr sz="3959">
              <a:solidFill>
                <a:srgbClr val="BF3449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36" name="Google Shape;336;p32"/>
          <p:cNvSpPr txBox="1"/>
          <p:nvPr>
            <p:ph idx="1" type="body"/>
          </p:nvPr>
        </p:nvSpPr>
        <p:spPr>
          <a:xfrm>
            <a:off x="457200" y="1600200"/>
            <a:ext cx="8229600" cy="4750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Judy and Melody use distinct rhythmic patterns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Judy’s patterns are less canonical than Melody’s patterns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Judy’s patterns have multiple accents that are dramatic and diverse in nature</a:t>
            </a:r>
            <a:endParaRPr sz="2960"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Melody’s accent placement is driven by the Information Structure pressures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>
                <a:latin typeface="Bell MT"/>
                <a:ea typeface="Bell MT"/>
                <a:cs typeface="Bell MT"/>
                <a:sym typeface="Bell MT"/>
              </a:rPr>
              <a:t>Judy’s patterns can be perceived as being more “expressive”, whereas Melody’s patterns can be viewed as more “interactive”</a:t>
            </a:r>
            <a:endParaRPr sz="2960"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7030A0"/>
                </a:solidFill>
              </a:rPr>
              <a:t>Экспрессивные указательные местоимения</a:t>
            </a:r>
            <a:endParaRPr sz="3200">
              <a:solidFill>
                <a:srgbClr val="7030A0"/>
              </a:solidFill>
            </a:endParaRPr>
          </a:p>
        </p:txBody>
      </p:sp>
      <p:sp>
        <p:nvSpPr>
          <p:cNvPr id="342" name="Google Shape;342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 sz="2400">
                <a:solidFill>
                  <a:srgbClr val="262626"/>
                </a:solidFill>
              </a:rPr>
              <a:t>Acton and Potts, 2013; Potts, 2013</a:t>
            </a:r>
            <a:endParaRPr sz="24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До Трампа: Sarah Palin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348" name="Google Shape;348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i="1" lang="en-US">
                <a:solidFill>
                  <a:srgbClr val="262626"/>
                </a:solidFill>
              </a:rPr>
              <a:t>“Americans are cravin’ </a:t>
            </a:r>
            <a:r>
              <a:rPr i="1" lang="en-US">
                <a:solidFill>
                  <a:srgbClr val="7030A0"/>
                </a:solidFill>
              </a:rPr>
              <a:t>that straight talk</a:t>
            </a:r>
            <a:r>
              <a:rPr i="1" lang="en-US">
                <a:solidFill>
                  <a:srgbClr val="262626"/>
                </a:solidFill>
              </a:rPr>
              <a:t>”</a:t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 sz="1800">
                <a:solidFill>
                  <a:srgbClr val="262626"/>
                </a:solidFill>
              </a:rPr>
              <a:t>Acton and Potts, 2013; Potts, 2013</a:t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Бурная реакция на ее речь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354" name="Google Shape;354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720"/>
              <a:buNone/>
            </a:pPr>
            <a:r>
              <a:rPr lang="en-US" sz="2720">
                <a:solidFill>
                  <a:srgbClr val="7030A0"/>
                </a:solidFill>
              </a:rPr>
              <a:t>FoxNews.com: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ts val="2720"/>
              <a:buChar char="•"/>
            </a:pPr>
            <a:r>
              <a:rPr i="1" lang="en-US" sz="2720">
                <a:solidFill>
                  <a:srgbClr val="262626"/>
                </a:solidFill>
              </a:rPr>
              <a:t>“We feel like she talks like we do.”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ts val="2720"/>
              <a:buChar char="•"/>
            </a:pPr>
            <a:r>
              <a:rPr i="1" lang="en-US" sz="2720">
                <a:solidFill>
                  <a:srgbClr val="262626"/>
                </a:solidFill>
              </a:rPr>
              <a:t>“She talked like real people to real people”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7030A0"/>
              </a:buClr>
              <a:buSzPts val="2720"/>
              <a:buNone/>
            </a:pPr>
            <a:r>
              <a:rPr lang="en-US" sz="2720">
                <a:solidFill>
                  <a:srgbClr val="7030A0"/>
                </a:solidFill>
              </a:rPr>
              <a:t>Huffington Post: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ts val="2720"/>
              <a:buChar char="•"/>
            </a:pPr>
            <a:r>
              <a:rPr i="1" lang="en-US" sz="2720">
                <a:solidFill>
                  <a:srgbClr val="262626"/>
                </a:solidFill>
              </a:rPr>
              <a:t>“illusion of straight-talking”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ts val="2720"/>
              <a:buChar char="•"/>
            </a:pPr>
            <a:r>
              <a:rPr i="1" lang="en-US" sz="2720">
                <a:solidFill>
                  <a:srgbClr val="262626"/>
                </a:solidFill>
              </a:rPr>
              <a:t>“pseudo-folksiness and fundamental dishonesty”</a:t>
            </a:r>
            <a:endParaRPr i="1" sz="2720">
              <a:solidFill>
                <a:srgbClr val="262626"/>
              </a:solidFill>
            </a:endParaRPr>
          </a:p>
          <a:p>
            <a:pPr indent="-342900" lvl="0" marL="342900" rtl="0" algn="r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785"/>
              <a:buNone/>
            </a:pPr>
            <a:r>
              <a:t/>
            </a:r>
            <a:endParaRPr sz="1785">
              <a:solidFill>
                <a:srgbClr val="262626"/>
              </a:solidFill>
            </a:endParaRPr>
          </a:p>
          <a:p>
            <a:pPr indent="-342900" lvl="0" marL="342900" rtl="0" algn="r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rgbClr val="262626"/>
              </a:buClr>
              <a:buSzPts val="1785"/>
              <a:buNone/>
            </a:pPr>
            <a:r>
              <a:rPr lang="en-US" sz="1785">
                <a:solidFill>
                  <a:srgbClr val="262626"/>
                </a:solidFill>
              </a:rPr>
              <a:t>Acton and Potts, 2013; Potts, 2013</a:t>
            </a:r>
            <a:endParaRPr sz="1785">
              <a:solidFill>
                <a:srgbClr val="262626"/>
              </a:solidFill>
            </a:endParaRPr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Дебаты 2008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360" name="Google Shape;360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Char char="•"/>
            </a:pPr>
            <a:r>
              <a:rPr lang="en-US">
                <a:solidFill>
                  <a:srgbClr val="7030A0"/>
                </a:solidFill>
              </a:rPr>
              <a:t>Joe Biden</a:t>
            </a:r>
            <a:r>
              <a:rPr lang="en-US">
                <a:solidFill>
                  <a:srgbClr val="262626"/>
                </a:solidFill>
              </a:rPr>
              <a:t>, Palin’s opponent: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lang="en-US">
                <a:solidFill>
                  <a:srgbClr val="262626"/>
                </a:solidFill>
              </a:rPr>
              <a:t>“</a:t>
            </a:r>
            <a:r>
              <a:rPr i="1" lang="en-US">
                <a:solidFill>
                  <a:srgbClr val="262626"/>
                </a:solidFill>
              </a:rPr>
              <a:t>We should be helping them build schools to compete for </a:t>
            </a:r>
            <a:r>
              <a:rPr i="1" lang="en-US">
                <a:solidFill>
                  <a:srgbClr val="7030A0"/>
                </a:solidFill>
              </a:rPr>
              <a:t>those hearts and minds of the people in the region</a:t>
            </a:r>
            <a:r>
              <a:rPr i="1" lang="en-US">
                <a:solidFill>
                  <a:srgbClr val="262626"/>
                </a:solidFill>
              </a:rPr>
              <a:t>”</a:t>
            </a:r>
            <a:endParaRPr/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 sz="1800">
                <a:solidFill>
                  <a:srgbClr val="262626"/>
                </a:solidFill>
              </a:rPr>
              <a:t>Acton and Potts, 2013; Potts, 2013</a:t>
            </a:r>
            <a:endParaRPr sz="1800">
              <a:solidFill>
                <a:srgbClr val="262626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И все, все, все: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366" name="Google Shape;366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</a:pPr>
            <a:r>
              <a:rPr lang="en-US">
                <a:solidFill>
                  <a:srgbClr val="262626"/>
                </a:solidFill>
              </a:rPr>
              <a:t>В полиции: </a:t>
            </a:r>
            <a:r>
              <a:rPr i="1" lang="en-US">
                <a:solidFill>
                  <a:srgbClr val="262626"/>
                </a:solidFill>
              </a:rPr>
              <a:t>make </a:t>
            </a:r>
            <a:r>
              <a:rPr i="1" lang="en-US">
                <a:solidFill>
                  <a:srgbClr val="7030A0"/>
                </a:solidFill>
              </a:rPr>
              <a:t>that phone call </a:t>
            </a:r>
            <a:r>
              <a:rPr i="1" lang="en-US">
                <a:solidFill>
                  <a:srgbClr val="262626"/>
                </a:solidFill>
              </a:rPr>
              <a:t>right now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</a:pPr>
            <a:r>
              <a:rPr lang="en-US">
                <a:solidFill>
                  <a:srgbClr val="262626"/>
                </a:solidFill>
              </a:rPr>
              <a:t>Стюард(есса): </a:t>
            </a:r>
            <a:r>
              <a:rPr i="1" lang="en-US">
                <a:solidFill>
                  <a:srgbClr val="262626"/>
                </a:solidFill>
              </a:rPr>
              <a:t>get </a:t>
            </a:r>
            <a:r>
              <a:rPr i="1" lang="en-US">
                <a:solidFill>
                  <a:srgbClr val="7030A0"/>
                </a:solidFill>
              </a:rPr>
              <a:t>those bags </a:t>
            </a:r>
            <a:r>
              <a:rPr i="1" lang="en-US">
                <a:solidFill>
                  <a:srgbClr val="262626"/>
                </a:solidFill>
              </a:rPr>
              <a:t>under </a:t>
            </a:r>
            <a:r>
              <a:rPr i="1" lang="en-US">
                <a:solidFill>
                  <a:srgbClr val="7030A0"/>
                </a:solidFill>
              </a:rPr>
              <a:t>that seat in front of you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Char char="•"/>
            </a:pPr>
            <a:r>
              <a:rPr lang="en-US">
                <a:solidFill>
                  <a:srgbClr val="262626"/>
                </a:solidFill>
              </a:rPr>
              <a:t>Инструктор йоги: </a:t>
            </a:r>
            <a:r>
              <a:rPr i="1" lang="en-US">
                <a:solidFill>
                  <a:srgbClr val="262626"/>
                </a:solidFill>
              </a:rPr>
              <a:t>get </a:t>
            </a:r>
            <a:r>
              <a:rPr i="1" lang="en-US">
                <a:solidFill>
                  <a:srgbClr val="7030A0"/>
                </a:solidFill>
              </a:rPr>
              <a:t>that left arm </a:t>
            </a:r>
            <a:r>
              <a:rPr i="1" lang="en-US">
                <a:solidFill>
                  <a:srgbClr val="262626"/>
                </a:solidFill>
              </a:rPr>
              <a:t>up over </a:t>
            </a:r>
            <a:r>
              <a:rPr i="1" lang="en-US">
                <a:solidFill>
                  <a:srgbClr val="7030A0"/>
                </a:solidFill>
              </a:rPr>
              <a:t>that head</a:t>
            </a:r>
            <a:endParaRPr i="1">
              <a:solidFill>
                <a:srgbClr val="7030A0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 sz="1800">
                <a:solidFill>
                  <a:srgbClr val="262626"/>
                </a:solidFill>
              </a:rPr>
              <a:t>Acton and Potts, 2013; Potts, 2013</a:t>
            </a:r>
            <a:endParaRPr sz="1800">
              <a:solidFill>
                <a:srgbClr val="262626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i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7030A0"/>
                </a:solidFill>
              </a:rPr>
              <a:t>Экспрессивные употребления указательных местоимений</a:t>
            </a:r>
            <a:endParaRPr sz="3200">
              <a:solidFill>
                <a:srgbClr val="7030A0"/>
              </a:solidFill>
            </a:endParaRPr>
          </a:p>
        </p:txBody>
      </p:sp>
      <p:sp>
        <p:nvSpPr>
          <p:cNvPr id="372" name="Google Shape;372;p38"/>
          <p:cNvSpPr txBox="1"/>
          <p:nvPr>
            <p:ph idx="1" type="body"/>
          </p:nvPr>
        </p:nvSpPr>
        <p:spPr>
          <a:xfrm>
            <a:off x="457200" y="1600200"/>
            <a:ext cx="8229600" cy="4900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80"/>
              <a:buChar char="•"/>
            </a:pPr>
            <a:r>
              <a:rPr lang="en-US" sz="2480">
                <a:solidFill>
                  <a:srgbClr val="262626"/>
                </a:solidFill>
              </a:rPr>
              <a:t>давно известны лингвистам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>
              <a:solidFill>
                <a:srgbClr val="262626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262626"/>
              </a:buClr>
              <a:buSzPts val="2480"/>
              <a:buChar char="•"/>
            </a:pPr>
            <a:r>
              <a:rPr lang="en-US" sz="2480">
                <a:solidFill>
                  <a:srgbClr val="262626"/>
                </a:solidFill>
              </a:rPr>
              <a:t>есть и в русском: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Смех смехом, а в полицию уже обратилось более двадцати горожан, которые уверяют, что после встречи с этим "похитителем человеческих душ"( так окрестили маньяка журналисты) у них чего-то не хватает. Ох, и мнительные </a:t>
            </a:r>
            <a:r>
              <a:rPr lang="en-US" sz="2170">
                <a:solidFill>
                  <a:srgbClr val="7030A0"/>
                </a:solidFill>
              </a:rPr>
              <a:t>эти американцы</a:t>
            </a:r>
            <a:r>
              <a:rPr lang="en-US" sz="2170"/>
              <a:t>! У нас бы на такого маньяка народ молился. Лос-анджелесская полиция злоумышленника усиленно разыскивает, но пока безуспешно. [ Похититель душ // «Криминальная хроника», 2003.06.24]</a:t>
            </a:r>
            <a:endParaRPr sz="217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7030A0"/>
              </a:buClr>
              <a:buSzPts val="2170"/>
              <a:buChar char="–"/>
            </a:pPr>
            <a:r>
              <a:rPr i="1" lang="en-US" sz="2170">
                <a:solidFill>
                  <a:srgbClr val="7030A0"/>
                </a:solidFill>
              </a:rPr>
              <a:t>эти дети </a:t>
            </a:r>
            <a:r>
              <a:rPr i="1" lang="en-US" sz="2170">
                <a:solidFill>
                  <a:srgbClr val="262626"/>
                </a:solidFill>
              </a:rPr>
              <a:t>мне уже надоели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262626"/>
              </a:buClr>
              <a:buSzPts val="2170"/>
              <a:buChar char="–"/>
            </a:pPr>
            <a:r>
              <a:rPr i="1" lang="en-US" sz="2170">
                <a:solidFill>
                  <a:srgbClr val="262626"/>
                </a:solidFill>
              </a:rPr>
              <a:t>Уберите уже </a:t>
            </a:r>
            <a:r>
              <a:rPr i="1" lang="en-US" sz="2170">
                <a:solidFill>
                  <a:srgbClr val="7030A0"/>
                </a:solidFill>
              </a:rPr>
              <a:t>эти ноги </a:t>
            </a:r>
            <a:r>
              <a:rPr i="1" lang="en-US" sz="2170">
                <a:solidFill>
                  <a:srgbClr val="262626"/>
                </a:solidFill>
              </a:rPr>
              <a:t>из прохода!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i="1" sz="2170">
              <a:solidFill>
                <a:srgbClr val="262626"/>
              </a:solidFill>
            </a:endParaRPr>
          </a:p>
          <a:p>
            <a:pPr indent="-285750" lvl="1" marL="742950" rtl="0" algn="r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rgbClr val="262626"/>
              </a:buClr>
              <a:buSzPts val="1395"/>
              <a:buNone/>
            </a:pPr>
            <a:r>
              <a:rPr lang="en-US" sz="1395">
                <a:solidFill>
                  <a:srgbClr val="262626"/>
                </a:solidFill>
              </a:rPr>
              <a:t>Acton and Potts, 2013; Potts, 2013</a:t>
            </a:r>
            <a:endParaRPr sz="1395">
              <a:solidFill>
                <a:srgbClr val="262626"/>
              </a:solidFill>
            </a:endParaRPr>
          </a:p>
          <a:p>
            <a:pPr indent="-285750" lvl="1" marL="742950" rtl="0" algn="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t/>
            </a:r>
            <a:endParaRPr i="1" sz="217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dk2"/>
                </a:solidFill>
              </a:rPr>
              <a:t>The first wave of variation (Eckert, 2012):</a:t>
            </a:r>
            <a:endParaRPr sz="3959">
              <a:solidFill>
                <a:schemeClr val="dk2"/>
              </a:solidFill>
            </a:endParaRPr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457200" y="1600200"/>
            <a:ext cx="7543824" cy="4972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48" y="1428736"/>
            <a:ext cx="8001056" cy="4929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Корпусный подход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378" name="Google Shape;378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lang="en-US">
                <a:solidFill>
                  <a:srgbClr val="262626"/>
                </a:solidFill>
              </a:rPr>
              <a:t>Эти утверждения импрессионистические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lang="en-US">
                <a:solidFill>
                  <a:srgbClr val="262626"/>
                </a:solidFill>
              </a:rPr>
              <a:t>Можем ли мы их квантифицировать?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 sz="1800">
                <a:solidFill>
                  <a:srgbClr val="262626"/>
                </a:solidFill>
              </a:rPr>
              <a:t>Acton and Potts, 2013; Potts, 2013</a:t>
            </a:r>
            <a:endParaRPr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7030A0"/>
                </a:solidFill>
              </a:rPr>
              <a:t>Experience Project: признания</a:t>
            </a:r>
            <a:endParaRPr sz="2800">
              <a:solidFill>
                <a:srgbClr val="7030A0"/>
              </a:solidFill>
            </a:endParaRPr>
          </a:p>
        </p:txBody>
      </p:sp>
      <p:pic>
        <p:nvPicPr>
          <p:cNvPr id="384" name="Google Shape;384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1071546"/>
            <a:ext cx="6858048" cy="5214974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0"/>
          <p:cNvSpPr/>
          <p:nvPr/>
        </p:nvSpPr>
        <p:spPr>
          <a:xfrm>
            <a:off x="5572132" y="6286520"/>
            <a:ext cx="3419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2013; Potts, 2013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Experience Project: признания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391" name="Google Shape;391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1357298"/>
            <a:ext cx="7000875" cy="407196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1"/>
          <p:cNvSpPr/>
          <p:nvPr/>
        </p:nvSpPr>
        <p:spPr>
          <a:xfrm>
            <a:off x="5214942" y="6215082"/>
            <a:ext cx="3419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2013; Potts, 2013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Experience Project: признания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398" name="Google Shape;398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1428736"/>
            <a:ext cx="6867525" cy="4714908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2"/>
          <p:cNvSpPr/>
          <p:nvPr/>
        </p:nvSpPr>
        <p:spPr>
          <a:xfrm>
            <a:off x="5072066" y="6143644"/>
            <a:ext cx="3419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2013; Potts, 2013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Experience Project: признания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405" name="Google Shape;405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48" y="1214423"/>
            <a:ext cx="8001056" cy="478634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3"/>
          <p:cNvSpPr/>
          <p:nvPr/>
        </p:nvSpPr>
        <p:spPr>
          <a:xfrm>
            <a:off x="5214942" y="6215082"/>
            <a:ext cx="3419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2013; Potts, 2013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Считаем и изображаем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412" name="Google Shape;412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924" y="1357298"/>
            <a:ext cx="6767537" cy="4572032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4"/>
          <p:cNvSpPr/>
          <p:nvPr/>
        </p:nvSpPr>
        <p:spPr>
          <a:xfrm>
            <a:off x="4857752" y="6143644"/>
            <a:ext cx="3419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2013; Potts, 2013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Указательные местоимения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419" name="Google Shape;419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937" y="1772444"/>
            <a:ext cx="4810125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5"/>
          <p:cNvSpPr/>
          <p:nvPr/>
        </p:nvSpPr>
        <p:spPr>
          <a:xfrm>
            <a:off x="4857752" y="6143644"/>
            <a:ext cx="3419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2013; Potts, 2013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7030A0"/>
                </a:solidFill>
              </a:rPr>
              <a:t>Примеры: слова, вызывающие симпатию</a:t>
            </a:r>
            <a:endParaRPr sz="3200">
              <a:solidFill>
                <a:srgbClr val="7030A0"/>
              </a:solidFill>
            </a:endParaRPr>
          </a:p>
        </p:txBody>
      </p:sp>
      <p:pic>
        <p:nvPicPr>
          <p:cNvPr id="426" name="Google Shape;426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7" y="1196752"/>
            <a:ext cx="7819802" cy="5188226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6"/>
          <p:cNvSpPr/>
          <p:nvPr/>
        </p:nvSpPr>
        <p:spPr>
          <a:xfrm>
            <a:off x="5357818" y="6488668"/>
            <a:ext cx="3419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2013; Potts, 2013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3" name="Google Shape;433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960"/>
              <a:buChar char="•"/>
            </a:pPr>
            <a:r>
              <a:rPr lang="en-US" sz="2960">
                <a:solidFill>
                  <a:srgbClr val="7030A0"/>
                </a:solidFill>
              </a:rPr>
              <a:t>Что же особенного в употреблении указательных местоимений у Palin?</a:t>
            </a:r>
            <a:endParaRPr sz="2960">
              <a:solidFill>
                <a:srgbClr val="7030A0"/>
              </a:solidFill>
            </a:endParaRPr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solidFill>
                <a:srgbClr val="99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262626"/>
              </a:buClr>
              <a:buSzPts val="2960"/>
              <a:buChar char="•"/>
            </a:pPr>
            <a:r>
              <a:rPr lang="en-US" sz="2960">
                <a:solidFill>
                  <a:srgbClr val="262626"/>
                </a:solidFill>
              </a:rPr>
              <a:t>16 интервью Palin на шоу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262626"/>
              </a:buClr>
              <a:buSzPts val="2960"/>
              <a:buChar char="•"/>
            </a:pPr>
            <a:r>
              <a:rPr lang="en-US" sz="2960">
                <a:solidFill>
                  <a:srgbClr val="262626"/>
                </a:solidFill>
              </a:rPr>
              <a:t>+ интервью до и после нее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262626"/>
              </a:buClr>
              <a:buSzPts val="2960"/>
              <a:buChar char="•"/>
            </a:pPr>
            <a:r>
              <a:rPr lang="en-US" sz="2960">
                <a:solidFill>
                  <a:srgbClr val="262626"/>
                </a:solidFill>
              </a:rPr>
              <a:t>всего 48 интервью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solidFill>
                <a:srgbClr val="262626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solidFill>
                <a:srgbClr val="262626"/>
              </a:solidFill>
            </a:endParaRPr>
          </a:p>
          <a:p>
            <a:pPr indent="-342900" lvl="0" marL="342900" rtl="0" algn="r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rgbClr val="262626"/>
              </a:buClr>
              <a:buSzPts val="1757"/>
              <a:buNone/>
            </a:pPr>
            <a:r>
              <a:rPr lang="en-US" sz="1757">
                <a:solidFill>
                  <a:srgbClr val="262626"/>
                </a:solidFill>
              </a:rPr>
              <a:t>Acton and Potts, 2013; Potts, 2013</a:t>
            </a:r>
            <a:endParaRPr sz="1757">
              <a:solidFill>
                <a:srgbClr val="262626"/>
              </a:solidFill>
            </a:endParaRPr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Квантитативный анализ</a:t>
            </a:r>
            <a:endParaRPr>
              <a:solidFill>
                <a:srgbClr val="7030A0"/>
              </a:solidFill>
            </a:endParaRPr>
          </a:p>
        </p:txBody>
      </p:sp>
      <p:pic>
        <p:nvPicPr>
          <p:cNvPr id="439" name="Google Shape;439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414" y="1285860"/>
            <a:ext cx="6929486" cy="4840303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8"/>
          <p:cNvSpPr/>
          <p:nvPr/>
        </p:nvSpPr>
        <p:spPr>
          <a:xfrm>
            <a:off x="5500694" y="6215082"/>
            <a:ext cx="3419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2013; Potts, 2013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cf3ed29fb_0_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dk2"/>
                </a:solidFill>
              </a:rPr>
              <a:t>The first wave of variation (Eckert, 2012):</a:t>
            </a:r>
            <a:endParaRPr sz="3959">
              <a:solidFill>
                <a:schemeClr val="dk2"/>
              </a:solidFill>
            </a:endParaRPr>
          </a:p>
        </p:txBody>
      </p:sp>
      <p:sp>
        <p:nvSpPr>
          <p:cNvPr id="114" name="Google Shape;114;gecf3ed29fb_0_1"/>
          <p:cNvSpPr txBox="1"/>
          <p:nvPr>
            <p:ph idx="1" type="body"/>
          </p:nvPr>
        </p:nvSpPr>
        <p:spPr>
          <a:xfrm>
            <a:off x="457200" y="1600200"/>
            <a:ext cx="8066100" cy="49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US" sz="1800"/>
              <a:t>Unaffected by socially motivated correction, the vernacular emerged as a classic natural object of scientific inquiry.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US" sz="1800"/>
              <a:t>Class, determined according to standard sociological measures, placed individuals passively within a structure that determined their access to standard language and their exposure to linguistic change.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US" sz="1800"/>
              <a:t>Social agency was limited to self-correction as individuals, sensitive to the relative status of class varieties, moved away from the vernacular as they adopted more standard forms in their more careful speech.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US" sz="1800"/>
              <a:t>The first wave treated this within-speaker pattern of variation not as involving a choice between socially meaningful forms, but as the result of self-monitoring to suppress a natural cognitive process.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US" sz="1800"/>
              <a:t>Style, then, was conceived purely as the output of varying attention to speech.</a:t>
            </a:r>
            <a:endParaRPr sz="18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8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Полярные мнения – почему?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446" name="Google Shape;446;p4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None/>
            </a:pPr>
            <a:r>
              <a:rPr lang="en-US">
                <a:solidFill>
                  <a:srgbClr val="7030A0"/>
                </a:solidFill>
              </a:rPr>
              <a:t>Huffington Post: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i="1" lang="en-US">
                <a:solidFill>
                  <a:srgbClr val="262626"/>
                </a:solidFill>
              </a:rPr>
              <a:t>“illusion of straight-talking”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i="1" lang="en-US">
                <a:solidFill>
                  <a:srgbClr val="262626"/>
                </a:solidFill>
              </a:rPr>
              <a:t>“pseudo-folksiness and fundamental dishonesty”</a:t>
            </a:r>
            <a:endParaRPr i="1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 sz="1800">
              <a:solidFill>
                <a:srgbClr val="262626"/>
              </a:solidFill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 sz="1800">
              <a:solidFill>
                <a:srgbClr val="262626"/>
              </a:solidFill>
            </a:endParaRPr>
          </a:p>
          <a:p>
            <a:pPr indent="-342900" lvl="0" marL="342900" rtl="0" algn="r">
              <a:spcBef>
                <a:spcPts val="36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US" sz="1800">
                <a:solidFill>
                  <a:srgbClr val="262626"/>
                </a:solidFill>
              </a:rPr>
              <a:t>Acton and Potts, 2013; Potts, 2013</a:t>
            </a:r>
            <a:endParaRPr sz="1800">
              <a:solidFill>
                <a:srgbClr val="262626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>
              <a:solidFill>
                <a:srgbClr val="262626"/>
              </a:solidFill>
            </a:endParaRPr>
          </a:p>
        </p:txBody>
      </p:sp>
      <p:sp>
        <p:nvSpPr>
          <p:cNvPr id="447" name="Google Shape;447;p4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None/>
            </a:pPr>
            <a:r>
              <a:rPr lang="en-US">
                <a:solidFill>
                  <a:srgbClr val="7030A0"/>
                </a:solidFill>
              </a:rPr>
              <a:t>FoxNews.com: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i="1" lang="en-US">
                <a:solidFill>
                  <a:srgbClr val="262626"/>
                </a:solidFill>
              </a:rPr>
              <a:t>“We feel like she talks like we do.”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262626"/>
              </a:buClr>
              <a:buSzPts val="2800"/>
              <a:buChar char="•"/>
            </a:pPr>
            <a:r>
              <a:rPr i="1" lang="en-US">
                <a:solidFill>
                  <a:srgbClr val="262626"/>
                </a:solidFill>
              </a:rPr>
              <a:t>“She talked like real people to real people”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>
                <a:solidFill>
                  <a:srgbClr val="7030A0"/>
                </a:solidFill>
              </a:rPr>
              <a:t>Свойскость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453" name="Google Shape;453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20"/>
              <a:buNone/>
            </a:pPr>
            <a:r>
              <a:rPr lang="en-US" sz="2720">
                <a:solidFill>
                  <a:srgbClr val="262626"/>
                </a:solidFill>
              </a:rPr>
              <a:t>Указательные местоимения в непрямом значении создают эффект </a:t>
            </a:r>
            <a:r>
              <a:rPr b="1" lang="en-US" sz="2720">
                <a:solidFill>
                  <a:srgbClr val="262626"/>
                </a:solidFill>
              </a:rPr>
              <a:t>солидарности, свойскости </a:t>
            </a:r>
            <a:r>
              <a:rPr lang="en-US" sz="2720">
                <a:solidFill>
                  <a:srgbClr val="262626"/>
                </a:solidFill>
              </a:rPr>
              <a:t>(термин восходит к лекциям Сандро Васильевича Кодзасова, мой перевод для solidarity из анализа статьи)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>
              <a:solidFill>
                <a:srgbClr val="262626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ts val="2720"/>
              <a:buNone/>
            </a:pPr>
            <a:r>
              <a:rPr lang="en-US" sz="2720">
                <a:solidFill>
                  <a:srgbClr val="262626"/>
                </a:solidFill>
              </a:rPr>
              <a:t>Проявления свойскости </a:t>
            </a:r>
            <a:r>
              <a:rPr b="1" lang="en-US" sz="2720">
                <a:solidFill>
                  <a:srgbClr val="262626"/>
                </a:solidFill>
              </a:rPr>
              <a:t>уместны при совпадении отношения к сообщаемому, мнений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720">
              <a:solidFill>
                <a:srgbClr val="262626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262626"/>
              </a:buClr>
              <a:buSzPts val="2720"/>
              <a:buNone/>
            </a:pPr>
            <a:r>
              <a:rPr b="1" lang="en-US" sz="2720">
                <a:solidFill>
                  <a:srgbClr val="262626"/>
                </a:solidFill>
              </a:rPr>
              <a:t>При несовпадении эффект </a:t>
            </a:r>
            <a:r>
              <a:rPr lang="en-US" sz="2720">
                <a:solidFill>
                  <a:srgbClr val="262626"/>
                </a:solidFill>
              </a:rPr>
              <a:t>обратный: навязанной солидарности, </a:t>
            </a:r>
            <a:r>
              <a:rPr b="1" lang="en-US" sz="2720">
                <a:solidFill>
                  <a:srgbClr val="262626"/>
                </a:solidFill>
              </a:rPr>
              <a:t>навязанной близости мнений, отношения к сообщаемому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b="1" sz="2720">
              <a:solidFill>
                <a:srgbClr val="262626"/>
              </a:solidFill>
            </a:endParaRPr>
          </a:p>
          <a:p>
            <a:pPr indent="-342900" lvl="0" marL="342900" rtl="0" algn="r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b="1" sz="2720">
              <a:solidFill>
                <a:srgbClr val="262626"/>
              </a:solidFill>
            </a:endParaRPr>
          </a:p>
        </p:txBody>
      </p:sp>
      <p:sp>
        <p:nvSpPr>
          <p:cNvPr id="454" name="Google Shape;454;p50"/>
          <p:cNvSpPr/>
          <p:nvPr/>
        </p:nvSpPr>
        <p:spPr>
          <a:xfrm>
            <a:off x="5000628" y="6143644"/>
            <a:ext cx="3419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Acton and Potts, 2013; Potts, 2013</a:t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C000"/>
                </a:solidFill>
              </a:rPr>
              <a:t>Language Attitudes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460" name="Google Shape;460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Matched Guise Technique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lang="en-US">
                <a:solidFill>
                  <a:srgbClr val="262626"/>
                </a:solidFill>
              </a:rPr>
              <a:t>Литература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466" name="Google Shape;466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40"/>
              <a:buChar char="•"/>
            </a:pPr>
            <a:r>
              <a:rPr lang="en-US" sz="2240">
                <a:solidFill>
                  <a:srgbClr val="262626"/>
                </a:solidFill>
              </a:rPr>
              <a:t>Acton, Eric K. and Christopher Potts. 2014. </a:t>
            </a:r>
            <a:r>
              <a:rPr lang="en-US" sz="2240" u="sng">
                <a:solidFill>
                  <a:srgbClr val="26262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That straight talk: Sarah Palin and the sociolinguistics of demonstratives</a:t>
            </a:r>
            <a:r>
              <a:rPr lang="en-US" sz="2240">
                <a:solidFill>
                  <a:srgbClr val="262626"/>
                </a:solidFill>
              </a:rPr>
              <a:t>. </a:t>
            </a:r>
            <a:r>
              <a:rPr i="1" lang="en-US" sz="2240">
                <a:solidFill>
                  <a:srgbClr val="262626"/>
                </a:solidFill>
              </a:rPr>
              <a:t>Journal of Sociolinguistics</a:t>
            </a:r>
            <a:r>
              <a:rPr lang="en-US" sz="2240">
                <a:solidFill>
                  <a:srgbClr val="262626"/>
                </a:solidFill>
              </a:rPr>
              <a:t> 18(1): 3-31.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Calder, Jeremy and Popova, Daria. 2014. </a:t>
            </a:r>
            <a:r>
              <a:rPr lang="en-US" sz="2240" u="sng">
                <a:solidFill>
                  <a:schemeClr val="hlink"/>
                </a:solidFill>
                <a:hlinkClick r:id="rId4"/>
              </a:rPr>
              <a:t>Dimensions of Rhythm: the multi-layered nature of rhythmic style</a:t>
            </a:r>
            <a:r>
              <a:rPr lang="en-US" sz="2240"/>
              <a:t>, </a:t>
            </a:r>
            <a:r>
              <a:rPr i="1" lang="en-US" sz="2240"/>
              <a:t>University of Pennsylvania Working Papers in Linguistics</a:t>
            </a:r>
            <a:r>
              <a:rPr lang="en-US" sz="2240"/>
              <a:t>: Vol. 20 : Iss. 2 , Article 3.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2240"/>
              <a:buChar char="•"/>
            </a:pPr>
            <a:r>
              <a:rPr lang="en-US" sz="2240">
                <a:solidFill>
                  <a:srgbClr val="262626"/>
                </a:solidFill>
              </a:rPr>
              <a:t>Eckert, Penelope. 2012. </a:t>
            </a:r>
            <a:r>
              <a:rPr lang="en-US" sz="2240" u="sng">
                <a:solidFill>
                  <a:schemeClr val="hlink"/>
                </a:solidFill>
                <a:hlinkClick r:id="rId5"/>
              </a:rPr>
              <a:t>Three Waves of Variation Study: The Emergence of Meaning in the Study of Sociolinguistic Variation</a:t>
            </a:r>
            <a:r>
              <a:rPr lang="en-US" sz="2240"/>
              <a:t>.</a:t>
            </a:r>
            <a:endParaRPr sz="2240">
              <a:solidFill>
                <a:srgbClr val="262626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2240"/>
              <a:buChar char="•"/>
            </a:pPr>
            <a:r>
              <a:rPr lang="en-US" sz="2240">
                <a:solidFill>
                  <a:srgbClr val="262626"/>
                </a:solidFill>
              </a:rPr>
              <a:t>Christopher Potts [joint research with Eric Acton]. 2013. </a:t>
            </a:r>
            <a:r>
              <a:rPr lang="en-US" sz="2240" u="sng">
                <a:solidFill>
                  <a:srgbClr val="262626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Cravin' that straight talk: the latent affective meaning of demonstratives</a:t>
            </a:r>
            <a:r>
              <a:rPr lang="en-US" sz="2240">
                <a:solidFill>
                  <a:srgbClr val="262626"/>
                </a:solidFill>
              </a:rPr>
              <a:t>. Workshop on Computational Social Sciences, Stanford, Jan 11.</a:t>
            </a:r>
            <a:endParaRPr sz="2240">
              <a:solidFill>
                <a:srgbClr val="262626"/>
              </a:solidFill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24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dk2"/>
                </a:solidFill>
              </a:rPr>
              <a:t>The second wave of variation (Eckert, 2012):</a:t>
            </a:r>
            <a:endParaRPr sz="3959">
              <a:solidFill>
                <a:schemeClr val="dk2"/>
              </a:solidFill>
            </a:endParaRPr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Char char="★"/>
            </a:pPr>
            <a:r>
              <a:rPr lang="en-US" sz="1760"/>
              <a:t>The second wave employed ethnographic methods to explore the local categories and configurations that inhabit, or constitute, these broader categories.</a:t>
            </a:r>
            <a:endParaRPr sz="1760"/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0"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Char char="★"/>
            </a:pPr>
            <a:r>
              <a:rPr lang="en-US" sz="1760"/>
              <a:t>In his work on a sugar plantation in Guyana, Rickford (1986) found a major division between those who worked the sugar (the estate class) and those who worked in the offices (the non-estate class).</a:t>
            </a:r>
            <a:endParaRPr sz="1760"/>
          </a:p>
          <a:p>
            <a:pPr indent="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1760"/>
              <a:t> </a:t>
            </a:r>
            <a:endParaRPr sz="1760"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Char char="★"/>
            </a:pPr>
            <a:r>
              <a:rPr lang="en-US" sz="1760"/>
              <a:t>These groups showed sharp differences in verbal culture, in language ideology, and in linguistic production. </a:t>
            </a:r>
            <a:endParaRPr sz="1760"/>
          </a:p>
          <a:p>
            <a:pPr indent="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None/>
            </a:pPr>
            <a:r>
              <a:t/>
            </a:r>
            <a:endParaRPr sz="1760"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Char char="★"/>
            </a:pPr>
            <a:r>
              <a:rPr lang="en-US" sz="1760"/>
              <a:t>This study emphasized that although the vernacular maybe stigmatized on a global level, its association with local values and practices gives it positive value on the local level. </a:t>
            </a:r>
            <a:endParaRPr sz="1760"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None/>
            </a:pPr>
            <a:r>
              <a:t/>
            </a:r>
            <a:endParaRPr sz="1760"/>
          </a:p>
          <a:p>
            <a:pPr indent="0" lvl="0" marL="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None/>
            </a:pPr>
            <a:r>
              <a:t/>
            </a:r>
            <a:endParaRPr sz="1760"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Char char="★"/>
            </a:pPr>
            <a:r>
              <a:rPr lang="en-US" sz="1760"/>
              <a:t>Eckert (1989a, 2000): an ethnographic study of adolescents in high schools from the predominantly white Detroit suburban area. The student social order in these schools involved two mutually opposed social categories, </a:t>
            </a:r>
            <a:r>
              <a:rPr i="1" lang="en-US" sz="1760"/>
              <a:t>jocks</a:t>
            </a:r>
            <a:r>
              <a:rPr lang="en-US" sz="1760"/>
              <a:t> and </a:t>
            </a:r>
            <a:r>
              <a:rPr i="1" lang="en-US" sz="1760"/>
              <a:t>burnouts</a:t>
            </a:r>
            <a:r>
              <a:rPr lang="en-US" sz="1760"/>
              <a:t>.</a:t>
            </a:r>
            <a:endParaRPr sz="1760"/>
          </a:p>
          <a:p>
            <a:pPr indent="-23114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t/>
            </a:r>
            <a:endParaRPr sz="1760"/>
          </a:p>
          <a:p>
            <a:pPr indent="-23114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t/>
            </a:r>
            <a:endParaRPr sz="1760"/>
          </a:p>
          <a:p>
            <a:pPr indent="-23114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t/>
            </a:r>
            <a:endParaRPr sz="1760"/>
          </a:p>
          <a:p>
            <a:pPr indent="-23114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t/>
            </a:r>
            <a:endParaRPr sz="176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dk2"/>
                </a:solidFill>
              </a:rPr>
              <a:t>The second wave of variation (Eckert, 2012):</a:t>
            </a:r>
            <a:endParaRPr sz="3959">
              <a:solidFill>
                <a:schemeClr val="dk2"/>
              </a:solidFill>
            </a:endParaRPr>
          </a:p>
        </p:txBody>
      </p:sp>
      <p:pic>
        <p:nvPicPr>
          <p:cNvPr id="126" name="Google Shape;12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1357299"/>
            <a:ext cx="7572428" cy="528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dk2"/>
                </a:solidFill>
              </a:rPr>
              <a:t>The third wave of variation (Eckert, 2012):</a:t>
            </a:r>
            <a:endParaRPr sz="3959">
              <a:solidFill>
                <a:schemeClr val="dk2"/>
              </a:solidFill>
            </a:endParaRPr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★"/>
            </a:pPr>
            <a:r>
              <a:rPr lang="en-US" sz="2400"/>
              <a:t>(a) variation constitutes a robust social semiotic system, potentially expressing the full range of social concerns in a given community;</a:t>
            </a:r>
            <a:endParaRPr sz="2400"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endParaRPr sz="2400"/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★"/>
            </a:pPr>
            <a:r>
              <a:rPr lang="en-US" sz="2400"/>
              <a:t>(b) the meanings of variables are underspecified, gaining more specific meanings in the context of styles, and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★"/>
            </a:pPr>
            <a:r>
              <a:rPr lang="en-US" sz="2400"/>
              <a:t>(c) variation does not simply reflect, but also constructs, social meaning and hence is a force in social change.</a:t>
            </a:r>
            <a:endParaRPr sz="2400"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dk2"/>
                </a:solidFill>
              </a:rPr>
              <a:t>The third wave of variation (Eckert, 2012):</a:t>
            </a:r>
            <a:endParaRPr sz="3959">
              <a:solidFill>
                <a:schemeClr val="dk2"/>
              </a:solidFill>
            </a:endParaRPr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2000"/>
              <a:t>Zhang (Zhang 2005, 2008) traces the indexical appropriation of individual Mandarin variables in the emergence of a wealthy elite in Beijing. </a:t>
            </a:r>
            <a:endParaRPr sz="2000"/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2000"/>
              <a:t>China’s move into the global economy has created a new class of yuppies, young managers in the foreign-owned financial sector.</a:t>
            </a:r>
            <a:endParaRPr sz="2000"/>
          </a:p>
          <a:p>
            <a:pPr indent="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2000"/>
              <a:t>The yuppies’ value in the global financial market depends on the projection of a cosmopolitan self, and they have developed a speech style to match their more general materialistic and cosmopolitan lifestyle—a style that contrasts starkly with that of their peers in state-owned financial institutions. </a:t>
            </a:r>
            <a:endParaRPr sz="2000"/>
          </a:p>
          <a:p>
            <a:pPr indent="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2000"/>
              <a:t>One variable is the rhotacization of finals (in which “flower” [hwa] is pronounced [hwar]).</a:t>
            </a:r>
            <a:endParaRPr sz="2000"/>
          </a:p>
          <a:p>
            <a:pPr indent="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lang="en-US" sz="2000"/>
              <a:t>Another Beijing feature, the interdental pronunciation of /z/, is commonly associated with a feckless character, the “alley saunterer”. The yuppies stay away from this variable altogether because casual fecklessness is not a desirable trait for a transnational business person.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2020-12-04T11:15:59Z</dcterms:created>
  <dc:creator>Admin</dc:creator>
</cp:coreProperties>
</file>