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8" r:id="rId14"/>
    <p:sldId id="269" r:id="rId15"/>
    <p:sldId id="270"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E3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137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0732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532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2202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095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453682"/>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0E3B45"/>
                </a:solidFill>
                <a:latin typeface="Montserrat"/>
                <a:ea typeface="Montserrat"/>
                <a:cs typeface="Montserrat"/>
                <a:sym typeface="Montserrat"/>
              </a:rPr>
              <a:t>           </a:t>
            </a:r>
            <a:r>
              <a:rPr lang="en-GB" sz="4200" b="1" dirty="0">
                <a:solidFill>
                  <a:srgbClr val="FF0000"/>
                </a:solidFill>
                <a:latin typeface="Montserrat"/>
                <a:ea typeface="Montserrat"/>
                <a:cs typeface="Montserrat"/>
                <a:sym typeface="Montserrat"/>
              </a:rPr>
              <a:t>Capstone Project</a:t>
            </a:r>
            <a:endParaRPr sz="4200" b="1" dirty="0">
              <a:solidFill>
                <a:srgbClr val="FF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rgbClr val="0E3B45"/>
                </a:solidFill>
                <a:latin typeface="Montserrat"/>
                <a:ea typeface="Montserrat"/>
                <a:cs typeface="Montserrat"/>
                <a:sym typeface="Montserrat"/>
              </a:rPr>
              <a:t>Global Terrorism Analysis</a:t>
            </a:r>
          </a:p>
          <a:p>
            <a:pPr marL="0" lvl="0" indent="0" algn="ctr" rtl="0">
              <a:spcBef>
                <a:spcPts val="0"/>
              </a:spcBef>
              <a:spcAft>
                <a:spcPts val="0"/>
              </a:spcAft>
              <a:buSzPts val="5200"/>
              <a:buNone/>
            </a:pPr>
            <a:endParaRPr sz="1600" b="1" dirty="0">
              <a:solidFill>
                <a:srgbClr val="0E3B45"/>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rgbClr val="0E3B45"/>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C64B4977-ACF3-091D-3849-4244A89EAA6A}"/>
              </a:ext>
            </a:extLst>
          </p:cNvPr>
          <p:cNvSpPr txBox="1"/>
          <p:nvPr/>
        </p:nvSpPr>
        <p:spPr>
          <a:xfrm>
            <a:off x="0" y="1933075"/>
            <a:ext cx="9144000" cy="2862322"/>
          </a:xfrm>
          <a:prstGeom prst="rect">
            <a:avLst/>
          </a:prstGeom>
          <a:noFill/>
        </p:spPr>
        <p:txBody>
          <a:bodyPr wrap="square" rtlCol="0">
            <a:spAutoFit/>
          </a:bodyPr>
          <a:lstStyle/>
          <a:p>
            <a:pPr algn="ctr"/>
            <a:r>
              <a:rPr lang="en-IN" sz="2000" b="1" dirty="0">
                <a:solidFill>
                  <a:schemeClr val="bg1">
                    <a:lumMod val="75000"/>
                  </a:schemeClr>
                </a:solidFill>
                <a:latin typeface="Montserrat" panose="00000500000000000000" pitchFamily="2" charset="0"/>
              </a:rPr>
              <a:t>Presented By</a:t>
            </a:r>
          </a:p>
          <a:p>
            <a:pPr algn="ctr"/>
            <a:endParaRPr lang="en-IN" sz="2000" b="1" dirty="0">
              <a:solidFill>
                <a:srgbClr val="CC0000"/>
              </a:solidFill>
              <a:latin typeface="Montserrat" panose="00000500000000000000" pitchFamily="2" charset="0"/>
            </a:endParaRPr>
          </a:p>
          <a:p>
            <a:pPr algn="ctr"/>
            <a:r>
              <a:rPr lang="en-IN" sz="2000" b="1" dirty="0">
                <a:solidFill>
                  <a:srgbClr val="CC0000"/>
                </a:solidFill>
                <a:latin typeface="Montserrat" panose="00000500000000000000" pitchFamily="2" charset="0"/>
              </a:rPr>
              <a:t>Vishal Rahul </a:t>
            </a:r>
            <a:r>
              <a:rPr lang="en-IN" sz="2000" b="1" dirty="0" err="1">
                <a:solidFill>
                  <a:srgbClr val="CC0000"/>
                </a:solidFill>
                <a:latin typeface="Montserrat" panose="00000500000000000000" pitchFamily="2" charset="0"/>
              </a:rPr>
              <a:t>Pagare</a:t>
            </a:r>
            <a:endParaRPr lang="en-IN" sz="2000" b="1" dirty="0">
              <a:solidFill>
                <a:srgbClr val="CC0000"/>
              </a:solidFill>
              <a:latin typeface="Montserrat" panose="00000500000000000000" pitchFamily="2" charset="0"/>
            </a:endParaRPr>
          </a:p>
          <a:p>
            <a:pPr algn="ctr"/>
            <a:endParaRPr lang="en-IN" sz="2000" b="1" dirty="0">
              <a:solidFill>
                <a:srgbClr val="CC0000"/>
              </a:solidFill>
              <a:latin typeface="Montserrat" panose="00000500000000000000" pitchFamily="2" charset="0"/>
            </a:endParaRPr>
          </a:p>
          <a:p>
            <a:pPr algn="ctr"/>
            <a:r>
              <a:rPr lang="en-IN" sz="2000" b="1" dirty="0">
                <a:solidFill>
                  <a:srgbClr val="CC0000"/>
                </a:solidFill>
                <a:latin typeface="Montserrat" panose="00000500000000000000" pitchFamily="2" charset="0"/>
              </a:rPr>
              <a:t>Sachin Shivaji </a:t>
            </a:r>
            <a:r>
              <a:rPr lang="en-IN" sz="2000" b="1" dirty="0" err="1">
                <a:solidFill>
                  <a:srgbClr val="CC0000"/>
                </a:solidFill>
                <a:latin typeface="Montserrat" panose="00000500000000000000" pitchFamily="2" charset="0"/>
              </a:rPr>
              <a:t>Gavande</a:t>
            </a:r>
            <a:endParaRPr lang="en-IN" sz="2000" b="1" dirty="0">
              <a:solidFill>
                <a:srgbClr val="CC0000"/>
              </a:solidFill>
              <a:latin typeface="Montserrat" panose="00000500000000000000" pitchFamily="2" charset="0"/>
            </a:endParaRPr>
          </a:p>
          <a:p>
            <a:pPr algn="ctr"/>
            <a:endParaRPr lang="en-IN" sz="2000" b="1" dirty="0">
              <a:solidFill>
                <a:srgbClr val="CC0000"/>
              </a:solidFill>
              <a:latin typeface="Montserrat" panose="00000500000000000000" pitchFamily="2" charset="0"/>
            </a:endParaRPr>
          </a:p>
          <a:p>
            <a:pPr algn="ctr"/>
            <a:r>
              <a:rPr lang="en-IN" sz="2000" b="1" dirty="0" err="1">
                <a:solidFill>
                  <a:srgbClr val="CC0000"/>
                </a:solidFill>
                <a:latin typeface="Montserrat" panose="00000500000000000000" pitchFamily="2" charset="0"/>
              </a:rPr>
              <a:t>Rushikesh</a:t>
            </a:r>
            <a:r>
              <a:rPr lang="en-IN" sz="2000" b="1" dirty="0">
                <a:solidFill>
                  <a:srgbClr val="CC0000"/>
                </a:solidFill>
                <a:latin typeface="Montserrat" panose="00000500000000000000" pitchFamily="2" charset="0"/>
              </a:rPr>
              <a:t> Sunil Sharma</a:t>
            </a:r>
          </a:p>
          <a:p>
            <a:pPr algn="ctr"/>
            <a:endParaRPr lang="en-IN" sz="2000" b="1" dirty="0">
              <a:solidFill>
                <a:srgbClr val="CC0000"/>
              </a:solidFill>
              <a:latin typeface="Montserrat" panose="00000500000000000000" pitchFamily="2" charset="0"/>
            </a:endParaRPr>
          </a:p>
          <a:p>
            <a:pPr algn="ctr"/>
            <a:r>
              <a:rPr lang="en-IN" sz="2000" b="1" dirty="0">
                <a:solidFill>
                  <a:srgbClr val="CC0000"/>
                </a:solidFill>
                <a:latin typeface="Montserrat" panose="00000500000000000000" pitchFamily="2" charset="0"/>
              </a:rPr>
              <a:t>Sandesh </a:t>
            </a:r>
            <a:r>
              <a:rPr lang="en-IN" sz="2000" b="1" dirty="0" err="1">
                <a:solidFill>
                  <a:srgbClr val="CC0000"/>
                </a:solidFill>
                <a:latin typeface="Montserrat" panose="00000500000000000000" pitchFamily="2" charset="0"/>
              </a:rPr>
              <a:t>Sundarlal</a:t>
            </a:r>
            <a:r>
              <a:rPr lang="en-IN" sz="2000" b="1" dirty="0">
                <a:solidFill>
                  <a:srgbClr val="CC0000"/>
                </a:solidFill>
                <a:latin typeface="Montserrat" panose="00000500000000000000" pitchFamily="2" charset="0"/>
              </a:rPr>
              <a:t> Arsud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565A-C4F0-55C9-9A5B-827DC835CB69}"/>
              </a:ext>
            </a:extLst>
          </p:cNvPr>
          <p:cNvSpPr>
            <a:spLocks noGrp="1"/>
          </p:cNvSpPr>
          <p:nvPr>
            <p:ph type="title"/>
          </p:nvPr>
        </p:nvSpPr>
        <p:spPr>
          <a:xfrm>
            <a:off x="311696" y="383525"/>
            <a:ext cx="8520600" cy="572700"/>
          </a:xfrm>
        </p:spPr>
        <p:txBody>
          <a:bodyPr/>
          <a:lstStyle/>
          <a:p>
            <a:pPr marL="285750" indent="-285750">
              <a:buSzPct val="130000"/>
              <a:buFont typeface="Wingdings" panose="05000000000000000000" pitchFamily="2" charset="2"/>
              <a:buChar char="Ø"/>
            </a:pPr>
            <a:r>
              <a:rPr lang="en-US" sz="1600" b="1" dirty="0">
                <a:solidFill>
                  <a:srgbClr val="CC0000"/>
                </a:solidFill>
                <a:latin typeface="Montserrat" panose="00000500000000000000" pitchFamily="2" charset="0"/>
              </a:rPr>
              <a:t>Number of attacks in each state</a:t>
            </a:r>
          </a:p>
        </p:txBody>
      </p:sp>
      <p:pic>
        <p:nvPicPr>
          <p:cNvPr id="6" name="Picture 5">
            <a:extLst>
              <a:ext uri="{FF2B5EF4-FFF2-40B4-BE49-F238E27FC236}">
                <a16:creationId xmlns:a16="http://schemas.microsoft.com/office/drawing/2014/main" id="{C7F9580B-11B8-0469-66C1-E7E44908BC2C}"/>
              </a:ext>
            </a:extLst>
          </p:cNvPr>
          <p:cNvPicPr>
            <a:picLocks noChangeAspect="1"/>
          </p:cNvPicPr>
          <p:nvPr/>
        </p:nvPicPr>
        <p:blipFill>
          <a:blip r:embed="rId2"/>
          <a:srcRect/>
          <a:stretch/>
        </p:blipFill>
        <p:spPr>
          <a:xfrm>
            <a:off x="1385128" y="893590"/>
            <a:ext cx="6373737" cy="2264194"/>
          </a:xfrm>
          <a:prstGeom prst="rect">
            <a:avLst/>
          </a:prstGeom>
          <a:ln>
            <a:solidFill>
              <a:srgbClr val="CC0000"/>
            </a:solidFill>
          </a:ln>
        </p:spPr>
      </p:pic>
      <p:sp>
        <p:nvSpPr>
          <p:cNvPr id="8" name="Title 1">
            <a:extLst>
              <a:ext uri="{FF2B5EF4-FFF2-40B4-BE49-F238E27FC236}">
                <a16:creationId xmlns:a16="http://schemas.microsoft.com/office/drawing/2014/main" id="{8829BA9C-95C2-8580-892A-4D23CABECA38}"/>
              </a:ext>
            </a:extLst>
          </p:cNvPr>
          <p:cNvSpPr txBox="1">
            <a:spLocks/>
          </p:cNvSpPr>
          <p:nvPr/>
        </p:nvSpPr>
        <p:spPr>
          <a:xfrm>
            <a:off x="311697" y="343877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
                <a:srgbClr val="0E3B45"/>
              </a:buClr>
              <a:buFont typeface="Arial" panose="020B0604020202020204" pitchFamily="34" charset="0"/>
              <a:buChar char="•"/>
            </a:pPr>
            <a:r>
              <a:rPr lang="en-IN" sz="1400" b="1" dirty="0">
                <a:solidFill>
                  <a:srgbClr val="0E3B45"/>
                </a:solidFill>
                <a:latin typeface="Montserrat" panose="00000500000000000000" pitchFamily="2" charset="0"/>
              </a:rPr>
              <a:t>In this graph we can see large </a:t>
            </a:r>
            <a:r>
              <a:rPr lang="en-US" sz="1400" b="1" dirty="0">
                <a:solidFill>
                  <a:srgbClr val="0E3B45"/>
                </a:solidFill>
                <a:latin typeface="Montserrat" panose="00000500000000000000" pitchFamily="2" charset="0"/>
              </a:rPr>
              <a:t>number of attacks has in Northern Ireland state : 4498</a:t>
            </a:r>
          </a:p>
          <a:p>
            <a:pPr marL="285750" indent="-285750">
              <a:buClr>
                <a:srgbClr val="0E3B45"/>
              </a:buClr>
              <a:buFont typeface="Arial" panose="020B0604020202020204" pitchFamily="34" charset="0"/>
              <a:buChar char="•"/>
            </a:pPr>
            <a:endParaRPr lang="en-IN"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IN" sz="1400" b="1" dirty="0">
                <a:solidFill>
                  <a:srgbClr val="0E3B45"/>
                </a:solidFill>
                <a:latin typeface="Montserrat" panose="00000500000000000000" pitchFamily="2" charset="0"/>
              </a:rPr>
              <a:t>Also see  the Al Anbar , Nineveh , Sindh has the same number of attacks </a:t>
            </a:r>
          </a:p>
          <a:p>
            <a:pPr marL="285750" indent="-285750">
              <a:buClr>
                <a:srgbClr val="0E3B45"/>
              </a:buClr>
              <a:buFont typeface="Arial" panose="020B0604020202020204" pitchFamily="34" charset="0"/>
              <a:buChar char="•"/>
            </a:pPr>
            <a:endParaRPr lang="en-IN"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Lima has the lowest number of attacks with a total of 2615 attacks</a:t>
            </a:r>
            <a:endParaRPr lang="en-IN" sz="1400"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292309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565A-C4F0-55C9-9A5B-827DC835CB69}"/>
              </a:ext>
            </a:extLst>
          </p:cNvPr>
          <p:cNvSpPr>
            <a:spLocks noGrp="1"/>
          </p:cNvSpPr>
          <p:nvPr>
            <p:ph type="title"/>
          </p:nvPr>
        </p:nvSpPr>
        <p:spPr>
          <a:xfrm>
            <a:off x="311696" y="383525"/>
            <a:ext cx="8520600" cy="572700"/>
          </a:xfrm>
        </p:spPr>
        <p:txBody>
          <a:bodyPr/>
          <a:lstStyle/>
          <a:p>
            <a:pPr marL="285750" indent="-285750">
              <a:buSzPct val="130000"/>
              <a:buFont typeface="Wingdings" panose="05000000000000000000" pitchFamily="2" charset="2"/>
              <a:buChar char="Ø"/>
            </a:pPr>
            <a:r>
              <a:rPr lang="en-US" sz="1600" b="1" dirty="0">
                <a:solidFill>
                  <a:srgbClr val="CC0000"/>
                </a:solidFill>
                <a:latin typeface="Montserrat" panose="00000500000000000000" pitchFamily="2" charset="0"/>
              </a:rPr>
              <a:t>Number of Attacks by Region, since 1970</a:t>
            </a:r>
            <a:br>
              <a:rPr lang="en-US" sz="1000" b="1" dirty="0">
                <a:solidFill>
                  <a:srgbClr val="0E3B45"/>
                </a:solidFill>
                <a:latin typeface="Montserrat" panose="00000500000000000000" pitchFamily="2" charset="0"/>
              </a:rPr>
            </a:br>
            <a:endParaRPr lang="en-US" sz="1600" b="1" dirty="0">
              <a:solidFill>
                <a:srgbClr val="CC0000"/>
              </a:solidFill>
              <a:latin typeface="Montserrat" panose="00000500000000000000" pitchFamily="2" charset="0"/>
            </a:endParaRPr>
          </a:p>
        </p:txBody>
      </p:sp>
      <p:pic>
        <p:nvPicPr>
          <p:cNvPr id="6" name="Picture 5">
            <a:extLst>
              <a:ext uri="{FF2B5EF4-FFF2-40B4-BE49-F238E27FC236}">
                <a16:creationId xmlns:a16="http://schemas.microsoft.com/office/drawing/2014/main" id="{C7F9580B-11B8-0469-66C1-E7E44908BC2C}"/>
              </a:ext>
            </a:extLst>
          </p:cNvPr>
          <p:cNvPicPr>
            <a:picLocks noChangeAspect="1"/>
          </p:cNvPicPr>
          <p:nvPr/>
        </p:nvPicPr>
        <p:blipFill>
          <a:blip r:embed="rId2"/>
          <a:srcRect/>
          <a:stretch/>
        </p:blipFill>
        <p:spPr>
          <a:xfrm>
            <a:off x="311696" y="956225"/>
            <a:ext cx="5105014" cy="3803750"/>
          </a:xfrm>
          <a:prstGeom prst="rect">
            <a:avLst/>
          </a:prstGeom>
          <a:ln>
            <a:solidFill>
              <a:srgbClr val="CC0000"/>
            </a:solidFill>
          </a:ln>
        </p:spPr>
      </p:pic>
      <p:sp>
        <p:nvSpPr>
          <p:cNvPr id="8" name="Title 1">
            <a:extLst>
              <a:ext uri="{FF2B5EF4-FFF2-40B4-BE49-F238E27FC236}">
                <a16:creationId xmlns:a16="http://schemas.microsoft.com/office/drawing/2014/main" id="{8829BA9C-95C2-8580-892A-4D23CABECA38}"/>
              </a:ext>
            </a:extLst>
          </p:cNvPr>
          <p:cNvSpPr txBox="1">
            <a:spLocks/>
          </p:cNvSpPr>
          <p:nvPr/>
        </p:nvSpPr>
        <p:spPr>
          <a:xfrm>
            <a:off x="5486400" y="956225"/>
            <a:ext cx="3589020" cy="3669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As we can see Middle E  </a:t>
            </a:r>
            <a:r>
              <a:rPr lang="en-US" sz="1400" b="1" dirty="0" err="1">
                <a:solidFill>
                  <a:srgbClr val="0E3B45"/>
                </a:solidFill>
                <a:latin typeface="Montserrat" panose="00000500000000000000" pitchFamily="2" charset="0"/>
              </a:rPr>
              <a:t>ast</a:t>
            </a:r>
            <a:r>
              <a:rPr lang="en-US" sz="1400" b="1" dirty="0">
                <a:solidFill>
                  <a:srgbClr val="0E3B45"/>
                </a:solidFill>
                <a:latin typeface="Montserrat" panose="00000500000000000000" pitchFamily="2" charset="0"/>
              </a:rPr>
              <a:t> &amp; North Africa : most attacked and the large number of people killed in this region</a:t>
            </a:r>
          </a:p>
          <a:p>
            <a:pPr marL="285750" indent="-285750">
              <a:buClr>
                <a:srgbClr val="0E3B45"/>
              </a:buClr>
              <a:buFont typeface="Arial" panose="020B0604020202020204" pitchFamily="34" charset="0"/>
              <a:buChar char="•"/>
            </a:pPr>
            <a:endParaRPr lang="en-US"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The Middle E  </a:t>
            </a:r>
            <a:r>
              <a:rPr lang="en-US" sz="1400" b="1" dirty="0" err="1">
                <a:solidFill>
                  <a:srgbClr val="0E3B45"/>
                </a:solidFill>
                <a:latin typeface="Montserrat" panose="00000500000000000000" pitchFamily="2" charset="0"/>
              </a:rPr>
              <a:t>ast</a:t>
            </a:r>
            <a:r>
              <a:rPr lang="en-US" sz="1400" b="1" dirty="0">
                <a:solidFill>
                  <a:srgbClr val="0E3B45"/>
                </a:solidFill>
                <a:latin typeface="Montserrat" panose="00000500000000000000" pitchFamily="2" charset="0"/>
              </a:rPr>
              <a:t> &amp; North Africa leads 1st among all the regions and then South Asia takes 2nd place.</a:t>
            </a:r>
          </a:p>
          <a:p>
            <a:pPr marL="285750" indent="-285750">
              <a:buClr>
                <a:srgbClr val="0E3B45"/>
              </a:buClr>
              <a:buFont typeface="Arial" panose="020B0604020202020204" pitchFamily="34" charset="0"/>
              <a:buChar char="•"/>
            </a:pPr>
            <a:endParaRPr lang="en-US"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East Asia has had the fewest attacks and killed the fewest people</a:t>
            </a:r>
            <a:endParaRPr lang="en-IN" sz="1400"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60229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565A-C4F0-55C9-9A5B-827DC835CB69}"/>
              </a:ext>
            </a:extLst>
          </p:cNvPr>
          <p:cNvSpPr>
            <a:spLocks noGrp="1"/>
          </p:cNvSpPr>
          <p:nvPr>
            <p:ph type="title"/>
          </p:nvPr>
        </p:nvSpPr>
        <p:spPr>
          <a:xfrm>
            <a:off x="311696" y="383525"/>
            <a:ext cx="8520600" cy="572700"/>
          </a:xfrm>
        </p:spPr>
        <p:txBody>
          <a:bodyPr/>
          <a:lstStyle/>
          <a:p>
            <a:pPr marL="285750" indent="-285750">
              <a:buSzPct val="130000"/>
              <a:buFont typeface="Wingdings" panose="05000000000000000000" pitchFamily="2" charset="2"/>
              <a:buChar char="Ø"/>
            </a:pPr>
            <a:r>
              <a:rPr lang="en-US" sz="1600" b="1" dirty="0">
                <a:solidFill>
                  <a:srgbClr val="CC0000"/>
                </a:solidFill>
                <a:latin typeface="Montserrat" panose="00000500000000000000" pitchFamily="2" charset="0"/>
              </a:rPr>
              <a:t>Total Number of people killed in Jammu and Kashmir , Since 1970 to 2017</a:t>
            </a:r>
          </a:p>
        </p:txBody>
      </p:sp>
      <p:pic>
        <p:nvPicPr>
          <p:cNvPr id="6" name="Picture 5">
            <a:extLst>
              <a:ext uri="{FF2B5EF4-FFF2-40B4-BE49-F238E27FC236}">
                <a16:creationId xmlns:a16="http://schemas.microsoft.com/office/drawing/2014/main" id="{C7F9580B-11B8-0469-66C1-E7E44908BC2C}"/>
              </a:ext>
            </a:extLst>
          </p:cNvPr>
          <p:cNvPicPr>
            <a:picLocks noChangeAspect="1"/>
          </p:cNvPicPr>
          <p:nvPr/>
        </p:nvPicPr>
        <p:blipFill>
          <a:blip r:embed="rId2"/>
          <a:srcRect/>
          <a:stretch/>
        </p:blipFill>
        <p:spPr>
          <a:xfrm>
            <a:off x="311695" y="1065392"/>
            <a:ext cx="5174705" cy="2706508"/>
          </a:xfrm>
          <a:prstGeom prst="rect">
            <a:avLst/>
          </a:prstGeom>
          <a:ln>
            <a:solidFill>
              <a:srgbClr val="CC0000"/>
            </a:solidFill>
          </a:ln>
        </p:spPr>
      </p:pic>
      <p:sp>
        <p:nvSpPr>
          <p:cNvPr id="8" name="Title 1">
            <a:extLst>
              <a:ext uri="{FF2B5EF4-FFF2-40B4-BE49-F238E27FC236}">
                <a16:creationId xmlns:a16="http://schemas.microsoft.com/office/drawing/2014/main" id="{8829BA9C-95C2-8580-892A-4D23CABECA38}"/>
              </a:ext>
            </a:extLst>
          </p:cNvPr>
          <p:cNvSpPr txBox="1">
            <a:spLocks/>
          </p:cNvSpPr>
          <p:nvPr/>
        </p:nvSpPr>
        <p:spPr>
          <a:xfrm>
            <a:off x="5486400" y="956225"/>
            <a:ext cx="3589020" cy="3669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As we can see in this graph Attacks were more during 1990 to 2000 in between most people Killed. When compared to the last 10 years scored a maximum Killed onwards, 1998 There is huge spike in Jammu and Kashmir.</a:t>
            </a:r>
          </a:p>
          <a:p>
            <a:pPr marL="285750" indent="-285750">
              <a:buClr>
                <a:srgbClr val="0E3B45"/>
              </a:buClr>
              <a:buFont typeface="Arial" panose="020B0604020202020204" pitchFamily="34" charset="0"/>
              <a:buChar char="•"/>
            </a:pPr>
            <a:endParaRPr lang="en-US"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we can see the from 2000 onwards count started decreasing.</a:t>
            </a:r>
          </a:p>
        </p:txBody>
      </p:sp>
    </p:spTree>
    <p:extLst>
      <p:ext uri="{BB962C8B-B14F-4D97-AF65-F5344CB8AC3E}">
        <p14:creationId xmlns:p14="http://schemas.microsoft.com/office/powerpoint/2010/main" val="325689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565A-C4F0-55C9-9A5B-827DC835CB69}"/>
              </a:ext>
            </a:extLst>
          </p:cNvPr>
          <p:cNvSpPr>
            <a:spLocks noGrp="1"/>
          </p:cNvSpPr>
          <p:nvPr>
            <p:ph type="title"/>
          </p:nvPr>
        </p:nvSpPr>
        <p:spPr>
          <a:xfrm>
            <a:off x="311696" y="383525"/>
            <a:ext cx="8520600" cy="572700"/>
          </a:xfrm>
        </p:spPr>
        <p:txBody>
          <a:bodyPr/>
          <a:lstStyle/>
          <a:p>
            <a:pPr marL="285750" indent="-285750">
              <a:buSzPct val="130000"/>
              <a:buFont typeface="Wingdings" panose="05000000000000000000" pitchFamily="2" charset="2"/>
              <a:buChar char="Ø"/>
            </a:pPr>
            <a:r>
              <a:rPr lang="en-IN" sz="1600" b="1" dirty="0">
                <a:solidFill>
                  <a:srgbClr val="CC0000"/>
                </a:solidFill>
                <a:latin typeface="Montserrat" panose="00000500000000000000" pitchFamily="2" charset="0"/>
              </a:rPr>
              <a:t>The Most attacks by Year</a:t>
            </a:r>
            <a:endParaRPr lang="en-US" sz="1600" b="1" dirty="0">
              <a:solidFill>
                <a:srgbClr val="CC0000"/>
              </a:solidFill>
              <a:latin typeface="Montserrat" panose="00000500000000000000" pitchFamily="2" charset="0"/>
            </a:endParaRPr>
          </a:p>
        </p:txBody>
      </p:sp>
      <p:pic>
        <p:nvPicPr>
          <p:cNvPr id="6" name="Picture 5">
            <a:extLst>
              <a:ext uri="{FF2B5EF4-FFF2-40B4-BE49-F238E27FC236}">
                <a16:creationId xmlns:a16="http://schemas.microsoft.com/office/drawing/2014/main" id="{C7F9580B-11B8-0469-66C1-E7E44908BC2C}"/>
              </a:ext>
            </a:extLst>
          </p:cNvPr>
          <p:cNvPicPr>
            <a:picLocks noChangeAspect="1"/>
          </p:cNvPicPr>
          <p:nvPr/>
        </p:nvPicPr>
        <p:blipFill>
          <a:blip r:embed="rId2"/>
          <a:srcRect/>
          <a:stretch/>
        </p:blipFill>
        <p:spPr>
          <a:xfrm>
            <a:off x="731521" y="853440"/>
            <a:ext cx="6812280" cy="2408255"/>
          </a:xfrm>
          <a:prstGeom prst="rect">
            <a:avLst/>
          </a:prstGeom>
          <a:ln>
            <a:solidFill>
              <a:srgbClr val="CC0000"/>
            </a:solidFill>
          </a:ln>
        </p:spPr>
      </p:pic>
      <p:sp>
        <p:nvSpPr>
          <p:cNvPr id="8" name="Title 1">
            <a:extLst>
              <a:ext uri="{FF2B5EF4-FFF2-40B4-BE49-F238E27FC236}">
                <a16:creationId xmlns:a16="http://schemas.microsoft.com/office/drawing/2014/main" id="{8829BA9C-95C2-8580-892A-4D23CABECA38}"/>
              </a:ext>
            </a:extLst>
          </p:cNvPr>
          <p:cNvSpPr txBox="1">
            <a:spLocks/>
          </p:cNvSpPr>
          <p:nvPr/>
        </p:nvSpPr>
        <p:spPr>
          <a:xfrm>
            <a:off x="311697" y="343877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in 2014 : The large number of attacks took place in this Year</a:t>
            </a:r>
          </a:p>
          <a:p>
            <a:pPr marL="285750" indent="-285750">
              <a:buClr>
                <a:srgbClr val="0E3B45"/>
              </a:buClr>
              <a:buFont typeface="Arial" panose="020B0604020202020204" pitchFamily="34" charset="0"/>
              <a:buChar char="•"/>
            </a:pPr>
            <a:endParaRPr lang="en-IN"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in 1971 &amp; 1973 : The less number of attacks happening in this Years</a:t>
            </a:r>
          </a:p>
          <a:p>
            <a:pPr marL="285750" indent="-285750">
              <a:buClr>
                <a:srgbClr val="0E3B45"/>
              </a:buClr>
              <a:buFont typeface="Arial" panose="020B0604020202020204" pitchFamily="34" charset="0"/>
              <a:buChar char="•"/>
            </a:pPr>
            <a:endParaRPr lang="en-US"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Attacks were more during 2014 and then in 2015. When compared to attacks from 1970 onwards, the last 6 years scored a maximum. But from 2014 onwards count started decreasing.</a:t>
            </a:r>
            <a:endParaRPr lang="en-IN" sz="1400"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27875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B303EB5B-33CD-97B8-EB0C-7B9C810C29FA}"/>
              </a:ext>
            </a:extLst>
          </p:cNvPr>
          <p:cNvSpPr txBox="1"/>
          <p:nvPr/>
        </p:nvSpPr>
        <p:spPr>
          <a:xfrm>
            <a:off x="0" y="497305"/>
            <a:ext cx="9144000" cy="584775"/>
          </a:xfrm>
          <a:prstGeom prst="rect">
            <a:avLst/>
          </a:prstGeom>
          <a:noFill/>
        </p:spPr>
        <p:txBody>
          <a:bodyPr wrap="square" rtlCol="0">
            <a:spAutoFit/>
          </a:bodyPr>
          <a:lstStyle/>
          <a:p>
            <a:pPr algn="ctr"/>
            <a:r>
              <a:rPr lang="en-IN" sz="3200" b="1" dirty="0">
                <a:solidFill>
                  <a:srgbClr val="FF0000"/>
                </a:solidFill>
                <a:latin typeface="Montserrat" panose="00000500000000000000" pitchFamily="2" charset="0"/>
              </a:rPr>
              <a:t>Conclusion</a:t>
            </a:r>
          </a:p>
        </p:txBody>
      </p:sp>
      <p:sp>
        <p:nvSpPr>
          <p:cNvPr id="6" name="TextBox 5">
            <a:extLst>
              <a:ext uri="{FF2B5EF4-FFF2-40B4-BE49-F238E27FC236}">
                <a16:creationId xmlns:a16="http://schemas.microsoft.com/office/drawing/2014/main" id="{ACBFDA11-5A42-56C0-4376-77188DD46398}"/>
              </a:ext>
            </a:extLst>
          </p:cNvPr>
          <p:cNvSpPr txBox="1"/>
          <p:nvPr/>
        </p:nvSpPr>
        <p:spPr>
          <a:xfrm>
            <a:off x="0" y="1147011"/>
            <a:ext cx="9144000" cy="4401205"/>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0E3B45"/>
                </a:solidFill>
                <a:latin typeface="Montserrat" panose="00000500000000000000" pitchFamily="2" charset="0"/>
              </a:rPr>
              <a:t>Types of Attack in global terrorism</a:t>
            </a:r>
          </a:p>
          <a:p>
            <a:pPr marL="285750" indent="-285750">
              <a:buFont typeface="Wingdings" panose="05000000000000000000" pitchFamily="2" charset="2"/>
              <a:buChar char="Ø"/>
            </a:pPr>
            <a:endParaRPr lang="en-US" b="1" dirty="0">
              <a:solidFill>
                <a:srgbClr val="0E3B45"/>
              </a:solidFill>
              <a:latin typeface="Montserrat" panose="00000500000000000000" pitchFamily="2" charset="0"/>
            </a:endParaRPr>
          </a:p>
          <a:p>
            <a:pPr marL="342900" indent="-342900">
              <a:buFont typeface="+mj-lt"/>
              <a:buAutoNum type="arabicPeriod"/>
            </a:pPr>
            <a:r>
              <a:rPr lang="en-US" dirty="0">
                <a:solidFill>
                  <a:srgbClr val="0E3B45"/>
                </a:solidFill>
                <a:latin typeface="Montserrat" panose="00000500000000000000" pitchFamily="2" charset="0"/>
              </a:rPr>
              <a:t>Maximum attacks in Year : 2017</a:t>
            </a:r>
          </a:p>
          <a:p>
            <a:pPr marL="342900" indent="-342900">
              <a:buFont typeface="+mj-lt"/>
              <a:buAutoNum type="arabicPeriod"/>
            </a:pPr>
            <a:r>
              <a:rPr lang="en-US" dirty="0">
                <a:solidFill>
                  <a:srgbClr val="0E3B45"/>
                </a:solidFill>
                <a:latin typeface="Montserrat" panose="00000500000000000000" pitchFamily="2" charset="0"/>
              </a:rPr>
              <a:t>Most used Attack Type : Unknown</a:t>
            </a:r>
          </a:p>
          <a:p>
            <a:pPr marL="342900" indent="-342900">
              <a:buFont typeface="+mj-lt"/>
              <a:buAutoNum type="arabicPeriod"/>
            </a:pPr>
            <a:r>
              <a:rPr lang="en-US" dirty="0">
                <a:solidFill>
                  <a:srgbClr val="0E3B45"/>
                </a:solidFill>
                <a:latin typeface="Montserrat" panose="00000500000000000000" pitchFamily="2" charset="0"/>
              </a:rPr>
              <a:t>Maximum Attacks in Country : Zimbabwe</a:t>
            </a:r>
          </a:p>
          <a:p>
            <a:pPr marL="342900" indent="-342900">
              <a:buFont typeface="+mj-lt"/>
              <a:buAutoNum type="arabicPeriod"/>
            </a:pPr>
            <a:endParaRPr lang="en-US" dirty="0">
              <a:solidFill>
                <a:srgbClr val="0E3B45"/>
              </a:solidFill>
              <a:latin typeface="Montserrat" panose="00000500000000000000" pitchFamily="2" charset="0"/>
            </a:endParaRPr>
          </a:p>
          <a:p>
            <a:pPr marL="285750" lvl="4" indent="-285750">
              <a:buFont typeface="Wingdings" panose="05000000000000000000" pitchFamily="2" charset="2"/>
              <a:buChar char="Ø"/>
            </a:pPr>
            <a:r>
              <a:rPr lang="en-US" b="1" dirty="0">
                <a:solidFill>
                  <a:srgbClr val="0E3B45"/>
                </a:solidFill>
                <a:latin typeface="Montserrat" panose="00000500000000000000" pitchFamily="2" charset="0"/>
              </a:rPr>
              <a:t>The statistical destructive Feature of data</a:t>
            </a:r>
          </a:p>
          <a:p>
            <a:pPr lvl="4"/>
            <a:endParaRPr lang="en-US" b="1" dirty="0">
              <a:solidFill>
                <a:srgbClr val="0E3B45"/>
              </a:solidFill>
              <a:latin typeface="Montserrat" panose="00000500000000000000" pitchFamily="2" charset="0"/>
            </a:endParaRP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State with the most attacks : Baghdad</a:t>
            </a: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Region with the most attacks : Middle East &amp; North Africa</a:t>
            </a: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Countries with the most attacks : Iraq</a:t>
            </a: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City with the most attacks : Unknown</a:t>
            </a: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Which were the top most Targets : Private Citizens &amp; Property</a:t>
            </a: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Which were the Most attacking modes : Bombing/Explosion</a:t>
            </a: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The most dangerous and leading Groups Name : Unknown and Taliban</a:t>
            </a:r>
          </a:p>
          <a:p>
            <a:pPr marL="285750" lvl="4" indent="-285750">
              <a:buFont typeface="Wingdings" panose="05000000000000000000" pitchFamily="2" charset="2"/>
              <a:buChar char="§"/>
            </a:pPr>
            <a:r>
              <a:rPr lang="en-US" dirty="0">
                <a:solidFill>
                  <a:srgbClr val="0E3B45"/>
                </a:solidFill>
                <a:latin typeface="Montserrat" panose="00000500000000000000" pitchFamily="2" charset="0"/>
              </a:rPr>
              <a:t>which were the most chosen weapons for attacks : Explosives</a:t>
            </a:r>
          </a:p>
          <a:p>
            <a:pPr marL="342900" lvl="4" indent="-342900">
              <a:buFont typeface="+mj-lt"/>
              <a:buAutoNum type="arabicPeriod"/>
            </a:pPr>
            <a:endParaRPr lang="en-US" dirty="0">
              <a:solidFill>
                <a:srgbClr val="0E3B45"/>
              </a:solidFill>
              <a:latin typeface="Montserrat" panose="00000500000000000000" pitchFamily="2" charset="0"/>
            </a:endParaRPr>
          </a:p>
          <a:p>
            <a:pPr marL="342900" indent="-342900">
              <a:buFont typeface="+mj-lt"/>
              <a:buAutoNum type="arabicPeriod"/>
            </a:pPr>
            <a:endParaRPr lang="en-US" dirty="0">
              <a:solidFill>
                <a:srgbClr val="0E3B45"/>
              </a:solidFill>
              <a:latin typeface="Montserrat" panose="00000500000000000000" pitchFamily="2" charset="0"/>
            </a:endParaRPr>
          </a:p>
          <a:p>
            <a:pPr marL="342900" indent="-342900">
              <a:buFont typeface="+mj-lt"/>
              <a:buAutoNum type="arabicPeriod"/>
            </a:pPr>
            <a:endParaRPr lang="en-IN" dirty="0">
              <a:solidFill>
                <a:srgbClr val="0E3B45"/>
              </a:solidFill>
              <a:latin typeface="Montserrat" panose="00000500000000000000" pitchFamily="2" charset="0"/>
            </a:endParaRPr>
          </a:p>
          <a:p>
            <a:endParaRPr lang="en-IN"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203996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6410-90B7-7874-F971-94E964E2E8F1}"/>
              </a:ext>
            </a:extLst>
          </p:cNvPr>
          <p:cNvSpPr>
            <a:spLocks noGrp="1"/>
          </p:cNvSpPr>
          <p:nvPr>
            <p:ph type="ctrTitle"/>
          </p:nvPr>
        </p:nvSpPr>
        <p:spPr/>
        <p:txBody>
          <a:bodyPr/>
          <a:lstStyle/>
          <a:p>
            <a:r>
              <a:rPr lang="en-IN" sz="6600" b="1" dirty="0">
                <a:solidFill>
                  <a:srgbClr val="00B0F0"/>
                </a:solidFill>
                <a:latin typeface="Montserrat" panose="00000500000000000000" pitchFamily="2" charset="0"/>
              </a:rPr>
              <a:t>THANK YOU..!</a:t>
            </a:r>
          </a:p>
        </p:txBody>
      </p:sp>
    </p:spTree>
    <p:extLst>
      <p:ext uri="{BB962C8B-B14F-4D97-AF65-F5344CB8AC3E}">
        <p14:creationId xmlns:p14="http://schemas.microsoft.com/office/powerpoint/2010/main" val="371932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B303EB5B-33CD-97B8-EB0C-7B9C810C29FA}"/>
              </a:ext>
            </a:extLst>
          </p:cNvPr>
          <p:cNvSpPr txBox="1"/>
          <p:nvPr/>
        </p:nvSpPr>
        <p:spPr>
          <a:xfrm>
            <a:off x="0" y="497305"/>
            <a:ext cx="9144000" cy="584775"/>
          </a:xfrm>
          <a:prstGeom prst="rect">
            <a:avLst/>
          </a:prstGeom>
          <a:noFill/>
        </p:spPr>
        <p:txBody>
          <a:bodyPr wrap="square" rtlCol="0">
            <a:spAutoFit/>
          </a:bodyPr>
          <a:lstStyle/>
          <a:p>
            <a:pPr algn="ctr"/>
            <a:r>
              <a:rPr lang="en-IN" sz="3200" b="1" dirty="0">
                <a:solidFill>
                  <a:srgbClr val="FF0000"/>
                </a:solidFill>
                <a:latin typeface="Montserrat" panose="00000500000000000000" pitchFamily="2" charset="0"/>
              </a:rPr>
              <a:t>Points to Discuss</a:t>
            </a:r>
          </a:p>
        </p:txBody>
      </p:sp>
      <p:sp>
        <p:nvSpPr>
          <p:cNvPr id="6" name="TextBox 5">
            <a:extLst>
              <a:ext uri="{FF2B5EF4-FFF2-40B4-BE49-F238E27FC236}">
                <a16:creationId xmlns:a16="http://schemas.microsoft.com/office/drawing/2014/main" id="{ACBFDA11-5A42-56C0-4376-77188DD46398}"/>
              </a:ext>
            </a:extLst>
          </p:cNvPr>
          <p:cNvSpPr txBox="1"/>
          <p:nvPr/>
        </p:nvSpPr>
        <p:spPr>
          <a:xfrm>
            <a:off x="0" y="1147011"/>
            <a:ext cx="9144000" cy="3970318"/>
          </a:xfrm>
          <a:prstGeom prst="rect">
            <a:avLst/>
          </a:prstGeom>
          <a:noFill/>
        </p:spPr>
        <p:txBody>
          <a:bodyPr wrap="square" rtlCol="0">
            <a:spAutoFit/>
          </a:bodyPr>
          <a:lstStyle/>
          <a:p>
            <a:pPr marL="285750" indent="-285750">
              <a:buFont typeface="Wingdings" panose="05000000000000000000" pitchFamily="2" charset="2"/>
              <a:buChar char="§"/>
            </a:pPr>
            <a:r>
              <a:rPr lang="en-IN" b="1" dirty="0">
                <a:solidFill>
                  <a:srgbClr val="0E3B45"/>
                </a:solidFill>
                <a:latin typeface="Montserrat" panose="00000500000000000000" pitchFamily="2" charset="0"/>
              </a:rPr>
              <a:t>Introduction</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b="1" dirty="0">
                <a:solidFill>
                  <a:srgbClr val="0E3B45"/>
                </a:solidFill>
                <a:latin typeface="Montserrat" panose="00000500000000000000" pitchFamily="2" charset="0"/>
              </a:rPr>
              <a:t>Dataset Preparation</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b="1" dirty="0">
                <a:solidFill>
                  <a:srgbClr val="0E3B45"/>
                </a:solidFill>
                <a:latin typeface="Montserrat" panose="00000500000000000000" pitchFamily="2" charset="0"/>
              </a:rPr>
              <a:t>Attributes in Global Terrorism Analysis</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US" b="1" dirty="0">
                <a:solidFill>
                  <a:srgbClr val="0E3B45"/>
                </a:solidFill>
                <a:latin typeface="Montserrat" panose="00000500000000000000" pitchFamily="2" charset="0"/>
              </a:rPr>
              <a:t>Number Of Attacks happening in Year and </a:t>
            </a:r>
            <a:r>
              <a:rPr lang="en-US" b="1" dirty="0" err="1">
                <a:solidFill>
                  <a:srgbClr val="0E3B45"/>
                </a:solidFill>
                <a:latin typeface="Montserrat" panose="00000500000000000000" pitchFamily="2" charset="0"/>
              </a:rPr>
              <a:t>analyse</a:t>
            </a:r>
            <a:r>
              <a:rPr lang="en-US" b="1" dirty="0">
                <a:solidFill>
                  <a:srgbClr val="0E3B45"/>
                </a:solidFill>
                <a:latin typeface="Montserrat" panose="00000500000000000000" pitchFamily="2" charset="0"/>
              </a:rPr>
              <a:t> total Number of people killed count</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b="1" dirty="0">
                <a:solidFill>
                  <a:srgbClr val="0E3B45"/>
                </a:solidFill>
                <a:latin typeface="Montserrat" panose="00000500000000000000" pitchFamily="2" charset="0"/>
              </a:rPr>
              <a:t>Most active terrorist group</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US" b="1" dirty="0">
                <a:solidFill>
                  <a:srgbClr val="0E3B45"/>
                </a:solidFill>
                <a:latin typeface="Montserrat" panose="00000500000000000000" pitchFamily="2" charset="0"/>
              </a:rPr>
              <a:t>Number of attacks in each state</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US" b="1" dirty="0">
                <a:solidFill>
                  <a:srgbClr val="0E3B45"/>
                </a:solidFill>
                <a:latin typeface="Montserrat" panose="00000500000000000000" pitchFamily="2" charset="0"/>
              </a:rPr>
              <a:t>Number of Attacks by Region, since 1970</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US" b="1" dirty="0">
                <a:solidFill>
                  <a:srgbClr val="0E3B45"/>
                </a:solidFill>
                <a:latin typeface="Montserrat" panose="00000500000000000000" pitchFamily="2" charset="0"/>
              </a:rPr>
              <a:t>Total Number of people killed in Jammu and Kashmir , Since 1970 to 2017</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b="1" dirty="0">
                <a:solidFill>
                  <a:srgbClr val="0E3B45"/>
                </a:solidFill>
                <a:latin typeface="Montserrat" panose="00000500000000000000" pitchFamily="2" charset="0"/>
              </a:rPr>
              <a:t>The Most attacks by Year</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F72D-8EFA-01FC-D565-87BB7A0E9E3B}"/>
              </a:ext>
            </a:extLst>
          </p:cNvPr>
          <p:cNvSpPr>
            <a:spLocks noGrp="1"/>
          </p:cNvSpPr>
          <p:nvPr>
            <p:ph type="title"/>
          </p:nvPr>
        </p:nvSpPr>
        <p:spPr/>
        <p:txBody>
          <a:bodyPr/>
          <a:lstStyle/>
          <a:p>
            <a:pPr algn="ctr"/>
            <a:r>
              <a:rPr lang="en-IN" sz="3200" b="1" dirty="0">
                <a:latin typeface="Montserrat" panose="00000500000000000000" pitchFamily="2" charset="0"/>
              </a:rPr>
              <a:t>Introduction</a:t>
            </a:r>
          </a:p>
        </p:txBody>
      </p:sp>
      <p:sp>
        <p:nvSpPr>
          <p:cNvPr id="3" name="Text Placeholder 2">
            <a:extLst>
              <a:ext uri="{FF2B5EF4-FFF2-40B4-BE49-F238E27FC236}">
                <a16:creationId xmlns:a16="http://schemas.microsoft.com/office/drawing/2014/main" id="{5450700F-BBFB-E43F-DF26-12F793B74213}"/>
              </a:ext>
            </a:extLst>
          </p:cNvPr>
          <p:cNvSpPr>
            <a:spLocks noGrp="1"/>
          </p:cNvSpPr>
          <p:nvPr>
            <p:ph type="body" idx="1"/>
          </p:nvPr>
        </p:nvSpPr>
        <p:spPr/>
        <p:txBody>
          <a:bodyPr/>
          <a:lstStyle/>
          <a:p>
            <a:pPr marL="114300" indent="0">
              <a:buNone/>
            </a:pPr>
            <a:r>
              <a:rPr lang="en-US" sz="1500" b="1" dirty="0">
                <a:solidFill>
                  <a:srgbClr val="0E3B45"/>
                </a:solidFill>
                <a:latin typeface="Montserrat" panose="00000500000000000000" pitchFamily="2" charset="0"/>
              </a:rPr>
              <a:t>In this data set contain about terrorism activity from 1970 to 2017</a:t>
            </a:r>
          </a:p>
          <a:p>
            <a:pPr marL="114300" indent="0">
              <a:buNone/>
            </a:pPr>
            <a:r>
              <a:rPr lang="en-US" sz="1500" b="1" dirty="0">
                <a:solidFill>
                  <a:srgbClr val="0E3B45"/>
                </a:solidFill>
                <a:latin typeface="Montserrat" panose="00000500000000000000" pitchFamily="2" charset="0"/>
              </a:rPr>
              <a:t>and consists of information of more than 180,000 terrorist attacks</a:t>
            </a:r>
          </a:p>
          <a:p>
            <a:pPr marL="114300" indent="0">
              <a:buNone/>
            </a:pPr>
            <a:r>
              <a:rPr lang="en-US" sz="1500" b="1" dirty="0">
                <a:solidFill>
                  <a:srgbClr val="0E3B45"/>
                </a:solidFill>
                <a:latin typeface="Montserrat" panose="00000500000000000000" pitchFamily="2" charset="0"/>
              </a:rPr>
              <a:t>In global terrorism .and is also information about where people killed</a:t>
            </a:r>
          </a:p>
          <a:p>
            <a:pPr marL="114300" indent="0">
              <a:buNone/>
            </a:pPr>
            <a:r>
              <a:rPr lang="en-US" sz="1500" b="1" dirty="0">
                <a:solidFill>
                  <a:srgbClr val="0E3B45"/>
                </a:solidFill>
                <a:latin typeface="Montserrat" panose="00000500000000000000" pitchFamily="2" charset="0"/>
              </a:rPr>
              <a:t>and his location, target type, motive of terrorist organization, and</a:t>
            </a:r>
          </a:p>
          <a:p>
            <a:pPr marL="114300" indent="0">
              <a:buNone/>
            </a:pPr>
            <a:r>
              <a:rPr lang="en-US" sz="1500" b="1" dirty="0">
                <a:solidFill>
                  <a:srgbClr val="0E3B45"/>
                </a:solidFill>
                <a:latin typeface="Montserrat" panose="00000500000000000000" pitchFamily="2" charset="0"/>
              </a:rPr>
              <a:t>most active terrorist group in glob ,attack type and wounded and so more</a:t>
            </a:r>
          </a:p>
          <a:p>
            <a:pPr marL="114300" indent="0">
              <a:buNone/>
            </a:pPr>
            <a:r>
              <a:rPr lang="en-US" sz="1500" b="1" dirty="0">
                <a:solidFill>
                  <a:srgbClr val="0E3B45"/>
                </a:solidFill>
                <a:latin typeface="Montserrat" panose="00000500000000000000" pitchFamily="2" charset="0"/>
              </a:rPr>
              <a:t>In this data set consist of year wise ,state wise ,city wise data</a:t>
            </a:r>
          </a:p>
          <a:p>
            <a:pPr marL="114300" indent="0">
              <a:buNone/>
            </a:pPr>
            <a:r>
              <a:rPr lang="en-US" sz="1500" b="1" dirty="0">
                <a:solidFill>
                  <a:srgbClr val="0E3B45"/>
                </a:solidFill>
                <a:latin typeface="Montserrat" panose="00000500000000000000" pitchFamily="2" charset="0"/>
              </a:rPr>
              <a:t>This data shows where and which type of attack on city and state.</a:t>
            </a:r>
          </a:p>
          <a:p>
            <a:pPr marL="114300" indent="0">
              <a:buNone/>
            </a:pPr>
            <a:r>
              <a:rPr lang="en-US" sz="1500" b="1" dirty="0">
                <a:solidFill>
                  <a:srgbClr val="0E3B45"/>
                </a:solidFill>
                <a:latin typeface="Montserrat" panose="00000500000000000000" pitchFamily="2" charset="0"/>
              </a:rPr>
              <a:t>In this data set we are going to perform exploratory data analysis on global terrorism Such as to find out hot zones of terrorism. exploratory data analysis is nothing but Analyzing given data and finding the trends ,patterns and making sum assumption In this data base we have so many unused columns that are not required for our data analysis so we kept only important columns .</a:t>
            </a:r>
            <a:endParaRPr lang="en-IN" sz="1500"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299282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B303EB5B-33CD-97B8-EB0C-7B9C810C29FA}"/>
              </a:ext>
            </a:extLst>
          </p:cNvPr>
          <p:cNvSpPr txBox="1"/>
          <p:nvPr/>
        </p:nvSpPr>
        <p:spPr>
          <a:xfrm>
            <a:off x="0" y="497305"/>
            <a:ext cx="9144000" cy="584775"/>
          </a:xfrm>
          <a:prstGeom prst="rect">
            <a:avLst/>
          </a:prstGeom>
          <a:noFill/>
        </p:spPr>
        <p:txBody>
          <a:bodyPr wrap="square" rtlCol="0">
            <a:spAutoFit/>
          </a:bodyPr>
          <a:lstStyle/>
          <a:p>
            <a:pPr algn="ctr"/>
            <a:r>
              <a:rPr lang="en-IN" sz="3200" b="1" dirty="0">
                <a:solidFill>
                  <a:srgbClr val="CC0000"/>
                </a:solidFill>
                <a:latin typeface="Montserrat" panose="00000500000000000000" pitchFamily="2" charset="0"/>
              </a:rPr>
              <a:t>Dataset </a:t>
            </a:r>
            <a:r>
              <a:rPr lang="en-IN" sz="3200" b="1" dirty="0" err="1">
                <a:solidFill>
                  <a:srgbClr val="CC0000"/>
                </a:solidFill>
                <a:latin typeface="Montserrat" panose="00000500000000000000" pitchFamily="2" charset="0"/>
              </a:rPr>
              <a:t>Prepration</a:t>
            </a:r>
            <a:endParaRPr lang="en-IN" sz="3200" b="1" dirty="0">
              <a:solidFill>
                <a:srgbClr val="CC0000"/>
              </a:solidFill>
              <a:latin typeface="Montserrat" panose="00000500000000000000" pitchFamily="2" charset="0"/>
            </a:endParaRPr>
          </a:p>
        </p:txBody>
      </p:sp>
      <p:sp>
        <p:nvSpPr>
          <p:cNvPr id="6" name="TextBox 5">
            <a:extLst>
              <a:ext uri="{FF2B5EF4-FFF2-40B4-BE49-F238E27FC236}">
                <a16:creationId xmlns:a16="http://schemas.microsoft.com/office/drawing/2014/main" id="{ACBFDA11-5A42-56C0-4376-77188DD46398}"/>
              </a:ext>
            </a:extLst>
          </p:cNvPr>
          <p:cNvSpPr txBox="1"/>
          <p:nvPr/>
        </p:nvSpPr>
        <p:spPr>
          <a:xfrm>
            <a:off x="0" y="1147011"/>
            <a:ext cx="9144000" cy="3046988"/>
          </a:xfrm>
          <a:prstGeom prst="rect">
            <a:avLst/>
          </a:prstGeom>
          <a:noFill/>
        </p:spPr>
        <p:txBody>
          <a:bodyPr wrap="square" rtlCol="0">
            <a:spAutoFit/>
          </a:bodyPr>
          <a:lstStyle/>
          <a:p>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sz="1600" b="1" dirty="0">
                <a:solidFill>
                  <a:srgbClr val="0E3B45"/>
                </a:solidFill>
                <a:latin typeface="Montserrat" panose="00000500000000000000" pitchFamily="2" charset="0"/>
              </a:rPr>
              <a:t>Importing Libraries : </a:t>
            </a:r>
            <a:r>
              <a:rPr lang="en-IN" dirty="0">
                <a:solidFill>
                  <a:srgbClr val="0E3B45"/>
                </a:solidFill>
                <a:latin typeface="Montserrat" panose="00000500000000000000" pitchFamily="2" charset="0"/>
              </a:rPr>
              <a:t>Importing all the required libraries like Pandas,  </a:t>
            </a:r>
            <a:r>
              <a:rPr lang="en-IN" dirty="0" err="1">
                <a:solidFill>
                  <a:srgbClr val="0E3B45"/>
                </a:solidFill>
                <a:latin typeface="Montserrat" panose="00000500000000000000" pitchFamily="2" charset="0"/>
              </a:rPr>
              <a:t>Numpy</a:t>
            </a:r>
            <a:r>
              <a:rPr lang="en-IN" dirty="0">
                <a:solidFill>
                  <a:srgbClr val="0E3B45"/>
                </a:solidFill>
                <a:latin typeface="Montserrat" panose="00000500000000000000" pitchFamily="2" charset="0"/>
              </a:rPr>
              <a:t>, Matplotlib and Seaborn.</a:t>
            </a:r>
          </a:p>
          <a:p>
            <a:endParaRPr lang="en-IN"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sz="1600" b="1" dirty="0">
                <a:solidFill>
                  <a:srgbClr val="0E3B45"/>
                </a:solidFill>
                <a:latin typeface="Montserrat" panose="00000500000000000000" pitchFamily="2" charset="0"/>
              </a:rPr>
              <a:t>Importing The Dataset : </a:t>
            </a:r>
            <a:r>
              <a:rPr lang="en-IN" dirty="0">
                <a:solidFill>
                  <a:srgbClr val="0E3B45"/>
                </a:solidFill>
                <a:latin typeface="Montserrat" panose="00000500000000000000" pitchFamily="2" charset="0"/>
              </a:rPr>
              <a:t>Importing the global terrorism analysis dataset from google drive to our </a:t>
            </a:r>
            <a:r>
              <a:rPr lang="en-IN" dirty="0" err="1">
                <a:solidFill>
                  <a:srgbClr val="0E3B45"/>
                </a:solidFill>
                <a:latin typeface="Montserrat" panose="00000500000000000000" pitchFamily="2" charset="0"/>
              </a:rPr>
              <a:t>colab</a:t>
            </a:r>
            <a:r>
              <a:rPr lang="en-IN" dirty="0">
                <a:solidFill>
                  <a:srgbClr val="0E3B45"/>
                </a:solidFill>
                <a:latin typeface="Montserrat" panose="00000500000000000000" pitchFamily="2" charset="0"/>
              </a:rPr>
              <a:t> notebook</a:t>
            </a:r>
          </a:p>
          <a:p>
            <a:pPr marL="285750" indent="-285750">
              <a:buFont typeface="Wingdings" panose="05000000000000000000" pitchFamily="2" charset="2"/>
              <a:buChar char="§"/>
            </a:pPr>
            <a:endParaRPr lang="en-IN"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sz="1600" b="1" dirty="0">
                <a:solidFill>
                  <a:srgbClr val="0E3B45"/>
                </a:solidFill>
                <a:latin typeface="Montserrat" panose="00000500000000000000" pitchFamily="2" charset="0"/>
              </a:rPr>
              <a:t>Reading The Data : </a:t>
            </a:r>
            <a:r>
              <a:rPr lang="en-IN" dirty="0">
                <a:solidFill>
                  <a:srgbClr val="0E3B45"/>
                </a:solidFill>
                <a:latin typeface="Montserrat" panose="00000500000000000000" pitchFamily="2" charset="0"/>
              </a:rPr>
              <a:t>Reading the csv file and its text encoding option to deal with different format of files ( </a:t>
            </a:r>
            <a:r>
              <a:rPr lang="en-US" dirty="0" err="1">
                <a:solidFill>
                  <a:srgbClr val="0E3B45"/>
                </a:solidFill>
                <a:latin typeface="Montserrat" panose="00000500000000000000" pitchFamily="2" charset="0"/>
              </a:rPr>
              <a:t>read_csv</a:t>
            </a:r>
            <a:r>
              <a:rPr lang="en-US" dirty="0">
                <a:solidFill>
                  <a:srgbClr val="0E3B45"/>
                </a:solidFill>
                <a:latin typeface="Montserrat" panose="00000500000000000000" pitchFamily="2" charset="0"/>
              </a:rPr>
              <a:t>('file', encoding = "ISO-8859-1")</a:t>
            </a:r>
            <a:r>
              <a:rPr lang="en-IN" dirty="0">
                <a:solidFill>
                  <a:srgbClr val="0E3B45"/>
                </a:solidFill>
                <a:latin typeface="Montserrat" panose="00000500000000000000" pitchFamily="2" charset="0"/>
              </a:rPr>
              <a:t>)</a:t>
            </a:r>
          </a:p>
          <a:p>
            <a:pPr marL="285750" indent="-285750">
              <a:buFont typeface="Wingdings" panose="05000000000000000000" pitchFamily="2" charset="2"/>
              <a:buChar char="§"/>
            </a:pPr>
            <a:endParaRPr lang="en-IN"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sz="1600" b="1" dirty="0">
                <a:solidFill>
                  <a:srgbClr val="0E3B45"/>
                </a:solidFill>
                <a:latin typeface="Montserrat" panose="00000500000000000000" pitchFamily="2" charset="0"/>
              </a:rPr>
              <a:t>Cleaning the Data : </a:t>
            </a:r>
            <a:r>
              <a:rPr lang="en-IN" dirty="0">
                <a:solidFill>
                  <a:srgbClr val="0E3B45"/>
                </a:solidFill>
                <a:latin typeface="Montserrat" panose="00000500000000000000" pitchFamily="2" charset="0"/>
              </a:rPr>
              <a:t>Renaming the columns name and selecting the important columns. </a:t>
            </a:r>
          </a:p>
          <a:p>
            <a:pPr marL="285750" indent="-285750">
              <a:buFont typeface="Wingdings" panose="05000000000000000000" pitchFamily="2" charset="2"/>
              <a:buChar char="§"/>
            </a:pPr>
            <a:endParaRPr lang="en-IN" b="1" dirty="0">
              <a:solidFill>
                <a:srgbClr val="0E3B45"/>
              </a:solidFill>
              <a:latin typeface="Montserrat" panose="00000500000000000000" pitchFamily="2" charset="0"/>
            </a:endParaRPr>
          </a:p>
          <a:p>
            <a:pPr marL="285750" indent="-285750">
              <a:buFont typeface="Wingdings" panose="05000000000000000000" pitchFamily="2" charset="2"/>
              <a:buChar char="§"/>
            </a:pPr>
            <a:r>
              <a:rPr lang="en-IN" sz="1600" b="1" dirty="0">
                <a:solidFill>
                  <a:srgbClr val="0E3B45"/>
                </a:solidFill>
                <a:latin typeface="Montserrat" panose="00000500000000000000" pitchFamily="2" charset="0"/>
              </a:rPr>
              <a:t>Exploratory Data Analysis : </a:t>
            </a:r>
            <a:r>
              <a:rPr lang="en-IN" dirty="0" err="1">
                <a:solidFill>
                  <a:srgbClr val="0E3B45"/>
                </a:solidFill>
                <a:latin typeface="Montserrat" panose="00000500000000000000" pitchFamily="2" charset="0"/>
              </a:rPr>
              <a:t>Analyzing</a:t>
            </a:r>
            <a:r>
              <a:rPr lang="en-IN" dirty="0">
                <a:solidFill>
                  <a:srgbClr val="0E3B45"/>
                </a:solidFill>
                <a:latin typeface="Montserrat" panose="00000500000000000000" pitchFamily="2" charset="0"/>
              </a:rPr>
              <a:t> the data set and creating insights from it.</a:t>
            </a:r>
          </a:p>
        </p:txBody>
      </p:sp>
    </p:spTree>
    <p:extLst>
      <p:ext uri="{BB962C8B-B14F-4D97-AF65-F5344CB8AC3E}">
        <p14:creationId xmlns:p14="http://schemas.microsoft.com/office/powerpoint/2010/main" val="238692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B303EB5B-33CD-97B8-EB0C-7B9C810C29FA}"/>
              </a:ext>
            </a:extLst>
          </p:cNvPr>
          <p:cNvSpPr txBox="1"/>
          <p:nvPr/>
        </p:nvSpPr>
        <p:spPr>
          <a:xfrm>
            <a:off x="0" y="497305"/>
            <a:ext cx="9144000" cy="584775"/>
          </a:xfrm>
          <a:prstGeom prst="rect">
            <a:avLst/>
          </a:prstGeom>
          <a:noFill/>
        </p:spPr>
        <p:txBody>
          <a:bodyPr wrap="square" rtlCol="0">
            <a:spAutoFit/>
          </a:bodyPr>
          <a:lstStyle/>
          <a:p>
            <a:pPr algn="ctr"/>
            <a:r>
              <a:rPr lang="en-IN" sz="3200" b="1" dirty="0">
                <a:solidFill>
                  <a:srgbClr val="CC0000"/>
                </a:solidFill>
                <a:latin typeface="Montserrat" panose="00000500000000000000" pitchFamily="2" charset="0"/>
              </a:rPr>
              <a:t>Attributes in Global Terrorism Analysis</a:t>
            </a:r>
          </a:p>
        </p:txBody>
      </p:sp>
      <p:sp>
        <p:nvSpPr>
          <p:cNvPr id="6" name="TextBox 5">
            <a:extLst>
              <a:ext uri="{FF2B5EF4-FFF2-40B4-BE49-F238E27FC236}">
                <a16:creationId xmlns:a16="http://schemas.microsoft.com/office/drawing/2014/main" id="{ACBFDA11-5A42-56C0-4376-77188DD46398}"/>
              </a:ext>
            </a:extLst>
          </p:cNvPr>
          <p:cNvSpPr txBox="1"/>
          <p:nvPr/>
        </p:nvSpPr>
        <p:spPr>
          <a:xfrm>
            <a:off x="0" y="1147011"/>
            <a:ext cx="9144000" cy="3785652"/>
          </a:xfrm>
          <a:prstGeom prst="rect">
            <a:avLst/>
          </a:prstGeom>
          <a:noFill/>
        </p:spPr>
        <p:txBody>
          <a:bodyPr wrap="square" rtlCol="0">
            <a:spAutoFit/>
          </a:bodyPr>
          <a:lstStyle/>
          <a:p>
            <a:pPr marL="342900" indent="-342900">
              <a:buFont typeface="+mj-lt"/>
              <a:buAutoNum type="arabicPeriod"/>
            </a:pPr>
            <a:r>
              <a:rPr lang="en-US" sz="1800" b="1" dirty="0">
                <a:solidFill>
                  <a:srgbClr val="0E3B45"/>
                </a:solidFill>
                <a:latin typeface="Montserrat" panose="00000500000000000000" pitchFamily="2" charset="0"/>
              </a:rPr>
              <a:t>Year : </a:t>
            </a:r>
            <a:r>
              <a:rPr lang="en-US" dirty="0">
                <a:solidFill>
                  <a:srgbClr val="0E3B45"/>
                </a:solidFill>
                <a:latin typeface="Montserrat" panose="00000500000000000000" pitchFamily="2" charset="0"/>
              </a:rPr>
              <a:t>This column contains Calendar details of the event..</a:t>
            </a:r>
          </a:p>
          <a:p>
            <a:pPr marL="342900" indent="-342900">
              <a:buFont typeface="+mj-lt"/>
              <a:buAutoNum type="arabicPeriod"/>
            </a:pPr>
            <a:endParaRPr lang="en-US" dirty="0">
              <a:solidFill>
                <a:srgbClr val="0E3B45"/>
              </a:solidFill>
              <a:latin typeface="Montserrat" panose="00000500000000000000" pitchFamily="2" charset="0"/>
            </a:endParaRPr>
          </a:p>
          <a:p>
            <a:pPr marL="342900" indent="-342900">
              <a:buFont typeface="+mj-lt"/>
              <a:buAutoNum type="arabicPeriod"/>
            </a:pPr>
            <a:r>
              <a:rPr lang="en-US" sz="1800" b="1" dirty="0">
                <a:solidFill>
                  <a:srgbClr val="0E3B45"/>
                </a:solidFill>
                <a:latin typeface="Montserrat" panose="00000500000000000000" pitchFamily="2" charset="0"/>
              </a:rPr>
              <a:t>Month </a:t>
            </a:r>
            <a:r>
              <a:rPr lang="en-US" sz="2400"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This column contains the month of terror activities.</a:t>
            </a:r>
          </a:p>
          <a:p>
            <a:pPr marL="342900" indent="-342900">
              <a:buFont typeface="+mj-lt"/>
              <a:buAutoNum type="arabicPeriod"/>
            </a:pPr>
            <a:endParaRPr lang="en-US" b="1" dirty="0">
              <a:solidFill>
                <a:srgbClr val="0E3B45"/>
              </a:solidFill>
              <a:latin typeface="Montserrat" panose="00000500000000000000" pitchFamily="2" charset="0"/>
            </a:endParaRPr>
          </a:p>
          <a:p>
            <a:pPr marL="342900" indent="-342900">
              <a:buFont typeface="+mj-lt"/>
              <a:buAutoNum type="arabicPeriod"/>
            </a:pPr>
            <a:r>
              <a:rPr lang="en-US" sz="1800" b="1" dirty="0">
                <a:solidFill>
                  <a:srgbClr val="0E3B45"/>
                </a:solidFill>
                <a:latin typeface="Montserrat" panose="00000500000000000000" pitchFamily="2" charset="0"/>
              </a:rPr>
              <a:t>Day </a:t>
            </a:r>
            <a:r>
              <a:rPr lang="en-US" sz="2400"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This column contains the day of terror activities.</a:t>
            </a:r>
          </a:p>
          <a:p>
            <a:pPr marL="342900" indent="-342900">
              <a:buFont typeface="+mj-lt"/>
              <a:buAutoNum type="arabicPeriod"/>
            </a:pPr>
            <a:endParaRPr lang="en-US" dirty="0">
              <a:solidFill>
                <a:srgbClr val="0E3B45"/>
              </a:solidFill>
              <a:latin typeface="Montserrat" panose="00000500000000000000" pitchFamily="2" charset="0"/>
            </a:endParaRPr>
          </a:p>
          <a:p>
            <a:pPr marL="342900" indent="-342900">
              <a:buFont typeface="+mj-lt"/>
              <a:buAutoNum type="arabicPeriod"/>
            </a:pPr>
            <a:r>
              <a:rPr lang="en-IN" sz="1800" b="1" dirty="0">
                <a:solidFill>
                  <a:srgbClr val="0E3B45"/>
                </a:solidFill>
                <a:latin typeface="Montserrat" panose="00000500000000000000" pitchFamily="2" charset="0"/>
              </a:rPr>
              <a:t>Country </a:t>
            </a:r>
            <a:r>
              <a:rPr lang="en-US" sz="2400"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This column contains the country of terror activities.</a:t>
            </a:r>
          </a:p>
          <a:p>
            <a:pPr marL="342900" indent="-342900">
              <a:buFont typeface="+mj-lt"/>
              <a:buAutoNum type="arabicPeriod"/>
            </a:pPr>
            <a:endParaRPr lang="en-IN" b="1" dirty="0">
              <a:solidFill>
                <a:srgbClr val="0E3B45"/>
              </a:solidFill>
              <a:latin typeface="Montserrat" panose="00000500000000000000" pitchFamily="2" charset="0"/>
            </a:endParaRPr>
          </a:p>
          <a:p>
            <a:pPr marL="342900" indent="-342900">
              <a:buFont typeface="+mj-lt"/>
              <a:buAutoNum type="arabicPeriod"/>
            </a:pPr>
            <a:r>
              <a:rPr lang="en-IN" sz="1800" b="1" dirty="0">
                <a:solidFill>
                  <a:srgbClr val="0E3B45"/>
                </a:solidFill>
                <a:latin typeface="Montserrat" panose="00000500000000000000" pitchFamily="2" charset="0"/>
              </a:rPr>
              <a:t>Region </a:t>
            </a:r>
            <a:r>
              <a:rPr lang="en-US" sz="2400"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This column contains name of the region where the attack happened. </a:t>
            </a:r>
            <a:r>
              <a:rPr lang="en-US">
                <a:solidFill>
                  <a:srgbClr val="0E3B45"/>
                </a:solidFill>
                <a:latin typeface="Montserrat" panose="00000500000000000000" pitchFamily="2" charset="0"/>
              </a:rPr>
              <a:t>Region </a:t>
            </a:r>
            <a:r>
              <a:rPr lang="en-US" dirty="0">
                <a:solidFill>
                  <a:srgbClr val="0E3B45"/>
                </a:solidFill>
                <a:latin typeface="Montserrat" panose="00000500000000000000" pitchFamily="2" charset="0"/>
              </a:rPr>
              <a:t>consists values like East Asia, South Asia, Western Europe, </a:t>
            </a:r>
            <a:r>
              <a:rPr lang="en-US" dirty="0" err="1">
                <a:solidFill>
                  <a:srgbClr val="0E3B45"/>
                </a:solidFill>
                <a:latin typeface="Montserrat" panose="00000500000000000000" pitchFamily="2" charset="0"/>
              </a:rPr>
              <a:t>etc</a:t>
            </a:r>
            <a:endParaRPr lang="en-US" dirty="0">
              <a:solidFill>
                <a:srgbClr val="0E3B45"/>
              </a:solidFill>
              <a:latin typeface="Montserrat" panose="00000500000000000000" pitchFamily="2" charset="0"/>
            </a:endParaRPr>
          </a:p>
          <a:p>
            <a:pPr marL="342900" indent="-342900">
              <a:buFont typeface="+mj-lt"/>
              <a:buAutoNum type="arabicPeriod"/>
            </a:pPr>
            <a:endParaRPr lang="en-IN" b="1" dirty="0">
              <a:solidFill>
                <a:srgbClr val="0E3B45"/>
              </a:solidFill>
              <a:latin typeface="Montserrat" panose="00000500000000000000" pitchFamily="2" charset="0"/>
            </a:endParaRPr>
          </a:p>
          <a:p>
            <a:pPr marL="342900" indent="-342900">
              <a:buFont typeface="+mj-lt"/>
              <a:buAutoNum type="arabicPeriod"/>
            </a:pPr>
            <a:r>
              <a:rPr lang="en-IN" sz="1800" b="1" dirty="0">
                <a:solidFill>
                  <a:srgbClr val="0E3B45"/>
                </a:solidFill>
                <a:latin typeface="Montserrat" panose="00000500000000000000" pitchFamily="2" charset="0"/>
              </a:rPr>
              <a:t>State </a:t>
            </a:r>
            <a:r>
              <a:rPr lang="en-US" sz="2400"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This column contains the state of terror activities</a:t>
            </a:r>
            <a:endParaRPr lang="en-IN" b="1" dirty="0">
              <a:solidFill>
                <a:srgbClr val="0E3B45"/>
              </a:solidFill>
              <a:latin typeface="Montserrat" panose="00000500000000000000" pitchFamily="2" charset="0"/>
            </a:endParaRPr>
          </a:p>
          <a:p>
            <a:pPr marL="342900" indent="-342900">
              <a:buFont typeface="+mj-lt"/>
              <a:buAutoNum type="arabicPeriod"/>
            </a:pPr>
            <a:endParaRPr lang="en-IN" sz="1800"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52167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 name="TextBox 5">
            <a:extLst>
              <a:ext uri="{FF2B5EF4-FFF2-40B4-BE49-F238E27FC236}">
                <a16:creationId xmlns:a16="http://schemas.microsoft.com/office/drawing/2014/main" id="{ACBFDA11-5A42-56C0-4376-77188DD46398}"/>
              </a:ext>
            </a:extLst>
          </p:cNvPr>
          <p:cNvSpPr txBox="1"/>
          <p:nvPr/>
        </p:nvSpPr>
        <p:spPr>
          <a:xfrm>
            <a:off x="0" y="617369"/>
            <a:ext cx="9144000" cy="3477875"/>
          </a:xfrm>
          <a:prstGeom prst="rect">
            <a:avLst/>
          </a:prstGeom>
          <a:noFill/>
        </p:spPr>
        <p:txBody>
          <a:bodyPr wrap="square" rtlCol="0">
            <a:spAutoFit/>
          </a:bodyPr>
          <a:lstStyle/>
          <a:p>
            <a:pPr marL="342900" indent="-342900">
              <a:buFont typeface="+mj-lt"/>
              <a:buAutoNum type="arabicPeriod" startAt="7"/>
            </a:pPr>
            <a:r>
              <a:rPr lang="en-IN" sz="1800" b="1" dirty="0">
                <a:solidFill>
                  <a:srgbClr val="0E3B45"/>
                </a:solidFill>
                <a:latin typeface="Montserrat" panose="00000500000000000000" pitchFamily="2" charset="0"/>
              </a:rPr>
              <a:t>City </a:t>
            </a:r>
            <a:r>
              <a:rPr lang="en-US" sz="2400"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This column contains the city of the terrorist activities</a:t>
            </a:r>
          </a:p>
          <a:p>
            <a:pPr marL="342900" indent="-342900">
              <a:buFont typeface="+mj-lt"/>
              <a:buAutoNum type="arabicPeriod" startAt="7"/>
            </a:pPr>
            <a:endParaRPr lang="en-IN" sz="1800" b="1" dirty="0">
              <a:solidFill>
                <a:srgbClr val="0E3B45"/>
              </a:solidFill>
              <a:latin typeface="Montserrat" panose="00000500000000000000" pitchFamily="2" charset="0"/>
            </a:endParaRPr>
          </a:p>
          <a:p>
            <a:pPr marL="342900" indent="-342900">
              <a:buFont typeface="+mj-lt"/>
              <a:buAutoNum type="arabicPeriod" startAt="7"/>
            </a:pPr>
            <a:r>
              <a:rPr lang="en-IN" sz="1800" b="1" dirty="0">
                <a:solidFill>
                  <a:srgbClr val="0E3B45"/>
                </a:solidFill>
                <a:latin typeface="Montserrat" panose="00000500000000000000" pitchFamily="2" charset="0"/>
              </a:rPr>
              <a:t>Attack Type : </a:t>
            </a:r>
            <a:r>
              <a:rPr lang="en-IN" dirty="0">
                <a:solidFill>
                  <a:srgbClr val="0E3B45"/>
                </a:solidFill>
                <a:latin typeface="Montserrat" panose="00000500000000000000" pitchFamily="2" charset="0"/>
              </a:rPr>
              <a:t>This Column</a:t>
            </a:r>
            <a:r>
              <a:rPr lang="en-IN"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consists of categories like explosion, armed assault, assassination, kidnapping, unarmed assaults.</a:t>
            </a:r>
          </a:p>
          <a:p>
            <a:pPr marL="342900" indent="-342900">
              <a:buFont typeface="+mj-lt"/>
              <a:buAutoNum type="arabicPeriod" startAt="7"/>
            </a:pPr>
            <a:endParaRPr lang="en-IN" sz="1800" b="1" dirty="0">
              <a:solidFill>
                <a:srgbClr val="0E3B45"/>
              </a:solidFill>
              <a:latin typeface="Montserrat" panose="00000500000000000000" pitchFamily="2" charset="0"/>
            </a:endParaRPr>
          </a:p>
          <a:p>
            <a:pPr marL="342900" indent="-342900">
              <a:buFont typeface="+mj-lt"/>
              <a:buAutoNum type="arabicPeriod" startAt="7"/>
            </a:pPr>
            <a:r>
              <a:rPr lang="en-IN" sz="1800" b="1" dirty="0">
                <a:solidFill>
                  <a:srgbClr val="0E3B45"/>
                </a:solidFill>
                <a:latin typeface="Montserrat" panose="00000500000000000000" pitchFamily="2" charset="0"/>
              </a:rPr>
              <a:t>Target Type : </a:t>
            </a:r>
            <a:r>
              <a:rPr lang="en-US" dirty="0">
                <a:solidFill>
                  <a:srgbClr val="0E3B45"/>
                </a:solidFill>
                <a:latin typeface="Montserrat" panose="00000500000000000000" pitchFamily="2" charset="0"/>
              </a:rPr>
              <a:t>This column contains consists of categorical values like private citizens, military, police, government officials, transportation, education, religious institution, airports, etc.</a:t>
            </a:r>
          </a:p>
          <a:p>
            <a:pPr marL="342900" indent="-342900">
              <a:buFont typeface="+mj-lt"/>
              <a:buAutoNum type="arabicPeriod" startAt="7"/>
            </a:pPr>
            <a:endParaRPr lang="en-IN" sz="1800" b="1" dirty="0">
              <a:solidFill>
                <a:srgbClr val="0E3B45"/>
              </a:solidFill>
              <a:latin typeface="Montserrat" panose="00000500000000000000" pitchFamily="2" charset="0"/>
            </a:endParaRPr>
          </a:p>
          <a:p>
            <a:pPr marL="342900" indent="-342900">
              <a:buFont typeface="+mj-lt"/>
              <a:buAutoNum type="arabicPeriod" startAt="7"/>
            </a:pPr>
            <a:r>
              <a:rPr lang="en-IN" sz="1800" b="1" dirty="0">
                <a:solidFill>
                  <a:srgbClr val="0E3B45"/>
                </a:solidFill>
                <a:latin typeface="Montserrat" panose="00000500000000000000" pitchFamily="2" charset="0"/>
              </a:rPr>
              <a:t>Group Name : </a:t>
            </a:r>
            <a:r>
              <a:rPr lang="en-US" dirty="0">
                <a:solidFill>
                  <a:srgbClr val="0E3B45"/>
                </a:solidFill>
                <a:latin typeface="Montserrat" panose="00000500000000000000" pitchFamily="2" charset="0"/>
              </a:rPr>
              <a:t>This column contains terrorists groups in global terrorism.</a:t>
            </a:r>
          </a:p>
          <a:p>
            <a:pPr marL="342900" indent="-342900">
              <a:buFont typeface="+mj-lt"/>
              <a:buAutoNum type="arabicPeriod" startAt="7"/>
            </a:pPr>
            <a:endParaRPr lang="en-US" b="1" dirty="0">
              <a:solidFill>
                <a:srgbClr val="0E3B45"/>
              </a:solidFill>
              <a:latin typeface="Montserrat" panose="00000500000000000000" pitchFamily="2" charset="0"/>
            </a:endParaRPr>
          </a:p>
          <a:p>
            <a:pPr marL="342900" indent="-342900">
              <a:buFont typeface="+mj-lt"/>
              <a:buAutoNum type="arabicPeriod" startAt="7"/>
            </a:pPr>
            <a:r>
              <a:rPr lang="en-IN" sz="1800" b="1" dirty="0">
                <a:solidFill>
                  <a:srgbClr val="0E3B45"/>
                </a:solidFill>
                <a:latin typeface="Montserrat" panose="00000500000000000000" pitchFamily="2" charset="0"/>
              </a:rPr>
              <a:t>Weapon Type : </a:t>
            </a:r>
            <a:r>
              <a:rPr lang="en-US" dirty="0">
                <a:solidFill>
                  <a:srgbClr val="0E3B45"/>
                </a:solidFill>
                <a:latin typeface="Montserrat" panose="00000500000000000000" pitchFamily="2" charset="0"/>
              </a:rPr>
              <a:t>This column contains consists used weapons like Explosives, Firearms, Unknown, Incendiary, Melee in terrorist activities.</a:t>
            </a:r>
          </a:p>
          <a:p>
            <a:pPr marL="342900" indent="-342900">
              <a:buFont typeface="+mj-lt"/>
              <a:buAutoNum type="arabicPeriod" startAt="7"/>
            </a:pPr>
            <a:endParaRPr lang="en-IN"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6722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 name="TextBox 5">
            <a:extLst>
              <a:ext uri="{FF2B5EF4-FFF2-40B4-BE49-F238E27FC236}">
                <a16:creationId xmlns:a16="http://schemas.microsoft.com/office/drawing/2014/main" id="{ACBFDA11-5A42-56C0-4376-77188DD46398}"/>
              </a:ext>
            </a:extLst>
          </p:cNvPr>
          <p:cNvSpPr txBox="1"/>
          <p:nvPr/>
        </p:nvSpPr>
        <p:spPr>
          <a:xfrm>
            <a:off x="0" y="737937"/>
            <a:ext cx="9144000" cy="1938992"/>
          </a:xfrm>
          <a:prstGeom prst="rect">
            <a:avLst/>
          </a:prstGeom>
          <a:noFill/>
        </p:spPr>
        <p:txBody>
          <a:bodyPr wrap="square" rtlCol="0">
            <a:spAutoFit/>
          </a:bodyPr>
          <a:lstStyle/>
          <a:p>
            <a:pPr marL="342900" indent="-342900">
              <a:buFont typeface="+mj-lt"/>
              <a:buAutoNum type="arabicPeriod" startAt="12"/>
            </a:pPr>
            <a:r>
              <a:rPr lang="en-IN" sz="1800" b="1" dirty="0">
                <a:solidFill>
                  <a:srgbClr val="0E3B45"/>
                </a:solidFill>
                <a:latin typeface="Montserrat" panose="00000500000000000000" pitchFamily="2" charset="0"/>
              </a:rPr>
              <a:t>Killed </a:t>
            </a:r>
            <a:r>
              <a:rPr lang="en-US" sz="2400"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This column contains Number of people killed in any event</a:t>
            </a:r>
          </a:p>
          <a:p>
            <a:pPr marL="342900" indent="-342900">
              <a:buFont typeface="+mj-lt"/>
              <a:buAutoNum type="arabicPeriod" startAt="12"/>
            </a:pPr>
            <a:endParaRPr lang="en-IN" sz="1800" b="1" dirty="0">
              <a:solidFill>
                <a:srgbClr val="0E3B45"/>
              </a:solidFill>
              <a:latin typeface="Montserrat" panose="00000500000000000000" pitchFamily="2" charset="0"/>
            </a:endParaRPr>
          </a:p>
          <a:p>
            <a:pPr marL="342900" indent="-342900">
              <a:buFont typeface="+mj-lt"/>
              <a:buAutoNum type="arabicPeriod" startAt="12"/>
            </a:pPr>
            <a:r>
              <a:rPr lang="en-IN" sz="1800" b="1" dirty="0">
                <a:solidFill>
                  <a:srgbClr val="0E3B45"/>
                </a:solidFill>
                <a:latin typeface="Montserrat" panose="00000500000000000000" pitchFamily="2" charset="0"/>
              </a:rPr>
              <a:t>Wounded : </a:t>
            </a:r>
            <a:r>
              <a:rPr lang="en-IN" dirty="0">
                <a:solidFill>
                  <a:srgbClr val="0E3B45"/>
                </a:solidFill>
                <a:latin typeface="Montserrat" panose="00000500000000000000" pitchFamily="2" charset="0"/>
              </a:rPr>
              <a:t>This Column</a:t>
            </a:r>
            <a:r>
              <a:rPr lang="en-IN"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consists Number of people wounded in any event</a:t>
            </a:r>
          </a:p>
          <a:p>
            <a:pPr marL="342900" indent="-342900">
              <a:buFont typeface="+mj-lt"/>
              <a:buAutoNum type="arabicPeriod" startAt="12"/>
            </a:pPr>
            <a:endParaRPr lang="en-US" dirty="0">
              <a:solidFill>
                <a:srgbClr val="0E3B45"/>
              </a:solidFill>
              <a:latin typeface="Montserrat" panose="00000500000000000000" pitchFamily="2" charset="0"/>
            </a:endParaRPr>
          </a:p>
          <a:p>
            <a:pPr marL="342900" indent="-342900">
              <a:buFont typeface="+mj-lt"/>
              <a:buAutoNum type="arabicPeriod" startAt="12"/>
            </a:pPr>
            <a:r>
              <a:rPr lang="en-IN" sz="1800" b="1" dirty="0">
                <a:solidFill>
                  <a:srgbClr val="0E3B45"/>
                </a:solidFill>
                <a:latin typeface="Montserrat" panose="00000500000000000000" pitchFamily="2" charset="0"/>
              </a:rPr>
              <a:t>Loss/Casualty : </a:t>
            </a:r>
            <a:r>
              <a:rPr lang="en-IN" dirty="0">
                <a:solidFill>
                  <a:srgbClr val="0E3B45"/>
                </a:solidFill>
                <a:latin typeface="Montserrat" panose="00000500000000000000" pitchFamily="2" charset="0"/>
              </a:rPr>
              <a:t>This Column</a:t>
            </a:r>
            <a:r>
              <a:rPr lang="en-IN" b="1" dirty="0">
                <a:solidFill>
                  <a:srgbClr val="0E3B45"/>
                </a:solidFill>
                <a:latin typeface="Montserrat" panose="00000500000000000000" pitchFamily="2" charset="0"/>
              </a:rPr>
              <a:t> </a:t>
            </a:r>
            <a:r>
              <a:rPr lang="en-US" dirty="0">
                <a:solidFill>
                  <a:srgbClr val="0E3B45"/>
                </a:solidFill>
                <a:latin typeface="Montserrat" panose="00000500000000000000" pitchFamily="2" charset="0"/>
              </a:rPr>
              <a:t>consists casualty/loss in any event</a:t>
            </a:r>
          </a:p>
          <a:p>
            <a:pPr marL="342900" indent="-342900">
              <a:buFont typeface="+mj-lt"/>
              <a:buAutoNum type="arabicPeriod" startAt="12"/>
            </a:pPr>
            <a:endParaRPr lang="en-US" dirty="0">
              <a:solidFill>
                <a:srgbClr val="0E3B45"/>
              </a:solidFill>
              <a:latin typeface="Montserrat" panose="00000500000000000000" pitchFamily="2" charset="0"/>
            </a:endParaRPr>
          </a:p>
          <a:p>
            <a:pPr marL="342900" indent="-342900">
              <a:buFont typeface="+mj-lt"/>
              <a:buAutoNum type="arabicPeriod" startAt="12"/>
            </a:pPr>
            <a:endParaRPr lang="en-IN"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301481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565A-C4F0-55C9-9A5B-827DC835CB69}"/>
              </a:ext>
            </a:extLst>
          </p:cNvPr>
          <p:cNvSpPr>
            <a:spLocks noGrp="1"/>
          </p:cNvSpPr>
          <p:nvPr>
            <p:ph type="title"/>
          </p:nvPr>
        </p:nvSpPr>
        <p:spPr>
          <a:xfrm>
            <a:off x="311696" y="383525"/>
            <a:ext cx="8520600" cy="572700"/>
          </a:xfrm>
        </p:spPr>
        <p:txBody>
          <a:bodyPr/>
          <a:lstStyle/>
          <a:p>
            <a:pPr marL="285750" indent="-285750">
              <a:buSzPct val="130000"/>
              <a:buFont typeface="Wingdings" panose="05000000000000000000" pitchFamily="2" charset="2"/>
              <a:buChar char="Ø"/>
            </a:pPr>
            <a:r>
              <a:rPr lang="en-US" sz="1600" b="1" dirty="0">
                <a:solidFill>
                  <a:srgbClr val="CC0000"/>
                </a:solidFill>
                <a:latin typeface="Montserrat" panose="00000500000000000000" pitchFamily="2" charset="0"/>
              </a:rPr>
              <a:t>Number Of Attacks happening in Year and </a:t>
            </a:r>
            <a:r>
              <a:rPr lang="en-US" sz="1600" b="1" dirty="0" err="1">
                <a:solidFill>
                  <a:srgbClr val="CC0000"/>
                </a:solidFill>
                <a:latin typeface="Montserrat" panose="00000500000000000000" pitchFamily="2" charset="0"/>
              </a:rPr>
              <a:t>Analyse</a:t>
            </a:r>
            <a:r>
              <a:rPr lang="en-US" sz="1600" b="1" dirty="0">
                <a:solidFill>
                  <a:srgbClr val="CC0000"/>
                </a:solidFill>
                <a:latin typeface="Montserrat" panose="00000500000000000000" pitchFamily="2" charset="0"/>
              </a:rPr>
              <a:t> total Number of </a:t>
            </a:r>
            <a:br>
              <a:rPr lang="en-US" sz="1600" b="1" dirty="0">
                <a:solidFill>
                  <a:srgbClr val="CC0000"/>
                </a:solidFill>
                <a:latin typeface="Montserrat" panose="00000500000000000000" pitchFamily="2" charset="0"/>
              </a:rPr>
            </a:br>
            <a:r>
              <a:rPr lang="en-US" sz="1600" b="1" dirty="0">
                <a:solidFill>
                  <a:srgbClr val="CC0000"/>
                </a:solidFill>
                <a:latin typeface="Montserrat" panose="00000500000000000000" pitchFamily="2" charset="0"/>
              </a:rPr>
              <a:t>people killed count</a:t>
            </a:r>
            <a:br>
              <a:rPr lang="en-US" sz="1600" b="1" dirty="0">
                <a:solidFill>
                  <a:srgbClr val="CC0000"/>
                </a:solidFill>
                <a:latin typeface="Montserrat" panose="00000500000000000000" pitchFamily="2" charset="0"/>
              </a:rPr>
            </a:br>
            <a:endParaRPr lang="en-IN" sz="1600" dirty="0">
              <a:solidFill>
                <a:srgbClr val="CC0000"/>
              </a:solidFill>
            </a:endParaRPr>
          </a:p>
        </p:txBody>
      </p:sp>
      <p:pic>
        <p:nvPicPr>
          <p:cNvPr id="6" name="Picture 5">
            <a:extLst>
              <a:ext uri="{FF2B5EF4-FFF2-40B4-BE49-F238E27FC236}">
                <a16:creationId xmlns:a16="http://schemas.microsoft.com/office/drawing/2014/main" id="{C7F9580B-11B8-0469-66C1-E7E44908BC2C}"/>
              </a:ext>
            </a:extLst>
          </p:cNvPr>
          <p:cNvPicPr>
            <a:picLocks noChangeAspect="1"/>
          </p:cNvPicPr>
          <p:nvPr/>
        </p:nvPicPr>
        <p:blipFill>
          <a:blip r:embed="rId2"/>
          <a:stretch>
            <a:fillRect/>
          </a:stretch>
        </p:blipFill>
        <p:spPr>
          <a:xfrm>
            <a:off x="1239585" y="1040766"/>
            <a:ext cx="6664823" cy="2625162"/>
          </a:xfrm>
          <a:prstGeom prst="rect">
            <a:avLst/>
          </a:prstGeom>
          <a:ln>
            <a:solidFill>
              <a:srgbClr val="CC0000"/>
            </a:solidFill>
          </a:ln>
        </p:spPr>
      </p:pic>
      <p:sp>
        <p:nvSpPr>
          <p:cNvPr id="8" name="Title 1">
            <a:extLst>
              <a:ext uri="{FF2B5EF4-FFF2-40B4-BE49-F238E27FC236}">
                <a16:creationId xmlns:a16="http://schemas.microsoft.com/office/drawing/2014/main" id="{8829BA9C-95C2-8580-892A-4D23CABECA38}"/>
              </a:ext>
            </a:extLst>
          </p:cNvPr>
          <p:cNvSpPr txBox="1">
            <a:spLocks/>
          </p:cNvSpPr>
          <p:nvPr/>
        </p:nvSpPr>
        <p:spPr>
          <a:xfrm>
            <a:off x="311697" y="383501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
                <a:srgbClr val="0E3B45"/>
              </a:buClr>
              <a:buFont typeface="Arial" panose="020B0604020202020204" pitchFamily="34" charset="0"/>
              <a:buChar char="•"/>
            </a:pPr>
            <a:r>
              <a:rPr lang="en-IN" sz="1400" b="1" dirty="0">
                <a:solidFill>
                  <a:srgbClr val="0E3B45"/>
                </a:solidFill>
                <a:latin typeface="Montserrat" panose="00000500000000000000" pitchFamily="2" charset="0"/>
              </a:rPr>
              <a:t>For above </a:t>
            </a:r>
            <a:r>
              <a:rPr lang="en-IN" sz="1400" b="1" dirty="0" err="1">
                <a:solidFill>
                  <a:srgbClr val="0E3B45"/>
                </a:solidFill>
                <a:latin typeface="Montserrat" panose="00000500000000000000" pitchFamily="2" charset="0"/>
              </a:rPr>
              <a:t>barplot</a:t>
            </a:r>
            <a:r>
              <a:rPr lang="en-IN" sz="1400" b="1" dirty="0">
                <a:solidFill>
                  <a:srgbClr val="0E3B45"/>
                </a:solidFill>
                <a:latin typeface="Montserrat" panose="00000500000000000000" pitchFamily="2" charset="0"/>
              </a:rPr>
              <a:t> as we can see the lowest number of attacks happening in year 1992,2008 &amp; 2010 and killed above 4000 peoples </a:t>
            </a:r>
          </a:p>
          <a:p>
            <a:pPr marL="285750" indent="-285750">
              <a:buClr>
                <a:srgbClr val="0E3B45"/>
              </a:buClr>
              <a:buFont typeface="Arial" panose="020B0604020202020204" pitchFamily="34" charset="0"/>
              <a:buChar char="•"/>
            </a:pPr>
            <a:endParaRPr lang="en-IN"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IN" sz="1400" b="1" dirty="0">
                <a:solidFill>
                  <a:srgbClr val="0E3B45"/>
                </a:solidFill>
                <a:latin typeface="Montserrat" panose="00000500000000000000" pitchFamily="2" charset="0"/>
              </a:rPr>
              <a:t>The most number of attacks happening in  year 2014,2015 &amp; 2016 and killed 12000 to 16000 peoples </a:t>
            </a:r>
          </a:p>
          <a:p>
            <a:pPr marL="285750" indent="-285750">
              <a:buClr>
                <a:srgbClr val="0E3B45"/>
              </a:buClr>
              <a:buFont typeface="Arial" panose="020B0604020202020204" pitchFamily="34" charset="0"/>
              <a:buChar char="•"/>
            </a:pPr>
            <a:endParaRPr lang="en-IN" sz="1400"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406172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565A-C4F0-55C9-9A5B-827DC835CB69}"/>
              </a:ext>
            </a:extLst>
          </p:cNvPr>
          <p:cNvSpPr>
            <a:spLocks noGrp="1"/>
          </p:cNvSpPr>
          <p:nvPr>
            <p:ph type="title"/>
          </p:nvPr>
        </p:nvSpPr>
        <p:spPr>
          <a:xfrm>
            <a:off x="311696" y="383525"/>
            <a:ext cx="8520600" cy="572700"/>
          </a:xfrm>
        </p:spPr>
        <p:txBody>
          <a:bodyPr/>
          <a:lstStyle/>
          <a:p>
            <a:pPr marL="285750" indent="-285750">
              <a:buSzPct val="130000"/>
              <a:buFont typeface="Wingdings" panose="05000000000000000000" pitchFamily="2" charset="2"/>
              <a:buChar char="Ø"/>
            </a:pPr>
            <a:r>
              <a:rPr lang="en-IN" sz="1600" b="1" dirty="0">
                <a:solidFill>
                  <a:srgbClr val="CC0000"/>
                </a:solidFill>
                <a:latin typeface="Montserrat" panose="00000500000000000000" pitchFamily="2" charset="0"/>
              </a:rPr>
              <a:t>Most active terrorist group</a:t>
            </a:r>
            <a:br>
              <a:rPr lang="en-IN" sz="1600" b="1" dirty="0">
                <a:solidFill>
                  <a:srgbClr val="CC0000"/>
                </a:solidFill>
                <a:latin typeface="Montserrat" panose="00000500000000000000" pitchFamily="2" charset="0"/>
              </a:rPr>
            </a:br>
            <a:endParaRPr lang="en-IN" sz="1600" dirty="0">
              <a:solidFill>
                <a:srgbClr val="CC0000"/>
              </a:solidFill>
            </a:endParaRPr>
          </a:p>
        </p:txBody>
      </p:sp>
      <p:pic>
        <p:nvPicPr>
          <p:cNvPr id="6" name="Picture 5">
            <a:extLst>
              <a:ext uri="{FF2B5EF4-FFF2-40B4-BE49-F238E27FC236}">
                <a16:creationId xmlns:a16="http://schemas.microsoft.com/office/drawing/2014/main" id="{C7F9580B-11B8-0469-66C1-E7E44908BC2C}"/>
              </a:ext>
            </a:extLst>
          </p:cNvPr>
          <p:cNvPicPr>
            <a:picLocks noChangeAspect="1"/>
          </p:cNvPicPr>
          <p:nvPr/>
        </p:nvPicPr>
        <p:blipFill>
          <a:blip r:embed="rId2"/>
          <a:srcRect/>
          <a:stretch/>
        </p:blipFill>
        <p:spPr>
          <a:xfrm>
            <a:off x="1239588" y="893590"/>
            <a:ext cx="6664823" cy="2264194"/>
          </a:xfrm>
          <a:prstGeom prst="rect">
            <a:avLst/>
          </a:prstGeom>
          <a:ln>
            <a:solidFill>
              <a:srgbClr val="CC0000"/>
            </a:solidFill>
          </a:ln>
        </p:spPr>
      </p:pic>
      <p:sp>
        <p:nvSpPr>
          <p:cNvPr id="8" name="Title 1">
            <a:extLst>
              <a:ext uri="{FF2B5EF4-FFF2-40B4-BE49-F238E27FC236}">
                <a16:creationId xmlns:a16="http://schemas.microsoft.com/office/drawing/2014/main" id="{8829BA9C-95C2-8580-892A-4D23CABECA38}"/>
              </a:ext>
            </a:extLst>
          </p:cNvPr>
          <p:cNvSpPr txBox="1">
            <a:spLocks/>
          </p:cNvSpPr>
          <p:nvPr/>
        </p:nvSpPr>
        <p:spPr>
          <a:xfrm>
            <a:off x="311697" y="343877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Taliban is most active terrorist group</a:t>
            </a:r>
          </a:p>
          <a:p>
            <a:pPr marL="285750" indent="-285750">
              <a:buClr>
                <a:srgbClr val="0E3B45"/>
              </a:buClr>
              <a:buFont typeface="Arial" panose="020B0604020202020204" pitchFamily="34" charset="0"/>
              <a:buChar char="•"/>
            </a:pPr>
            <a:endParaRPr lang="en-US"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Taliban and ISIL are the major contributors in the rise in attacks</a:t>
            </a:r>
          </a:p>
          <a:p>
            <a:pPr marL="285750" indent="-285750">
              <a:buClr>
                <a:srgbClr val="0E3B45"/>
              </a:buClr>
              <a:buFont typeface="Arial" panose="020B0604020202020204" pitchFamily="34" charset="0"/>
              <a:buChar char="•"/>
            </a:pPr>
            <a:endParaRPr lang="en-IN" sz="1400" b="1" dirty="0">
              <a:solidFill>
                <a:srgbClr val="0E3B45"/>
              </a:solidFill>
              <a:latin typeface="Montserrat" panose="00000500000000000000" pitchFamily="2" charset="0"/>
            </a:endParaRPr>
          </a:p>
          <a:p>
            <a:pPr marL="285750" indent="-285750">
              <a:buClr>
                <a:srgbClr val="0E3B45"/>
              </a:buClr>
              <a:buFont typeface="Arial" panose="020B0604020202020204" pitchFamily="34" charset="0"/>
              <a:buChar char="•"/>
            </a:pPr>
            <a:r>
              <a:rPr lang="en-US" sz="1400" b="1" dirty="0">
                <a:solidFill>
                  <a:srgbClr val="0E3B45"/>
                </a:solidFill>
                <a:latin typeface="Montserrat" panose="00000500000000000000" pitchFamily="2" charset="0"/>
              </a:rPr>
              <a:t>One of the reasons for this observation could be the resistance terrorist groups have faced from multiple counter-terrorism forces over time.</a:t>
            </a:r>
          </a:p>
          <a:p>
            <a:pPr marL="285750" indent="-285750">
              <a:buClr>
                <a:srgbClr val="0E3B45"/>
              </a:buClr>
              <a:buFont typeface="Arial" panose="020B0604020202020204" pitchFamily="34" charset="0"/>
              <a:buChar char="•"/>
            </a:pPr>
            <a:endParaRPr lang="en-US" sz="1400" b="1" dirty="0">
              <a:solidFill>
                <a:srgbClr val="0E3B45"/>
              </a:solidFill>
              <a:latin typeface="Montserrat" panose="00000500000000000000" pitchFamily="2" charset="0"/>
            </a:endParaRPr>
          </a:p>
        </p:txBody>
      </p:sp>
    </p:spTree>
    <p:extLst>
      <p:ext uri="{BB962C8B-B14F-4D97-AF65-F5344CB8AC3E}">
        <p14:creationId xmlns:p14="http://schemas.microsoft.com/office/powerpoint/2010/main" val="419827437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1021</Words>
  <Application>Microsoft Office PowerPoint</Application>
  <PresentationFormat>On-screen Show (16:9)</PresentationFormat>
  <Paragraphs>127</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Wingdings</vt:lpstr>
      <vt:lpstr>Montserrat</vt:lpstr>
      <vt:lpstr>Arial</vt:lpstr>
      <vt:lpstr>Simple Light</vt:lpstr>
      <vt:lpstr>           Capstone Project Global Terrorism Analysis  </vt:lpstr>
      <vt:lpstr>PowerPoint Presentation</vt:lpstr>
      <vt:lpstr>Introduction</vt:lpstr>
      <vt:lpstr>PowerPoint Presentation</vt:lpstr>
      <vt:lpstr>PowerPoint Presentation</vt:lpstr>
      <vt:lpstr>PowerPoint Presentation</vt:lpstr>
      <vt:lpstr>PowerPoint Presentation</vt:lpstr>
      <vt:lpstr>Number Of Attacks happening in Year and Analyse total Number of  people killed count </vt:lpstr>
      <vt:lpstr>Most active terrorist group </vt:lpstr>
      <vt:lpstr>Number of attacks in each state</vt:lpstr>
      <vt:lpstr>Number of Attacks by Region, since 1970 </vt:lpstr>
      <vt:lpstr>Total Number of people killed in Jammu and Kashmir , Since 1970 to 2017</vt:lpstr>
      <vt:lpstr>The Most attacks by Year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Sandesh Arsud</dc:creator>
  <cp:lastModifiedBy>SANDESH ARSUD</cp:lastModifiedBy>
  <cp:revision>32</cp:revision>
  <dcterms:modified xsi:type="dcterms:W3CDTF">2022-11-17T17:53:55Z</dcterms:modified>
</cp:coreProperties>
</file>