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6858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ไม่มีสไตล์, เส้นตาราง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8" d="100"/>
          <a:sy n="58" d="100"/>
        </p:scale>
        <p:origin x="27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767462"/>
            <a:ext cx="5829300" cy="375991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672376"/>
            <a:ext cx="5143500" cy="260744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DDB5-2163-4DC7-8162-D3BB9483C619}" type="datetimeFigureOut">
              <a:rPr lang="th-TH" smtClean="0"/>
              <a:t>23/04/60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2DDF-90D4-4CCA-BD35-F2D7D3CEFD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128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DDB5-2163-4DC7-8162-D3BB9483C619}" type="datetimeFigureOut">
              <a:rPr lang="th-TH" smtClean="0"/>
              <a:t>23/04/60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2DDF-90D4-4CCA-BD35-F2D7D3CEFD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968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74987"/>
            <a:ext cx="1478756" cy="9152300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74987"/>
            <a:ext cx="4350544" cy="9152300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DDB5-2163-4DC7-8162-D3BB9483C619}" type="datetimeFigureOut">
              <a:rPr lang="th-TH" smtClean="0"/>
              <a:t>23/04/60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2DDF-90D4-4CCA-BD35-F2D7D3CEFD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2580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DDB5-2163-4DC7-8162-D3BB9483C619}" type="datetimeFigureOut">
              <a:rPr lang="th-TH" smtClean="0"/>
              <a:t>23/04/60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2DDF-90D4-4CCA-BD35-F2D7D3CEFD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5123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692444"/>
            <a:ext cx="5915025" cy="449240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7227345"/>
            <a:ext cx="5915025" cy="236244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DDB5-2163-4DC7-8162-D3BB9483C619}" type="datetimeFigureOut">
              <a:rPr lang="th-TH" smtClean="0"/>
              <a:t>23/04/60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2DDF-90D4-4CCA-BD35-F2D7D3CEFD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044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874937"/>
            <a:ext cx="2914650" cy="685235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874937"/>
            <a:ext cx="2914650" cy="685235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DDB5-2163-4DC7-8162-D3BB9483C619}" type="datetimeFigureOut">
              <a:rPr lang="th-TH" smtClean="0"/>
              <a:t>23/04/60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2DDF-90D4-4CCA-BD35-F2D7D3CEFD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4897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4990"/>
            <a:ext cx="5915025" cy="2087455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647443"/>
            <a:ext cx="2901255" cy="12974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944914"/>
            <a:ext cx="2901255" cy="5802373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647443"/>
            <a:ext cx="2915543" cy="12974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944914"/>
            <a:ext cx="2915543" cy="5802373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DDB5-2163-4DC7-8162-D3BB9483C619}" type="datetimeFigureOut">
              <a:rPr lang="th-TH" smtClean="0"/>
              <a:t>23/04/60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2DDF-90D4-4CCA-BD35-F2D7D3CEFD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3326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DDB5-2163-4DC7-8162-D3BB9483C619}" type="datetimeFigureOut">
              <a:rPr lang="th-TH" smtClean="0"/>
              <a:t>23/04/60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2DDF-90D4-4CCA-BD35-F2D7D3CEFD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8973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DDB5-2163-4DC7-8162-D3BB9483C619}" type="datetimeFigureOut">
              <a:rPr lang="th-TH" smtClean="0"/>
              <a:t>23/04/60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2DDF-90D4-4CCA-BD35-F2D7D3CEFD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45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19984"/>
            <a:ext cx="2211884" cy="25199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554968"/>
            <a:ext cx="3471863" cy="767483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239929"/>
            <a:ext cx="2211884" cy="6002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DDB5-2163-4DC7-8162-D3BB9483C619}" type="datetimeFigureOut">
              <a:rPr lang="th-TH" smtClean="0"/>
              <a:t>23/04/60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2DDF-90D4-4CCA-BD35-F2D7D3CEFD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37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19984"/>
            <a:ext cx="2211884" cy="25199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554968"/>
            <a:ext cx="3471863" cy="767483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239929"/>
            <a:ext cx="2211884" cy="6002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DDB5-2163-4DC7-8162-D3BB9483C619}" type="datetimeFigureOut">
              <a:rPr lang="th-TH" smtClean="0"/>
              <a:t>23/04/60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2DDF-90D4-4CCA-BD35-F2D7D3CEFD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057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74990"/>
            <a:ext cx="591502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874937"/>
            <a:ext cx="591502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0009783"/>
            <a:ext cx="154305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0DDB5-2163-4DC7-8162-D3BB9483C619}" type="datetimeFigureOut">
              <a:rPr lang="th-TH" smtClean="0"/>
              <a:t>23/04/60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0009783"/>
            <a:ext cx="231457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0009783"/>
            <a:ext cx="154305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22DDF-90D4-4CCA-BD35-F2D7D3CEFD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397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615023"/>
              </p:ext>
            </p:extLst>
          </p:nvPr>
        </p:nvGraphicFramePr>
        <p:xfrm>
          <a:off x="3912471" y="341312"/>
          <a:ext cx="598292" cy="57847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9312">
                  <a:extLst>
                    <a:ext uri="{9D8B030D-6E8A-4147-A177-3AD203B41FA5}">
                      <a16:colId xmlns:a16="http://schemas.microsoft.com/office/drawing/2014/main" val="4235869972"/>
                    </a:ext>
                  </a:extLst>
                </a:gridCol>
                <a:gridCol w="199312">
                  <a:extLst>
                    <a:ext uri="{9D8B030D-6E8A-4147-A177-3AD203B41FA5}">
                      <a16:colId xmlns:a16="http://schemas.microsoft.com/office/drawing/2014/main" val="2077936200"/>
                    </a:ext>
                  </a:extLst>
                </a:gridCol>
                <a:gridCol w="199668">
                  <a:extLst>
                    <a:ext uri="{9D8B030D-6E8A-4147-A177-3AD203B41FA5}">
                      <a16:colId xmlns:a16="http://schemas.microsoft.com/office/drawing/2014/main" val="77717323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</a:rPr>
                        <a:t>Goal State</a:t>
                      </a: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8577" marR="38577" marT="0" marB="0" anchor="ctr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114788"/>
                  </a:ext>
                </a:extLst>
              </a:tr>
              <a:tr h="1543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 marL="38577" marR="38577" marT="0" marB="0" anchor="ctr"/>
                </a:tc>
                <a:extLst>
                  <a:ext uri="{0D108BD9-81ED-4DB2-BD59-A6C34878D82A}">
                    <a16:rowId xmlns:a16="http://schemas.microsoft.com/office/drawing/2014/main" val="3702198815"/>
                  </a:ext>
                </a:extLst>
              </a:tr>
              <a:tr h="1596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</a:rPr>
                        <a:t>6</a:t>
                      </a: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8577" marR="38577" marT="0" marB="0" anchor="ctr"/>
                </a:tc>
                <a:extLst>
                  <a:ext uri="{0D108BD9-81ED-4DB2-BD59-A6C34878D82A}">
                    <a16:rowId xmlns:a16="http://schemas.microsoft.com/office/drawing/2014/main" val="881182468"/>
                  </a:ext>
                </a:extLst>
              </a:tr>
              <a:tr h="1596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>
                          <a:effectLst/>
                          <a:latin typeface="Century" panose="02040604050505020304" pitchFamily="18" charset="0"/>
                        </a:rPr>
                        <a:t>7</a:t>
                      </a:r>
                      <a:endParaRPr lang="en-US" sz="700" b="0" i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</a:rPr>
                        <a:t>8</a:t>
                      </a: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</a:rPr>
                        <a:t> </a:t>
                      </a: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8577" marR="38577" marT="0" marB="0" anchor="ctr"/>
                </a:tc>
                <a:extLst>
                  <a:ext uri="{0D108BD9-81ED-4DB2-BD59-A6C34878D82A}">
                    <a16:rowId xmlns:a16="http://schemas.microsoft.com/office/drawing/2014/main" val="2590560626"/>
                  </a:ext>
                </a:extLst>
              </a:tr>
            </a:tbl>
          </a:graphicData>
        </a:graphic>
      </p:graphicFrame>
      <p:graphicFrame>
        <p:nvGraphicFramePr>
          <p:cNvPr id="5" name="ตาราง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940210"/>
              </p:ext>
            </p:extLst>
          </p:nvPr>
        </p:nvGraphicFramePr>
        <p:xfrm>
          <a:off x="2318666" y="341312"/>
          <a:ext cx="598292" cy="57847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9312">
                  <a:extLst>
                    <a:ext uri="{9D8B030D-6E8A-4147-A177-3AD203B41FA5}">
                      <a16:colId xmlns:a16="http://schemas.microsoft.com/office/drawing/2014/main" val="940188641"/>
                    </a:ext>
                  </a:extLst>
                </a:gridCol>
                <a:gridCol w="199312">
                  <a:extLst>
                    <a:ext uri="{9D8B030D-6E8A-4147-A177-3AD203B41FA5}">
                      <a16:colId xmlns:a16="http://schemas.microsoft.com/office/drawing/2014/main" val="736247647"/>
                    </a:ext>
                  </a:extLst>
                </a:gridCol>
                <a:gridCol w="199668">
                  <a:extLst>
                    <a:ext uri="{9D8B030D-6E8A-4147-A177-3AD203B41FA5}">
                      <a16:colId xmlns:a16="http://schemas.microsoft.com/office/drawing/2014/main" val="161042490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Begin State</a:t>
                      </a: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5886"/>
                  </a:ext>
                </a:extLst>
              </a:tr>
              <a:tr h="1543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577" marR="38577" marT="0" marB="0" anchor="ctr"/>
                </a:tc>
                <a:extLst>
                  <a:ext uri="{0D108BD9-81ED-4DB2-BD59-A6C34878D82A}">
                    <a16:rowId xmlns:a16="http://schemas.microsoft.com/office/drawing/2014/main" val="3828620751"/>
                  </a:ext>
                </a:extLst>
              </a:tr>
              <a:tr h="1596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8577" marR="38577" marT="0" marB="0" anchor="ctr"/>
                </a:tc>
                <a:extLst>
                  <a:ext uri="{0D108BD9-81ED-4DB2-BD59-A6C34878D82A}">
                    <a16:rowId xmlns:a16="http://schemas.microsoft.com/office/drawing/2014/main" val="4137401624"/>
                  </a:ext>
                </a:extLst>
              </a:tr>
              <a:tr h="1596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>
                          <a:effectLst/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700" b="0" i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>
                          <a:effectLst/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700" b="0" i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extLst>
                  <a:ext uri="{0D108BD9-81ED-4DB2-BD59-A6C34878D82A}">
                    <a16:rowId xmlns:a16="http://schemas.microsoft.com/office/drawing/2014/main" val="2150449662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724580" y="1014773"/>
            <a:ext cx="1362234" cy="17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6" tIns="25718" rIns="51436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51439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h-TH" sz="800" dirty="0">
                <a:latin typeface="Century" panose="02040604050505020304" pitchFamily="18" charset="0"/>
                <a:ea typeface="Calibri" panose="020F0502020204030204" pitchFamily="34" charset="0"/>
                <a:cs typeface="TH Sarabun New" panose="020B0500040200020003" pitchFamily="34" charset="-34"/>
              </a:rPr>
              <a:t>MD: Manhattan Distance</a:t>
            </a:r>
            <a:r>
              <a:rPr lang="en-US" altLang="th-TH" sz="600" dirty="0">
                <a:latin typeface="Century" panose="02040604050505020304" pitchFamily="18" charset="0"/>
                <a:ea typeface="Calibri" panose="020F0502020204030204" pitchFamily="34" charset="0"/>
                <a:cs typeface="TH Sarabun New" panose="020B0500040200020003" pitchFamily="34" charset="-34"/>
              </a:rPr>
              <a:t>  </a:t>
            </a:r>
            <a:endParaRPr lang="en-US" altLang="th-TH" sz="600" dirty="0">
              <a:latin typeface="Century" panose="02040604050505020304" pitchFamily="18" charset="0"/>
              <a:cs typeface="TH Sarabun New" panose="020B0500040200020003" pitchFamily="34" charset="-34"/>
            </a:endParaRPr>
          </a:p>
        </p:txBody>
      </p:sp>
      <p:cxnSp>
        <p:nvCxnSpPr>
          <p:cNvPr id="11" name="ลูกศรเชื่อมต่อแบบตรง 10"/>
          <p:cNvCxnSpPr>
            <a:cxnSpLocks/>
          </p:cNvCxnSpPr>
          <p:nvPr/>
        </p:nvCxnSpPr>
        <p:spPr>
          <a:xfrm>
            <a:off x="3101559" y="603187"/>
            <a:ext cx="608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ตาราง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388894"/>
              </p:ext>
            </p:extLst>
          </p:nvPr>
        </p:nvGraphicFramePr>
        <p:xfrm>
          <a:off x="3106549" y="1179464"/>
          <a:ext cx="598292" cy="57847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9312">
                  <a:extLst>
                    <a:ext uri="{9D8B030D-6E8A-4147-A177-3AD203B41FA5}">
                      <a16:colId xmlns:a16="http://schemas.microsoft.com/office/drawing/2014/main" val="940188641"/>
                    </a:ext>
                  </a:extLst>
                </a:gridCol>
                <a:gridCol w="199312">
                  <a:extLst>
                    <a:ext uri="{9D8B030D-6E8A-4147-A177-3AD203B41FA5}">
                      <a16:colId xmlns:a16="http://schemas.microsoft.com/office/drawing/2014/main" val="736247647"/>
                    </a:ext>
                  </a:extLst>
                </a:gridCol>
                <a:gridCol w="199668">
                  <a:extLst>
                    <a:ext uri="{9D8B030D-6E8A-4147-A177-3AD203B41FA5}">
                      <a16:colId xmlns:a16="http://schemas.microsoft.com/office/drawing/2014/main" val="161042490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MD: 8</a:t>
                      </a: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5886"/>
                  </a:ext>
                </a:extLst>
              </a:tr>
              <a:tr h="1543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577" marR="38577" marT="0" marB="0" anchor="ctr"/>
                </a:tc>
                <a:extLst>
                  <a:ext uri="{0D108BD9-81ED-4DB2-BD59-A6C34878D82A}">
                    <a16:rowId xmlns:a16="http://schemas.microsoft.com/office/drawing/2014/main" val="3828620751"/>
                  </a:ext>
                </a:extLst>
              </a:tr>
              <a:tr h="1596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8577" marR="38577" marT="0" marB="0" anchor="ctr"/>
                </a:tc>
                <a:extLst>
                  <a:ext uri="{0D108BD9-81ED-4DB2-BD59-A6C34878D82A}">
                    <a16:rowId xmlns:a16="http://schemas.microsoft.com/office/drawing/2014/main" val="4137401624"/>
                  </a:ext>
                </a:extLst>
              </a:tr>
              <a:tr h="1596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>
                          <a:effectLst/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700" b="0" i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extLst>
                  <a:ext uri="{0D108BD9-81ED-4DB2-BD59-A6C34878D82A}">
                    <a16:rowId xmlns:a16="http://schemas.microsoft.com/office/drawing/2014/main" val="2150449662"/>
                  </a:ext>
                </a:extLst>
              </a:tr>
            </a:tbl>
          </a:graphicData>
        </a:graphic>
      </p:graphicFrame>
      <p:cxnSp>
        <p:nvCxnSpPr>
          <p:cNvPr id="17" name="ลูกศรเชื่อมต่อแบบตรง 16"/>
          <p:cNvCxnSpPr>
            <a:cxnSpLocks/>
          </p:cNvCxnSpPr>
          <p:nvPr/>
        </p:nvCxnSpPr>
        <p:spPr>
          <a:xfrm flipH="1">
            <a:off x="2911605" y="1745717"/>
            <a:ext cx="189596" cy="45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ตาราง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764494"/>
              </p:ext>
            </p:extLst>
          </p:nvPr>
        </p:nvGraphicFramePr>
        <p:xfrm>
          <a:off x="2318666" y="2204383"/>
          <a:ext cx="598292" cy="57847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9312">
                  <a:extLst>
                    <a:ext uri="{9D8B030D-6E8A-4147-A177-3AD203B41FA5}">
                      <a16:colId xmlns:a16="http://schemas.microsoft.com/office/drawing/2014/main" val="940188641"/>
                    </a:ext>
                  </a:extLst>
                </a:gridCol>
                <a:gridCol w="199312">
                  <a:extLst>
                    <a:ext uri="{9D8B030D-6E8A-4147-A177-3AD203B41FA5}">
                      <a16:colId xmlns:a16="http://schemas.microsoft.com/office/drawing/2014/main" val="736247647"/>
                    </a:ext>
                  </a:extLst>
                </a:gridCol>
                <a:gridCol w="199668">
                  <a:extLst>
                    <a:ext uri="{9D8B030D-6E8A-4147-A177-3AD203B41FA5}">
                      <a16:colId xmlns:a16="http://schemas.microsoft.com/office/drawing/2014/main" val="161042490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MD: 9</a:t>
                      </a: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5886"/>
                  </a:ext>
                </a:extLst>
              </a:tr>
              <a:tr h="1543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577" marR="38577" marT="0" marB="0" anchor="ctr"/>
                </a:tc>
                <a:extLst>
                  <a:ext uri="{0D108BD9-81ED-4DB2-BD59-A6C34878D82A}">
                    <a16:rowId xmlns:a16="http://schemas.microsoft.com/office/drawing/2014/main" val="3828620751"/>
                  </a:ext>
                </a:extLst>
              </a:tr>
              <a:tr h="1596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extLst>
                  <a:ext uri="{0D108BD9-81ED-4DB2-BD59-A6C34878D82A}">
                    <a16:rowId xmlns:a16="http://schemas.microsoft.com/office/drawing/2014/main" val="4137401624"/>
                  </a:ext>
                </a:extLst>
              </a:tr>
              <a:tr h="1596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>
                          <a:effectLst/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700" b="0" i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extLst>
                  <a:ext uri="{0D108BD9-81ED-4DB2-BD59-A6C34878D82A}">
                    <a16:rowId xmlns:a16="http://schemas.microsoft.com/office/drawing/2014/main" val="2150449662"/>
                  </a:ext>
                </a:extLst>
              </a:tr>
            </a:tbl>
          </a:graphicData>
        </a:graphic>
      </p:graphicFrame>
      <p:cxnSp>
        <p:nvCxnSpPr>
          <p:cNvPr id="19" name="ลูกศรเชื่อมต่อแบบตรง 18"/>
          <p:cNvCxnSpPr>
            <a:cxnSpLocks/>
          </p:cNvCxnSpPr>
          <p:nvPr/>
        </p:nvCxnSpPr>
        <p:spPr>
          <a:xfrm>
            <a:off x="3710061" y="1747622"/>
            <a:ext cx="209696" cy="45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ตาราง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893355"/>
              </p:ext>
            </p:extLst>
          </p:nvPr>
        </p:nvGraphicFramePr>
        <p:xfrm>
          <a:off x="3919755" y="2204383"/>
          <a:ext cx="598292" cy="57847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9312">
                  <a:extLst>
                    <a:ext uri="{9D8B030D-6E8A-4147-A177-3AD203B41FA5}">
                      <a16:colId xmlns:a16="http://schemas.microsoft.com/office/drawing/2014/main" val="940188641"/>
                    </a:ext>
                  </a:extLst>
                </a:gridCol>
                <a:gridCol w="199312">
                  <a:extLst>
                    <a:ext uri="{9D8B030D-6E8A-4147-A177-3AD203B41FA5}">
                      <a16:colId xmlns:a16="http://schemas.microsoft.com/office/drawing/2014/main" val="736247647"/>
                    </a:ext>
                  </a:extLst>
                </a:gridCol>
                <a:gridCol w="199668">
                  <a:extLst>
                    <a:ext uri="{9D8B030D-6E8A-4147-A177-3AD203B41FA5}">
                      <a16:colId xmlns:a16="http://schemas.microsoft.com/office/drawing/2014/main" val="161042490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MD: 9</a:t>
                      </a: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5886"/>
                  </a:ext>
                </a:extLst>
              </a:tr>
              <a:tr h="1543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577" marR="38577" marT="0" marB="0" anchor="ctr"/>
                </a:tc>
                <a:extLst>
                  <a:ext uri="{0D108BD9-81ED-4DB2-BD59-A6C34878D82A}">
                    <a16:rowId xmlns:a16="http://schemas.microsoft.com/office/drawing/2014/main" val="3828620751"/>
                  </a:ext>
                </a:extLst>
              </a:tr>
              <a:tr h="1596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8577" marR="38577" marT="0" marB="0" anchor="ctr"/>
                </a:tc>
                <a:extLst>
                  <a:ext uri="{0D108BD9-81ED-4DB2-BD59-A6C34878D82A}">
                    <a16:rowId xmlns:a16="http://schemas.microsoft.com/office/drawing/2014/main" val="4137401624"/>
                  </a:ext>
                </a:extLst>
              </a:tr>
              <a:tr h="1596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 8</a:t>
                      </a: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extLst>
                  <a:ext uri="{0D108BD9-81ED-4DB2-BD59-A6C34878D82A}">
                    <a16:rowId xmlns:a16="http://schemas.microsoft.com/office/drawing/2014/main" val="2150449662"/>
                  </a:ext>
                </a:extLst>
              </a:tr>
            </a:tbl>
          </a:graphicData>
        </a:graphic>
      </p:graphicFrame>
      <p:sp>
        <p:nvSpPr>
          <p:cNvPr id="22" name="กล่องข้อความ 21"/>
          <p:cNvSpPr txBox="1"/>
          <p:nvPr/>
        </p:nvSpPr>
        <p:spPr>
          <a:xfrm>
            <a:off x="3829785" y="1284468"/>
            <a:ext cx="2149556" cy="786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902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“ </a:t>
            </a:r>
            <a:r>
              <a:rPr lang="th-TH" sz="902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สถานะที่ถูกสร้างใหม่มีค่า </a:t>
            </a:r>
            <a:r>
              <a:rPr lang="en-US" sz="902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MD</a:t>
            </a:r>
            <a:r>
              <a:rPr lang="th-TH" sz="902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เท่ากันทั้งคู่ </a:t>
            </a:r>
            <a:r>
              <a:rPr lang="en-US" sz="902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902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สุ่มเลือกอันใดสักอัน</a:t>
            </a:r>
            <a:r>
              <a:rPr lang="en-US" sz="902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th-TH" sz="902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และมีค่าตัดสินใจที่แย่กว่า</a:t>
            </a:r>
            <a:r>
              <a:rPr lang="en-US" sz="902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parent</a:t>
            </a:r>
            <a:r>
              <a:rPr lang="th-TH" sz="902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ซึ่งถ้าไม่เลือกก็จะติด </a:t>
            </a:r>
            <a:r>
              <a:rPr lang="en-US" sz="902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Local Optimum </a:t>
            </a:r>
            <a:r>
              <a:rPr lang="th-TH" sz="902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902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begin state </a:t>
            </a:r>
            <a:r>
              <a:rPr lang="th-TH" sz="902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เลยไปไหนไม่ได้ เราจึงทำการเลือกสถานะใดสถานะหนึ่งเพื่อให้ทำงานต่อได้ </a:t>
            </a:r>
            <a:r>
              <a:rPr lang="en-US" sz="902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902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ยอมรับค่าที่แย่บ้าง</a:t>
            </a:r>
            <a:r>
              <a:rPr lang="en-US" sz="902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)”</a:t>
            </a:r>
            <a:endParaRPr lang="th-TH" sz="902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8" name="ลูกศรเชื่อมต่อแบบตรง 27"/>
          <p:cNvCxnSpPr>
            <a:cxnSpLocks/>
          </p:cNvCxnSpPr>
          <p:nvPr/>
        </p:nvCxnSpPr>
        <p:spPr>
          <a:xfrm>
            <a:off x="2916954" y="2770632"/>
            <a:ext cx="209696" cy="45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ตาราง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189231"/>
              </p:ext>
            </p:extLst>
          </p:nvPr>
        </p:nvGraphicFramePr>
        <p:xfrm>
          <a:off x="3126650" y="3243127"/>
          <a:ext cx="598292" cy="57980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9312">
                  <a:extLst>
                    <a:ext uri="{9D8B030D-6E8A-4147-A177-3AD203B41FA5}">
                      <a16:colId xmlns:a16="http://schemas.microsoft.com/office/drawing/2014/main" val="940188641"/>
                    </a:ext>
                  </a:extLst>
                </a:gridCol>
                <a:gridCol w="199312">
                  <a:extLst>
                    <a:ext uri="{9D8B030D-6E8A-4147-A177-3AD203B41FA5}">
                      <a16:colId xmlns:a16="http://schemas.microsoft.com/office/drawing/2014/main" val="736247647"/>
                    </a:ext>
                  </a:extLst>
                </a:gridCol>
                <a:gridCol w="199668">
                  <a:extLst>
                    <a:ext uri="{9D8B030D-6E8A-4147-A177-3AD203B41FA5}">
                      <a16:colId xmlns:a16="http://schemas.microsoft.com/office/drawing/2014/main" val="161042490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MD: </a:t>
                      </a:r>
                      <a:r>
                        <a:rPr lang="th-TH" sz="700" b="0" i="0" dirty="0">
                          <a:effectLst/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5886"/>
                  </a:ext>
                </a:extLst>
              </a:tr>
              <a:tr h="1543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extLst>
                  <a:ext uri="{0D108BD9-81ED-4DB2-BD59-A6C34878D82A}">
                    <a16:rowId xmlns:a16="http://schemas.microsoft.com/office/drawing/2014/main" val="3828620751"/>
                  </a:ext>
                </a:extLst>
              </a:tr>
              <a:tr h="1596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extLst>
                  <a:ext uri="{0D108BD9-81ED-4DB2-BD59-A6C34878D82A}">
                    <a16:rowId xmlns:a16="http://schemas.microsoft.com/office/drawing/2014/main" val="4137401624"/>
                  </a:ext>
                </a:extLst>
              </a:tr>
              <a:tr h="1596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>
                          <a:effectLst/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700" b="0" i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 6</a:t>
                      </a: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extLst>
                  <a:ext uri="{0D108BD9-81ED-4DB2-BD59-A6C34878D82A}">
                    <a16:rowId xmlns:a16="http://schemas.microsoft.com/office/drawing/2014/main" val="2150449662"/>
                  </a:ext>
                </a:extLst>
              </a:tr>
            </a:tbl>
          </a:graphicData>
        </a:graphic>
      </p:graphicFrame>
      <p:cxnSp>
        <p:nvCxnSpPr>
          <p:cNvPr id="31" name="ลูกศรเชื่อมต่อแบบตรง 30"/>
          <p:cNvCxnSpPr>
            <a:cxnSpLocks/>
          </p:cNvCxnSpPr>
          <p:nvPr/>
        </p:nvCxnSpPr>
        <p:spPr>
          <a:xfrm flipH="1">
            <a:off x="2123849" y="2770632"/>
            <a:ext cx="189596" cy="45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ตาราง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340787"/>
              </p:ext>
            </p:extLst>
          </p:nvPr>
        </p:nvGraphicFramePr>
        <p:xfrm>
          <a:off x="1525559" y="3243127"/>
          <a:ext cx="598292" cy="57980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9312">
                  <a:extLst>
                    <a:ext uri="{9D8B030D-6E8A-4147-A177-3AD203B41FA5}">
                      <a16:colId xmlns:a16="http://schemas.microsoft.com/office/drawing/2014/main" val="940188641"/>
                    </a:ext>
                  </a:extLst>
                </a:gridCol>
                <a:gridCol w="199312">
                  <a:extLst>
                    <a:ext uri="{9D8B030D-6E8A-4147-A177-3AD203B41FA5}">
                      <a16:colId xmlns:a16="http://schemas.microsoft.com/office/drawing/2014/main" val="736247647"/>
                    </a:ext>
                  </a:extLst>
                </a:gridCol>
                <a:gridCol w="199668">
                  <a:extLst>
                    <a:ext uri="{9D8B030D-6E8A-4147-A177-3AD203B41FA5}">
                      <a16:colId xmlns:a16="http://schemas.microsoft.com/office/drawing/2014/main" val="161042490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MD: </a:t>
                      </a:r>
                      <a:r>
                        <a:rPr lang="th-TH" sz="700" b="0" i="0" dirty="0">
                          <a:effectLst/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5886"/>
                  </a:ext>
                </a:extLst>
              </a:tr>
              <a:tr h="1543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extLst>
                  <a:ext uri="{0D108BD9-81ED-4DB2-BD59-A6C34878D82A}">
                    <a16:rowId xmlns:a16="http://schemas.microsoft.com/office/drawing/2014/main" val="3828620751"/>
                  </a:ext>
                </a:extLst>
              </a:tr>
              <a:tr h="1596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extLst>
                  <a:ext uri="{0D108BD9-81ED-4DB2-BD59-A6C34878D82A}">
                    <a16:rowId xmlns:a16="http://schemas.microsoft.com/office/drawing/2014/main" val="4137401624"/>
                  </a:ext>
                </a:extLst>
              </a:tr>
              <a:tr h="1596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>
                          <a:effectLst/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700" b="0" i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 6</a:t>
                      </a: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extLst>
                  <a:ext uri="{0D108BD9-81ED-4DB2-BD59-A6C34878D82A}">
                    <a16:rowId xmlns:a16="http://schemas.microsoft.com/office/drawing/2014/main" val="2150449662"/>
                  </a:ext>
                </a:extLst>
              </a:tr>
            </a:tbl>
          </a:graphicData>
        </a:graphic>
      </p:graphicFrame>
      <p:cxnSp>
        <p:nvCxnSpPr>
          <p:cNvPr id="33" name="ลูกศรเชื่อมต่อแบบตรง 32"/>
          <p:cNvCxnSpPr>
            <a:cxnSpLocks/>
          </p:cNvCxnSpPr>
          <p:nvPr/>
        </p:nvCxnSpPr>
        <p:spPr>
          <a:xfrm>
            <a:off x="3724939" y="3809377"/>
            <a:ext cx="209696" cy="45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ตาราง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278635"/>
              </p:ext>
            </p:extLst>
          </p:nvPr>
        </p:nvGraphicFramePr>
        <p:xfrm>
          <a:off x="3934633" y="4268046"/>
          <a:ext cx="598292" cy="57980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9312">
                  <a:extLst>
                    <a:ext uri="{9D8B030D-6E8A-4147-A177-3AD203B41FA5}">
                      <a16:colId xmlns:a16="http://schemas.microsoft.com/office/drawing/2014/main" val="940188641"/>
                    </a:ext>
                  </a:extLst>
                </a:gridCol>
                <a:gridCol w="199312">
                  <a:extLst>
                    <a:ext uri="{9D8B030D-6E8A-4147-A177-3AD203B41FA5}">
                      <a16:colId xmlns:a16="http://schemas.microsoft.com/office/drawing/2014/main" val="736247647"/>
                    </a:ext>
                  </a:extLst>
                </a:gridCol>
                <a:gridCol w="199668">
                  <a:extLst>
                    <a:ext uri="{9D8B030D-6E8A-4147-A177-3AD203B41FA5}">
                      <a16:colId xmlns:a16="http://schemas.microsoft.com/office/drawing/2014/main" val="161042490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MD: </a:t>
                      </a:r>
                      <a:r>
                        <a:rPr lang="th-TH" sz="700" b="0" i="0" dirty="0">
                          <a:effectLst/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5886"/>
                  </a:ext>
                </a:extLst>
              </a:tr>
              <a:tr h="1543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extLst>
                  <a:ext uri="{0D108BD9-81ED-4DB2-BD59-A6C34878D82A}">
                    <a16:rowId xmlns:a16="http://schemas.microsoft.com/office/drawing/2014/main" val="3828620751"/>
                  </a:ext>
                </a:extLst>
              </a:tr>
              <a:tr h="1596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extLst>
                  <a:ext uri="{0D108BD9-81ED-4DB2-BD59-A6C34878D82A}">
                    <a16:rowId xmlns:a16="http://schemas.microsoft.com/office/drawing/2014/main" val="4137401624"/>
                  </a:ext>
                </a:extLst>
              </a:tr>
              <a:tr h="1596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>
                          <a:effectLst/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700" b="0" i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 6</a:t>
                      </a: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extLst>
                  <a:ext uri="{0D108BD9-81ED-4DB2-BD59-A6C34878D82A}">
                    <a16:rowId xmlns:a16="http://schemas.microsoft.com/office/drawing/2014/main" val="2150449662"/>
                  </a:ext>
                </a:extLst>
              </a:tr>
            </a:tbl>
          </a:graphicData>
        </a:graphic>
      </p:graphicFrame>
      <p:cxnSp>
        <p:nvCxnSpPr>
          <p:cNvPr id="35" name="ลูกศรเชื่อมต่อแบบตรง 34"/>
          <p:cNvCxnSpPr>
            <a:cxnSpLocks/>
          </p:cNvCxnSpPr>
          <p:nvPr/>
        </p:nvCxnSpPr>
        <p:spPr>
          <a:xfrm flipH="1">
            <a:off x="3734989" y="4834296"/>
            <a:ext cx="189596" cy="45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ลูกศรเชื่อมต่อแบบตรง 35"/>
          <p:cNvCxnSpPr>
            <a:cxnSpLocks/>
          </p:cNvCxnSpPr>
          <p:nvPr/>
        </p:nvCxnSpPr>
        <p:spPr>
          <a:xfrm>
            <a:off x="4532289" y="4834293"/>
            <a:ext cx="209696" cy="45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ตาราง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732433"/>
              </p:ext>
            </p:extLst>
          </p:nvPr>
        </p:nvGraphicFramePr>
        <p:xfrm>
          <a:off x="3136699" y="5299045"/>
          <a:ext cx="598292" cy="57980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9312">
                  <a:extLst>
                    <a:ext uri="{9D8B030D-6E8A-4147-A177-3AD203B41FA5}">
                      <a16:colId xmlns:a16="http://schemas.microsoft.com/office/drawing/2014/main" val="940188641"/>
                    </a:ext>
                  </a:extLst>
                </a:gridCol>
                <a:gridCol w="199312">
                  <a:extLst>
                    <a:ext uri="{9D8B030D-6E8A-4147-A177-3AD203B41FA5}">
                      <a16:colId xmlns:a16="http://schemas.microsoft.com/office/drawing/2014/main" val="736247647"/>
                    </a:ext>
                  </a:extLst>
                </a:gridCol>
                <a:gridCol w="199668">
                  <a:extLst>
                    <a:ext uri="{9D8B030D-6E8A-4147-A177-3AD203B41FA5}">
                      <a16:colId xmlns:a16="http://schemas.microsoft.com/office/drawing/2014/main" val="161042490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MD: </a:t>
                      </a:r>
                      <a:r>
                        <a:rPr lang="th-TH" sz="700" b="0" i="0" dirty="0">
                          <a:effectLst/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5886"/>
                  </a:ext>
                </a:extLst>
              </a:tr>
              <a:tr h="1543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extLst>
                  <a:ext uri="{0D108BD9-81ED-4DB2-BD59-A6C34878D82A}">
                    <a16:rowId xmlns:a16="http://schemas.microsoft.com/office/drawing/2014/main" val="3828620751"/>
                  </a:ext>
                </a:extLst>
              </a:tr>
              <a:tr h="1596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extLst>
                  <a:ext uri="{0D108BD9-81ED-4DB2-BD59-A6C34878D82A}">
                    <a16:rowId xmlns:a16="http://schemas.microsoft.com/office/drawing/2014/main" val="4137401624"/>
                  </a:ext>
                </a:extLst>
              </a:tr>
              <a:tr h="1596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>
                          <a:effectLst/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700" b="0" i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 6</a:t>
                      </a: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extLst>
                  <a:ext uri="{0D108BD9-81ED-4DB2-BD59-A6C34878D82A}">
                    <a16:rowId xmlns:a16="http://schemas.microsoft.com/office/drawing/2014/main" val="2150449662"/>
                  </a:ext>
                </a:extLst>
              </a:tr>
            </a:tbl>
          </a:graphicData>
        </a:graphic>
      </p:graphicFrame>
      <p:graphicFrame>
        <p:nvGraphicFramePr>
          <p:cNvPr id="38" name="ตาราง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107208"/>
              </p:ext>
            </p:extLst>
          </p:nvPr>
        </p:nvGraphicFramePr>
        <p:xfrm>
          <a:off x="4752334" y="5292962"/>
          <a:ext cx="598292" cy="57847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9312">
                  <a:extLst>
                    <a:ext uri="{9D8B030D-6E8A-4147-A177-3AD203B41FA5}">
                      <a16:colId xmlns:a16="http://schemas.microsoft.com/office/drawing/2014/main" val="940188641"/>
                    </a:ext>
                  </a:extLst>
                </a:gridCol>
                <a:gridCol w="199312">
                  <a:extLst>
                    <a:ext uri="{9D8B030D-6E8A-4147-A177-3AD203B41FA5}">
                      <a16:colId xmlns:a16="http://schemas.microsoft.com/office/drawing/2014/main" val="736247647"/>
                    </a:ext>
                  </a:extLst>
                </a:gridCol>
                <a:gridCol w="199668">
                  <a:extLst>
                    <a:ext uri="{9D8B030D-6E8A-4147-A177-3AD203B41FA5}">
                      <a16:colId xmlns:a16="http://schemas.microsoft.com/office/drawing/2014/main" val="161042490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MD: 12</a:t>
                      </a: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5886"/>
                  </a:ext>
                </a:extLst>
              </a:tr>
              <a:tr h="1543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extLst>
                  <a:ext uri="{0D108BD9-81ED-4DB2-BD59-A6C34878D82A}">
                    <a16:rowId xmlns:a16="http://schemas.microsoft.com/office/drawing/2014/main" val="3828620751"/>
                  </a:ext>
                </a:extLst>
              </a:tr>
              <a:tr h="1596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extLst>
                  <a:ext uri="{0D108BD9-81ED-4DB2-BD59-A6C34878D82A}">
                    <a16:rowId xmlns:a16="http://schemas.microsoft.com/office/drawing/2014/main" val="4137401624"/>
                  </a:ext>
                </a:extLst>
              </a:tr>
              <a:tr h="1596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>
                          <a:effectLst/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700" b="0" i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 6</a:t>
                      </a: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extLst>
                  <a:ext uri="{0D108BD9-81ED-4DB2-BD59-A6C34878D82A}">
                    <a16:rowId xmlns:a16="http://schemas.microsoft.com/office/drawing/2014/main" val="2150449662"/>
                  </a:ext>
                </a:extLst>
              </a:tr>
            </a:tbl>
          </a:graphicData>
        </a:graphic>
      </p:graphicFrame>
      <p:graphicFrame>
        <p:nvGraphicFramePr>
          <p:cNvPr id="39" name="ตาราง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536576"/>
              </p:ext>
            </p:extLst>
          </p:nvPr>
        </p:nvGraphicFramePr>
        <p:xfrm>
          <a:off x="2338762" y="6340214"/>
          <a:ext cx="598292" cy="57847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9312">
                  <a:extLst>
                    <a:ext uri="{9D8B030D-6E8A-4147-A177-3AD203B41FA5}">
                      <a16:colId xmlns:a16="http://schemas.microsoft.com/office/drawing/2014/main" val="940188641"/>
                    </a:ext>
                  </a:extLst>
                </a:gridCol>
                <a:gridCol w="199312">
                  <a:extLst>
                    <a:ext uri="{9D8B030D-6E8A-4147-A177-3AD203B41FA5}">
                      <a16:colId xmlns:a16="http://schemas.microsoft.com/office/drawing/2014/main" val="736247647"/>
                    </a:ext>
                  </a:extLst>
                </a:gridCol>
                <a:gridCol w="199668">
                  <a:extLst>
                    <a:ext uri="{9D8B030D-6E8A-4147-A177-3AD203B41FA5}">
                      <a16:colId xmlns:a16="http://schemas.microsoft.com/office/drawing/2014/main" val="161042490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MD: 9</a:t>
                      </a: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5886"/>
                  </a:ext>
                </a:extLst>
              </a:tr>
              <a:tr h="1543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extLst>
                  <a:ext uri="{0D108BD9-81ED-4DB2-BD59-A6C34878D82A}">
                    <a16:rowId xmlns:a16="http://schemas.microsoft.com/office/drawing/2014/main" val="3828620751"/>
                  </a:ext>
                </a:extLst>
              </a:tr>
              <a:tr h="1596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700" b="0" i="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extLst>
                  <a:ext uri="{0D108BD9-81ED-4DB2-BD59-A6C34878D82A}">
                    <a16:rowId xmlns:a16="http://schemas.microsoft.com/office/drawing/2014/main" val="4137401624"/>
                  </a:ext>
                </a:extLst>
              </a:tr>
              <a:tr h="1596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>
                          <a:effectLst/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700" b="0" i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0" i="0" dirty="0">
                          <a:effectLst/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 6</a:t>
                      </a:r>
                      <a:endParaRPr lang="en-US" sz="700" b="0" i="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7" marR="38577" marT="0" marB="0" anchor="ctr"/>
                </a:tc>
                <a:extLst>
                  <a:ext uri="{0D108BD9-81ED-4DB2-BD59-A6C34878D82A}">
                    <a16:rowId xmlns:a16="http://schemas.microsoft.com/office/drawing/2014/main" val="2150449662"/>
                  </a:ext>
                </a:extLst>
              </a:tr>
            </a:tbl>
          </a:graphicData>
        </a:graphic>
      </p:graphicFrame>
      <p:cxnSp>
        <p:nvCxnSpPr>
          <p:cNvPr id="40" name="ลูกศรเชื่อมต่อแบบตรง 39"/>
          <p:cNvCxnSpPr>
            <a:cxnSpLocks/>
          </p:cNvCxnSpPr>
          <p:nvPr/>
        </p:nvCxnSpPr>
        <p:spPr>
          <a:xfrm flipH="1">
            <a:off x="2937052" y="5871379"/>
            <a:ext cx="189596" cy="45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ลูกศรเชื่อมต่อแบบตรง 41"/>
          <p:cNvCxnSpPr>
            <a:cxnSpLocks/>
          </p:cNvCxnSpPr>
          <p:nvPr/>
        </p:nvCxnSpPr>
        <p:spPr>
          <a:xfrm>
            <a:off x="2631328" y="6911699"/>
            <a:ext cx="0" cy="48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กล่องข้อความ 42"/>
          <p:cNvSpPr txBox="1"/>
          <p:nvPr/>
        </p:nvSpPr>
        <p:spPr>
          <a:xfrm>
            <a:off x="1556550" y="7354964"/>
            <a:ext cx="2149556" cy="647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2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</a:p>
          <a:p>
            <a:pPr algn="ctr"/>
            <a:r>
              <a:rPr lang="en-US" sz="902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</a:p>
          <a:p>
            <a:pPr algn="ctr"/>
            <a:r>
              <a:rPr lang="en-US" sz="902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</a:p>
          <a:p>
            <a:pPr algn="ctr"/>
            <a:r>
              <a:rPr lang="th-TH" sz="902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ทำซ้ำไปเรื่อย ๆ จนกระทั่งพบ </a:t>
            </a:r>
            <a:r>
              <a:rPr lang="en-US" sz="902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Goal State</a:t>
            </a:r>
            <a:endParaRPr lang="th-TH" sz="902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63844697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189</Words>
  <Application>Microsoft Office PowerPoint</Application>
  <PresentationFormat>กำหนดเอง</PresentationFormat>
  <Paragraphs>108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8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10" baseType="lpstr">
      <vt:lpstr>Angsana New</vt:lpstr>
      <vt:lpstr>Arial</vt:lpstr>
      <vt:lpstr>Calibri</vt:lpstr>
      <vt:lpstr>Calibri Light</vt:lpstr>
      <vt:lpstr>Century</vt:lpstr>
      <vt:lpstr>Cordia New</vt:lpstr>
      <vt:lpstr>TH Sarabun New</vt:lpstr>
      <vt:lpstr>Times New Roman</vt:lpstr>
      <vt:lpstr>ธีมของ Office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ARSURA</dc:creator>
  <cp:lastModifiedBy>ARSURA</cp:lastModifiedBy>
  <cp:revision>22</cp:revision>
  <dcterms:created xsi:type="dcterms:W3CDTF">2017-04-23T14:18:33Z</dcterms:created>
  <dcterms:modified xsi:type="dcterms:W3CDTF">2017-04-23T15:14:43Z</dcterms:modified>
</cp:coreProperties>
</file>