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38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98E4DD5-B323-4784-BD8C-D8F4724414E9}" type="datetimeFigureOut">
              <a:rPr lang="ru-RU"/>
              <a:pPr>
                <a:defRPr/>
              </a:pPr>
              <a:t>14.03.2016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4A1CE76-BED2-46F9-AA6C-3BF9516FC2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C0A9CE-3CC1-46C8-9386-5A35F2825B29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44CE6-5BA0-4FF8-9102-CCADDEC192B3}" type="datetimeFigureOut">
              <a:rPr lang="ru-RU"/>
              <a:pPr>
                <a:defRPr/>
              </a:pPr>
              <a:t>14.03.2016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C6C64-7AFF-4704-B176-6DF4D83ABC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038C0-988A-40C6-9EBB-B9B197674086}" type="datetimeFigureOut">
              <a:rPr lang="ru-RU"/>
              <a:pPr>
                <a:defRPr/>
              </a:pPr>
              <a:t>14.03.2016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4EFD6-7006-41FF-BF7F-54EEADC239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B2F8A-01CA-4945-818E-107AA30505BC}" type="datetimeFigureOut">
              <a:rPr lang="ru-RU"/>
              <a:pPr>
                <a:defRPr/>
              </a:pPr>
              <a:t>14.03.2016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1A2A8-AC4D-47A2-8C23-FEBA2F1E57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5ED1B-8E2E-4758-AB4F-FED6EFCE6CF7}" type="datetimeFigureOut">
              <a:rPr lang="ru-RU"/>
              <a:pPr>
                <a:defRPr/>
              </a:pPr>
              <a:t>14.03.2016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7CB7D-EB13-4C58-8DAE-BD0407B047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72F06-EF94-464B-A386-D4CB4EFF0E65}" type="datetimeFigureOut">
              <a:rPr lang="ru-RU"/>
              <a:pPr>
                <a:defRPr/>
              </a:pPr>
              <a:t>14.03.2016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6D81A-ABAD-4F66-8DBB-63F0BE9EB7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E759B-B269-485F-A5C9-758FD29CC3DF}" type="datetimeFigureOut">
              <a:rPr lang="ru-RU"/>
              <a:pPr>
                <a:defRPr/>
              </a:pPr>
              <a:t>14.03.2016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66455-7916-4FCA-81DA-BFF5FA31C5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7DC40-CDEA-48A3-A4EE-481682F072C9}" type="datetimeFigureOut">
              <a:rPr lang="ru-RU"/>
              <a:pPr>
                <a:defRPr/>
              </a:pPr>
              <a:t>14.03.2016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5507E-16F4-47E9-8021-9B3132C2F3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EDFE0-E689-4DEB-8ABF-0312FA6C4554}" type="datetimeFigureOut">
              <a:rPr lang="ru-RU"/>
              <a:pPr>
                <a:defRPr/>
              </a:pPr>
              <a:t>14.03.2016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390E6-38C3-4D9E-B1BF-3BCA14AA1C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C64FF-CD65-4C36-ADFF-49BEF78F966D}" type="datetimeFigureOut">
              <a:rPr lang="ru-RU"/>
              <a:pPr>
                <a:defRPr/>
              </a:pPr>
              <a:t>14.03.2016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DDAD9-6A1B-4B18-A887-02A59E4D3F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5942F-27D9-4427-8879-049AEBC21331}" type="datetimeFigureOut">
              <a:rPr lang="ru-RU"/>
              <a:pPr>
                <a:defRPr/>
              </a:pPr>
              <a:t>14.03.2016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DE585-78AB-4253-9826-8CF848DC62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7B702-C74B-414A-8AB4-598E8A0CD912}" type="datetimeFigureOut">
              <a:rPr lang="ru-RU"/>
              <a:pPr>
                <a:defRPr/>
              </a:pPr>
              <a:t>14.03.2016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B05FE-E617-4AF3-9C31-C4EC351722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8FB643-F851-422B-969B-3C3ECA011D26}" type="datetimeFigureOut">
              <a:rPr lang="ru-RU"/>
              <a:pPr>
                <a:defRPr/>
              </a:pPr>
              <a:t>14.03.2016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07FD26-1B56-4563-9BF1-31148D12F1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0" y="333375"/>
            <a:ext cx="91440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ru-RU" sz="6600" b="1" dirty="0" smtClean="0">
                <a:solidFill>
                  <a:schemeClr val="accent1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Voronezh is My Motherland</a:t>
            </a:r>
            <a:endParaRPr lang="ru-RU" altLang="ru-RU" sz="6600" b="1" dirty="0" smtClean="0">
              <a:solidFill>
                <a:schemeClr val="accent1">
                  <a:lumMod val="75000"/>
                </a:schemeClr>
              </a:solidFill>
              <a:cs typeface="Andalus" pitchFamily="18" charset="-78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6063" y="2232025"/>
            <a:ext cx="1439862" cy="143986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685925" y="2232025"/>
            <a:ext cx="1439863" cy="14398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125788" y="2232025"/>
            <a:ext cx="1439862" cy="143986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565650" y="2232025"/>
            <a:ext cx="1439863" cy="14398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125788" y="3671888"/>
            <a:ext cx="1439862" cy="1439862"/>
          </a:xfrm>
          <a:prstGeom prst="rect">
            <a:avLst/>
          </a:prstGeom>
          <a:solidFill>
            <a:srgbClr val="D6383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988050" y="3671888"/>
            <a:ext cx="1439863" cy="1439862"/>
          </a:xfrm>
          <a:prstGeom prst="rect">
            <a:avLst/>
          </a:prstGeom>
          <a:solidFill>
            <a:srgbClr val="D6383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7427913" y="3671888"/>
            <a:ext cx="1439862" cy="14398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026" name="Picture 2" descr="C:\Users\123\Music\0_3bcb7_c3fa1052_XL.jpg"/>
          <p:cNvPicPr>
            <a:picLocks noChangeAspect="1" noChangeArrowheads="1"/>
          </p:cNvPicPr>
          <p:nvPr/>
        </p:nvPicPr>
        <p:blipFill>
          <a:blip r:embed="rId3" cstate="print"/>
          <a:srcRect l="6917" r="27013"/>
          <a:stretch>
            <a:fillRect/>
          </a:stretch>
        </p:blipFill>
        <p:spPr bwMode="auto">
          <a:xfrm>
            <a:off x="246063" y="2232025"/>
            <a:ext cx="1439862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123\Music\640px-Vostok1_descent_module.jpg"/>
          <p:cNvPicPr>
            <a:picLocks noChangeAspect="1" noChangeArrowheads="1"/>
          </p:cNvPicPr>
          <p:nvPr/>
        </p:nvPicPr>
        <p:blipFill>
          <a:blip r:embed="rId4" cstate="print"/>
          <a:srcRect t="14336" b="18610"/>
          <a:stretch>
            <a:fillRect/>
          </a:stretch>
        </p:blipFill>
        <p:spPr bwMode="auto">
          <a:xfrm>
            <a:off x="1673225" y="3671888"/>
            <a:ext cx="1450975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7" descr="C:\Users\123\Music\636277463.jpg"/>
          <p:cNvPicPr>
            <a:picLocks noChangeAspect="1" noChangeArrowheads="1"/>
          </p:cNvPicPr>
          <p:nvPr/>
        </p:nvPicPr>
        <p:blipFill>
          <a:blip r:embed="rId5" cstate="print"/>
          <a:srcRect l="3432" t="19553" r="4060" b="19409"/>
          <a:stretch>
            <a:fillRect/>
          </a:stretch>
        </p:blipFill>
        <p:spPr bwMode="auto">
          <a:xfrm>
            <a:off x="4557713" y="2232025"/>
            <a:ext cx="145415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C:\Users\123\Music\old_voronezh_073.jpg"/>
          <p:cNvPicPr>
            <a:picLocks noChangeAspect="1" noChangeArrowheads="1"/>
          </p:cNvPicPr>
          <p:nvPr/>
        </p:nvPicPr>
        <p:blipFill>
          <a:blip r:embed="rId6" cstate="print"/>
          <a:srcRect l="24847" r="13106"/>
          <a:stretch>
            <a:fillRect/>
          </a:stretch>
        </p:blipFill>
        <p:spPr bwMode="auto">
          <a:xfrm>
            <a:off x="7427913" y="3668713"/>
            <a:ext cx="143986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9" descr="C:\Users\123\Music\37.jpg"/>
          <p:cNvPicPr>
            <a:picLocks noChangeAspect="1" noChangeArrowheads="1"/>
          </p:cNvPicPr>
          <p:nvPr/>
        </p:nvPicPr>
        <p:blipFill>
          <a:blip r:embed="rId7" cstate="print"/>
          <a:srcRect l="10596" r="23392"/>
          <a:stretch>
            <a:fillRect/>
          </a:stretch>
        </p:blipFill>
        <p:spPr bwMode="auto">
          <a:xfrm>
            <a:off x="4565650" y="3671888"/>
            <a:ext cx="1439863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C:\Users\123\Music\Antonov--148_2.jpg"/>
          <p:cNvPicPr>
            <a:picLocks noChangeAspect="1" noChangeArrowheads="1"/>
          </p:cNvPicPr>
          <p:nvPr/>
        </p:nvPicPr>
        <p:blipFill>
          <a:blip r:embed="rId8" cstate="print"/>
          <a:srcRect l="18297" r="14771"/>
          <a:stretch>
            <a:fillRect/>
          </a:stretch>
        </p:blipFill>
        <p:spPr bwMode="auto">
          <a:xfrm>
            <a:off x="3124200" y="2228850"/>
            <a:ext cx="2887663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725" y="908050"/>
            <a:ext cx="8229600" cy="583406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D63838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First mentions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of Voronezh: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dated to 1177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D63838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year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of foundation: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1586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D63838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Descent of the first ships: April 2,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1696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D63838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Voronezh province was created in 1725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D63838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Chernavsky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Bridge was built in 1768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D63838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rgbClr val="D63838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Since </a:t>
            </a:r>
            <a:r>
              <a:rPr lang="en-US" b="1" dirty="0">
                <a:solidFill>
                  <a:srgbClr val="D63838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2008 Voronezh </a:t>
            </a:r>
            <a:r>
              <a:rPr lang="en-US" b="1" dirty="0" smtClean="0">
                <a:solidFill>
                  <a:srgbClr val="D63838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is </a:t>
            </a:r>
            <a:r>
              <a:rPr lang="en-US" b="1" dirty="0">
                <a:solidFill>
                  <a:srgbClr val="D63838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</a:t>
            </a:r>
            <a:r>
              <a:rPr lang="en-US" b="1" dirty="0" smtClean="0">
                <a:solidFill>
                  <a:srgbClr val="D63838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City </a:t>
            </a:r>
            <a:r>
              <a:rPr lang="en-US" b="1" dirty="0">
                <a:solidFill>
                  <a:srgbClr val="D63838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of </a:t>
            </a:r>
            <a:r>
              <a:rPr lang="en-US" b="1" dirty="0" smtClean="0">
                <a:solidFill>
                  <a:srgbClr val="D63838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Military Glory</a:t>
            </a:r>
            <a:endParaRPr lang="ru-RU" b="1" dirty="0">
              <a:solidFill>
                <a:srgbClr val="D63838"/>
              </a:solidFill>
              <a:cs typeface="Andalus" panose="02020603050405020304" pitchFamily="18" charset="-78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1113" y="0"/>
            <a:ext cx="720726" cy="7207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-11113" y="720725"/>
            <a:ext cx="720726" cy="7191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-11113" y="1439863"/>
            <a:ext cx="720726" cy="720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09613" y="0"/>
            <a:ext cx="7712075" cy="720725"/>
          </a:xfrm>
          <a:prstGeom prst="rect">
            <a:avLst/>
          </a:prstGeom>
          <a:solidFill>
            <a:srgbClr val="D6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421688" y="0"/>
            <a:ext cx="720725" cy="720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80" name="Заголовок 1"/>
          <p:cNvSpPr>
            <a:spLocks noGrp="1"/>
          </p:cNvSpPr>
          <p:nvPr>
            <p:ph type="title"/>
          </p:nvPr>
        </p:nvSpPr>
        <p:spPr>
          <a:xfrm>
            <a:off x="-20638" y="0"/>
            <a:ext cx="9164638" cy="723900"/>
          </a:xfrm>
        </p:spPr>
        <p:txBody>
          <a:bodyPr/>
          <a:lstStyle/>
          <a:p>
            <a:pPr eaLnBrk="1" hangingPunct="1"/>
            <a:r>
              <a:rPr lang="en-US" altLang="ru-RU" sz="4800" smtClean="0">
                <a:solidFill>
                  <a:schemeClr val="bg1"/>
                </a:solidFill>
                <a:latin typeface="Arial Black" pitchFamily="34" charset="0"/>
              </a:rPr>
              <a:t>Voronezh</a:t>
            </a:r>
            <a:endParaRPr lang="ru-RU" altLang="ru-RU" sz="480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1028" name="Picture 4" descr="Новости воронежа - Все о хиромантии."/>
          <p:cNvPicPr>
            <a:picLocks noChangeAspect="1" noChangeArrowheads="1"/>
          </p:cNvPicPr>
          <p:nvPr/>
        </p:nvPicPr>
        <p:blipFill>
          <a:blip r:embed="rId2" cstate="print"/>
          <a:srcRect l="32207" b="13255"/>
          <a:stretch>
            <a:fillRect/>
          </a:stretch>
        </p:blipFill>
        <p:spPr bwMode="auto">
          <a:xfrm>
            <a:off x="-20638" y="0"/>
            <a:ext cx="73818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6" descr="http://lastvrn.ru/wp-content/uploads/2010/02/vrn-163.jpg"/>
          <p:cNvPicPr>
            <a:picLocks noChangeAspect="1" noChangeArrowheads="1"/>
          </p:cNvPicPr>
          <p:nvPr/>
        </p:nvPicPr>
        <p:blipFill>
          <a:blip r:embed="rId3" cstate="print"/>
          <a:srcRect l="6894" r="31544"/>
          <a:stretch>
            <a:fillRect/>
          </a:stretch>
        </p:blipFill>
        <p:spPr bwMode="auto">
          <a:xfrm>
            <a:off x="8410575" y="0"/>
            <a:ext cx="7334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 descr="http://marinika.biz/images/vrn/pam_dnk.JPG"/>
          <p:cNvPicPr>
            <a:picLocks noChangeAspect="1" noChangeArrowheads="1"/>
          </p:cNvPicPr>
          <p:nvPr/>
        </p:nvPicPr>
        <p:blipFill>
          <a:blip r:embed="rId4" cstate="print"/>
          <a:srcRect l="16667"/>
          <a:stretch>
            <a:fillRect/>
          </a:stretch>
        </p:blipFill>
        <p:spPr bwMode="auto">
          <a:xfrm>
            <a:off x="-11113" y="1439863"/>
            <a:ext cx="720726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Черное море аномально остыло &quot; Центр журналистских расследований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1659"/>
          <a:stretch/>
        </p:blipFill>
        <p:spPr bwMode="auto">
          <a:xfrm>
            <a:off x="383773" y="5733256"/>
            <a:ext cx="8405813" cy="1302435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Объект 2"/>
          <p:cNvSpPr>
            <a:spLocks noGrp="1"/>
          </p:cNvSpPr>
          <p:nvPr>
            <p:ph idx="1"/>
          </p:nvPr>
        </p:nvSpPr>
        <p:spPr>
          <a:xfrm>
            <a:off x="720725" y="741363"/>
            <a:ext cx="8229600" cy="3048000"/>
          </a:xfrm>
        </p:spPr>
        <p:txBody>
          <a:bodyPr/>
          <a:lstStyle/>
          <a:p>
            <a:pPr eaLnBrk="1" hangingPunct="1">
              <a:buClr>
                <a:srgbClr val="D63838"/>
              </a:buClr>
              <a:defRPr/>
            </a:pPr>
            <a:r>
              <a:rPr lang="en-US" altLang="ru-RU" b="1" dirty="0" smtClean="0">
                <a:solidFill>
                  <a:schemeClr val="accent1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Having arrived in Voronezh in the middle of March, 1696, Peter I turned to work at once. Here, in the meadow of the side of the Voronezh river according to Peter’s I drawings, 30 warships were put.</a:t>
            </a:r>
            <a:endParaRPr lang="ru-RU" altLang="ru-RU" b="1" dirty="0" smtClean="0">
              <a:solidFill>
                <a:schemeClr val="accent1">
                  <a:lumMod val="50000"/>
                </a:schemeClr>
              </a:solidFill>
              <a:cs typeface="Andalus" pitchFamily="18" charset="-78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20725" cy="7207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720725"/>
            <a:ext cx="720725" cy="7191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1439863"/>
            <a:ext cx="720725" cy="720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20725" y="0"/>
            <a:ext cx="7700963" cy="720725"/>
          </a:xfrm>
          <a:prstGeom prst="rect">
            <a:avLst/>
          </a:prstGeom>
          <a:solidFill>
            <a:srgbClr val="D6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421688" y="0"/>
            <a:ext cx="720725" cy="720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105" name="Заголовок 1"/>
          <p:cNvSpPr>
            <a:spLocks noGrp="1"/>
          </p:cNvSpPr>
          <p:nvPr>
            <p:ph type="title"/>
          </p:nvPr>
        </p:nvSpPr>
        <p:spPr>
          <a:xfrm>
            <a:off x="0" y="-4763"/>
            <a:ext cx="9144000" cy="725488"/>
          </a:xfrm>
        </p:spPr>
        <p:txBody>
          <a:bodyPr/>
          <a:lstStyle/>
          <a:p>
            <a:pPr eaLnBrk="1" hangingPunct="1"/>
            <a:r>
              <a:rPr lang="en-US" altLang="ru-RU" sz="2400" smtClean="0">
                <a:solidFill>
                  <a:schemeClr val="bg1"/>
                </a:solidFill>
                <a:latin typeface="Arial Black" pitchFamily="34" charset="0"/>
              </a:rPr>
              <a:t>Voronezh- a cradle of the Russian fleet</a:t>
            </a:r>
            <a:r>
              <a:rPr lang="ru-RU" altLang="ru-RU" sz="2400" smtClean="0">
                <a:solidFill>
                  <a:schemeClr val="bg1"/>
                </a:solidFill>
                <a:latin typeface="Arial Black" pitchFamily="34" charset="0"/>
              </a:rPr>
              <a:t>.</a:t>
            </a:r>
          </a:p>
        </p:txBody>
      </p:sp>
      <p:pic>
        <p:nvPicPr>
          <p:cNvPr id="3074" name="Picture 2" descr="Петр I"/>
          <p:cNvPicPr>
            <a:picLocks noChangeAspect="1" noChangeArrowheads="1"/>
          </p:cNvPicPr>
          <p:nvPr/>
        </p:nvPicPr>
        <p:blipFill>
          <a:blip r:embed="rId3" cstate="print"/>
          <a:srcRect l="43591" r="8334"/>
          <a:stretch>
            <a:fillRect/>
          </a:stretch>
        </p:blipFill>
        <p:spPr bwMode="auto">
          <a:xfrm>
            <a:off x="0" y="0"/>
            <a:ext cx="72072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6" descr=" (288x198, 13Kb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4663" y="0"/>
            <a:ext cx="10477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51950" y="3716338"/>
            <a:ext cx="2801938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16 -0.04283 C 0.07865 -0.03611 0.07483 -0.02709 0.07153 -0.01898 C 0.06962 -0.01459 0.06406 -0.0088 0.06406 -0.00857 C 0.06146 -0.00301 0.05538 0.00208 0.05174 0.00625 C 0.04879 0.00949 0.04618 0.01319 0.0434 0.01643 C 0.0375 0.02315 0.03056 0.02801 0.02448 0.03403 C 0.02101 0.03727 0.01771 0.0419 0.01424 0.04537 C 0.0125 0.04745 0.00764 0.04768 0.00764 0.04791 C 0.00295 0.05254 -0.00278 0.05648 -0.00781 0.05903 C -0.01215 0.06342 -0.02326 0.06875 -0.02795 0.07176 C -0.03073 0.07338 -0.03264 0.07662 -0.03524 0.07916 C -0.03976 0.08379 -0.03924 0.08009 -0.04531 0.08565 C -0.05139 0.09097 -0.05677 0.09745 -0.06337 0.0993 C -0.07483 0.11018 -0.08802 0.11389 -0.10139 0.11574 C -0.10642 0.12083 -0.11632 0.12106 -0.1224 0.12199 C -0.14028 0.1294 -0.16649 0.1331 -0.18524 0.13449 C -0.43785 0.13102 -0.67812 0.12338 -0.93264 0.12338 " pathEditMode="relative" rAng="0" ptsTypes="ffffffffffffffffA">
                                      <p:cBhvr>
                                        <p:cTn id="6" dur="4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" y="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725" y="754063"/>
            <a:ext cx="8229600" cy="5699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rgbClr val="D63838"/>
              </a:buClr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Fascists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army 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on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June 28, 1942 set them to 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approached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to the city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endParaRPr lang="ru-RU" sz="3600" b="1" dirty="0" smtClean="0">
              <a:solidFill>
                <a:schemeClr val="accent1">
                  <a:lumMod val="50000"/>
                </a:schemeClr>
              </a:solidFill>
              <a:cs typeface="Andalus" panose="02020603050405020304" pitchFamily="18" charset="-78"/>
            </a:endParaRPr>
          </a:p>
          <a:p>
            <a:pPr eaLnBrk="1" fontAlgn="auto" hangingPunct="1">
              <a:spcAft>
                <a:spcPts val="0"/>
              </a:spcAft>
              <a:buClr>
                <a:srgbClr val="D63838"/>
              </a:buClr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enemy rushed into Voronezh on July 6, 1942 and occupied its western part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endParaRPr lang="ru-RU" sz="3600" b="1" dirty="0" smtClean="0">
              <a:solidFill>
                <a:schemeClr val="accent1">
                  <a:lumMod val="50000"/>
                </a:schemeClr>
              </a:solidFill>
              <a:cs typeface="Andalus" panose="02020603050405020304" pitchFamily="18" charset="-78"/>
            </a:endParaRPr>
          </a:p>
          <a:p>
            <a:pPr eaLnBrk="1" fontAlgn="auto" hangingPunct="1">
              <a:spcAft>
                <a:spcPts val="0"/>
              </a:spcAft>
              <a:buClr>
                <a:srgbClr val="D63838"/>
              </a:buClr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Military operations on the Voronezh front lasted 22 months is 667 days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endParaRPr lang="ru-RU" sz="3600" b="1" dirty="0" smtClean="0">
              <a:solidFill>
                <a:schemeClr val="accent1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eaLnBrk="1" fontAlgn="auto" hangingPunct="1">
              <a:spcAft>
                <a:spcPts val="0"/>
              </a:spcAft>
              <a:buClr>
                <a:srgbClr val="D63838"/>
              </a:buClr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On February 6, 2008 Voronezh joined ranks of the cities carrying a rank </a:t>
            </a:r>
            <a:r>
              <a:rPr lang="en-US" sz="3600" b="1" dirty="0">
                <a:solidFill>
                  <a:srgbClr val="D63838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"The </a:t>
            </a:r>
            <a:r>
              <a:rPr lang="en-US" sz="3600" b="1" dirty="0" smtClean="0">
                <a:solidFill>
                  <a:srgbClr val="D63838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City </a:t>
            </a:r>
            <a:r>
              <a:rPr lang="en-US" sz="3600" b="1" dirty="0">
                <a:solidFill>
                  <a:srgbClr val="D63838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of </a:t>
            </a:r>
            <a:r>
              <a:rPr lang="en-US" sz="3600" b="1" dirty="0" smtClean="0">
                <a:solidFill>
                  <a:srgbClr val="D63838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Military Glory</a:t>
            </a:r>
            <a:r>
              <a:rPr lang="en-US" sz="3600" b="1" dirty="0">
                <a:solidFill>
                  <a:srgbClr val="D63838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"</a:t>
            </a:r>
          </a:p>
          <a:p>
            <a:pPr eaLnBrk="1" fontAlgn="auto" hangingPunct="1">
              <a:spcAft>
                <a:spcPts val="0"/>
              </a:spcAft>
              <a:buClr>
                <a:srgbClr val="D63838"/>
              </a:buClr>
              <a:buFont typeface="Arial" panose="020B0604020202020204" pitchFamily="34" charset="0"/>
              <a:buChar char="•"/>
              <a:defRPr/>
            </a:pPr>
            <a:endParaRPr lang="ru-RU" sz="2800" dirty="0">
              <a:cs typeface="Andalus" panose="02020603050405020304" pitchFamily="18" charset="-78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20725" cy="7207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720725"/>
            <a:ext cx="720725" cy="7191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1439863"/>
            <a:ext cx="720725" cy="720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20725" y="0"/>
            <a:ext cx="7700963" cy="720725"/>
          </a:xfrm>
          <a:prstGeom prst="rect">
            <a:avLst/>
          </a:prstGeom>
          <a:solidFill>
            <a:srgbClr val="D6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421688" y="0"/>
            <a:ext cx="720725" cy="720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Voronezh-the City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chemeClr val="bg1"/>
                </a:solidFill>
              </a:rPr>
              <a:t>Military Glory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 descr="События"/>
          <p:cNvPicPr>
            <a:picLocks noChangeAspect="1" noChangeArrowheads="1"/>
          </p:cNvPicPr>
          <p:nvPr/>
        </p:nvPicPr>
        <p:blipFill>
          <a:blip r:embed="rId2" cstate="print"/>
          <a:srcRect l="7994" r="14728"/>
          <a:stretch>
            <a:fillRect/>
          </a:stretch>
        </p:blipFill>
        <p:spPr bwMode="auto">
          <a:xfrm>
            <a:off x="0" y="0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4" descr="Панов Никита Сергеевич, Коминтерновский район г.Воронеж - Чижовский плацдарм. Воронеж."/>
          <p:cNvPicPr>
            <a:picLocks noChangeAspect="1" noChangeArrowheads="1"/>
          </p:cNvPicPr>
          <p:nvPr/>
        </p:nvPicPr>
        <p:blipFill>
          <a:blip r:embed="rId3" cstate="print"/>
          <a:srcRect l="29770"/>
          <a:stretch>
            <a:fillRect/>
          </a:stretch>
        </p:blipFill>
        <p:spPr bwMode="auto">
          <a:xfrm>
            <a:off x="8382000" y="0"/>
            <a:ext cx="7604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Фотоальбомы: Стела воинам - огнеупорщикам - Город-Семилуки.рф"/>
          <p:cNvPicPr>
            <a:picLocks noChangeAspect="1" noChangeArrowheads="1"/>
          </p:cNvPicPr>
          <p:nvPr/>
        </p:nvPicPr>
        <p:blipFill>
          <a:blip r:embed="rId4" cstate="print"/>
          <a:srcRect l="16719" r="19556"/>
          <a:stretch>
            <a:fillRect/>
          </a:stretch>
        </p:blipFill>
        <p:spPr bwMode="auto">
          <a:xfrm>
            <a:off x="0" y="143986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725" y="754063"/>
            <a:ext cx="5003800" cy="5554662"/>
          </a:xfrm>
        </p:spPr>
        <p:txBody>
          <a:bodyPr/>
          <a:lstStyle/>
          <a:p>
            <a:pPr eaLnBrk="1" hangingPunct="1">
              <a:buClr>
                <a:srgbClr val="D63838"/>
              </a:buClr>
              <a:defRPr/>
            </a:pPr>
            <a:r>
              <a:rPr lang="en-US" altLang="ru-RU" sz="3600" b="1" dirty="0" smtClean="0">
                <a:solidFill>
                  <a:schemeClr val="accent1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My City is the cradle of space engineering</a:t>
            </a:r>
          </a:p>
          <a:p>
            <a:pPr eaLnBrk="1" hangingPunct="1">
              <a:buClr>
                <a:srgbClr val="D63838"/>
              </a:buClr>
              <a:defRPr/>
            </a:pPr>
            <a:r>
              <a:rPr lang="en-US" altLang="ru-RU" sz="3600" b="1" dirty="0" smtClean="0">
                <a:solidFill>
                  <a:schemeClr val="accent1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On a </a:t>
            </a:r>
            <a:r>
              <a:rPr lang="en-US" altLang="ru-RU" sz="3600" b="1" dirty="0" err="1" smtClean="0">
                <a:solidFill>
                  <a:schemeClr val="accent1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raketo-nasitel</a:t>
            </a:r>
            <a:r>
              <a:rPr lang="en-US" altLang="ru-RU" sz="3600" b="1" dirty="0" smtClean="0">
                <a:solidFill>
                  <a:schemeClr val="accent1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the "East“ went to space </a:t>
            </a:r>
            <a:r>
              <a:rPr lang="en-US" altLang="ru-RU" sz="3600" b="1" dirty="0" err="1" smtClean="0">
                <a:solidFill>
                  <a:schemeClr val="accent1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Yury</a:t>
            </a:r>
            <a:r>
              <a:rPr lang="en-US" altLang="ru-RU" sz="3600" b="1" dirty="0" smtClean="0">
                <a:solidFill>
                  <a:schemeClr val="accent1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Gagarin went into space on the “</a:t>
            </a:r>
            <a:r>
              <a:rPr lang="en-US" altLang="ru-RU" sz="3600" b="1" dirty="0" err="1" smtClean="0">
                <a:solidFill>
                  <a:schemeClr val="accent1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Vosrok</a:t>
            </a:r>
            <a:r>
              <a:rPr lang="en-US" altLang="ru-RU" sz="3600" b="1" dirty="0" smtClean="0">
                <a:solidFill>
                  <a:schemeClr val="accent1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”("East“ ) space ship.</a:t>
            </a:r>
            <a:endParaRPr lang="ru-RU" altLang="ru-RU" sz="3600" b="1" dirty="0" smtClean="0">
              <a:solidFill>
                <a:schemeClr val="accent1">
                  <a:lumMod val="50000"/>
                </a:schemeClr>
              </a:solidFill>
              <a:cs typeface="Andalus" pitchFamily="18" charset="-78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20725" cy="7207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720725"/>
            <a:ext cx="720725" cy="7191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1439863"/>
            <a:ext cx="720725" cy="720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20725" y="0"/>
            <a:ext cx="7700963" cy="720725"/>
          </a:xfrm>
          <a:prstGeom prst="rect">
            <a:avLst/>
          </a:prstGeom>
          <a:solidFill>
            <a:srgbClr val="D6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421688" y="0"/>
            <a:ext cx="720725" cy="720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15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2413" cy="723900"/>
          </a:xfrm>
        </p:spPr>
        <p:txBody>
          <a:bodyPr/>
          <a:lstStyle/>
          <a:p>
            <a:pPr eaLnBrk="1" hangingPunct="1"/>
            <a:r>
              <a:rPr lang="en-US" altLang="ru-RU" sz="2200" smtClean="0">
                <a:solidFill>
                  <a:schemeClr val="bg1"/>
                </a:solidFill>
              </a:rPr>
              <a:t>The Russian enterprise of the space-rocket industry is in Voronezh.</a:t>
            </a:r>
            <a:endParaRPr lang="ru-RU" altLang="ru-RU" sz="2200" smtClean="0">
              <a:solidFill>
                <a:schemeClr val="bg1"/>
              </a:solidFill>
            </a:endParaRPr>
          </a:p>
        </p:txBody>
      </p:sp>
      <p:pic>
        <p:nvPicPr>
          <p:cNvPr id="5124" name="Picture 4" descr="Восток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5600" y="820738"/>
            <a:ext cx="3631201" cy="4840510"/>
          </a:xfrm>
          <a:prstGeom prst="rect">
            <a:avLst/>
          </a:prstGeom>
          <a:noFill/>
          <a:ln>
            <a:noFill/>
          </a:ln>
          <a:effectLst>
            <a:softEdge rad="4699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Объект 2"/>
          <p:cNvSpPr>
            <a:spLocks noGrp="1"/>
          </p:cNvSpPr>
          <p:nvPr>
            <p:ph idx="1"/>
          </p:nvPr>
        </p:nvSpPr>
        <p:spPr>
          <a:xfrm>
            <a:off x="720725" y="908050"/>
            <a:ext cx="8229600" cy="1728788"/>
          </a:xfrm>
        </p:spPr>
        <p:txBody>
          <a:bodyPr/>
          <a:lstStyle/>
          <a:p>
            <a:pPr eaLnBrk="1" hangingPunct="1">
              <a:buClr>
                <a:srgbClr val="D63838"/>
              </a:buClr>
              <a:defRPr/>
            </a:pPr>
            <a:r>
              <a:rPr lang="en-US" altLang="ru-RU" b="1" dirty="0">
                <a:solidFill>
                  <a:schemeClr val="accent1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S</a:t>
            </a:r>
            <a:r>
              <a:rPr lang="en-US" altLang="ru-RU" b="1" dirty="0" smtClean="0">
                <a:solidFill>
                  <a:schemeClr val="accent1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uch planes as Il-96-300, Il-400Т, An-148, are  made at the Voronezh aircraft plant. </a:t>
            </a:r>
            <a:endParaRPr lang="ru-RU" altLang="ru-RU" b="1" dirty="0" smtClean="0">
              <a:solidFill>
                <a:schemeClr val="accent1">
                  <a:lumMod val="50000"/>
                </a:schemeClr>
              </a:solidFill>
              <a:cs typeface="Andalus" pitchFamily="18" charset="-78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20725" cy="7207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720725"/>
            <a:ext cx="720725" cy="7191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1439863"/>
            <a:ext cx="720725" cy="720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20725" y="0"/>
            <a:ext cx="7700963" cy="720725"/>
          </a:xfrm>
          <a:prstGeom prst="rect">
            <a:avLst/>
          </a:prstGeom>
          <a:solidFill>
            <a:srgbClr val="D6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421688" y="0"/>
            <a:ext cx="720725" cy="720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9525"/>
            <a:ext cx="9142413" cy="7254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VORONEZH AIRCRAFT PLANT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098" name="Picture 2" descr="Tags Cloud Simple Sky - JoBSPapa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0506" y="2160000"/>
            <a:ext cx="8573982" cy="4536504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8638" y="5345113"/>
            <a:ext cx="2268537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33333E-6 L -0.82725 -0.3055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" y="-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725"/>
            <a:ext cx="720725" cy="7191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1439863"/>
            <a:ext cx="720725" cy="720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720725" cy="7207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421688" y="0"/>
            <a:ext cx="720725" cy="720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20725" y="0"/>
            <a:ext cx="7700963" cy="720725"/>
          </a:xfrm>
          <a:prstGeom prst="rect">
            <a:avLst/>
          </a:prstGeom>
          <a:solidFill>
            <a:srgbClr val="D6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We live in a beautiful City of </a:t>
            </a:r>
            <a:r>
              <a:rPr lang="en-US" sz="2800" dirty="0">
                <a:solidFill>
                  <a:schemeClr val="bg1"/>
                </a:solidFill>
              </a:rPr>
              <a:t>Military Glory</a:t>
            </a:r>
            <a:endParaRPr lang="ru-RU" sz="2800" dirty="0"/>
          </a:p>
        </p:txBody>
      </p:sp>
      <p:pic>
        <p:nvPicPr>
          <p:cNvPr id="8201" name="Picture 9" descr="C:\Users\123\Music\147249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081088"/>
            <a:ext cx="2519362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 descr="Фотографии. Участник форума Ma(RI)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6638" y="4078288"/>
            <a:ext cx="2520950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3" descr="8marija_vera - Послевоенный Воронеж"/>
          <p:cNvPicPr>
            <a:picLocks noChangeAspect="1" noChangeArrowheads="1"/>
          </p:cNvPicPr>
          <p:nvPr/>
        </p:nvPicPr>
        <p:blipFill>
          <a:blip r:embed="rId4" cstate="print"/>
          <a:srcRect b="3627"/>
          <a:stretch>
            <a:fillRect/>
          </a:stretch>
        </p:blipFill>
        <p:spPr bwMode="auto">
          <a:xfrm>
            <a:off x="869950" y="4076700"/>
            <a:ext cx="3011488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7" name="Picture 15" descr="Достопримечательности Воронеж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688" y="1081088"/>
            <a:ext cx="2120900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116013" y="2970213"/>
            <a:ext cx="25193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Koltsovsky Square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81763" y="2968625"/>
            <a:ext cx="215582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The Kitten from Lizyukov Street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9950" y="5973763"/>
            <a:ext cx="30114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Lenin Square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6638" y="5967413"/>
            <a:ext cx="25209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The Rotonda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9950" y="3430588"/>
            <a:ext cx="776763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And our nice 57 school…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0"/>
                            </p:stCondLst>
                            <p:childTnLst>
                              <p:par>
                                <p:cTn id="4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000"/>
                            </p:stCondLst>
                            <p:childTnLst>
                              <p:par>
                                <p:cTn id="7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/>
      <p:bldP spid="14" grpId="1"/>
      <p:bldP spid="15" grpId="0"/>
      <p:bldP spid="15" grpId="1"/>
      <p:bldP spid="16" grpId="0"/>
      <p:bldP spid="16" grpId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325" y="720725"/>
            <a:ext cx="8229600" cy="613727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D63838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decision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of constructing a new number 30 school was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addopted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in 1936.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D63838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Military hospital was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of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placed in 1941-1942 at school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D63838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 August, 1943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pupils began studying at school.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D63838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1961the doors of 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N57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school were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opened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 this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building.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D63838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Since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1961it has become a secondary school.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eaLnBrk="1" fontAlgn="auto" hangingPunct="1">
              <a:spcAft>
                <a:spcPts val="0"/>
              </a:spcAft>
              <a:buClr>
                <a:srgbClr val="D63838"/>
              </a:buClr>
              <a:buFont typeface="Arial" panose="020B0604020202020204" pitchFamily="34" charset="0"/>
              <a:buChar char="•"/>
              <a:defRPr/>
            </a:pPr>
            <a:endParaRPr lang="ru-RU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20725" cy="7207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720725"/>
            <a:ext cx="720725" cy="7191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1439863"/>
            <a:ext cx="720725" cy="720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20725" y="0"/>
            <a:ext cx="7718425" cy="720725"/>
          </a:xfrm>
          <a:prstGeom prst="rect">
            <a:avLst/>
          </a:prstGeom>
          <a:solidFill>
            <a:srgbClr val="D6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421688" y="0"/>
            <a:ext cx="720725" cy="720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2413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School No. 57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226" name="Picture 10" descr="http://www.school57.vrn.ru/glav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000125"/>
            <a:ext cx="7785100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42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2656" y="404664"/>
            <a:ext cx="7772400" cy="14700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8000" b="1" dirty="0" smtClean="0">
                <a:ln w="3810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 You!</a:t>
            </a:r>
            <a:endParaRPr lang="ru-RU" sz="8000" b="1" dirty="0">
              <a:ln w="38100" cmpd="sng">
                <a:solidFill>
                  <a:schemeClr val="accent1">
                    <a:lumMod val="7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6063" y="2232025"/>
            <a:ext cx="1439862" cy="143986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685925" y="2232025"/>
            <a:ext cx="1439863" cy="14398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125788" y="2232025"/>
            <a:ext cx="1439862" cy="143986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565650" y="2232025"/>
            <a:ext cx="1439863" cy="14398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125788" y="3671888"/>
            <a:ext cx="1439862" cy="1439862"/>
          </a:xfrm>
          <a:prstGeom prst="rect">
            <a:avLst/>
          </a:prstGeom>
          <a:solidFill>
            <a:srgbClr val="D6383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005513" y="3671888"/>
            <a:ext cx="1439862" cy="1439862"/>
          </a:xfrm>
          <a:prstGeom prst="rect">
            <a:avLst/>
          </a:prstGeom>
          <a:solidFill>
            <a:srgbClr val="D6383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7445375" y="3671888"/>
            <a:ext cx="1439863" cy="14398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026" name="Picture 2" descr="C:\Users\123\Music\0_3bcb7_c3fa1052_XL.jpg"/>
          <p:cNvPicPr>
            <a:picLocks noChangeAspect="1" noChangeArrowheads="1"/>
          </p:cNvPicPr>
          <p:nvPr/>
        </p:nvPicPr>
        <p:blipFill>
          <a:blip r:embed="rId2" cstate="print"/>
          <a:srcRect l="6917" r="27013"/>
          <a:stretch>
            <a:fillRect/>
          </a:stretch>
        </p:blipFill>
        <p:spPr bwMode="auto">
          <a:xfrm>
            <a:off x="246063" y="2232025"/>
            <a:ext cx="1427162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123\Music\640px-Vostok1_descent_module.jpg"/>
          <p:cNvPicPr>
            <a:picLocks noChangeAspect="1" noChangeArrowheads="1"/>
          </p:cNvPicPr>
          <p:nvPr/>
        </p:nvPicPr>
        <p:blipFill>
          <a:blip r:embed="rId3" cstate="print"/>
          <a:srcRect t="14336" b="18610"/>
          <a:stretch>
            <a:fillRect/>
          </a:stretch>
        </p:blipFill>
        <p:spPr bwMode="auto">
          <a:xfrm>
            <a:off x="1658938" y="3671888"/>
            <a:ext cx="1466850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2" name="Picture 7" descr="C:\Users\123\Music\636277463.jpg"/>
          <p:cNvPicPr>
            <a:picLocks noChangeAspect="1" noChangeArrowheads="1"/>
          </p:cNvPicPr>
          <p:nvPr/>
        </p:nvPicPr>
        <p:blipFill>
          <a:blip r:embed="rId4" cstate="print"/>
          <a:srcRect l="3432" t="19553" r="4060" b="19409"/>
          <a:stretch>
            <a:fillRect/>
          </a:stretch>
        </p:blipFill>
        <p:spPr bwMode="auto">
          <a:xfrm>
            <a:off x="3135313" y="2232025"/>
            <a:ext cx="145415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C:\Users\123\Music\old_voronezh_073.jpg"/>
          <p:cNvPicPr>
            <a:picLocks noChangeAspect="1" noChangeArrowheads="1"/>
          </p:cNvPicPr>
          <p:nvPr/>
        </p:nvPicPr>
        <p:blipFill>
          <a:blip r:embed="rId5" cstate="print"/>
          <a:srcRect l="24847" r="13106"/>
          <a:stretch>
            <a:fillRect/>
          </a:stretch>
        </p:blipFill>
        <p:spPr bwMode="auto">
          <a:xfrm>
            <a:off x="7429500" y="3671888"/>
            <a:ext cx="14732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4" name="Picture 9" descr="C:\Users\123\Music\37.jpg"/>
          <p:cNvPicPr>
            <a:picLocks noChangeAspect="1" noChangeArrowheads="1"/>
          </p:cNvPicPr>
          <p:nvPr/>
        </p:nvPicPr>
        <p:blipFill>
          <a:blip r:embed="rId6" cstate="print"/>
          <a:srcRect l="10596" r="23392"/>
          <a:stretch>
            <a:fillRect/>
          </a:stretch>
        </p:blipFill>
        <p:spPr bwMode="auto">
          <a:xfrm>
            <a:off x="4565650" y="3681413"/>
            <a:ext cx="1439863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C:\Users\123\Music\Antonov--148_2.jpg"/>
          <p:cNvPicPr>
            <a:picLocks noChangeAspect="1" noChangeArrowheads="1"/>
          </p:cNvPicPr>
          <p:nvPr/>
        </p:nvPicPr>
        <p:blipFill>
          <a:blip r:embed="rId7" cstate="print"/>
          <a:srcRect l="18297" r="14771"/>
          <a:stretch>
            <a:fillRect/>
          </a:stretch>
        </p:blipFill>
        <p:spPr bwMode="auto">
          <a:xfrm>
            <a:off x="3119438" y="2232025"/>
            <a:ext cx="289401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53734"/>
      </a:hlink>
      <a:folHlink>
        <a:srgbClr val="D99694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328</Words>
  <Application>Microsoft Office PowerPoint</Application>
  <PresentationFormat>Экран (4:3)</PresentationFormat>
  <Paragraphs>34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</vt:lpstr>
      <vt:lpstr>Arial</vt:lpstr>
      <vt:lpstr>Andalus</vt:lpstr>
      <vt:lpstr>Arial Black</vt:lpstr>
      <vt:lpstr>Тема Office</vt:lpstr>
      <vt:lpstr>Voronezh is My Motherland</vt:lpstr>
      <vt:lpstr>Voronezh</vt:lpstr>
      <vt:lpstr>Voronezh- a cradle of the Russian fleet.</vt:lpstr>
      <vt:lpstr>Voronezh-the City of Military Glory.</vt:lpstr>
      <vt:lpstr>The Russian enterprise of the space-rocket industry is in Voronezh.</vt:lpstr>
      <vt:lpstr>VORONEZH AIRCRAFT PLANT</vt:lpstr>
      <vt:lpstr>Слайд 7</vt:lpstr>
      <vt:lpstr>School No. 57</vt:lpstr>
      <vt:lpstr>Thank You!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Неделя Английского Языка</dc:title>
  <dc:creator>Арсений Шаталов</dc:creator>
  <cp:keywords>Английский Язык</cp:keywords>
  <cp:lastModifiedBy>1</cp:lastModifiedBy>
  <cp:revision>40</cp:revision>
  <dcterms:created xsi:type="dcterms:W3CDTF">2015-01-28T17:54:08Z</dcterms:created>
  <dcterms:modified xsi:type="dcterms:W3CDTF">2016-03-14T12:58:35Z</dcterms:modified>
</cp:coreProperties>
</file>