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Inter SemiBold"/>
      <p:regular r:id="rId57"/>
      <p:bold r:id="rId58"/>
    </p:embeddedFont>
    <p:embeddedFont>
      <p:font typeface="Maven Pro SemiBold"/>
      <p:regular r:id="rId59"/>
      <p:bold r:id="rId60"/>
    </p:embeddedFont>
    <p:embeddedFont>
      <p:font typeface="Inter"/>
      <p:regular r:id="rId61"/>
      <p:bold r:id="rId62"/>
    </p:embeddedFont>
    <p:embeddedFont>
      <p:font typeface="Inter Medium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5" roundtripDataSignature="AMtx7mj/y12EspiLFIskpBSW4f0MZqWv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8B4884-3E62-40C7-90A7-F9378DFF8903}">
  <a:tblStyle styleId="{BB8B4884-3E62-40C7-90A7-F9378DFF89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nter-bold.fntdata"/><Relationship Id="rId61" Type="http://schemas.openxmlformats.org/officeDocument/2006/relationships/font" Target="fonts/Inter-regular.fntdata"/><Relationship Id="rId20" Type="http://schemas.openxmlformats.org/officeDocument/2006/relationships/slide" Target="slides/slide14.xml"/><Relationship Id="rId64" Type="http://schemas.openxmlformats.org/officeDocument/2006/relationships/font" Target="fonts/InterMedium-bold.fntdata"/><Relationship Id="rId63" Type="http://schemas.openxmlformats.org/officeDocument/2006/relationships/font" Target="fonts/InterMedium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avenPro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InterSemiBold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MavenPro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Inter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c23136e2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3c23136e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c23136e2c_4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13c23136e2c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c23136e2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13c23136e2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3c23136e2c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13c23136e2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hellbuoy/car-price-prediction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7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Aditya Bariq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Mhd. Arsya Fikri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Rhisa Adika Putri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-1385" r="20837" t="0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-1001" r="15384" t="0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6" name="Google Shape;66;p1"/>
            <p:cNvPicPr preferRelativeResize="0"/>
            <p:nvPr/>
          </p:nvPicPr>
          <p:blipFill rotWithShape="1">
            <a:blip r:embed="rId6">
              <a:alphaModFix/>
            </a:blip>
            <a:srcRect b="0" l="9894" r="8731" t="0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idx="1" type="body"/>
          </p:nvPr>
        </p:nvSpPr>
        <p:spPr>
          <a:xfrm>
            <a:off x="311700" y="1480550"/>
            <a:ext cx="75750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data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mobil, terdapat kesalahan penulisan. Sehingga perlu untuk memperbaiki kesalahan penulisan data tersebut.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1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1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1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85" name="Google Shape;185;p10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1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425" y="2453174"/>
            <a:ext cx="5522900" cy="916225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375" y="3818700"/>
            <a:ext cx="5552999" cy="819300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0" name="Google Shape;190;p10"/>
          <p:cNvCxnSpPr>
            <a:stCxn id="188" idx="2"/>
            <a:endCxn id="189" idx="0"/>
          </p:cNvCxnSpPr>
          <p:nvPr/>
        </p:nvCxnSpPr>
        <p:spPr>
          <a:xfrm>
            <a:off x="4423875" y="3369399"/>
            <a:ext cx="0" cy="449400"/>
          </a:xfrm>
          <a:prstGeom prst="straightConnector1">
            <a:avLst/>
          </a:prstGeom>
          <a:noFill/>
          <a:ln cap="flat" cmpd="sng" w="28575">
            <a:solidFill>
              <a:srgbClr val="A338E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c23136e2c_1_0"/>
          <p:cNvSpPr txBox="1"/>
          <p:nvPr>
            <p:ph idx="1" type="body"/>
          </p:nvPr>
        </p:nvSpPr>
        <p:spPr>
          <a:xfrm>
            <a:off x="311700" y="1480550"/>
            <a:ext cx="82059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car_ID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 digunakan sebagai features karena tidak memiliki pengaruh, sehingga kolom tersebut dihapus.</a:t>
            </a:r>
            <a:endParaRPr/>
          </a:p>
        </p:txBody>
      </p:sp>
      <p:sp>
        <p:nvSpPr>
          <p:cNvPr id="196" name="Google Shape;196;g13c23136e2c_1_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7" name="Google Shape;197;g13c23136e2c_1_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98" name="Google Shape;198;g13c23136e2c_1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9" name="Google Shape;199;g13c23136e2c_1_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g13c23136e2c_1_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01" name="Google Shape;201;g13c23136e2c_1_0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g13c23136e2c_1_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03" name="Google Shape;203;g13c23136e2c_1_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1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1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1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3" name="Google Shape;213;p11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11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311699" y="1391094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mobil yang paling banyak adalah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Toyota dan yang paling sedikit adalah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Mercury.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0027" y="1959090"/>
            <a:ext cx="3883947" cy="2715110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3" name="Google Shape;223;p1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4" name="Google Shape;22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5" name="Google Shape;225;p1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1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7" name="Google Shape;227;p12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1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311699" y="154691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Setiap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 memiliki rentang harga yang bervariasi.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 yang memiliki rentang harga paling besar adalah BMW dengan harga terkecil ~16000 dan harga tertinggi ~41000.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harga terendah adalah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Subaru dan harga tertinggi adalah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Buick.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6" name="Google Shape;236;p1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7" name="Google Shape;23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8" name="Google Shape;238;p1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1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40" name="Google Shape;240;p13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13"/>
          <p:cNvSpPr txBox="1"/>
          <p:nvPr>
            <p:ph type="title"/>
          </p:nvPr>
        </p:nvSpPr>
        <p:spPr>
          <a:xfrm>
            <a:off x="277862" y="396806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871" y="1107868"/>
            <a:ext cx="7510259" cy="3653816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9" name="Google Shape;249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50" name="Google Shape;25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1" name="Google Shape;251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53" name="Google Shape;253;p14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14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14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mobil dengan tipe bahan bakar diesel cenderung lebih mahal.</a:t>
            </a:r>
            <a:endParaRPr/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8200" y="1689347"/>
            <a:ext cx="3807601" cy="2960103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7" name="Google Shape;267;p15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15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0" name="Google Shape;270;p15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Jumlah pintu tidak mempengaruhi harga terlalu besar, namun didapati bahwa mobil dengan empat pintu relatif sedikit lebih mahal.</a:t>
            </a:r>
            <a:endParaRPr/>
          </a:p>
        </p:txBody>
      </p:sp>
      <p:pic>
        <p:nvPicPr>
          <p:cNvPr id="271" name="Google Shape;2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0306" y="1887780"/>
            <a:ext cx="3583389" cy="2836608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78" name="Google Shape;2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9" name="Google Shape;279;p1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1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81" name="Google Shape;281;p16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16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4" name="Google Shape;284;p16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mobil dengan bodi hardtop lebih mahal dari jenis bodi lain.</a:t>
            </a:r>
            <a:endParaRPr/>
          </a:p>
        </p:txBody>
      </p:sp>
      <p:pic>
        <p:nvPicPr>
          <p:cNvPr id="285" name="Google Shape;28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7746" y="1703007"/>
            <a:ext cx="3948508" cy="3008972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1" name="Google Shape;291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92" name="Google Shape;292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3" name="Google Shape;293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95" name="Google Shape;295;p17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17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8" name="Google Shape;298;p17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mobil dengan sistem penggerak rwd lebih mahal.</a:t>
            </a:r>
            <a:endParaRPr/>
          </a:p>
        </p:txBody>
      </p:sp>
      <p:pic>
        <p:nvPicPr>
          <p:cNvPr id="299" name="Google Shape;29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2278" y="1764397"/>
            <a:ext cx="3739445" cy="2935134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05" name="Google Shape;305;p1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06" name="Google Shape;30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7" name="Google Shape;307;p1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09" name="Google Shape;309;p18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18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lokasi mesin di belakang punya harga yang jauh lebih tinggi.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8970" y="1762299"/>
            <a:ext cx="3786061" cy="2947416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idx="1" type="body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8" name="Google Shape;78;p2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19" name="Google Shape;319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20" name="Google Shape;32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1" name="Google Shape;321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23" name="Google Shape;323;p19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19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tipe mesin ohcv memiliki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range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harga yang tinggi.</a:t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4358" y="1698115"/>
            <a:ext cx="3935285" cy="3046271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33" name="Google Shape;333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5" name="Google Shape;335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" name="Google Shape;336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37" name="Google Shape;337;p20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20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 kebanyakan kasus harga mobil berbanding lurus dengan jumlah silinder.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dengan 8 silinder memiliki harga tertinggi.</a:t>
            </a:r>
            <a:endParaRPr/>
          </a:p>
        </p:txBody>
      </p:sp>
      <p:pic>
        <p:nvPicPr>
          <p:cNvPr id="341" name="Google Shape;34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2867" y="2001187"/>
            <a:ext cx="3558267" cy="2769433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48" name="Google Shape;34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9" name="Google Shape;349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51" name="Google Shape;351;p21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mobil memiliki korelasi positif dengan WheelBase, CarLength, CarWidth.</a:t>
            </a:r>
            <a:endParaRPr/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5">
            <a:alphaModFix/>
          </a:blip>
          <a:srcRect b="0" l="1651" r="3104" t="2410"/>
          <a:stretch/>
        </p:blipFill>
        <p:spPr>
          <a:xfrm>
            <a:off x="3188029" y="2015835"/>
            <a:ext cx="2849062" cy="1995352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2928" y="2015836"/>
            <a:ext cx="2849063" cy="1996016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57" name="Google Shape;35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167" y="2016787"/>
            <a:ext cx="2923359" cy="1994400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63" name="Google Shape;363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64" name="Google Shape;36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5" name="Google Shape;365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67" name="Google Shape;367;p22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p22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0" name="Google Shape;370;p22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 yang sama juga terjadi dengan CurbWeight, EngineSize, dan HorsePower. Sama-sama memiliki korelasi positif.</a:t>
            </a:r>
            <a:endParaRPr/>
          </a:p>
          <a:p>
            <a:pPr indent="-1714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1" name="Google Shape;37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436" y="2108398"/>
            <a:ext cx="2816420" cy="1954800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72" name="Google Shape;37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8119" y="2108967"/>
            <a:ext cx="2909512" cy="1954231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73" name="Google Shape;373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87544" y="2108398"/>
            <a:ext cx="2791020" cy="1954800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79" name="Google Shape;379;p2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80" name="Google Shape;38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1" name="Google Shape;381;p2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2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83" name="Google Shape;383;p23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23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6" name="Google Shape;386;p23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Relasi antara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CarLength dan CarWidth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kuat</a:t>
            </a:r>
            <a:endParaRPr i="1"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7" name="Google Shape;38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7526" y="1688577"/>
            <a:ext cx="4148949" cy="2788920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3" name="Google Shape;393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94" name="Google Shape;39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5" name="Google Shape;395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97" name="Google Shape;397;p24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8" name="Google Shape;398;p24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99" name="Google Shape;399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24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Sedangkan korelasi negatif didapati antara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CityMPG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HighwayMPG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dengan harga mobil.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1" name="Google Shape;40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136" y="1954828"/>
            <a:ext cx="3642283" cy="2573505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02" name="Google Shape;40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6199" y="1954333"/>
            <a:ext cx="3676147" cy="2574000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09" name="Google Shape;40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0" name="Google Shape;410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12" name="Google Shape;412;p25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3" name="Google Shape;413;p25"/>
          <p:cNvSpPr txBox="1"/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5" name="Google Shape;415;p25"/>
          <p:cNvSpPr txBox="1"/>
          <p:nvPr>
            <p:ph idx="1" type="body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dan horsepower mobil sedan sangat tersebar.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sedan, convertible, dan hardtop memiliki horsepower dan harga yang tinggi.</a:t>
            </a:r>
            <a:endParaRPr/>
          </a:p>
        </p:txBody>
      </p:sp>
      <p:pic>
        <p:nvPicPr>
          <p:cNvPr id="416" name="Google Shape;41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2187" y="1952413"/>
            <a:ext cx="3579627" cy="2883775"/>
          </a:xfrm>
          <a:prstGeom prst="rect">
            <a:avLst/>
          </a:prstGeom>
          <a:noFill/>
          <a:ln cap="flat" cmpd="sng" w="9525">
            <a:solidFill>
              <a:srgbClr val="A338EB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22" name="Google Shape;422;p26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2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7" name="Google Shape;427;p26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6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1" name="Google Shape;431;p2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19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tiga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berbeda. Ketiga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 perbandingan 80:20.</a:t>
            </a:r>
            <a:endParaRPr/>
          </a:p>
          <a:p>
            <a:pPr indent="-190500" lvl="0" marL="419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419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1 menggunakan semua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(kolom) sebagai variabel X.</a:t>
            </a:r>
            <a:endParaRPr/>
          </a:p>
          <a:p>
            <a:pPr indent="-190500" lvl="0" marL="419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419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 hanya menggunakan lima belas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dipilih menggunakan Recursive Feature Elimination (RFE) sebagai variabel X. Features tersebut adalah: CarName, carbody, wheelbase, carlength, carwidth, carheight, curbweight, enginesize, boreratio, stroke, compressionratio, horsepower, peakrpm, citympg, highwaympg.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8" name="Google Shape;438;p2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39" name="Google Shape;43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0" name="Google Shape;440;p2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2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42" name="Google Shape;442;p27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2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Train Test Split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c23136e2c_4_15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419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Terakhir,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3 sama seperti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2, namun tidak menggunakan kolom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 variabel X. Features tersebut adalah: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carbody, wheelbase, carlength, carwidth, carheight, curbweight, enginesize, fuelsystem, boreratio, stroke, compressionratio, horsepower, peakrpm, citympg, highwaympg.</a:t>
            </a:r>
            <a:endParaRPr i="1"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0" name="Google Shape;450;g13c23136e2c_4_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51" name="Google Shape;451;g13c23136e2c_4_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52" name="Google Shape;452;g13c23136e2c_4_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3" name="Google Shape;453;g13c23136e2c_4_1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g13c23136e2c_4_1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55" name="Google Shape;455;g13c23136e2c_4_15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6" name="Google Shape;456;g13c23136e2c_4_1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Train Test Split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57" name="Google Shape;457;g13c23136e2c_4_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-US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-US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Eksplorasi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-US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-US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2" name="Google Shape;92;p3"/>
            <p:cNvPicPr preferRelativeResize="0"/>
            <p:nvPr/>
          </p:nvPicPr>
          <p:blipFill rotWithShape="1">
            <a:blip r:embed="rId5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Dua metrik yang digunakan untuk melakukan evaluasi model, yaitu: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Root Mean Square  Error (RMSE)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yang digunakan untuk melakukan prediksi data adalah: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64" name="Google Shape;464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65" name="Google Shape;46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6" name="Google Shape;466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68" name="Google Shape;468;p28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9" name="Google Shape;469;p2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Metrik Evaluasi &amp; Model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70" name="Google Shape;470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"/>
          <p:cNvSpPr txBox="1"/>
          <p:nvPr>
            <p:ph idx="1" type="body"/>
          </p:nvPr>
        </p:nvSpPr>
        <p:spPr>
          <a:xfrm>
            <a:off x="311700" y="1035724"/>
            <a:ext cx="79341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0.9769271779686195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0.8884510374294963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2938.6586133254214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0.9969026911894561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0.8916469405725752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2896.2560769213183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0.9761864193134654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0.9013070255673232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2764.1365130350314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2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77" name="Google Shape;477;p2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78" name="Google Shape;47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9" name="Google Shape;479;p2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2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81" name="Google Shape;481;p29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2" name="Google Shape;482;p29"/>
          <p:cNvSpPr txBox="1"/>
          <p:nvPr>
            <p:ph type="title"/>
          </p:nvPr>
        </p:nvSpPr>
        <p:spPr>
          <a:xfrm>
            <a:off x="311700" y="3688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 Model (Train Test Set 1)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 txBox="1"/>
          <p:nvPr>
            <p:ph idx="1" type="body"/>
          </p:nvPr>
        </p:nvSpPr>
        <p:spPr>
          <a:xfrm>
            <a:off x="311700" y="1035724"/>
            <a:ext cx="79341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0.9664779587306223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0.7766244098757875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4158.476247755773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0.9970891950172797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0.9053904313458858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2706.349618614288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0.9762696505671665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0.8991972505671848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2793.524970332716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90" name="Google Shape;490;p3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91" name="Google Shape;49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2" name="Google Shape;492;p3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3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94" name="Google Shape;494;p30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5" name="Google Shape;495;p30"/>
          <p:cNvSpPr txBox="1"/>
          <p:nvPr>
            <p:ph type="title"/>
          </p:nvPr>
        </p:nvSpPr>
        <p:spPr>
          <a:xfrm>
            <a:off x="311700" y="3688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 Model (Train Test Set 2)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96" name="Google Shape;496;p3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1"/>
          <p:cNvSpPr txBox="1"/>
          <p:nvPr>
            <p:ph idx="1" type="body"/>
          </p:nvPr>
        </p:nvSpPr>
        <p:spPr>
          <a:xfrm>
            <a:off x="311700" y="1035724"/>
            <a:ext cx="79341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0.8867546368961448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0.8384786287065231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3536.1555877244746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0.9972299134133155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0.904788307555266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2714.9479717376603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0.9750821946014671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0.9015066387062215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2761.33977272386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2" name="Google Shape;502;p3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03" name="Google Shape;503;p3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04" name="Google Shape;504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5" name="Google Shape;505;p3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3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07" name="Google Shape;507;p31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8" name="Google Shape;508;p31"/>
          <p:cNvSpPr txBox="1"/>
          <p:nvPr>
            <p:ph type="title"/>
          </p:nvPr>
        </p:nvSpPr>
        <p:spPr>
          <a:xfrm>
            <a:off x="311700" y="3688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 Model (Train Test Set 3)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09" name="Google Shape;509;p3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/>
          <p:nvPr>
            <p:ph idx="1" type="body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 model Linear Regression, menggunakan teknik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regularization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dengan model Ridge Regression, Lasso Regression, dan ElasticNet.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i="1"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CatBoost Regressor menggunakan teknik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randomized search on hyper parameters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Dengan rentang parameter: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'border_count': [32, 5, 10, 20, 50, 100, 200],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'depth': [3, 1, 2, 6, 4, 5, 7, 8, 9, 10],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'iterations': [250, 100, 150, 300, 200],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'l2_leaf_reg': [3, 1, 5, 10, 100, 25],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'learning_rate': [0.03, 0.001, 0.02, 0.1, 0.2, 0.3]</a:t>
            </a:r>
            <a:endParaRPr/>
          </a:p>
        </p:txBody>
      </p:sp>
      <p:sp>
        <p:nvSpPr>
          <p:cNvPr id="515" name="Google Shape;515;p3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16" name="Google Shape;516;p3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17" name="Google Shape;517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8" name="Google Shape;518;p3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9" name="Google Shape;519;p3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20" name="Google Shape;520;p32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3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22" name="Google Shape;522;p3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/>
          <p:nvPr>
            <p:ph idx="1" type="body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Random Forest Regressor juga menggunakan teknik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randomized search on hyper parameters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Dengan rentang parameter: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'max_depth': [10, 20, 30, 40, 50, 60, 70, 80, 90, 100, 110, None],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'max_features': ['auto', 'sqrt'],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'min_samples_leaf': [1, 2, 4],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'min_samples_split': [2, 5, 10],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'n_estimators': [200, 400, 600, 800, 1000, 1200, 1400, 1600, 1800, 2000]</a:t>
            </a:r>
            <a:endParaRPr/>
          </a:p>
        </p:txBody>
      </p:sp>
      <p:sp>
        <p:nvSpPr>
          <p:cNvPr id="528" name="Google Shape;528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30" name="Google Shape;530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1" name="Google Shape;531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33" name="Google Shape;533;p33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33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4"/>
          <p:cNvSpPr txBox="1"/>
          <p:nvPr>
            <p:ph idx="1" type="body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 (Ridge)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0.9706790231567023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0.8898863151436888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2919.691845383933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0.9956490810644396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0.8987204601162909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2800.1237723028817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{'border_count': 100, 'depth': 6, 'iterations': 300, 'l2_leaf_reg': 10, 'learning_rate': 0.2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1" name="Google Shape;541;p3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2" name="Google Shape;542;p3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43" name="Google Shape;543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4" name="Google Shape;544;p3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46" name="Google Shape;546;p34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7" name="Google Shape;547;p3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1)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"/>
          <p:cNvSpPr txBox="1"/>
          <p:nvPr>
            <p:ph idx="1" type="body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0.9895469307491292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0.9019987154195722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2754.433254466897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{'n_estimators': 400, 'min_samples_split': 2, 'min_samples_leaf': 1, 'max_features': 'auto', 'max_depth': 30}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4" name="Google Shape;554;p3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55" name="Google Shape;555;p3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56" name="Google Shape;556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7" name="Google Shape;557;p3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8" name="Google Shape;558;p3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59" name="Google Shape;559;p35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0" name="Google Shape;560;p3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1)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"/>
          <p:cNvSpPr txBox="1"/>
          <p:nvPr>
            <p:ph idx="1" type="body"/>
          </p:nvPr>
        </p:nvSpPr>
        <p:spPr>
          <a:xfrm>
            <a:off x="311700" y="1492924"/>
            <a:ext cx="8003846" cy="32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 (Ridge)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0.9550133631624369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0.862739752379783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3259.7835049943287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0.992216664305715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0.9116818545120756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2614.8172380899923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{'border_count': 100, 'depth': 3, 'iterations': 200, 'l2_leaf_reg': 10, 'learning_rate': 0.3}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7" name="Google Shape;567;p3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68" name="Google Shape;568;p3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69" name="Google Shape;569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0" name="Google Shape;570;p3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1" name="Google Shape;571;p3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72" name="Google Shape;572;p36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p36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2)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74" name="Google Shape;574;p3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 txBox="1"/>
          <p:nvPr>
            <p:ph idx="1" type="body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0.9895007383134786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0.9033846895150198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2734.886741028457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{'max_depth': 50, 'max_features': 'auto', 'min_samples_leaf': 1, 'min_samples_split': 2, 'n_estimators': 1600}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0" name="Google Shape;580;p3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81" name="Google Shape;581;p3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82" name="Google Shape;582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83" name="Google Shape;583;p3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4" name="Google Shape;584;p3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85" name="Google Shape;585;p37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6" name="Google Shape;586;p3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2)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4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idx="1" type="body"/>
          </p:nvPr>
        </p:nvSpPr>
        <p:spPr>
          <a:xfrm>
            <a:off x="311700" y="1492924"/>
            <a:ext cx="8003846" cy="32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 (Lasso)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0.8867129561991085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0.8371343180603643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3550.840460389619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0.9904638320428717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0.8938282289635902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2866.9551548008135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{'learning_rate': 0.2, 'l2_leaf_reg': 5, 'iterations': 300, 'depth': 2, 'border_count': 200}</a:t>
            </a:r>
            <a:endParaRPr/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3" name="Google Shape;593;p3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94" name="Google Shape;594;p3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95" name="Google Shape;595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6" name="Google Shape;596;p3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7" name="Google Shape;597;p3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98" name="Google Shape;598;p38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9" name="Google Shape;599;p3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3)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00" name="Google Shape;600;p3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"/>
          <p:cNvSpPr txBox="1"/>
          <p:nvPr>
            <p:ph idx="1" type="body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0.9894094116274144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0.9035479851427963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2732.574561368306</a:t>
            </a:r>
            <a:endParaRPr/>
          </a:p>
          <a:p>
            <a:pPr indent="-171450" lvl="1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{'n_estimators': 1600, 'min_samples_split': 2, 'min_samples_leaf': 1, 'max_features': 'auto', 'max_depth': 30}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6" name="Google Shape;606;p3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07" name="Google Shape;607;p3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08" name="Google Shape;608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9" name="Google Shape;609;p3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3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11" name="Google Shape;611;p39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2" name="Google Shape;612;p39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3)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13" name="Google Shape;613;p3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" name="Google Shape;618;p40"/>
          <p:cNvGraphicFramePr/>
          <p:nvPr/>
        </p:nvGraphicFramePr>
        <p:xfrm>
          <a:off x="458500" y="173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{BB8B4884-3E62-40C7-90A7-F9378DFF8903}</a:tableStyleId>
              </a:tblPr>
              <a:tblGrid>
                <a:gridCol w="2693300"/>
                <a:gridCol w="1843700"/>
                <a:gridCol w="1829700"/>
                <a:gridCol w="180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1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2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3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Linear Regression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2938.658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0.776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4158.476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0.838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3536.155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CatBoost Regressor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0.891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2896.256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0.905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2706.349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0.904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2714.947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Random Forest Regressor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0.901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2764.136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0.899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2793.524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0.901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2761.339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9" name="Google Shape;619;p4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20" name="Google Shape;620;p4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21" name="Google Shape;621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2" name="Google Shape;622;p4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4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24" name="Google Shape;624;p40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5" name="Google Shape;625;p4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 Model Basic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26" name="Google Shape;626;p4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7" name="Google Shape;627;p40"/>
          <p:cNvCxnSpPr/>
          <p:nvPr/>
        </p:nvCxnSpPr>
        <p:spPr>
          <a:xfrm>
            <a:off x="467600" y="1753475"/>
            <a:ext cx="2696400" cy="38190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40"/>
          <p:cNvSpPr txBox="1"/>
          <p:nvPr/>
        </p:nvSpPr>
        <p:spPr>
          <a:xfrm>
            <a:off x="643375" y="1778575"/>
            <a:ext cx="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Model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" name="Google Shape;629;p40"/>
          <p:cNvSpPr txBox="1"/>
          <p:nvPr/>
        </p:nvSpPr>
        <p:spPr>
          <a:xfrm>
            <a:off x="1881625" y="1663650"/>
            <a:ext cx="13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Inter"/>
                <a:ea typeface="Inter"/>
                <a:cs typeface="Inter"/>
                <a:sym typeface="Inter"/>
              </a:rPr>
              <a:t>Train Test Set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" name="Google Shape;634;g13c23136e2c_4_0"/>
          <p:cNvGraphicFramePr/>
          <p:nvPr/>
        </p:nvGraphicFramePr>
        <p:xfrm>
          <a:off x="458500" y="173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{BB8B4884-3E62-40C7-90A7-F9378DFF8903}</a:tableStyleId>
              </a:tblPr>
              <a:tblGrid>
                <a:gridCol w="2693300"/>
                <a:gridCol w="1843700"/>
                <a:gridCol w="1829700"/>
                <a:gridCol w="180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1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2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3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Linear Regression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(Ridge)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0.889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2919.691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(Ridge)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0.862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3259.783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(Lasso)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0.837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3550.84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CatBoost Regressor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0.898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2800.123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2614.817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0.893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2866.955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Random Forest Regressor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2754.433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2734.886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2732.574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38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g13c23136e2c_4_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36" name="Google Shape;636;g13c23136e2c_4_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37" name="Google Shape;637;g13c23136e2c_4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8" name="Google Shape;638;g13c23136e2c_4_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9" name="Google Shape;639;g13c23136e2c_4_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40" name="Google Shape;640;g13c23136e2c_4_0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1" name="Google Shape;641;g13c23136e2c_4_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 Model Tuning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42" name="Google Shape;642;g13c23136e2c_4_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43" name="Google Shape;643;g13c23136e2c_4_0"/>
          <p:cNvCxnSpPr/>
          <p:nvPr/>
        </p:nvCxnSpPr>
        <p:spPr>
          <a:xfrm>
            <a:off x="467600" y="1753475"/>
            <a:ext cx="2696400" cy="38190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g13c23136e2c_4_0"/>
          <p:cNvSpPr txBox="1"/>
          <p:nvPr/>
        </p:nvSpPr>
        <p:spPr>
          <a:xfrm>
            <a:off x="643375" y="1778575"/>
            <a:ext cx="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Model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5" name="Google Shape;645;g13c23136e2c_4_0"/>
          <p:cNvSpPr txBox="1"/>
          <p:nvPr/>
        </p:nvSpPr>
        <p:spPr>
          <a:xfrm>
            <a:off x="1881625" y="1663650"/>
            <a:ext cx="13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Inter"/>
                <a:ea typeface="Inter"/>
                <a:cs typeface="Inter"/>
                <a:sym typeface="Inter"/>
              </a:rPr>
              <a:t>Train Test Set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c23136e2c_1_13"/>
          <p:cNvSpPr txBox="1"/>
          <p:nvPr>
            <p:ph idx="1" type="body"/>
          </p:nvPr>
        </p:nvSpPr>
        <p:spPr>
          <a:xfrm>
            <a:off x="311700" y="1492924"/>
            <a:ext cx="79341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Model CatBoost Regressor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lima belas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dipilih menggunakan Recursive Feature Elimination (RFE) sebagai variabel X (Train Test Set 2)</a:t>
            </a:r>
            <a:b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15 features tersebut: ['CarName', 'carbody', 'wheelbase', 'carlength', 'carwidth', 'carheight’,</a:t>
            </a:r>
            <a:endParaRPr/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		      'curbweight', 'enginesize', 'boreratio', 'stroke', 'compressionratio',</a:t>
            </a:r>
            <a:endParaRPr/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		      'horsepower', 'peakrpm', 'citympg', 'highwaympg']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1" name="Google Shape;651;g13c23136e2c_1_1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52" name="Google Shape;652;g13c23136e2c_1_1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53" name="Google Shape;653;g13c23136e2c_1_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4" name="Google Shape;654;g13c23136e2c_1_13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5" name="Google Shape;655;g13c23136e2c_1_13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56" name="Google Shape;656;g13c23136e2c_1_13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7" name="Google Shape;657;g13c23136e2c_1_13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Final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58" name="Google Shape;658;g13c23136e2c_1_1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 txBox="1"/>
          <p:nvPr>
            <p:ph idx="1" type="body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Hyperparameter Tuning dengan parameter: </a:t>
            </a:r>
            <a:endParaRPr/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{'border_count': 100, 'depth': 3, 'iterations': 200, 'l2_leaf_reg': 10, 'learning_rate': 0.3}</a:t>
            </a:r>
            <a:endParaRPr sz="12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Hasil:</a:t>
            </a:r>
            <a:endParaRPr/>
          </a:p>
          <a:p>
            <a:pPr indent="-171450" lvl="1" marL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R2: 0.9116818545120756</a:t>
            </a:r>
            <a:endParaRPr/>
          </a:p>
          <a:p>
            <a:pPr indent="-171450" lvl="1" marL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RMSE: 2614.8172380899923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4" name="Google Shape;664;p4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65" name="Google Shape;665;p4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66" name="Google Shape;666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7" name="Google Shape;667;p4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4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69" name="Google Shape;669;p41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0" name="Google Shape;670;p41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Final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71" name="Google Shape;671;p4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2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77" name="Google Shape;677;p42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9" name="Google Shape;679;p4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80" name="Google Shape;680;p42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42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2" name="Google Shape;682;p42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2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4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6" name="Google Shape;686;p42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mobil ditentukan berdasarkan spesifikasi dan nama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-nya.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 bagus spesifikasi suatu mobil, maka akan semakin mahal pula harga mobil tersebut.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 harga jual mobil di pasaran berkisar antara 9.000 – 15.000.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 mayoritas kasus, mobil dengan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dikenal mewah memiliki harga lebih mahal.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 tinggi jarak tempuh suatu mobil, maka akan semakin murah harga mobil tersebut.</a:t>
            </a:r>
            <a:endParaRPr/>
          </a:p>
          <a:p>
            <a:pPr indent="-1714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2" name="Google Shape;692;p4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93" name="Google Shape;693;p4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94" name="Google Shape;694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5" name="Google Shape;695;p4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6" name="Google Shape;696;p4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97" name="Google Shape;697;p43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43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4"/>
          <p:cNvSpPr txBox="1"/>
          <p:nvPr>
            <p:ph idx="1" type="body"/>
          </p:nvPr>
        </p:nvSpPr>
        <p:spPr>
          <a:xfrm>
            <a:off x="311700" y="1603948"/>
            <a:ext cx="7934100" cy="2983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mobil harus mengutamakan spesifikasi dan kualitas mobil mereka serta memberikan harga jual yang bersaing.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dapat menentukan harga jual mobil dengan kisaran antara 9.000 – 15.000 sesuai dengan banyaknya harga mobil di pasaran.</a:t>
            </a:r>
            <a:endParaRPr/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5" name="Google Shape;705;p4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6" name="Google Shape;706;p4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07" name="Google Shape;70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8" name="Google Shape;708;p4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9" name="Google Shape;709;p4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10" name="Google Shape;710;p44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1" name="Google Shape;711;p4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712" name="Google Shape;712;p4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5"/>
          <p:cNvSpPr txBox="1"/>
          <p:nvPr>
            <p:ph idx="1" type="body"/>
          </p:nvPr>
        </p:nvSpPr>
        <p:spPr>
          <a:xfrm>
            <a:off x="311700" y="1431562"/>
            <a:ext cx="7934100" cy="31554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Faktor-faktor kuat yang dapat digunakan perusahaan dalam penentuan harga mobil di antaranya: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i="1" lang="en-US" sz="13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3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</a:t>
            </a:r>
            <a:endParaRPr sz="13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Dimensi mobil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 dan kualitas mesin</a:t>
            </a:r>
            <a:endParaRPr sz="13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Jarak tempuh mobil.</a:t>
            </a:r>
            <a:endParaRPr/>
          </a:p>
        </p:txBody>
      </p:sp>
      <p:sp>
        <p:nvSpPr>
          <p:cNvPr id="718" name="Google Shape;718;p4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19" name="Google Shape;719;p4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20" name="Google Shape;720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21" name="Google Shape;721;p4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23" name="Google Shape;723;p45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4" name="Google Shape;724;p4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725" name="Google Shape;725;p4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311700" y="1744750"/>
            <a:ext cx="8382474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-US" sz="1500" u="sng">
                <a:solidFill>
                  <a:srgbClr val="A338EB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https://www.kaggle.com/datasets/hellbuoy/car-price-prediction</a:t>
            </a:r>
            <a:r>
              <a:rPr lang="en-US" sz="1500">
                <a:solidFill>
                  <a:srgbClr val="A338EB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>
              <a:solidFill>
                <a:srgbClr val="A338E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 “Harga Mobil” berdasarkan spesifikasi dan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19" name="Google Shape;119;p5"/>
            <p:cNvPicPr preferRelativeResize="0"/>
            <p:nvPr/>
          </p:nvPicPr>
          <p:blipFill rotWithShape="1">
            <a:blip r:embed="rId5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6"/>
          <p:cNvSpPr txBox="1"/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731" name="Google Shape;7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6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p46"/>
          <p:cNvPicPr preferRelativeResize="0"/>
          <p:nvPr/>
        </p:nvPicPr>
        <p:blipFill rotWithShape="1">
          <a:blip r:embed="rId4">
            <a:alphaModFix/>
          </a:blip>
          <a:srcRect b="0" l="9894" r="8731" t="0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Eksplorasi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311700" y="1399705"/>
            <a:ext cx="81849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mobil sangat bervariasi dari yang murah hingga mahal. 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mobil dipengaruhi oleh banyak hal, seperti spesifikasi dan keadaan mobil.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Calon pelanggan tertarik dengan mobil yang memiliki harga sebanding dengan spesifikasinya. 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 bersaing harga, maka semakin menarik minat calon pelanggan untuk memilih mobil.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Sehingga, perusahaan mobil perlu melakukan penyesuaian harga jual dan kualitas produksi mobil.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/>
          <p:nvPr>
            <p:ph type="title"/>
          </p:nvPr>
        </p:nvSpPr>
        <p:spPr>
          <a:xfrm>
            <a:off x="311699" y="613665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311699" y="1511252"/>
            <a:ext cx="7615500" cy="2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Dataset terdiri dari: 26 kolom (10 kategorikal, 16 numerikal) dan 205 baris, serta tidak ada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missing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Dataset perlu dibersihkan karena terdapat beberapa kesalahan data.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59" name="Google Shape;159;p8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311699" y="1556750"/>
            <a:ext cx="7615559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Kesalahan pada dataset:</a:t>
            </a:r>
            <a:endParaRPr/>
          </a:p>
          <a:p>
            <a:pPr indent="-285750" lvl="0" marL="28575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symboling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bertipe numerik. Solusinya adalah mengganti tipe data kolom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symboling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-285750" lvl="0" marL="28575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 banyak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model mobil yang berbeda-beda. Solusinya adalah hanya menggunakan nama </a:t>
            </a:r>
            <a:r>
              <a:rPr i="1"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mobil.</a:t>
            </a:r>
            <a:endParaRPr/>
          </a:p>
          <a:p>
            <a:pPr indent="-171450" lvl="0" marL="28575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8" name="Google Shape;168;p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9" name="Google Shape;16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Google Shape;170;p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72" name="Google Shape;172;p9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9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