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63" r:id="rId9"/>
    <p:sldId id="316" r:id="rId10"/>
    <p:sldId id="275" r:id="rId11"/>
    <p:sldId id="279" r:id="rId12"/>
    <p:sldId id="265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14" r:id="rId23"/>
    <p:sldId id="299" r:id="rId24"/>
    <p:sldId id="306" r:id="rId25"/>
    <p:sldId id="307" r:id="rId26"/>
    <p:sldId id="266" r:id="rId27"/>
    <p:sldId id="268" r:id="rId28"/>
    <p:sldId id="269" r:id="rId29"/>
    <p:sldId id="288" r:id="rId30"/>
    <p:sldId id="290" r:id="rId31"/>
    <p:sldId id="291" r:id="rId32"/>
    <p:sldId id="309" r:id="rId33"/>
    <p:sldId id="313" r:id="rId34"/>
    <p:sldId id="312" r:id="rId35"/>
    <p:sldId id="293" r:id="rId36"/>
    <p:sldId id="310" r:id="rId37"/>
    <p:sldId id="295" r:id="rId38"/>
    <p:sldId id="311" r:id="rId39"/>
    <p:sldId id="297" r:id="rId40"/>
    <p:sldId id="298" r:id="rId41"/>
    <p:sldId id="315" r:id="rId42"/>
    <p:sldId id="270" r:id="rId43"/>
    <p:sldId id="271" r:id="rId44"/>
    <p:sldId id="317" r:id="rId45"/>
    <p:sldId id="319" r:id="rId46"/>
    <p:sldId id="272" r:id="rId47"/>
  </p:sldIdLst>
  <p:sldSz cx="9144000" cy="5143500" type="screen16x9"/>
  <p:notesSz cx="6858000" cy="9144000"/>
  <p:embeddedFontLst>
    <p:embeddedFont>
      <p:font typeface="Inter" panose="020B0604020202020204" charset="0"/>
      <p:regular r:id="rId49"/>
      <p:bold r:id="rId50"/>
    </p:embeddedFont>
    <p:embeddedFont>
      <p:font typeface="Inter Medium" panose="020B0604020202020204" charset="0"/>
      <p:regular r:id="rId51"/>
      <p:bold r:id="rId52"/>
    </p:embeddedFont>
    <p:embeddedFont>
      <p:font typeface="Inter SemiBold" panose="020B0604020202020204" charset="0"/>
      <p:regular r:id="rId53"/>
      <p:bold r:id="rId54"/>
    </p:embeddedFont>
    <p:embeddedFont>
      <p:font typeface="Maven Pro SemiBold" panose="020B060402020202020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1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25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52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05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80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74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268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95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69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95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95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95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4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446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195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195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5780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3140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12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19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12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195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1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12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8396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935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773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6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74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llbuoy/car-price-predi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 dirty="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7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Aditya Bariq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Mhd. Arsya Fikri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Rhisa Adika Putri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556750"/>
            <a:ext cx="761555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data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penulisan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memperbaiki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penulisan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car_ID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 digunakan sebagai features karena tidak memiliki pengaruh, sehingga kolom tersebut dihapus.</a:t>
            </a: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1498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238694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Toyota dan yang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Mercury.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27" y="1959090"/>
            <a:ext cx="3883947" cy="271511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57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62311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Setiap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bervariasi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BMW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terkecil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~16000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~41000.</a:t>
            </a:r>
          </a:p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terendah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Subaru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Buick.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77862" y="39680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1" y="1107868"/>
            <a:ext cx="7510259" cy="3653816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24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tipe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bakar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diesel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cenderung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61C000-0D4E-43B5-833A-975C72539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200" y="1765547"/>
            <a:ext cx="3807601" cy="2960103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027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Jumlah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pintu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terlalu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namun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didapati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bahwa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empat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pintu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relatif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2DE6E-F48C-45AE-B49F-8CEB6E44F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306" y="1887780"/>
            <a:ext cx="3583389" cy="2836608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399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hardtop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C6EA7-C775-4259-8A3E-DC76FDB88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746" y="1703007"/>
            <a:ext cx="3948508" cy="300897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611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sistem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penggerak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rwd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6E895-2982-4282-BCD0-E8D31D01B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278" y="1764397"/>
            <a:ext cx="3739445" cy="2935134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146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belakang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punya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jauh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AD140-C7BA-4C97-B419-A4C2E8F3E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970" y="1762299"/>
            <a:ext cx="3786061" cy="294741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871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tipe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ohcv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range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D7C37-0783-4B40-B490-24CD38C3E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358" y="1698115"/>
            <a:ext cx="3935285" cy="3046271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727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en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kasus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berbanding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lurus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jumlah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silinder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silinder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3F23C-1C39-4F73-B7D2-BD056F951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867" y="2001187"/>
            <a:ext cx="3558267" cy="2769433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57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positif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WheelBase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CarLength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CarWidth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665358-4FE5-44D4-B134-2F37E60DE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t="2410" r="3104"/>
          <a:stretch/>
        </p:blipFill>
        <p:spPr bwMode="auto">
          <a:xfrm>
            <a:off x="3188029" y="2015835"/>
            <a:ext cx="2849062" cy="1995352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44D23F3-F24A-47E6-91F0-D3D29977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928" y="2015836"/>
            <a:ext cx="2849063" cy="1996016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1DACBA-69AF-45A2-AC99-C078C37D7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67" y="2016787"/>
            <a:ext cx="2923359" cy="1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juga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terjadi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CurbWeight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EngineSize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HorsePower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Sama-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positif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B697549-34F9-41D6-9F40-40484309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6" y="2108398"/>
            <a:ext cx="2816420" cy="195480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47E3E54-E246-4123-BB1F-7A1A4A52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9" y="2108967"/>
            <a:ext cx="2909512" cy="1954231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72FD42FE-DE40-4281-8955-BD47F19A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44" y="2108398"/>
            <a:ext cx="2791020" cy="195480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7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Relasi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antara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CarLength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CarWidth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kuat</a:t>
            </a: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6" y="1688577"/>
            <a:ext cx="4148949" cy="278892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04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n-NO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Sedangkan korelasi negatif didapati antara </a:t>
            </a:r>
            <a:r>
              <a:rPr lang="nn-NO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CityM</a:t>
            </a:r>
            <a:r>
              <a:rPr lang="id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PG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HighwayMPG</a:t>
            </a:r>
            <a:r>
              <a:rPr lang="nn-NO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dengan harga mobil.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6" y="1954828"/>
            <a:ext cx="3642283" cy="2573505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7C81E859-E425-41CD-B77B-EC008A76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99" y="1954333"/>
            <a:ext cx="3676147" cy="257400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19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n-NO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dan horsepower mobil sedan sangat tersebar.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n-NO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sedan, convertible, dan hardtop memiliki horsepower dan harga yang tinggi.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87" y="1952413"/>
            <a:ext cx="3579627" cy="2883775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264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berbeda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Ketiga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perbandingan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80:20.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(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)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X.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lima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dipilih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Recursive Feature Elimination (RFE)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X.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endParaRPr lang="en-ID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Terakhir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3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2,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namun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</a:t>
            </a:r>
            <a:r>
              <a:rPr lang="en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X.</a:t>
            </a:r>
            <a:endParaRPr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Train Test Split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evaluasi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Root Mean Square  Error (RMSE)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Metrik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&amp;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0.9769271779686195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0.8884510374294963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2938.6586133254214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0.9969026911894561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0.8916469405725752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2896.2560769213183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0.9761864193134654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0.9013070255673232</a:t>
            </a: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</a:t>
            </a: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2764.1365130350314</a:t>
            </a: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Model (Train Test Set 1)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6105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0.9664779587306223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0.7766244098757875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4158.476247755773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0.9970891950172797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0.9053904313458858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2706.349618614288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0.9762696505671665</a:t>
            </a: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0.8991972505671848</a:t>
            </a: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</a:t>
            </a: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2793.524970332716</a:t>
            </a: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Model (Train Test Set 2)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39256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0.8867546368961448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0.8384786287065231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3536.1555877244746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0.9972299134133155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0.904788307555266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2714.9479717376603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0.9750821946014671</a:t>
            </a: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0.9015066387062215</a:t>
            </a: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</a:t>
            </a: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Test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2761.33977272386</a:t>
            </a: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Model (Train Test Set 3)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34417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Linear Regression,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teknik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regularization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Ridge Regression, Lasso Regression,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ElasticNet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teknik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randomized search on hyper parameters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parameter: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border_count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[32, 5, 10, 20, 50, 100, 200],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'depth': [3, 1, 2, 6, 4, 5, 7, 8, 9, 10],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'iterations': [250, 100, 150, 300, 200],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'l2_leaf_reg': [3, 1, 5, 10, 100, 25],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learning_rate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[0.03, 0.001, 0.02, 0.1, 0.2, 0.3]</a:t>
            </a: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66427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Random Forest Regressor juga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teknik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randomized search on hyper parameters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parameter: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max_depth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[10, 20, 30, 40, 50, 60, 70, 80, 90, 100, 110, None],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max_features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['auto', 'sqrt'],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min_samples_leaf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[1, 2, 4],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min_samples_split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[2, 5, 10],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n_estimators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[200, 400, 600, 800, 1000, 1200, 1400, 1600, 1800, 2000]</a:t>
            </a: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17478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 (Ridge)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0.9706790231567023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0.8898863151436888</a:t>
            </a:r>
            <a:endParaRPr lang="id-ID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2919.691845383933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Regressor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0.9956490810644396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0.8987204601162909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2800.1237723028817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{'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border_count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100, 'depth': 6, 'iterations': 300, 'l2_leaf_reg': 10,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learning_rate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0.2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Tuning (Train Test Set 1)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23501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Regressor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0.9895469307491292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0.9019987154195722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2754.433254466897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{'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n_estimators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400,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min_samples_split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2,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min_samples_leaf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max_features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'auto',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max_depth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30}</a:t>
            </a: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1)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84038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003846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 (Ridge)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0.9550133631624369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0.862739752379783</a:t>
            </a:r>
            <a:endParaRPr lang="id-ID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3259.7835049943287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Regressor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0.992216664305715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0.9116818545120756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2614.8172380899923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{'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border_count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100, 'depth': 3, 'iterations': 200, 'l2_leaf_reg': 10,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learning_rate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0.3}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Tuning (Train Test Set </a:t>
            </a:r>
            <a:r>
              <a:rPr lang="id-ID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2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39345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Regressor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0.9895007383134786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0.9033846895150198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2734.886741028457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{'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max_depth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50,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max_features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'auto',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min_samples_leaf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min_samples_split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2,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n_estimators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1600}</a:t>
            </a: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2)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54106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003846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 (Lasso)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0.8867129561991085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0.8371343180603643</a:t>
            </a:r>
            <a:endParaRPr lang="id-ID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3550.840460389619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Regressor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0.9904638320428717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0.8938282289635902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2866.9551548008135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{'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learning_rate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0.2, 'l2_leaf_reg': 5, 'iterations': 300, 'depth': 2,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border_count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200}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Tuning (Train Test Set </a:t>
            </a:r>
            <a:r>
              <a:rPr lang="id-ID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3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9554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Regressor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0.9894094116274144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0.9035479851427963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2732.574561368306</a:t>
            </a:r>
          </a:p>
          <a:p>
            <a:pPr marL="762000" lvl="1" indent="-171450">
              <a:buClr>
                <a:srgbClr val="282828"/>
              </a:buClr>
              <a:buSzPts val="1500"/>
              <a:buFontTx/>
              <a:buChar char="-"/>
            </a:pP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{'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n_estimators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1600,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min_samples_split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2,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min_samples_leaf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max_features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'auto',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max_depth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30}</a:t>
            </a: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3)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4067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</a:t>
            </a:r>
          </a:p>
          <a:p>
            <a:pPr lvl="0"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lima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dipilih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Recursive Feature Elimination (RFE)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(Train Test Set 2)</a:t>
            </a:r>
            <a:b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15 features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['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carbody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'wheelbase',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carlength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carwidth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carheight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’,</a:t>
            </a:r>
          </a:p>
          <a:p>
            <a:pPr marL="133350" lvl="0" indent="0">
              <a:lnSpc>
                <a:spcPct val="150000"/>
              </a:lnSpc>
              <a:buClr>
                <a:srgbClr val="282828"/>
              </a:buClr>
              <a:buSzPts val="1500"/>
              <a:buNone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		     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curbweight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enginesize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boreratio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'stroke',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compressionratio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</a:t>
            </a:r>
          </a:p>
          <a:p>
            <a:pPr marL="133350" lvl="0" indent="0">
              <a:lnSpc>
                <a:spcPct val="150000"/>
              </a:lnSpc>
              <a:buClr>
                <a:srgbClr val="282828"/>
              </a:buClr>
              <a:buSzPts val="1500"/>
              <a:buNone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		      'horsepower',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peakrpm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citympg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highwaympg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']</a:t>
            </a:r>
            <a:endParaRPr lang="id-ID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7893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Hyperparameter Tuning dengan param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eter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</a:p>
          <a:p>
            <a:pPr marL="133350" indent="0">
              <a:lnSpc>
                <a:spcPct val="150000"/>
              </a:lnSpc>
              <a:buClr>
                <a:srgbClr val="282828"/>
              </a:buClr>
              <a:buSzPts val="1500"/>
              <a:buNone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{'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border_count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100, 'depth': 3, 'iterations': 200, 'l2_leaf_reg': 10,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learning_rate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0.3}</a:t>
            </a:r>
            <a:endParaRPr lang="id-ID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Hasil: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0.992216664305715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0.9116818545120756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2614.8172380899923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65739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ditentukan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 pula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pasaran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berkisar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antara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9.000 – 15.000.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mayoritas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kasus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dikenal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mewah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jarak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tempuh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murah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603948"/>
            <a:ext cx="7934100" cy="2983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mengutamakan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mereka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serta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memberikan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bersaing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kisaran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antara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9.000 – 15.000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sesuai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pasaran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49456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31562"/>
            <a:ext cx="7934100" cy="3155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penentuan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antaranya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endParaRPr lang="en-US" sz="13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Dimensi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endParaRPr lang="en-US" sz="13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Jarak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tempuh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68404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8382474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https://www.kaggle.com/datasets/hellbuoy/car-price-prediction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“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Mobil”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86730"/>
            <a:ext cx="8185031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sangat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bervariasi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murah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hingga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dipengaruhi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oleh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keadaan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Calon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pelanggan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tertarik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sebanding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bersaing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menarik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calon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pelanggan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penyesuaian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produksi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699" y="613665"/>
            <a:ext cx="6598767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586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739852"/>
            <a:ext cx="7615559" cy="2741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Dataset terdiri dari: 26 kolom (10 kategorikal, 16 numerikal) dan 205 baris, serta tidak ada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missing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Dataset perlu dibersihkan karena terdapat beberapa kesalahan data.</a:t>
            </a: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556750"/>
            <a:ext cx="761555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 pada dataset: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bertipe numerik. Solusinya adalah mengganti tipe data kolom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 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 banyak </a:t>
            </a:r>
            <a:r>
              <a:rPr lang="id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model mobil yang berbeda-beda.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Solusinya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nama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id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839773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2319</Words>
  <Application>Microsoft Office PowerPoint</Application>
  <PresentationFormat>On-screen Show (16:9)</PresentationFormat>
  <Paragraphs>334</Paragraphs>
  <Slides>46</Slides>
  <Notes>46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Maven Pro SemiBold</vt:lpstr>
      <vt:lpstr>Inter Medium</vt:lpstr>
      <vt:lpstr>Inter</vt:lpstr>
      <vt:lpstr>Arial</vt:lpstr>
      <vt:lpstr>Inter SemiBold</vt:lpstr>
      <vt:lpstr>Simple Light</vt:lpstr>
      <vt:lpstr>Final Project Presentation</vt:lpstr>
      <vt:lpstr>Petunjuk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Data Cleansing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Train Test Split</vt:lpstr>
      <vt:lpstr>Metrik Evaluasi &amp; Model</vt:lpstr>
      <vt:lpstr>Evaluasi Model (Train Test Set 1)</vt:lpstr>
      <vt:lpstr>Evaluasi Model (Train Test Set 2)</vt:lpstr>
      <vt:lpstr>Evaluasi Model (Train Test Set 3)</vt:lpstr>
      <vt:lpstr>Hyperparameter Tuning</vt:lpstr>
      <vt:lpstr>Hyperparameter Tuning</vt:lpstr>
      <vt:lpstr>Hyperparameter Tuning (Train Test Set 1)</vt:lpstr>
      <vt:lpstr>Hyperparameter Tuning (Train Test Set 1)</vt:lpstr>
      <vt:lpstr>Hyperparameter Tuning (Train Test Set 2)</vt:lpstr>
      <vt:lpstr>Hyperparameter Tuning (Train Test Set 2)</vt:lpstr>
      <vt:lpstr>Hyperparameter Tuning (Train Test Set 3)</vt:lpstr>
      <vt:lpstr>Hyperparameter Tuning (Train Test Set 3)</vt:lpstr>
      <vt:lpstr>Model Final</vt:lpstr>
      <vt:lpstr>Model Final</vt:lpstr>
      <vt:lpstr>Conclusion</vt:lpstr>
      <vt:lpstr>Kesimpulan</vt:lpstr>
      <vt:lpstr>Saran</vt:lpstr>
      <vt:lpstr>Saran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Arsya Fikri</cp:lastModifiedBy>
  <cp:revision>70</cp:revision>
  <dcterms:modified xsi:type="dcterms:W3CDTF">2022-07-04T09:46:48Z</dcterms:modified>
</cp:coreProperties>
</file>