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306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5143500" type="screen16x9"/>
  <p:notesSz cx="6858000" cy="9144000"/>
  <p:embeddedFontLst>
    <p:embeddedFont>
      <p:font typeface="Inter" panose="020B0604020202020204" charset="0"/>
      <p:regular r:id="rId52"/>
      <p:bold r:id="rId53"/>
    </p:embeddedFont>
    <p:embeddedFont>
      <p:font typeface="Inter Medium" panose="020B0604020202020204" charset="0"/>
      <p:regular r:id="rId54"/>
      <p:bold r:id="rId55"/>
    </p:embeddedFont>
    <p:embeddedFont>
      <p:font typeface="Inter SemiBold" panose="020B0604020202020204" charset="0"/>
      <p:regular r:id="rId56"/>
      <p:bold r:id="rId57"/>
    </p:embeddedFont>
    <p:embeddedFont>
      <p:font typeface="Maven Pro SemiBold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j/y12EspiLFIskpBSW4f0MZqWv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B4884-3E62-40C7-90A7-F9378DFF8903}">
  <a:tblStyle styleId="{BB8B4884-3E62-40C7-90A7-F9378DFF8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c23136e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3c23136e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537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c23136e2c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3c23136e2c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c23136e2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13c23136e2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c23136e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13c23136e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7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Mhd. Arsya Fikri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US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Rhisa Adika Putri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l="-1001" r="15384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6" name="Google Shape;66;p1"/>
            <p:cNvPicPr preferRelativeResize="0"/>
            <p:nvPr/>
          </p:nvPicPr>
          <p:blipFill rotWithShape="1">
            <a:blip r:embed="rId6">
              <a:alphaModFix/>
            </a:blip>
            <a:srcRect l="9894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311700" y="1480550"/>
            <a:ext cx="7575000" cy="1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mobil, terdapat kesalahan penulisan. Sehingga perlu untuk memperbaiki kesalahan penulisan data tersebut.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1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1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5" name="Google Shape;185;p10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425" y="2453174"/>
            <a:ext cx="5522900" cy="916225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375" y="3818700"/>
            <a:ext cx="5552999" cy="81930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0" name="Google Shape;190;p10"/>
          <p:cNvCxnSpPr>
            <a:stCxn id="188" idx="2"/>
            <a:endCxn id="189" idx="0"/>
          </p:cNvCxnSpPr>
          <p:nvPr/>
        </p:nvCxnSpPr>
        <p:spPr>
          <a:xfrm>
            <a:off x="4423875" y="3369399"/>
            <a:ext cx="0" cy="449400"/>
          </a:xfrm>
          <a:prstGeom prst="straightConnector1">
            <a:avLst/>
          </a:prstGeom>
          <a:noFill/>
          <a:ln w="28575" cap="flat" cmpd="sng">
            <a:solidFill>
              <a:srgbClr val="A338E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23136e2c_1_0"/>
          <p:cNvSpPr txBox="1">
            <a:spLocks noGrp="1"/>
          </p:cNvSpPr>
          <p:nvPr>
            <p:ph type="body" idx="1"/>
          </p:nvPr>
        </p:nvSpPr>
        <p:spPr>
          <a:xfrm>
            <a:off x="311700" y="1480550"/>
            <a:ext cx="82059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car_ID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digunakan sebagai features karena tidak memiliki pengaruh, sehingga kolom tersebut dihapus.</a:t>
            </a:r>
            <a:endParaRPr/>
          </a:p>
        </p:txBody>
      </p:sp>
      <p:sp>
        <p:nvSpPr>
          <p:cNvPr id="196" name="Google Shape;196;g13c23136e2c_1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7" name="Google Shape;197;g13c23136e2c_1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98" name="Google Shape;198;g13c23136e2c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g13c23136e2c_1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g13c23136e2c_1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1" name="Google Shape;201;g13c23136e2c_1_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g13c23136e2c_1_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03" name="Google Shape;203;g13c23136e2c_1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1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1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1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3" name="Google Shape;213;p11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311699" y="1271174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Toyota dan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Mercury.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0027" y="2034040"/>
            <a:ext cx="3883947" cy="271511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6" name="Google Shape;236;p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7" name="Google Shape;23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" name="Google Shape;238;p1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40" name="Google Shape;240;p1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277862" y="396806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13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5292" y="1283207"/>
            <a:ext cx="6605912" cy="3213842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1" name="Google Shape;230;p12">
            <a:extLst>
              <a:ext uri="{FF2B5EF4-FFF2-40B4-BE49-F238E27FC236}">
                <a16:creationId xmlns:a16="http://schemas.microsoft.com/office/drawing/2014/main" id="{0DCC7E95-4B3B-4050-8A76-A9683118F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703" y="981856"/>
            <a:ext cx="1950301" cy="140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05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BMW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terkecil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~16000 dan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~41000.</a:t>
            </a:r>
            <a:endParaRPr lang="en-US" sz="1050" dirty="0">
              <a:ea typeface="Inter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Subaru dan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05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Buick.</a:t>
            </a:r>
            <a:endParaRPr sz="105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9" name="Google Shape;249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0" name="Google Shape;25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53" name="Google Shape;253;p1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bakar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gas.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bakar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diesel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cenderung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618D1D-1A79-4A29-B398-AB8A6351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1" y="2139724"/>
            <a:ext cx="6454078" cy="2572389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7" name="Google Shape;267;p1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empat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namun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selisihnya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tidak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terlalu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jauh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dibandingkan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Ternyata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empat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mahal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daripada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pintu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8FA6DE-6E4D-495D-ABD8-9B6E7C53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57" y="2366348"/>
            <a:ext cx="5954686" cy="2373347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78" name="Google Shape;27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9" name="Google Shape;279;p1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81" name="Google Shape;281;p16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16"/>
          <p:cNvSpPr txBox="1">
            <a:spLocks noGrp="1"/>
          </p:cNvSpPr>
          <p:nvPr>
            <p:ph type="body" idx="1"/>
          </p:nvPr>
        </p:nvSpPr>
        <p:spPr>
          <a:xfrm>
            <a:off x="311699" y="1032255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sedan,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convertible.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hardtop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dibandingkan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lainnya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994B73-C098-40B0-A04F-3F9117A5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87" y="2328014"/>
            <a:ext cx="5900426" cy="2351721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92" name="Google Shape;29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3" name="Google Shape;293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95" name="Google Shape;295;p1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7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penggerak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fwd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kemudian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rwd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dan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4wd.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penggerak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rwd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penggerak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lain.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C61158-EF1B-4813-BC00-A77BCD3C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94" y="2449766"/>
            <a:ext cx="5655812" cy="2254225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5" name="Google Shape;305;p1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06" name="Google Shape;30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1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p1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09" name="Google Shape;309;p1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Hampir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seluruh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depan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belakang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A847B2-BF1D-42BA-995C-57A6B0E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83" y="2143160"/>
            <a:ext cx="6401833" cy="2551565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9" name="Google Shape;319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1" name="Google Shape;321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19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ohc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ohcv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dibandingkan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lain.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A4F87E-8128-416B-97F9-44633790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17" y="2260196"/>
            <a:ext cx="6014165" cy="2397054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8" name="Google Shape;78;p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3" name="Google Shape;333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5" name="Google Shape;335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37" name="Google Shape;337;p20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berbanding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lurus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silinder.Tetapi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sym typeface="Inter"/>
              </a:rPr>
              <a:t>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6D0BC7F-3DC1-46E8-B80A-185224E3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04" y="2397364"/>
            <a:ext cx="5893792" cy="2349077"/>
          </a:xfrm>
          <a:prstGeom prst="rect">
            <a:avLst/>
          </a:prstGeom>
          <a:noFill/>
          <a:ln>
            <a:solidFill>
              <a:srgbClr val="A338E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48" name="Google Shape;34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9" name="Google Shape;349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51" name="Google Shape;351;p21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21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memiliki korelasi positif dengan WheelBase, CarLength, CarWidth.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5">
            <a:alphaModFix/>
          </a:blip>
          <a:srcRect l="1651" t="2410" r="3104"/>
          <a:stretch/>
        </p:blipFill>
        <p:spPr>
          <a:xfrm>
            <a:off x="3188029" y="2015835"/>
            <a:ext cx="2849062" cy="1995352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2928" y="2015836"/>
            <a:ext cx="2849063" cy="1996016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167" y="2016787"/>
            <a:ext cx="2923359" cy="199440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64" name="Google Shape;36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5" name="Google Shape;365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67" name="Google Shape;367;p2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22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yang sama juga terjadi dengan CurbWeight, EngineSize, dan HorsePower. Sama-sama memiliki korelasi positif.</a:t>
            </a:r>
            <a:endParaRPr/>
          </a:p>
          <a:p>
            <a:pPr marL="2857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436" y="2108398"/>
            <a:ext cx="2816420" cy="195480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8119" y="2108967"/>
            <a:ext cx="2909512" cy="1954231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73" name="Google Shape;373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87544" y="2108398"/>
            <a:ext cx="2791020" cy="195480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9" name="Google Shape;379;p2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80" name="Google Shape;38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1" name="Google Shape;381;p2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2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83" name="Google Shape;383;p2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Relasi antara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 dan CarWidth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7526" y="1688577"/>
            <a:ext cx="4148949" cy="278892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394" name="Google Shape;39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5" name="Google Shape;395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97" name="Google Shape;397;p2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 korelasi negatif didapati antara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harga mobil.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1" name="Google Shape;40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7136" y="1954828"/>
            <a:ext cx="3642283" cy="2573505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02" name="Google Shape;40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96199" y="1954333"/>
            <a:ext cx="3676147" cy="2574000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09" name="Google Shape;409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0" name="Google Shape;410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12" name="Google Shape;412;p2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25"/>
          <p:cNvSpPr txBox="1">
            <a:spLocks noGrp="1"/>
          </p:cNvSpPr>
          <p:nvPr>
            <p:ph type="body" idx="1"/>
          </p:nvPr>
        </p:nvSpPr>
        <p:spPr>
          <a:xfrm>
            <a:off x="311699" y="1144680"/>
            <a:ext cx="84465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dan horsepower mobil sedan sangat tersebar.</a:t>
            </a: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sedan, convertible, dan hardtop memiliki horsepower dan harga yang tinggi.</a:t>
            </a:r>
            <a:endParaRPr/>
          </a:p>
        </p:txBody>
      </p:sp>
      <p:pic>
        <p:nvPicPr>
          <p:cNvPr id="416" name="Google Shape;41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2187" y="1952413"/>
            <a:ext cx="3579627" cy="2883775"/>
          </a:xfrm>
          <a:prstGeom prst="rect">
            <a:avLst/>
          </a:prstGeom>
          <a:noFill/>
          <a:ln w="9525" cap="flat" cmpd="sng">
            <a:solidFill>
              <a:srgbClr val="A338EB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22" name="Google Shape;422;p2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p2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2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tiga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berbeda. Ketiga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perbandingan 80:20.</a:t>
            </a:r>
            <a:endParaRPr/>
          </a:p>
          <a:p>
            <a:pPr marL="41910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 menggunakan semua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(kolom) sebagai variabel X.</a:t>
            </a:r>
            <a:endParaRPr/>
          </a:p>
          <a:p>
            <a:pPr marL="41910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 hanya menggunakan lima belas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dipilih menggunakan Recursive Feature Elimination (RFE) sebagai variabel X. Features tersebut adalah: CarName, carbody, wheelbase, carlength, carwidth, carheight, curbweight, enginesize, boreratio, stroke, compressionratio, horsepower, peakrpm, citympg, highwaympg.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39" name="Google Shape;43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0" name="Google Shape;440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42" name="Google Shape;442;p2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c23136e2c_4_1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Char char="●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Terakhir,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 sama seperti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2, namun tidak menggunakan kolom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 variabel X. Features tersebut adalah: carbody, wheelbase, carlength, carwidth, carheight, curbweight, enginesize, fuelsystem, boreratio, stroke, compressionratio, horsepower, peakrpm, citympg, highwaympg.</a:t>
            </a: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g13c23136e2c_4_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51" name="Google Shape;451;g13c23136e2c_4_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52" name="Google Shape;452;g13c23136e2c_4_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3" name="Google Shape;453;g13c23136e2c_4_15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g13c23136e2c_4_15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55" name="Google Shape;455;g13c23136e2c_4_1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g13c23136e2c_4_1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57" name="Google Shape;457;g13c23136e2c_4_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 metrik yang digunakan untuk melakukan evaluasi model, yaitu: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Root Mean Square  Error (RMSE)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digunakan untuk melakukan prediksi data adalah: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64" name="Google Shape;464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65" name="Google Shape;465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6" name="Google Shape;466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Google Shape;467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68" name="Google Shape;468;p2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 Evaluasi &amp;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-US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2" name="Google Shape;92;p3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 txBox="1">
            <a:spLocks noGrp="1"/>
          </p:cNvSpPr>
          <p:nvPr>
            <p:ph type="body" idx="1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0.9769271779686195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0.8884510374294963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2938.6586133254214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0.9969026911894561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0.8916469405725752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2896.2560769213183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0.9761864193134654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0.9013070255673232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2764.1365130350314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77" name="Google Shape;477;p2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78" name="Google Shape;47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9" name="Google Shape;479;p2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2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81" name="Google Shape;481;p29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2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body" idx="1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0.9664779587306223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0.7766244098757875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4158.476247755773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0.9970891950172797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0.9053904313458858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2706.349618614288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0.9762696505671665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0.8991972505671848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2793.524970332716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90" name="Google Shape;490;p3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491" name="Google Shape;491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2" name="Google Shape;492;p3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3" name="Google Shape;493;p3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94" name="Google Shape;494;p30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 txBox="1">
            <a:spLocks noGrp="1"/>
          </p:cNvSpPr>
          <p:nvPr>
            <p:ph type="body" idx="1"/>
          </p:nvPr>
        </p:nvSpPr>
        <p:spPr>
          <a:xfrm>
            <a:off x="311700" y="10357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0.8867546368961448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0.8384786287065231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3536.1555877244746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0.9972299134133155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0.904788307555266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2714.9479717376603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0.9750821946014671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0.9015066387062215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2761.33977272386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03" name="Google Shape;503;p3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04" name="Google Shape;504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Google Shape;505;p3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3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07" name="Google Shape;507;p31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3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 model Linear Regression, menggunakan teknik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model Ridge Regression, Lasso Regression, dan ElasticNet.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500" i="1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CatBoost Regressor menggunakan teknik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Dengan rentang parameter: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'border_count': [32, 5, 10, 20, 50, 100, 200],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'depth': [3, 1, 2, 6, 4, 5, 7, 8, 9, 10],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'iterations': [250, 100, 150, 300, 200],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'l2_leaf_reg': [3, 1, 5, 10, 100, 25],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'learning_rate': [0.03, 0.001, 0.02, 0.1, 0.2, 0.3]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16" name="Google Shape;516;p3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17" name="Google Shape;51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8" name="Google Shape;518;p3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3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20" name="Google Shape;520;p32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3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Random Forest Regressor juga menggunakan teknik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Dengan rentang parameter: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'max_depth': [10, 20, 30, 40, 50, 60, 70, 80, 90, 100, 110, None],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'max_features': ['auto', 'sqrt'],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'min_samples_leaf': [1, 2, 4],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'min_samples_split': [2, 5, 10],</a:t>
            </a:r>
            <a:endParaRPr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'n_estimators': [200, 400, 600, 800, 1000, 1200, 1400, 1600, 1800, 2000]</a:t>
            </a: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30" name="Google Shape;530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31" name="Google Shape;531;p3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33" name="Google Shape;533;p3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  <a:endParaRPr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0.9706790231567023</a:t>
            </a:r>
            <a:endParaRPr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0.8898863151436888</a:t>
            </a: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2919.691845383933</a:t>
            </a:r>
            <a:endParaRPr dirty="0"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0.9956490810644396</a:t>
            </a:r>
            <a:endParaRPr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0.8987204601162909</a:t>
            </a:r>
            <a:endParaRPr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2800.1237723028817</a:t>
            </a:r>
            <a:endParaRPr dirty="0"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6, 'iterations': 300, 'l2_leaf_reg': 10, '</a:t>
            </a:r>
            <a:r>
              <a:rPr lang="en-US" sz="11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0.2</a:t>
            </a:r>
            <a:endParaRPr dirty="0"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2" name="Google Shape;542;p3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43" name="Google Shape;54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4" name="Google Shape;544;p3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46" name="Google Shape;546;p3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7" name="Google Shape;547;p3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0.9895469307491292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0.9019987154195722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2754.433254466897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{'n_estimators': 400, 'min_samples_split': 2, 'min_samples_leaf': 1, 'max_features': 'auto', 'max_depth': 30}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56" name="Google Shape;55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7" name="Google Shape;557;p3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8" name="Google Shape;558;p3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59" name="Google Shape;559;p3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3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1)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(Ridge)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0.9550133631624369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0.862739752379783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3259.7835049943287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0.992216664305715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0.9116818545120756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2614.8172380899923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{'border_count': 100, 'depth': 3, 'iterations': 200, 'l2_leaf_reg': 10, 'learning_rate': 0.3}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3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68" name="Google Shape;568;p3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69" name="Google Shape;569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0" name="Google Shape;570;p3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1" name="Google Shape;571;p3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72" name="Google Shape;572;p36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3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0.9895007383134786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0.9033846895150198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2734.886741028457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{'max_depth': 50, 'max_features': 'auto', 'min_samples_leaf': 1, 'min_samples_split': 2, 'n_estimators': 1600}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81" name="Google Shape;581;p3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82" name="Google Shape;58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3" name="Google Shape;583;p3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4" name="Google Shape;584;p3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85" name="Google Shape;585;p3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6" name="Google Shape;586;p3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2)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003846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 (Lasso)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0.8867129561991085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0.8371343180603643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3550.840460389619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0.9904638320428717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0.8938282289635902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2866.9551548008135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{'learning_rate': 0.2, 'l2_leaf_reg': 5, 'iterations': 300, 'depth': 2, 'border_count': 200}</a:t>
            </a:r>
            <a:endParaRPr/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595" name="Google Shape;59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6" name="Google Shape;596;p3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7" name="Google Shape;597;p3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598" name="Google Shape;598;p3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00" name="Google Shape;600;p3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4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4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0.9894094116274144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0.9035479851427963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2732.574561368306</a:t>
            </a:r>
            <a:endParaRPr/>
          </a:p>
          <a:p>
            <a:pPr marL="762000" lvl="1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Param: {'n_estimators': 1600, 'min_samples_split': 2, 'min_samples_leaf': 1, 'max_features': 'auto', 'max_depth': 30}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07" name="Google Shape;607;p3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08" name="Google Shape;608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9" name="Google Shape;609;p3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0" name="Google Shape;610;p3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11" name="Google Shape;611;p39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3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(Train Test Set 3)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40"/>
          <p:cNvGraphicFramePr/>
          <p:nvPr>
            <p:extLst>
              <p:ext uri="{D42A27DB-BD31-4B8C-83A1-F6EECF244321}">
                <p14:modId xmlns:p14="http://schemas.microsoft.com/office/powerpoint/2010/main" val="3050879956"/>
              </p:ext>
            </p:extLst>
          </p:nvPr>
        </p:nvGraphicFramePr>
        <p:xfrm>
          <a:off x="458500" y="1739850"/>
          <a:ext cx="8170900" cy="2057280"/>
        </p:xfrm>
        <a:graphic>
          <a:graphicData uri="http://schemas.openxmlformats.org/drawingml/2006/table">
            <a:tbl>
              <a:tblPr>
                <a:noFill/>
                <a:tableStyleId>{BB8B4884-3E62-40C7-90A7-F9378DFF8903}</a:tableStyleId>
              </a:tblPr>
              <a:tblGrid>
                <a:gridCol w="26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1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2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3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Linear Regression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0.888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2938.658</a:t>
                      </a:r>
                      <a:endParaRPr b="1" dirty="0">
                        <a:solidFill>
                          <a:schemeClr val="tx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0.776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4158.476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0.838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3536.155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CatBoost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2896.256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0.905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2706.349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0.904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2714.947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0.901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2764.136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0.899</a:t>
                      </a:r>
                      <a:endParaRPr sz="1100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2793.524</a:t>
                      </a:r>
                      <a:endParaRPr dirty="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0.901</a:t>
                      </a:r>
                      <a:endParaRPr sz="1100" b="1" dirty="0">
                        <a:solidFill>
                          <a:schemeClr val="tx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2761.339</a:t>
                      </a:r>
                      <a:endParaRPr b="1" dirty="0">
                        <a:solidFill>
                          <a:schemeClr val="tx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9" name="Google Shape;619;p4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20" name="Google Shape;620;p4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21" name="Google Shape;62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2" name="Google Shape;622;p4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3" name="Google Shape;623;p4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24" name="Google Shape;624;p40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5" name="Google Shape;625;p4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Basic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7" name="Google Shape;627;p40"/>
          <p:cNvCxnSpPr/>
          <p:nvPr/>
        </p:nvCxnSpPr>
        <p:spPr>
          <a:xfrm>
            <a:off x="467600" y="1753475"/>
            <a:ext cx="2696400" cy="38190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40"/>
          <p:cNvSpPr txBox="1"/>
          <p:nvPr/>
        </p:nvSpPr>
        <p:spPr>
          <a:xfrm>
            <a:off x="643375" y="17785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Model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" name="Google Shape;629;p40"/>
          <p:cNvSpPr txBox="1"/>
          <p:nvPr/>
        </p:nvSpPr>
        <p:spPr>
          <a:xfrm>
            <a:off x="1881625" y="1663650"/>
            <a:ext cx="13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Inter"/>
                <a:ea typeface="Inter"/>
                <a:cs typeface="Inter"/>
                <a:sym typeface="Inter"/>
              </a:rPr>
              <a:t>Train Test Set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g13c23136e2c_4_0"/>
          <p:cNvGraphicFramePr/>
          <p:nvPr>
            <p:extLst>
              <p:ext uri="{D42A27DB-BD31-4B8C-83A1-F6EECF244321}">
                <p14:modId xmlns:p14="http://schemas.microsoft.com/office/powerpoint/2010/main" val="2362031598"/>
              </p:ext>
            </p:extLst>
          </p:nvPr>
        </p:nvGraphicFramePr>
        <p:xfrm>
          <a:off x="458500" y="1739850"/>
          <a:ext cx="8170900" cy="2250066"/>
        </p:xfrm>
        <a:graphic>
          <a:graphicData uri="http://schemas.openxmlformats.org/drawingml/2006/table">
            <a:tbl>
              <a:tblPr>
                <a:noFill/>
                <a:tableStyleId>{BB8B4884-3E62-40C7-90A7-F9378DFF8903}</a:tableStyleId>
              </a:tblPr>
              <a:tblGrid>
                <a:gridCol w="26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1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2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Train Test Set 3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Linear Regression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(Ridge)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0.889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2919.691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(Ridge)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0.862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3259.783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(Lasso)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0.837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3550.84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CatBoost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2800.123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0.911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2614.817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0.893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2866.955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 Regressor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2754.433</a:t>
                      </a:r>
                      <a:endParaRPr sz="110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0.903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2734.886</a:t>
                      </a:r>
                      <a:endParaRPr sz="1100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R2: 0.903</a:t>
                      </a:r>
                      <a:endParaRPr b="1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82828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RMSE: 2732.574</a:t>
                      </a:r>
                      <a:endParaRPr sz="1100" b="1" dirty="0">
                        <a:solidFill>
                          <a:srgbClr val="282828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338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" name="Google Shape;635;g13c23136e2c_4_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6" name="Google Shape;636;g13c23136e2c_4_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37" name="Google Shape;637;g13c23136e2c_4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38" name="Google Shape;638;g13c23136e2c_4_0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9" name="Google Shape;639;g13c23136e2c_4_0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40" name="Google Shape;640;g13c23136e2c_4_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1" name="Google Shape;641;g13c23136e2c_4_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 Model Tuning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42" name="Google Shape;642;g13c23136e2c_4_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43" name="Google Shape;643;g13c23136e2c_4_0"/>
          <p:cNvCxnSpPr/>
          <p:nvPr/>
        </p:nvCxnSpPr>
        <p:spPr>
          <a:xfrm>
            <a:off x="467600" y="1753475"/>
            <a:ext cx="2696400" cy="38190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g13c23136e2c_4_0"/>
          <p:cNvSpPr txBox="1"/>
          <p:nvPr/>
        </p:nvSpPr>
        <p:spPr>
          <a:xfrm>
            <a:off x="643375" y="1778575"/>
            <a:ext cx="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ter"/>
                <a:ea typeface="Inter"/>
                <a:cs typeface="Inter"/>
                <a:sym typeface="Inter"/>
              </a:rPr>
              <a:t>Model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g13c23136e2c_4_0"/>
          <p:cNvSpPr txBox="1"/>
          <p:nvPr/>
        </p:nvSpPr>
        <p:spPr>
          <a:xfrm>
            <a:off x="1881625" y="1663650"/>
            <a:ext cx="131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Inter"/>
                <a:ea typeface="Inter"/>
                <a:cs typeface="Inter"/>
                <a:sym typeface="Inter"/>
              </a:rPr>
              <a:t>Train Test Set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c23136e2c_1_13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Model CatBoost Regressor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lima belas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dipilih menggunakan Recursive Feature Elimination (RFE) sebagai variabel X (Train Test Set 2)</a:t>
            </a:r>
            <a:b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15 features tersebut: ['CarName', 'carbody', 'wheelbase', 'carlength', 'carwidth', 'carheight’,</a:t>
            </a:r>
            <a:endParaRPr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		      'curbweight', 'enginesize', 'boreratio', 'stroke', 'compressionratio',</a:t>
            </a:r>
            <a:endParaRPr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		      'horsepower', 'peakrpm', 'citympg', 'highwaympg']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1" name="Google Shape;651;g13c23136e2c_1_1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52" name="Google Shape;652;g13c23136e2c_1_1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53" name="Google Shape;653;g13c23136e2c_1_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4" name="Google Shape;654;g13c23136e2c_1_13"/>
            <p:cNvCxnSpPr/>
            <p:nvPr/>
          </p:nvCxnSpPr>
          <p:spPr>
            <a:xfrm>
              <a:off x="1632394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5" name="Google Shape;655;g13c23136e2c_1_13"/>
            <p:cNvCxnSpPr/>
            <p:nvPr/>
          </p:nvCxnSpPr>
          <p:spPr>
            <a:xfrm>
              <a:off x="1632360" y="460384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56" name="Google Shape;656;g13c23136e2c_1_13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g13c23136e2c_1_1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58" name="Google Shape;658;g13c23136e2c_1_1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Hyperparameter Tuning dengan parameter: </a:t>
            </a:r>
            <a:endParaRPr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12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{'border_count': 100, 'depth': 3, 'iterations': 200, 'l2_leaf_reg': 10, 'learning_rate': 0.3}</a:t>
            </a: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Hasil:</a:t>
            </a:r>
            <a:endParaRPr/>
          </a:p>
          <a:p>
            <a:pPr marL="76200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R2: 0.9116818545120756</a:t>
            </a:r>
            <a:endParaRPr/>
          </a:p>
          <a:p>
            <a:pPr marL="76200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1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2614.8172380899923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None/>
            </a:pP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4" name="Google Shape;664;p4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5" name="Google Shape;665;p4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66" name="Google Shape;66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7" name="Google Shape;667;p4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4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69" name="Google Shape;669;p41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0" name="Google Shape;670;p4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0" name="Google Shape;680;p42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42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2" name="Google Shape;682;p42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ditentukan berdasarkan spesifikasi dan nama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-nya.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bagus spesifikasi suatu mobil, maka akan semakin mahal pula harga mobil tersebut.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 harga jual mobil di pasaran berkisar antara 9.000 – 15.000.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mayoritas kasus, mobil dengan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dikenal mewah memiliki harga lebih mahal.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tinggi jarak tempuh suatu mobil, maka akan semakin murah harga mobil tersebut.</a:t>
            </a:r>
            <a:endParaRPr/>
          </a:p>
          <a:p>
            <a:pPr marL="2857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93" name="Google Shape;693;p43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694" name="Google Shape;694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5" name="Google Shape;695;p43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6" name="Google Shape;696;p43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7" name="Google Shape;697;p43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43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4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mobil harus mengutamakan spesifikasi dan kualitas mobil mereka serta memberikan harga jual yang bersaing.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dapat menentukan harga jual mobil dengan kisaran antara 9.000 – 15.000 sesuai dengan banyaknya harga mobil di pasaran.</a:t>
            </a:r>
            <a:endParaRPr/>
          </a:p>
          <a:p>
            <a:pPr marL="2857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6" name="Google Shape;706;p4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07" name="Google Shape;707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8" name="Google Shape;708;p4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9" name="Google Shape;709;p4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10" name="Google Shape;710;p44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1" name="Google Shape;711;p4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12" name="Google Shape;712;p4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>
            <a:spLocks noGrp="1"/>
          </p:cNvSpPr>
          <p:nvPr>
            <p:ph type="body" idx="1"/>
          </p:nvPr>
        </p:nvSpPr>
        <p:spPr>
          <a:xfrm>
            <a:off x="311700" y="1431562"/>
            <a:ext cx="7934100" cy="315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 kuat yang dapat digunakan perusahaan dalam penentuan harga mobil di antaranya: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</a:t>
            </a:r>
            <a:endParaRPr sz="13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 mobil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 dan kualitas mesin</a:t>
            </a:r>
            <a:endParaRPr sz="13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 tempuh mobil.</a:t>
            </a:r>
            <a:endParaRPr/>
          </a:p>
        </p:txBody>
      </p:sp>
      <p:sp>
        <p:nvSpPr>
          <p:cNvPr id="718" name="Google Shape;718;p4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19" name="Google Shape;719;p4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20" name="Google Shape;720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1" name="Google Shape;721;p4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723" name="Google Shape;723;p45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4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25" name="Google Shape;725;p4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31" name="Google Shape;73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6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46"/>
          <p:cNvPicPr preferRelativeResize="0"/>
          <p:nvPr/>
        </p:nvPicPr>
        <p:blipFill rotWithShape="1">
          <a:blip r:embed="rId4">
            <a:alphaModFix/>
          </a:blip>
          <a:srcRect l="9894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382474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500" u="sng">
                <a:solidFill>
                  <a:srgbClr val="A338EB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https://www.kaggle.com/datasets/hellbuoy/car-price-prediction</a:t>
            </a:r>
            <a:r>
              <a:rPr lang="en-US" sz="1500">
                <a:solidFill>
                  <a:srgbClr val="A338EB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solidFill>
                <a:srgbClr val="A338EB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-US" sz="1500" b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“Harga Mobil” berdasarkan spesifikasi dan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"/>
            <p:cNvPicPr preferRelativeResize="0"/>
            <p:nvPr/>
          </p:nvPicPr>
          <p:blipFill rotWithShape="1">
            <a:blip r:embed="rId5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Eksplorasi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 amt="50000"/>
          </a:blip>
          <a:srcRect r="43099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l="9894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l="9894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311700" y="1399705"/>
            <a:ext cx="81849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sangat bervariasi dari yang murah hingga mahal. 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mobil dipengaruhi oleh banyak hal, seperti spesifikasi dan keadaan mobil.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 pelanggan tertarik dengan mobil yang memiliki harga sebanding dengan spesifikasinya. 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 bersaing harga, maka semakin menarik minat calon pelanggan untuk memilih mobil.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4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Sehingga, perusahaan mobil perlu melakukan penyesuaian harga jual dan kualitas produksi mobil.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311699" y="613665"/>
            <a:ext cx="6598767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311699" y="1511252"/>
            <a:ext cx="7615500" cy="27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terdiri dari: 26 kolom (10 kategorikal, 16 numerikal) dan 205 baris, serta tidak ada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Dataset perlu dibersihkan karena terdapat beberapa kesalahan data.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 pada dataset:</a:t>
            </a:r>
            <a:endParaRPr/>
          </a:p>
          <a:p>
            <a:pPr marL="28575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 numerik. Solusinya adalah mengganti tipe data kolom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marL="28575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banyak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model mobil yang berbeda-beda. Solusinya adalah hanya menggunakan nama </a:t>
            </a:r>
            <a:r>
              <a:rPr lang="en-US" sz="1500" i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mobil.</a:t>
            </a:r>
            <a:endParaRPr/>
          </a:p>
          <a:p>
            <a:pPr marL="28575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171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b="0" i="0" u="none" strike="noStrike" cap="none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72" name="Google Shape;172;p9"/>
            <p:cNvPicPr preferRelativeResize="0"/>
            <p:nvPr/>
          </p:nvPicPr>
          <p:blipFill rotWithShape="1">
            <a:blip r:embed="rId4">
              <a:alphaModFix/>
            </a:blip>
            <a:srcRect l="9894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i="0" u="none" strike="noStrike" cap="none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 i="0" u="none" strike="noStrike" cap="none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2648</Words>
  <Application>Microsoft Office PowerPoint</Application>
  <PresentationFormat>On-screen Show (16:9)</PresentationFormat>
  <Paragraphs>402</Paragraphs>
  <Slides>49</Slides>
  <Notes>49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Inter Medium</vt:lpstr>
      <vt:lpstr>Maven Pro SemiBold</vt:lpstr>
      <vt:lpstr>Inter SemiBold</vt:lpstr>
      <vt:lpstr>Arial</vt:lpstr>
      <vt:lpstr>Inter</vt:lpstr>
      <vt:lpstr>Simple Light</vt:lpstr>
      <vt:lpstr>Final Project Presentation</vt:lpstr>
      <vt:lpstr>Petunjuk</vt:lpstr>
      <vt:lpstr>Latar Belakang Eksplorasi Data dan Visualisasi Modelling Kesimpulan</vt:lpstr>
      <vt:lpstr>Latar Belakang</vt:lpstr>
      <vt:lpstr>Latar Belakang Project</vt:lpstr>
      <vt:lpstr>Eksplorasi Data dan Visualisasi</vt:lpstr>
      <vt:lpstr>Business Understanding</vt:lpstr>
      <vt:lpstr>Data Cleansing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Train Test Split</vt:lpstr>
      <vt:lpstr>Train Test Split</vt:lpstr>
      <vt:lpstr>Metrik Evaluasi &amp; Model</vt:lpstr>
      <vt:lpstr>Evaluasi Model (Train Test Set 1)</vt:lpstr>
      <vt:lpstr>Evaluasi Model (Train Test Set 2)</vt:lpstr>
      <vt:lpstr>Evaluasi Model (Train Test Set 3)</vt:lpstr>
      <vt:lpstr>Hyperparameter Tuning</vt:lpstr>
      <vt:lpstr>Hyperparameter Tuning</vt:lpstr>
      <vt:lpstr>Hyperparameter Tuning (Train Test Set 1)</vt:lpstr>
      <vt:lpstr>Hyperparameter Tuning (Train Test Set 1)</vt:lpstr>
      <vt:lpstr>Hyperparameter Tuning (Train Test Set 2)</vt:lpstr>
      <vt:lpstr>Hyperparameter Tuning (Train Test Set 2)</vt:lpstr>
      <vt:lpstr>Hyperparameter Tuning (Train Test Set 3)</vt:lpstr>
      <vt:lpstr>Hyperparameter Tuning (Train Test Set 3)</vt:lpstr>
      <vt:lpstr>Evaluasi Model Basic</vt:lpstr>
      <vt:lpstr>Evaluasi Model Tuning</vt:lpstr>
      <vt:lpstr>Model Final</vt:lpstr>
      <vt:lpstr>Model Final</vt:lpstr>
      <vt:lpstr>Conclusion</vt:lpstr>
      <vt:lpstr>Kesimpulan</vt:lpstr>
      <vt:lpstr>Saran</vt:lpstr>
      <vt:lpstr>Saran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Arsya Fikri</cp:lastModifiedBy>
  <cp:revision>3</cp:revision>
  <dcterms:modified xsi:type="dcterms:W3CDTF">2022-07-13T19:31:18Z</dcterms:modified>
</cp:coreProperties>
</file>