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8" r:id="rId3"/>
    <p:sldId id="339" r:id="rId4"/>
    <p:sldId id="337" r:id="rId5"/>
    <p:sldId id="340" r:id="rId6"/>
    <p:sldId id="341" r:id="rId7"/>
    <p:sldId id="349" r:id="rId8"/>
    <p:sldId id="350" r:id="rId9"/>
    <p:sldId id="351" r:id="rId10"/>
    <p:sldId id="352" r:id="rId11"/>
    <p:sldId id="353" r:id="rId12"/>
    <p:sldId id="354" r:id="rId13"/>
    <p:sldId id="355" r:id="rId14"/>
    <p:sldId id="357" r:id="rId15"/>
    <p:sldId id="356" r:id="rId16"/>
    <p:sldId id="358" r:id="rId17"/>
    <p:sldId id="359" r:id="rId18"/>
    <p:sldId id="342" r:id="rId19"/>
    <p:sldId id="343" r:id="rId20"/>
    <p:sldId id="344" r:id="rId21"/>
    <p:sldId id="345" r:id="rId22"/>
    <p:sldId id="346" r:id="rId23"/>
    <p:sldId id="347" r:id="rId24"/>
    <p:sldId id="348" r:id="rId25"/>
    <p:sldId id="3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ABE13C2-28FE-4311-BC4A-115BA505BB08}" type="datetimeFigureOut">
              <a:rPr lang="en-US" smtClean="0"/>
              <a:t>9/21/2021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058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408021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15802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413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4545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BE13C2-28FE-4311-BC4A-115BA505BB08}"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72169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BE13C2-28FE-4311-BC4A-115BA505BB08}"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39800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310432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538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5799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BE13C2-28FE-4311-BC4A-115BA505BB0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47095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17179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E13C2-28FE-4311-BC4A-115BA505BB08}"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99382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E13C2-28FE-4311-BC4A-115BA505BB08}"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95006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E13C2-28FE-4311-BC4A-115BA505BB08}"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3575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31896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4399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BE13C2-28FE-4311-BC4A-115BA505BB08}" type="datetimeFigureOut">
              <a:rPr lang="en-US" smtClean="0"/>
              <a:t>9/21/2021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83CAD5-BDC1-4865-892C-C79C0DE5EC85}" type="slidenum">
              <a:rPr lang="en-US" smtClean="0"/>
              <a:t>‹#›</a:t>
            </a:fld>
            <a:endParaRPr lang="en-US"/>
          </a:p>
        </p:txBody>
      </p:sp>
    </p:spTree>
    <p:extLst>
      <p:ext uri="{BB962C8B-B14F-4D97-AF65-F5344CB8AC3E}">
        <p14:creationId xmlns:p14="http://schemas.microsoft.com/office/powerpoint/2010/main" val="1007753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User INTERFACE</a:t>
            </a:r>
            <a:endParaRPr lang="id-ID" dirty="0"/>
          </a:p>
        </p:txBody>
      </p:sp>
      <p:sp>
        <p:nvSpPr>
          <p:cNvPr id="3" name="Subtitle 2"/>
          <p:cNvSpPr>
            <a:spLocks noGrp="1"/>
          </p:cNvSpPr>
          <p:nvPr>
            <p:ph type="subTitle" idx="1"/>
          </p:nvPr>
        </p:nvSpPr>
        <p:spPr/>
        <p:txBody>
          <a:bodyPr/>
          <a:lstStyle/>
          <a:p>
            <a:r>
              <a:rPr lang="en-GB" dirty="0" err="1"/>
              <a:t>Romi</a:t>
            </a:r>
            <a:r>
              <a:rPr lang="en-GB" dirty="0"/>
              <a:t> FADILLAH RAHMAT</a:t>
            </a:r>
            <a:endParaRPr lang="id-ID" dirty="0"/>
          </a:p>
        </p:txBody>
      </p:sp>
    </p:spTree>
    <p:extLst>
      <p:ext uri="{BB962C8B-B14F-4D97-AF65-F5344CB8AC3E}">
        <p14:creationId xmlns:p14="http://schemas.microsoft.com/office/powerpoint/2010/main" val="120448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PADDING - ALTERNATIVE</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An alternative approach is to specify the padding in a dimension resource file instead. Using a dimension resource file makes it easier to maintain the padding of all the layouts in your app.</a:t>
            </a:r>
          </a:p>
          <a:p>
            <a:endParaRPr lang="en-ID" dirty="0"/>
          </a:p>
          <a:p>
            <a:endParaRPr lang="en-ID" dirty="0"/>
          </a:p>
          <a:p>
            <a:endParaRPr lang="en-ID" dirty="0"/>
          </a:p>
          <a:p>
            <a:r>
              <a:rPr lang="en-ID" dirty="0"/>
              <a:t>Android then looks up the values of the attributes at runtime in the dimension resource file. This file is located in the </a:t>
            </a:r>
            <a:r>
              <a:rPr lang="en-ID" i="1" dirty="0"/>
              <a:t>app/</a:t>
            </a:r>
            <a:r>
              <a:rPr lang="en-ID" i="1" dirty="0" err="1"/>
              <a:t>src</a:t>
            </a:r>
            <a:r>
              <a:rPr lang="en-ID" i="1" dirty="0"/>
              <a:t>/main/res/values </a:t>
            </a:r>
            <a:r>
              <a:rPr lang="en-ID" dirty="0"/>
              <a:t>folder, and it’s usually called </a:t>
            </a:r>
            <a:r>
              <a:rPr lang="en-ID" i="1" dirty="0"/>
              <a:t>dimens.xml</a:t>
            </a:r>
            <a:r>
              <a:rPr lang="en-ID" dirty="0"/>
              <a:t>:</a:t>
            </a:r>
          </a:p>
          <a:p>
            <a:endParaRPr lang="en-GB" dirty="0"/>
          </a:p>
        </p:txBody>
      </p:sp>
      <p:pic>
        <p:nvPicPr>
          <p:cNvPr id="4" name="Picture 3">
            <a:extLst>
              <a:ext uri="{FF2B5EF4-FFF2-40B4-BE49-F238E27FC236}">
                <a16:creationId xmlns:a16="http://schemas.microsoft.com/office/drawing/2014/main" id="{E7DB48DD-8236-4B41-8B92-25892FC646B1}"/>
              </a:ext>
            </a:extLst>
          </p:cNvPr>
          <p:cNvPicPr>
            <a:picLocks noChangeAspect="1"/>
          </p:cNvPicPr>
          <p:nvPr/>
        </p:nvPicPr>
        <p:blipFill>
          <a:blip r:embed="rId2"/>
          <a:stretch>
            <a:fillRect/>
          </a:stretch>
        </p:blipFill>
        <p:spPr>
          <a:xfrm>
            <a:off x="1835657" y="3124490"/>
            <a:ext cx="7834123" cy="1803514"/>
          </a:xfrm>
          <a:prstGeom prst="rect">
            <a:avLst/>
          </a:prstGeom>
        </p:spPr>
      </p:pic>
      <p:pic>
        <p:nvPicPr>
          <p:cNvPr id="5" name="Picture 4">
            <a:extLst>
              <a:ext uri="{FF2B5EF4-FFF2-40B4-BE49-F238E27FC236}">
                <a16:creationId xmlns:a16="http://schemas.microsoft.com/office/drawing/2014/main" id="{F8BE9720-D07C-4D6D-8F01-0A2ECEEE1584}"/>
              </a:ext>
            </a:extLst>
          </p:cNvPr>
          <p:cNvPicPr>
            <a:picLocks noChangeAspect="1"/>
          </p:cNvPicPr>
          <p:nvPr/>
        </p:nvPicPr>
        <p:blipFill>
          <a:blip r:embed="rId3"/>
          <a:stretch>
            <a:fillRect/>
          </a:stretch>
        </p:blipFill>
        <p:spPr>
          <a:xfrm>
            <a:off x="4636443" y="5681147"/>
            <a:ext cx="7376078" cy="988698"/>
          </a:xfrm>
          <a:prstGeom prst="rect">
            <a:avLst/>
          </a:prstGeom>
        </p:spPr>
      </p:pic>
    </p:spTree>
    <p:extLst>
      <p:ext uri="{BB962C8B-B14F-4D97-AF65-F5344CB8AC3E}">
        <p14:creationId xmlns:p14="http://schemas.microsoft.com/office/powerpoint/2010/main" val="420363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VIEWS RELATIVE TO THE PARENT LAYOUT</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When you use a relative layout, you need to tell Android where you want its views to appear relative to other views in the layout, or to its parent. A view’s parent is the layout that contains the view. </a:t>
            </a:r>
          </a:p>
          <a:p>
            <a:r>
              <a:rPr lang="en-ID" dirty="0"/>
              <a:t>If you want a view to always appear in a particular position on the screen, irrespective of the screen size or orientation, you need to position the view relative to its </a:t>
            </a:r>
            <a:r>
              <a:rPr lang="en-ID" i="1" dirty="0"/>
              <a:t>parent</a:t>
            </a:r>
            <a:r>
              <a:rPr lang="en-ID" dirty="0"/>
              <a:t>. As an example, here’s how you’d make sure a button always appears in the top-right corner of the layout: </a:t>
            </a:r>
          </a:p>
          <a:p>
            <a:endParaRPr lang="en-ID" dirty="0"/>
          </a:p>
          <a:p>
            <a:endParaRPr lang="en-ID" dirty="0"/>
          </a:p>
          <a:p>
            <a:endParaRPr lang="en-ID" dirty="0"/>
          </a:p>
          <a:p>
            <a:endParaRPr lang="en-ID" dirty="0"/>
          </a:p>
          <a:p>
            <a:endParaRPr lang="en-GB" dirty="0"/>
          </a:p>
        </p:txBody>
      </p:sp>
      <p:pic>
        <p:nvPicPr>
          <p:cNvPr id="4" name="Picture 3">
            <a:extLst>
              <a:ext uri="{FF2B5EF4-FFF2-40B4-BE49-F238E27FC236}">
                <a16:creationId xmlns:a16="http://schemas.microsoft.com/office/drawing/2014/main" id="{DFC0E985-87E0-41AC-A55A-254851D27387}"/>
              </a:ext>
            </a:extLst>
          </p:cNvPr>
          <p:cNvPicPr>
            <a:picLocks noChangeAspect="1"/>
          </p:cNvPicPr>
          <p:nvPr/>
        </p:nvPicPr>
        <p:blipFill>
          <a:blip r:embed="rId2"/>
          <a:stretch>
            <a:fillRect/>
          </a:stretch>
        </p:blipFill>
        <p:spPr>
          <a:xfrm>
            <a:off x="2878995" y="5000936"/>
            <a:ext cx="6862748" cy="1857064"/>
          </a:xfrm>
          <a:prstGeom prst="rect">
            <a:avLst/>
          </a:prstGeom>
        </p:spPr>
      </p:pic>
    </p:spTree>
    <p:extLst>
      <p:ext uri="{BB962C8B-B14F-4D97-AF65-F5344CB8AC3E}">
        <p14:creationId xmlns:p14="http://schemas.microsoft.com/office/powerpoint/2010/main" val="171909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RELATIVE TO THE PARENT LAYOUT</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The lines of code </a:t>
            </a:r>
          </a:p>
          <a:p>
            <a:pPr marL="0" indent="0">
              <a:buNone/>
            </a:pPr>
            <a:r>
              <a:rPr lang="en-ID" dirty="0"/>
              <a:t>	</a:t>
            </a:r>
            <a:r>
              <a:rPr lang="en-ID" dirty="0" err="1"/>
              <a:t>android:layout_alignParentTop</a:t>
            </a:r>
            <a:r>
              <a:rPr lang="en-ID" dirty="0"/>
              <a:t>="true" </a:t>
            </a:r>
          </a:p>
          <a:p>
            <a:pPr marL="0" indent="0">
              <a:buNone/>
            </a:pPr>
            <a:r>
              <a:rPr lang="en-ID" dirty="0"/>
              <a:t>	</a:t>
            </a:r>
            <a:r>
              <a:rPr lang="en-ID" dirty="0" err="1"/>
              <a:t>android:layout_alignParentRight</a:t>
            </a:r>
            <a:r>
              <a:rPr lang="en-ID" dirty="0"/>
              <a:t>="true" </a:t>
            </a:r>
            <a:endParaRPr lang="en-GB" dirty="0"/>
          </a:p>
          <a:p>
            <a:pPr marL="0" indent="0">
              <a:buNone/>
            </a:pPr>
            <a:r>
              <a:rPr lang="en-ID" dirty="0"/>
              <a:t>mean that the top edge of the button is aligned to the top edge of the layout, and the right edge of the button is aligned to the right edge of the layout. This will be the case no matter what the screen size or orientation of your device: </a:t>
            </a:r>
            <a:endParaRPr lang="en-GB" dirty="0"/>
          </a:p>
        </p:txBody>
      </p:sp>
      <p:pic>
        <p:nvPicPr>
          <p:cNvPr id="4" name="Picture 3">
            <a:extLst>
              <a:ext uri="{FF2B5EF4-FFF2-40B4-BE49-F238E27FC236}">
                <a16:creationId xmlns:a16="http://schemas.microsoft.com/office/drawing/2014/main" id="{1E4AF768-1A27-47D7-958D-69106B4EC910}"/>
              </a:ext>
            </a:extLst>
          </p:cNvPr>
          <p:cNvPicPr>
            <a:picLocks noChangeAspect="1"/>
          </p:cNvPicPr>
          <p:nvPr/>
        </p:nvPicPr>
        <p:blipFill>
          <a:blip r:embed="rId2"/>
          <a:stretch>
            <a:fillRect/>
          </a:stretch>
        </p:blipFill>
        <p:spPr>
          <a:xfrm>
            <a:off x="3237339" y="4696893"/>
            <a:ext cx="5714144" cy="2018672"/>
          </a:xfrm>
          <a:prstGeom prst="rect">
            <a:avLst/>
          </a:prstGeom>
        </p:spPr>
      </p:pic>
    </p:spTree>
    <p:extLst>
      <p:ext uri="{BB962C8B-B14F-4D97-AF65-F5344CB8AC3E}">
        <p14:creationId xmlns:p14="http://schemas.microsoft.com/office/powerpoint/2010/main" val="5104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076507" cy="1233142"/>
          </a:xfrm>
        </p:spPr>
        <p:txBody>
          <a:bodyPr>
            <a:normAutofit fontScale="90000"/>
          </a:bodyPr>
          <a:lstStyle/>
          <a:p>
            <a:r>
              <a:rPr lang="en-GB" dirty="0"/>
              <a:t>ATTRIBUTE FOR POSITIONING RELATIVE TO PARENT LAYOUT</a:t>
            </a:r>
          </a:p>
        </p:txBody>
      </p:sp>
      <p:pic>
        <p:nvPicPr>
          <p:cNvPr id="5" name="Content Placeholder 4">
            <a:extLst>
              <a:ext uri="{FF2B5EF4-FFF2-40B4-BE49-F238E27FC236}">
                <a16:creationId xmlns:a16="http://schemas.microsoft.com/office/drawing/2014/main" id="{2244DD97-4002-4834-9139-F15D92418EAA}"/>
              </a:ext>
            </a:extLst>
          </p:cNvPr>
          <p:cNvPicPr>
            <a:picLocks noGrp="1" noChangeAspect="1"/>
          </p:cNvPicPr>
          <p:nvPr>
            <p:ph idx="1"/>
          </p:nvPr>
        </p:nvPicPr>
        <p:blipFill>
          <a:blip r:embed="rId2"/>
          <a:stretch>
            <a:fillRect/>
          </a:stretch>
        </p:blipFill>
        <p:spPr>
          <a:xfrm>
            <a:off x="6516620" y="242468"/>
            <a:ext cx="4844800" cy="6341001"/>
          </a:xfrm>
          <a:prstGeom prst="rect">
            <a:avLst/>
          </a:prstGeom>
        </p:spPr>
      </p:pic>
    </p:spTree>
    <p:extLst>
      <p:ext uri="{BB962C8B-B14F-4D97-AF65-F5344CB8AC3E}">
        <p14:creationId xmlns:p14="http://schemas.microsoft.com/office/powerpoint/2010/main" val="295258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Positioning views relative to other views</a:t>
            </a:r>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In addition to positioning views relative to the parent layout, you can also position views relative to other views. You do this when you want views to stay aligned in some way, irrespective of the screen size or orientation.</a:t>
            </a:r>
          </a:p>
          <a:p>
            <a:r>
              <a:rPr lang="en-ID" dirty="0"/>
              <a:t>In order to position a view relative to another view, the view you’re using as an anchor must be given an ID using the </a:t>
            </a:r>
            <a:r>
              <a:rPr lang="en-ID" dirty="0" err="1"/>
              <a:t>android:id</a:t>
            </a:r>
            <a:r>
              <a:rPr lang="en-ID" dirty="0"/>
              <a:t> </a:t>
            </a:r>
          </a:p>
          <a:p>
            <a:pPr marL="0" indent="0" algn="ctr">
              <a:buNone/>
            </a:pPr>
            <a:r>
              <a:rPr lang="en-ID" b="1" dirty="0" err="1"/>
              <a:t>android:id</a:t>
            </a:r>
            <a:r>
              <a:rPr lang="en-ID" b="1" dirty="0"/>
              <a:t>="@+id/</a:t>
            </a:r>
            <a:r>
              <a:rPr lang="en-ID" b="1" dirty="0" err="1"/>
              <a:t>button_click_me</a:t>
            </a:r>
            <a:r>
              <a:rPr lang="en-ID" b="1" dirty="0"/>
              <a:t>" </a:t>
            </a:r>
            <a:endParaRPr lang="en-ID" dirty="0"/>
          </a:p>
          <a:p>
            <a:r>
              <a:rPr lang="en-ID" dirty="0"/>
              <a:t>The syntax "@+id" tells Android to include the ID as a resource in its resource file </a:t>
            </a:r>
            <a:r>
              <a:rPr lang="en-ID" i="1" dirty="0"/>
              <a:t>R.java</a:t>
            </a:r>
            <a:r>
              <a:rPr lang="en-ID" dirty="0"/>
              <a:t>. If you miss out the "+", Android won’t add the ID as a resource and you’ll get errors in your code. </a:t>
            </a:r>
            <a:endParaRPr lang="en-GB" dirty="0"/>
          </a:p>
        </p:txBody>
      </p:sp>
    </p:spTree>
    <p:extLst>
      <p:ext uri="{BB962C8B-B14F-4D97-AF65-F5344CB8AC3E}">
        <p14:creationId xmlns:p14="http://schemas.microsoft.com/office/powerpoint/2010/main" val="86955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Here’s how you create a layout with two buttons, with one button </a:t>
            </a:r>
            <a:r>
              <a:rPr lang="en-ID" dirty="0" err="1"/>
              <a:t>centered</a:t>
            </a:r>
            <a:r>
              <a:rPr lang="en-ID" dirty="0"/>
              <a:t> in the middle of the layout, and the second button positioned underneath the first:</a:t>
            </a:r>
            <a:endParaRPr lang="en-GB" dirty="0"/>
          </a:p>
        </p:txBody>
      </p:sp>
      <p:pic>
        <p:nvPicPr>
          <p:cNvPr id="4" name="Picture 3">
            <a:extLst>
              <a:ext uri="{FF2B5EF4-FFF2-40B4-BE49-F238E27FC236}">
                <a16:creationId xmlns:a16="http://schemas.microsoft.com/office/drawing/2014/main" id="{068E6F6C-3FC4-443A-AC94-F5005968FBCF}"/>
              </a:ext>
            </a:extLst>
          </p:cNvPr>
          <p:cNvPicPr>
            <a:picLocks noChangeAspect="1"/>
          </p:cNvPicPr>
          <p:nvPr/>
        </p:nvPicPr>
        <p:blipFill>
          <a:blip r:embed="rId2"/>
          <a:stretch>
            <a:fillRect/>
          </a:stretch>
        </p:blipFill>
        <p:spPr>
          <a:xfrm>
            <a:off x="3200594" y="2920833"/>
            <a:ext cx="7366757" cy="3634712"/>
          </a:xfrm>
          <a:prstGeom prst="rect">
            <a:avLst/>
          </a:prstGeom>
        </p:spPr>
      </p:pic>
    </p:spTree>
    <p:extLst>
      <p:ext uri="{BB962C8B-B14F-4D97-AF65-F5344CB8AC3E}">
        <p14:creationId xmlns:p14="http://schemas.microsoft.com/office/powerpoint/2010/main" val="151912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endParaRPr lang="en-GB" dirty="0"/>
          </a:p>
        </p:txBody>
      </p:sp>
      <p:pic>
        <p:nvPicPr>
          <p:cNvPr id="4" name="Picture 3">
            <a:extLst>
              <a:ext uri="{FF2B5EF4-FFF2-40B4-BE49-F238E27FC236}">
                <a16:creationId xmlns:a16="http://schemas.microsoft.com/office/drawing/2014/main" id="{AD282F5B-BA66-432A-97C0-60329E69EBD0}"/>
              </a:ext>
            </a:extLst>
          </p:cNvPr>
          <p:cNvPicPr>
            <a:picLocks noChangeAspect="1"/>
          </p:cNvPicPr>
          <p:nvPr/>
        </p:nvPicPr>
        <p:blipFill>
          <a:blip r:embed="rId2"/>
          <a:stretch>
            <a:fillRect/>
          </a:stretch>
        </p:blipFill>
        <p:spPr>
          <a:xfrm>
            <a:off x="5150984" y="302455"/>
            <a:ext cx="5261945" cy="6357866"/>
          </a:xfrm>
          <a:prstGeom prst="rect">
            <a:avLst/>
          </a:prstGeom>
        </p:spPr>
      </p:pic>
    </p:spTree>
    <p:extLst>
      <p:ext uri="{BB962C8B-B14F-4D97-AF65-F5344CB8AC3E}">
        <p14:creationId xmlns:p14="http://schemas.microsoft.com/office/powerpoint/2010/main" val="25588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Margin between views</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When you use any of the layout attributes to position a view, the layout doesn’t leave much of a gap. You can increase the size of the gap between views by adding one or more margins to the view.</a:t>
            </a:r>
            <a:endParaRPr lang="en-GB" dirty="0"/>
          </a:p>
        </p:txBody>
      </p:sp>
      <p:pic>
        <p:nvPicPr>
          <p:cNvPr id="4" name="Picture 3">
            <a:extLst>
              <a:ext uri="{FF2B5EF4-FFF2-40B4-BE49-F238E27FC236}">
                <a16:creationId xmlns:a16="http://schemas.microsoft.com/office/drawing/2014/main" id="{2CAB59A1-666A-4BAB-BC7A-75E1006995B0}"/>
              </a:ext>
            </a:extLst>
          </p:cNvPr>
          <p:cNvPicPr>
            <a:picLocks noChangeAspect="1"/>
          </p:cNvPicPr>
          <p:nvPr/>
        </p:nvPicPr>
        <p:blipFill>
          <a:blip r:embed="rId2"/>
          <a:stretch>
            <a:fillRect/>
          </a:stretch>
        </p:blipFill>
        <p:spPr>
          <a:xfrm>
            <a:off x="2892346" y="3411963"/>
            <a:ext cx="6404130" cy="1828707"/>
          </a:xfrm>
          <a:prstGeom prst="rect">
            <a:avLst/>
          </a:prstGeom>
        </p:spPr>
      </p:pic>
    </p:spTree>
    <p:extLst>
      <p:ext uri="{BB962C8B-B14F-4D97-AF65-F5344CB8AC3E}">
        <p14:creationId xmlns:p14="http://schemas.microsoft.com/office/powerpoint/2010/main" val="315331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Linearlayout</a:t>
            </a:r>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A </a:t>
            </a:r>
            <a:r>
              <a:rPr lang="en-ID" b="1" dirty="0"/>
              <a:t>linear layout </a:t>
            </a:r>
            <a:r>
              <a:rPr lang="en-ID" dirty="0"/>
              <a:t>displays views next to each other either vertically or horizontally. If it’s vertically, the views are displayed in a single column. If it’s horizontally, the views are displayed in a single row.</a:t>
            </a:r>
            <a:endParaRPr lang="en-GB" dirty="0"/>
          </a:p>
        </p:txBody>
      </p:sp>
    </p:spTree>
    <p:extLst>
      <p:ext uri="{BB962C8B-B14F-4D97-AF65-F5344CB8AC3E}">
        <p14:creationId xmlns:p14="http://schemas.microsoft.com/office/powerpoint/2010/main" val="97865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AC379B63-A48B-41C5-8A78-190C8AEF4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712" y="1357803"/>
            <a:ext cx="5359400" cy="4375922"/>
          </a:xfrm>
        </p:spPr>
      </p:pic>
    </p:spTree>
    <p:extLst>
      <p:ext uri="{BB962C8B-B14F-4D97-AF65-F5344CB8AC3E}">
        <p14:creationId xmlns:p14="http://schemas.microsoft.com/office/powerpoint/2010/main" val="368676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and view groups</a:t>
            </a:r>
          </a:p>
        </p:txBody>
      </p:sp>
      <p:sp>
        <p:nvSpPr>
          <p:cNvPr id="3" name="Content Placeholder 2"/>
          <p:cNvSpPr>
            <a:spLocks noGrp="1"/>
          </p:cNvSpPr>
          <p:nvPr>
            <p:ph idx="1"/>
          </p:nvPr>
        </p:nvSpPr>
        <p:spPr>
          <a:xfrm>
            <a:off x="1141412" y="1645920"/>
            <a:ext cx="9905999" cy="4909625"/>
          </a:xfrm>
        </p:spPr>
        <p:txBody>
          <a:bodyPr>
            <a:normAutofit lnSpcReduction="10000"/>
          </a:bodyPr>
          <a:lstStyle/>
          <a:p>
            <a:r>
              <a:rPr lang="en-ID" dirty="0"/>
              <a:t>Every item in a user interface is a subclass of the Android </a:t>
            </a:r>
            <a:r>
              <a:rPr lang="en-ID" i="1" dirty="0"/>
              <a:t>View </a:t>
            </a:r>
            <a:r>
              <a:rPr lang="en-ID" dirty="0"/>
              <a:t>class (to be precise </a:t>
            </a:r>
            <a:r>
              <a:rPr lang="en-ID" i="1" dirty="0" err="1"/>
              <a:t>android.view.View</a:t>
            </a:r>
            <a:r>
              <a:rPr lang="en-ID" dirty="0"/>
              <a:t>).</a:t>
            </a:r>
          </a:p>
          <a:p>
            <a:r>
              <a:rPr lang="en-ID" dirty="0"/>
              <a:t>The Android SDK provides a set of pre-built views that can be used to construct a user interface. </a:t>
            </a:r>
          </a:p>
          <a:p>
            <a:r>
              <a:rPr lang="en-ID" dirty="0"/>
              <a:t>Typical examples include standard items such as the Button, </a:t>
            </a:r>
            <a:r>
              <a:rPr lang="en-ID" dirty="0" err="1"/>
              <a:t>CheckBox</a:t>
            </a:r>
            <a:r>
              <a:rPr lang="en-ID" dirty="0"/>
              <a:t>, </a:t>
            </a:r>
            <a:r>
              <a:rPr lang="en-ID" dirty="0" err="1"/>
              <a:t>ProgressBar</a:t>
            </a:r>
            <a:r>
              <a:rPr lang="en-ID" dirty="0"/>
              <a:t> and </a:t>
            </a:r>
            <a:r>
              <a:rPr lang="en-ID" dirty="0" err="1"/>
              <a:t>TextView</a:t>
            </a:r>
            <a:r>
              <a:rPr lang="en-ID" dirty="0"/>
              <a:t> classes. Such views are also referred to as </a:t>
            </a:r>
            <a:r>
              <a:rPr lang="en-ID" i="1" dirty="0"/>
              <a:t>widgets </a:t>
            </a:r>
            <a:r>
              <a:rPr lang="en-ID" dirty="0"/>
              <a:t>or </a:t>
            </a:r>
            <a:r>
              <a:rPr lang="en-ID" i="1" dirty="0"/>
              <a:t>components. </a:t>
            </a:r>
          </a:p>
          <a:p>
            <a:r>
              <a:rPr lang="en-ID" dirty="0"/>
              <a:t>For requirements that are not met by the widgets supplied with the SDK, new views may be created either by </a:t>
            </a:r>
            <a:r>
              <a:rPr lang="en-ID" dirty="0" err="1"/>
              <a:t>subclassing</a:t>
            </a:r>
            <a:r>
              <a:rPr lang="en-ID" dirty="0"/>
              <a:t> and extending an existing class, or creating an entirely new component by building directly on top of the View class.</a:t>
            </a:r>
            <a:endParaRPr lang="en-GB" dirty="0"/>
          </a:p>
        </p:txBody>
      </p:sp>
    </p:spTree>
    <p:extLst>
      <p:ext uri="{BB962C8B-B14F-4D97-AF65-F5344CB8AC3E}">
        <p14:creationId xmlns:p14="http://schemas.microsoft.com/office/powerpoint/2010/main" val="208738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GRID LAYOUT</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A </a:t>
            </a:r>
            <a:r>
              <a:rPr lang="en-ID" b="1" dirty="0"/>
              <a:t>grid layout </a:t>
            </a:r>
            <a:r>
              <a:rPr lang="en-ID" dirty="0"/>
              <a:t>divides the screen into a grid of rows, columns, and cells. You specify how many columns your layout should have, where you want your views to appear, and how many rows or columns they should span.</a:t>
            </a:r>
            <a:endParaRPr lang="en-GB" dirty="0"/>
          </a:p>
        </p:txBody>
      </p:sp>
    </p:spTree>
    <p:extLst>
      <p:ext uri="{BB962C8B-B14F-4D97-AF65-F5344CB8AC3E}">
        <p14:creationId xmlns:p14="http://schemas.microsoft.com/office/powerpoint/2010/main" val="101134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BF3D58E5-ADF2-4CCC-B8D8-5292ED333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863" y="1596390"/>
            <a:ext cx="6749097" cy="4474945"/>
          </a:xfrm>
        </p:spPr>
      </p:pic>
    </p:spTree>
    <p:extLst>
      <p:ext uri="{BB962C8B-B14F-4D97-AF65-F5344CB8AC3E}">
        <p14:creationId xmlns:p14="http://schemas.microsoft.com/office/powerpoint/2010/main" val="422305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Tablelayout</a:t>
            </a:r>
            <a:r>
              <a:rPr lang="en-GB" dirty="0"/>
              <a:t>, </a:t>
            </a:r>
            <a:r>
              <a:rPr lang="en-GB" dirty="0" err="1"/>
              <a:t>framelayout</a:t>
            </a:r>
            <a:r>
              <a:rPr lang="en-GB" dirty="0"/>
              <a:t>, </a:t>
            </a:r>
            <a:r>
              <a:rPr lang="en-GB" dirty="0" err="1"/>
              <a:t>absolutelayout</a:t>
            </a:r>
            <a:endParaRPr lang="en-GB" dirty="0"/>
          </a:p>
        </p:txBody>
      </p:sp>
      <p:sp>
        <p:nvSpPr>
          <p:cNvPr id="3" name="Content Placeholder 2"/>
          <p:cNvSpPr>
            <a:spLocks noGrp="1"/>
          </p:cNvSpPr>
          <p:nvPr>
            <p:ph idx="1"/>
          </p:nvPr>
        </p:nvSpPr>
        <p:spPr>
          <a:xfrm>
            <a:off x="1141412" y="1645920"/>
            <a:ext cx="9905999" cy="4909625"/>
          </a:xfrm>
        </p:spPr>
        <p:txBody>
          <a:bodyPr>
            <a:normAutofit fontScale="92500" lnSpcReduction="20000"/>
          </a:bodyPr>
          <a:lstStyle/>
          <a:p>
            <a:r>
              <a:rPr lang="en-ID" b="1" dirty="0" err="1"/>
              <a:t>TableLayout</a:t>
            </a:r>
            <a:r>
              <a:rPr lang="en-ID" b="1" dirty="0"/>
              <a:t> </a:t>
            </a:r>
            <a:r>
              <a:rPr lang="en-ID" dirty="0"/>
              <a:t>– Arranges child views into a grid format of rows and columns. Each row within a  table is represented by a </a:t>
            </a:r>
            <a:r>
              <a:rPr lang="en-ID" i="1" dirty="0" err="1"/>
              <a:t>TableRow</a:t>
            </a:r>
            <a:r>
              <a:rPr lang="en-ID" i="1" dirty="0"/>
              <a:t> </a:t>
            </a:r>
            <a:r>
              <a:rPr lang="en-ID" dirty="0"/>
              <a:t>object child, which, in turn, contains a view object for each cell.</a:t>
            </a:r>
          </a:p>
          <a:p>
            <a:r>
              <a:rPr lang="en-ID" b="1" dirty="0" err="1"/>
              <a:t>FrameLayout</a:t>
            </a:r>
            <a:r>
              <a:rPr lang="en-ID" b="1" dirty="0"/>
              <a:t> </a:t>
            </a:r>
            <a:r>
              <a:rPr lang="en-ID" dirty="0"/>
              <a:t>– The purpose of the </a:t>
            </a:r>
            <a:r>
              <a:rPr lang="en-ID" dirty="0" err="1"/>
              <a:t>FrameLayout</a:t>
            </a:r>
            <a:r>
              <a:rPr lang="en-ID" dirty="0"/>
              <a:t> is to allocate an area of screen, typically for the purposes of displaying a single view. If multiple child views are added they will, by default, appear on top of each other positioned in the top left hand corner of the layout area. Alternate positioning of individual child views can be achieved by setting gravity values on each child. For example, setting a </a:t>
            </a:r>
            <a:r>
              <a:rPr lang="en-ID" i="1" dirty="0" err="1"/>
              <a:t>center_vertical</a:t>
            </a:r>
            <a:r>
              <a:rPr lang="en-ID" i="1" dirty="0"/>
              <a:t> </a:t>
            </a:r>
            <a:r>
              <a:rPr lang="en-ID" dirty="0"/>
              <a:t>gravity on a child will cause it to be positioned in the vertical </a:t>
            </a:r>
            <a:r>
              <a:rPr lang="en-ID" dirty="0" err="1"/>
              <a:t>center</a:t>
            </a:r>
            <a:r>
              <a:rPr lang="en-ID" dirty="0"/>
              <a:t> of the containing </a:t>
            </a:r>
            <a:r>
              <a:rPr lang="en-ID" dirty="0" err="1"/>
              <a:t>FrameLayout</a:t>
            </a:r>
            <a:r>
              <a:rPr lang="en-ID" dirty="0"/>
              <a:t> view.</a:t>
            </a:r>
          </a:p>
          <a:p>
            <a:r>
              <a:rPr lang="en-ID" b="1" dirty="0" err="1"/>
              <a:t>AbsoluteLayout</a:t>
            </a:r>
            <a:r>
              <a:rPr lang="en-ID" b="1" dirty="0"/>
              <a:t> </a:t>
            </a:r>
            <a:r>
              <a:rPr lang="en-ID" dirty="0"/>
              <a:t>– Allows child views to be positioned at specific X and Y coordinates within the containing layout view. Use of this layout is discouraged since it lacks the flexibility to respond to changes in screen size and orientation.</a:t>
            </a:r>
            <a:endParaRPr lang="en-GB" dirty="0"/>
          </a:p>
        </p:txBody>
      </p:sp>
    </p:spTree>
    <p:extLst>
      <p:ext uri="{BB962C8B-B14F-4D97-AF65-F5344CB8AC3E}">
        <p14:creationId xmlns:p14="http://schemas.microsoft.com/office/powerpoint/2010/main" val="1870978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hierarchy</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Each view in a user interface represents a rectangular area of the display. A view is responsible for what is drawn in that rectangle and for responding to events that occur within that part of the screen (such as a touch event).</a:t>
            </a:r>
            <a:endParaRPr lang="en-GB" dirty="0"/>
          </a:p>
        </p:txBody>
      </p:sp>
      <p:pic>
        <p:nvPicPr>
          <p:cNvPr id="4" name="Picture 3">
            <a:extLst>
              <a:ext uri="{FF2B5EF4-FFF2-40B4-BE49-F238E27FC236}">
                <a16:creationId xmlns:a16="http://schemas.microsoft.com/office/drawing/2014/main" id="{928C5DDE-5C47-4D16-958A-2EB3DF9E0095}"/>
              </a:ext>
            </a:extLst>
          </p:cNvPr>
          <p:cNvPicPr>
            <a:picLocks noChangeAspect="1"/>
          </p:cNvPicPr>
          <p:nvPr/>
        </p:nvPicPr>
        <p:blipFill>
          <a:blip r:embed="rId2"/>
          <a:stretch>
            <a:fillRect/>
          </a:stretch>
        </p:blipFill>
        <p:spPr>
          <a:xfrm>
            <a:off x="729044" y="3086248"/>
            <a:ext cx="2687192" cy="3573281"/>
          </a:xfrm>
          <a:prstGeom prst="rect">
            <a:avLst/>
          </a:prstGeom>
        </p:spPr>
      </p:pic>
      <p:pic>
        <p:nvPicPr>
          <p:cNvPr id="5" name="Picture 4">
            <a:extLst>
              <a:ext uri="{FF2B5EF4-FFF2-40B4-BE49-F238E27FC236}">
                <a16:creationId xmlns:a16="http://schemas.microsoft.com/office/drawing/2014/main" id="{9BD1FF5A-8609-4923-A2A8-6C09DB554242}"/>
              </a:ext>
            </a:extLst>
          </p:cNvPr>
          <p:cNvPicPr>
            <a:picLocks noChangeAspect="1"/>
          </p:cNvPicPr>
          <p:nvPr/>
        </p:nvPicPr>
        <p:blipFill>
          <a:blip r:embed="rId3"/>
          <a:stretch>
            <a:fillRect/>
          </a:stretch>
        </p:blipFill>
        <p:spPr>
          <a:xfrm>
            <a:off x="3544187" y="3086248"/>
            <a:ext cx="2934290" cy="3704766"/>
          </a:xfrm>
          <a:prstGeom prst="rect">
            <a:avLst/>
          </a:prstGeom>
        </p:spPr>
      </p:pic>
      <p:pic>
        <p:nvPicPr>
          <p:cNvPr id="6" name="Picture 5">
            <a:extLst>
              <a:ext uri="{FF2B5EF4-FFF2-40B4-BE49-F238E27FC236}">
                <a16:creationId xmlns:a16="http://schemas.microsoft.com/office/drawing/2014/main" id="{58CAD293-0BEF-4B4F-8524-F26D2B739966}"/>
              </a:ext>
            </a:extLst>
          </p:cNvPr>
          <p:cNvPicPr>
            <a:picLocks noChangeAspect="1"/>
          </p:cNvPicPr>
          <p:nvPr/>
        </p:nvPicPr>
        <p:blipFill>
          <a:blip r:embed="rId4"/>
          <a:stretch>
            <a:fillRect/>
          </a:stretch>
        </p:blipFill>
        <p:spPr>
          <a:xfrm>
            <a:off x="6606428" y="3296493"/>
            <a:ext cx="5098338" cy="3152789"/>
          </a:xfrm>
          <a:prstGeom prst="rect">
            <a:avLst/>
          </a:prstGeom>
        </p:spPr>
      </p:pic>
    </p:spTree>
    <p:extLst>
      <p:ext uri="{BB962C8B-B14F-4D97-AF65-F5344CB8AC3E}">
        <p14:creationId xmlns:p14="http://schemas.microsoft.com/office/powerpoint/2010/main" val="98396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HIERARCHY</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A user interface screen is comprised of a view hierarchy with a root view positioned at the top of the tree and child views positioned on branches below. The child of a container view appears on top of  its parent view and is constrained to appear within the bounds of the parent view’s display area.</a:t>
            </a:r>
          </a:p>
          <a:p>
            <a:r>
              <a:rPr lang="en-ID" dirty="0"/>
              <a:t>In addition to the visible button and checkbox views, the user interface actually includes a number of layout views that control how the visible views are positioned.</a:t>
            </a:r>
            <a:endParaRPr lang="en-GB" dirty="0"/>
          </a:p>
        </p:txBody>
      </p:sp>
    </p:spTree>
    <p:extLst>
      <p:ext uri="{BB962C8B-B14F-4D97-AF65-F5344CB8AC3E}">
        <p14:creationId xmlns:p14="http://schemas.microsoft.com/office/powerpoint/2010/main" val="148372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Tugas</a:t>
            </a:r>
            <a:r>
              <a:rPr lang="en-GB" dirty="0"/>
              <a:t> USER INTERFACE</a:t>
            </a:r>
          </a:p>
        </p:txBody>
      </p:sp>
      <p:sp>
        <p:nvSpPr>
          <p:cNvPr id="8" name="Rectangle 8">
            <a:extLst>
              <a:ext uri="{FF2B5EF4-FFF2-40B4-BE49-F238E27FC236}">
                <a16:creationId xmlns:a16="http://schemas.microsoft.com/office/drawing/2014/main" id="{880650A6-4FFD-41B0-82C3-C97E045AA86E}"/>
              </a:ext>
            </a:extLst>
          </p:cNvPr>
          <p:cNvSpPr>
            <a:spLocks noChangeArrowheads="1"/>
          </p:cNvSpPr>
          <p:nvPr/>
        </p:nvSpPr>
        <p:spPr bwMode="auto">
          <a:xfrm>
            <a:off x="1141413" y="2164725"/>
            <a:ext cx="1152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User Interface</a:t>
            </a:r>
            <a:endParaRPr kumimoji="0" lang="en-US"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Buatlah</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aplikasi</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yang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menampilkan</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data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mahasiswa</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seperti</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direktori</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mahasiswa</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Cth</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US"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031" name="Picture 1">
            <a:extLst>
              <a:ext uri="{FF2B5EF4-FFF2-40B4-BE49-F238E27FC236}">
                <a16:creationId xmlns:a16="http://schemas.microsoft.com/office/drawing/2014/main" id="{8E1172CC-DE0E-4859-9FD1-6D4F25D8D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762655"/>
            <a:ext cx="2496731" cy="34181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B878BDDB-C734-435B-9638-6C8C77845231}"/>
              </a:ext>
            </a:extLst>
          </p:cNvPr>
          <p:cNvSpPr>
            <a:spLocks noChangeArrowheads="1"/>
          </p:cNvSpPr>
          <p:nvPr/>
        </p:nvSpPr>
        <p:spPr bwMode="auto">
          <a:xfrm>
            <a:off x="3850566" y="2762655"/>
            <a:ext cx="610569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Dengan</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ketentuan</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sebagai</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berikut</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Data yang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ditampilkan</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adalah</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data masing-masing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mahasiswa</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Desain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dibebaskan</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buatlah</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semenarik</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mungkin</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Gunakan</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lebih</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dari</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1 </a:t>
            </a:r>
            <a:r>
              <a:rPr kumimoji="0" lang="en-US" altLang="zh-CN" sz="14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jenis</a:t>
            </a: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layout</a:t>
            </a:r>
            <a: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GROUPS</a:t>
            </a:r>
          </a:p>
        </p:txBody>
      </p:sp>
      <p:sp>
        <p:nvSpPr>
          <p:cNvPr id="3" name="Content Placeholder 2"/>
          <p:cNvSpPr>
            <a:spLocks noGrp="1"/>
          </p:cNvSpPr>
          <p:nvPr>
            <p:ph idx="1"/>
          </p:nvPr>
        </p:nvSpPr>
        <p:spPr>
          <a:xfrm>
            <a:off x="1141412" y="1645920"/>
            <a:ext cx="9905999" cy="4909625"/>
          </a:xfrm>
        </p:spPr>
        <p:txBody>
          <a:bodyPr>
            <a:normAutofit lnSpcReduction="10000"/>
          </a:bodyPr>
          <a:lstStyle/>
          <a:p>
            <a:r>
              <a:rPr lang="en-ID" dirty="0"/>
              <a:t>A view can also be comprised of multiple other views (otherwise known as a </a:t>
            </a:r>
            <a:r>
              <a:rPr lang="en-ID" i="1" dirty="0"/>
              <a:t>composite view</a:t>
            </a:r>
            <a:r>
              <a:rPr lang="en-ID" dirty="0"/>
              <a:t>). Such views are </a:t>
            </a:r>
            <a:r>
              <a:rPr lang="en-ID" dirty="0" err="1"/>
              <a:t>subclassed</a:t>
            </a:r>
            <a:r>
              <a:rPr lang="en-ID" dirty="0"/>
              <a:t> from the Android </a:t>
            </a:r>
            <a:r>
              <a:rPr lang="en-ID" i="1" dirty="0" err="1"/>
              <a:t>ViewGroup</a:t>
            </a:r>
            <a:r>
              <a:rPr lang="en-ID" i="1" dirty="0"/>
              <a:t> </a:t>
            </a:r>
            <a:r>
              <a:rPr lang="en-ID" dirty="0"/>
              <a:t>class (</a:t>
            </a:r>
            <a:r>
              <a:rPr lang="en-ID" i="1" dirty="0" err="1"/>
              <a:t>android.view.ViewGroup</a:t>
            </a:r>
            <a:r>
              <a:rPr lang="en-ID" dirty="0"/>
              <a:t>) which is itself a subclass of </a:t>
            </a:r>
            <a:r>
              <a:rPr lang="en-ID" i="1" dirty="0"/>
              <a:t>View</a:t>
            </a:r>
            <a:r>
              <a:rPr lang="en-ID" dirty="0"/>
              <a:t>.</a:t>
            </a:r>
          </a:p>
          <a:p>
            <a:r>
              <a:rPr lang="en-ID" dirty="0"/>
              <a:t> An example of such a view is the </a:t>
            </a:r>
            <a:r>
              <a:rPr lang="en-ID" dirty="0" err="1"/>
              <a:t>RadioGroup</a:t>
            </a:r>
            <a:r>
              <a:rPr lang="en-ID" dirty="0"/>
              <a:t>, which is intended to contain multiple </a:t>
            </a:r>
            <a:r>
              <a:rPr lang="en-ID" dirty="0" err="1"/>
              <a:t>RadioButton</a:t>
            </a:r>
            <a:r>
              <a:rPr lang="en-ID" dirty="0"/>
              <a:t> objects such that only one can be in the “on” position at any one time. In terms of structure, composite views consist of a single parent view (derived from the </a:t>
            </a:r>
            <a:r>
              <a:rPr lang="en-ID" dirty="0" err="1"/>
              <a:t>ViewGroup</a:t>
            </a:r>
            <a:r>
              <a:rPr lang="en-ID" dirty="0"/>
              <a:t> class and otherwise known as a </a:t>
            </a:r>
            <a:r>
              <a:rPr lang="en-ID" i="1" dirty="0"/>
              <a:t>container view </a:t>
            </a:r>
            <a:r>
              <a:rPr lang="en-ID" dirty="0"/>
              <a:t>or </a:t>
            </a:r>
            <a:r>
              <a:rPr lang="en-ID" i="1" dirty="0"/>
              <a:t>root element) </a:t>
            </a:r>
            <a:r>
              <a:rPr lang="en-ID" dirty="0"/>
              <a:t>that is capable of containing other views (known as </a:t>
            </a:r>
            <a:r>
              <a:rPr lang="en-ID" i="1" dirty="0"/>
              <a:t>child views</a:t>
            </a:r>
            <a:r>
              <a:rPr lang="en-ID" dirty="0"/>
              <a:t>).</a:t>
            </a:r>
          </a:p>
          <a:p>
            <a:r>
              <a:rPr lang="en-ID" dirty="0"/>
              <a:t>Another category of </a:t>
            </a:r>
            <a:r>
              <a:rPr lang="en-ID" dirty="0" err="1"/>
              <a:t>ViewGroup</a:t>
            </a:r>
            <a:r>
              <a:rPr lang="en-ID" dirty="0"/>
              <a:t> based container view is that of the layout manager</a:t>
            </a:r>
            <a:endParaRPr lang="en-GB" dirty="0"/>
          </a:p>
        </p:txBody>
      </p:sp>
    </p:spTree>
    <p:extLst>
      <p:ext uri="{BB962C8B-B14F-4D97-AF65-F5344CB8AC3E}">
        <p14:creationId xmlns:p14="http://schemas.microsoft.com/office/powerpoint/2010/main" val="373795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Layout</a:t>
            </a:r>
          </a:p>
        </p:txBody>
      </p:sp>
      <p:sp>
        <p:nvSpPr>
          <p:cNvPr id="3" name="Content Placeholder 2"/>
          <p:cNvSpPr>
            <a:spLocks noGrp="1"/>
          </p:cNvSpPr>
          <p:nvPr>
            <p:ph idx="1"/>
          </p:nvPr>
        </p:nvSpPr>
        <p:spPr>
          <a:xfrm>
            <a:off x="1141412" y="1645920"/>
            <a:ext cx="9905999" cy="4909625"/>
          </a:xfrm>
        </p:spPr>
        <p:txBody>
          <a:bodyPr>
            <a:normAutofit/>
          </a:bodyPr>
          <a:lstStyle/>
          <a:p>
            <a:r>
              <a:rPr lang="en-GB" dirty="0"/>
              <a:t>Layout defines what a screen looks like -&gt; defined using XML.</a:t>
            </a:r>
          </a:p>
          <a:p>
            <a:r>
              <a:rPr lang="en-GB" dirty="0"/>
              <a:t>Type of layout :</a:t>
            </a:r>
          </a:p>
          <a:p>
            <a:pPr lvl="1"/>
            <a:r>
              <a:rPr lang="en-GB" dirty="0" err="1"/>
              <a:t>RelativeLayout</a:t>
            </a:r>
            <a:endParaRPr lang="en-GB" dirty="0"/>
          </a:p>
          <a:p>
            <a:pPr lvl="1"/>
            <a:r>
              <a:rPr lang="en-GB" dirty="0" err="1"/>
              <a:t>LinearLayout</a:t>
            </a:r>
            <a:endParaRPr lang="en-GB" dirty="0"/>
          </a:p>
          <a:p>
            <a:pPr lvl="1"/>
            <a:r>
              <a:rPr lang="en-GB" dirty="0" err="1"/>
              <a:t>GridLayout</a:t>
            </a:r>
            <a:endParaRPr lang="en-GB" dirty="0"/>
          </a:p>
          <a:p>
            <a:pPr lvl="1"/>
            <a:r>
              <a:rPr lang="en-GB" dirty="0" err="1"/>
              <a:t>TableLayout</a:t>
            </a:r>
            <a:endParaRPr lang="en-GB" dirty="0"/>
          </a:p>
          <a:p>
            <a:pPr lvl="1"/>
            <a:r>
              <a:rPr lang="en-GB" dirty="0" err="1"/>
              <a:t>FrameLayout</a:t>
            </a:r>
            <a:endParaRPr lang="en-GB" dirty="0"/>
          </a:p>
          <a:p>
            <a:pPr lvl="1"/>
            <a:r>
              <a:rPr lang="en-GB" dirty="0" err="1"/>
              <a:t>AbsoluteLayout</a:t>
            </a:r>
            <a:endParaRPr lang="en-GB" dirty="0"/>
          </a:p>
          <a:p>
            <a:pPr lvl="1"/>
            <a:r>
              <a:rPr lang="en-GB" dirty="0" err="1"/>
              <a:t>ConstraintLayout</a:t>
            </a:r>
            <a:r>
              <a:rPr lang="en-GB" dirty="0"/>
              <a:t> – Introduced in Android 7 (talk about it later)</a:t>
            </a:r>
          </a:p>
          <a:p>
            <a:pPr lvl="1"/>
            <a:endParaRPr lang="en-GB" dirty="0"/>
          </a:p>
        </p:txBody>
      </p:sp>
    </p:spTree>
    <p:extLst>
      <p:ext uri="{BB962C8B-B14F-4D97-AF65-F5344CB8AC3E}">
        <p14:creationId xmlns:p14="http://schemas.microsoft.com/office/powerpoint/2010/main" val="353709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RELativelayout</a:t>
            </a:r>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A </a:t>
            </a:r>
            <a:r>
              <a:rPr lang="en-ID" b="1" dirty="0"/>
              <a:t>relative layout </a:t>
            </a:r>
            <a:r>
              <a:rPr lang="en-ID" dirty="0"/>
              <a:t>displays its views in relative positions. You define the position of each view relative to other views in the layout, or relative to its parent layout. </a:t>
            </a:r>
          </a:p>
          <a:p>
            <a:endParaRPr lang="en-ID" dirty="0"/>
          </a:p>
          <a:p>
            <a:r>
              <a:rPr lang="en-ID" dirty="0"/>
              <a:t>As an example, you can choose to position a text view relative to the top of the parent layout, a spinner underneath the text view, and a button relative to the bottom of the parent layout.</a:t>
            </a:r>
            <a:endParaRPr lang="en-GB" dirty="0"/>
          </a:p>
        </p:txBody>
      </p:sp>
    </p:spTree>
    <p:extLst>
      <p:ext uri="{BB962C8B-B14F-4D97-AF65-F5344CB8AC3E}">
        <p14:creationId xmlns:p14="http://schemas.microsoft.com/office/powerpoint/2010/main" val="266544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609979ED-B9F1-4510-9DFE-98AA03043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683" y="900112"/>
            <a:ext cx="6581457" cy="5641249"/>
          </a:xfrm>
        </p:spPr>
      </p:pic>
    </p:spTree>
    <p:extLst>
      <p:ext uri="{BB962C8B-B14F-4D97-AF65-F5344CB8AC3E}">
        <p14:creationId xmlns:p14="http://schemas.microsoft.com/office/powerpoint/2010/main" val="358690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RELATIVE LAYOUT</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As you already know, a relative layout allows you to position views relative to the parent layout, or relative to other views in the layout.</a:t>
            </a:r>
          </a:p>
          <a:p>
            <a:r>
              <a:rPr lang="en-ID" dirty="0"/>
              <a:t>You define a relative layout using the &lt;</a:t>
            </a:r>
            <a:r>
              <a:rPr lang="en-ID" dirty="0" err="1"/>
              <a:t>RelativeLayout</a:t>
            </a:r>
            <a:r>
              <a:rPr lang="en-ID" dirty="0"/>
              <a:t>&gt; element like this:</a:t>
            </a:r>
            <a:endParaRPr lang="en-GB" dirty="0"/>
          </a:p>
        </p:txBody>
      </p:sp>
      <p:pic>
        <p:nvPicPr>
          <p:cNvPr id="4" name="Picture 3">
            <a:extLst>
              <a:ext uri="{FF2B5EF4-FFF2-40B4-BE49-F238E27FC236}">
                <a16:creationId xmlns:a16="http://schemas.microsoft.com/office/drawing/2014/main" id="{6FBDBF92-D6C9-47C6-A9E2-69E562F864BB}"/>
              </a:ext>
            </a:extLst>
          </p:cNvPr>
          <p:cNvPicPr>
            <a:picLocks noChangeAspect="1"/>
          </p:cNvPicPr>
          <p:nvPr/>
        </p:nvPicPr>
        <p:blipFill>
          <a:blip r:embed="rId2"/>
          <a:stretch>
            <a:fillRect/>
          </a:stretch>
        </p:blipFill>
        <p:spPr>
          <a:xfrm>
            <a:off x="595079" y="3611380"/>
            <a:ext cx="10998663" cy="1985216"/>
          </a:xfrm>
          <a:prstGeom prst="rect">
            <a:avLst/>
          </a:prstGeom>
        </p:spPr>
      </p:pic>
    </p:spTree>
    <p:extLst>
      <p:ext uri="{BB962C8B-B14F-4D97-AF65-F5344CB8AC3E}">
        <p14:creationId xmlns:p14="http://schemas.microsoft.com/office/powerpoint/2010/main" val="88729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Layout WIDTH and height</a:t>
            </a:r>
          </a:p>
        </p:txBody>
      </p:sp>
      <p:sp>
        <p:nvSpPr>
          <p:cNvPr id="3" name="Content Placeholder 2"/>
          <p:cNvSpPr>
            <a:spLocks noGrp="1"/>
          </p:cNvSpPr>
          <p:nvPr>
            <p:ph idx="1"/>
          </p:nvPr>
        </p:nvSpPr>
        <p:spPr>
          <a:xfrm>
            <a:off x="1141412" y="1645920"/>
            <a:ext cx="9905999" cy="4909625"/>
          </a:xfrm>
        </p:spPr>
        <p:txBody>
          <a:bodyPr>
            <a:normAutofit fontScale="85000" lnSpcReduction="10000"/>
          </a:bodyPr>
          <a:lstStyle/>
          <a:p>
            <a:r>
              <a:rPr lang="en-ID" dirty="0"/>
              <a:t>The </a:t>
            </a:r>
            <a:r>
              <a:rPr lang="en-ID" dirty="0" err="1"/>
              <a:t>android:layout_width</a:t>
            </a:r>
            <a:r>
              <a:rPr lang="en-ID" dirty="0"/>
              <a:t> and </a:t>
            </a:r>
            <a:r>
              <a:rPr lang="en-ID" dirty="0" err="1"/>
              <a:t>android:layout_height</a:t>
            </a:r>
            <a:r>
              <a:rPr lang="en-ID" dirty="0"/>
              <a:t> attributes specify how wide and high you want the layout to be. </a:t>
            </a:r>
            <a:r>
              <a:rPr lang="en-ID" b="1" dirty="0"/>
              <a:t>These attributes are mandatory for all types of layout and view</a:t>
            </a:r>
            <a:r>
              <a:rPr lang="en-ID" dirty="0"/>
              <a:t>.</a:t>
            </a:r>
          </a:p>
          <a:p>
            <a:r>
              <a:rPr lang="en-ID" dirty="0"/>
              <a:t>You can set </a:t>
            </a:r>
            <a:r>
              <a:rPr lang="en-ID" dirty="0" err="1"/>
              <a:t>android:layout_width</a:t>
            </a:r>
            <a:r>
              <a:rPr lang="en-ID" dirty="0"/>
              <a:t> and </a:t>
            </a:r>
            <a:r>
              <a:rPr lang="en-ID" dirty="0" err="1"/>
              <a:t>android:layout_height</a:t>
            </a:r>
            <a:r>
              <a:rPr lang="en-ID" dirty="0"/>
              <a:t> to "</a:t>
            </a:r>
            <a:r>
              <a:rPr lang="en-ID" dirty="0" err="1"/>
              <a:t>match_parent</a:t>
            </a:r>
            <a:r>
              <a:rPr lang="en-ID" dirty="0"/>
              <a:t>", "</a:t>
            </a:r>
            <a:r>
              <a:rPr lang="en-ID" dirty="0" err="1"/>
              <a:t>wrap_content</a:t>
            </a:r>
            <a:r>
              <a:rPr lang="en-ID" dirty="0"/>
              <a:t>" or a specific size such as 10dp - 10 density-independent pixels.</a:t>
            </a:r>
          </a:p>
          <a:p>
            <a:r>
              <a:rPr lang="en-ID" dirty="0"/>
              <a:t> "</a:t>
            </a:r>
            <a:r>
              <a:rPr lang="en-ID" dirty="0" err="1"/>
              <a:t>wrap_content</a:t>
            </a:r>
            <a:r>
              <a:rPr lang="en-ID" dirty="0"/>
              <a:t>" means that you want the layout to be just big enough to hold all of the views inside it, </a:t>
            </a:r>
          </a:p>
          <a:p>
            <a:r>
              <a:rPr lang="en-ID" dirty="0"/>
              <a:t>and "</a:t>
            </a:r>
            <a:r>
              <a:rPr lang="en-ID" dirty="0" err="1"/>
              <a:t>match_parent</a:t>
            </a:r>
            <a:r>
              <a:rPr lang="en-ID" dirty="0"/>
              <a:t>" means that you want the layout to be as big as its parent—in this case, as big as the device screen minus any padding. You will usually set the layout width and height to "</a:t>
            </a:r>
            <a:r>
              <a:rPr lang="en-ID" dirty="0" err="1"/>
              <a:t>match_parent</a:t>
            </a:r>
            <a:r>
              <a:rPr lang="en-ID" dirty="0"/>
              <a:t>".</a:t>
            </a:r>
          </a:p>
          <a:p>
            <a:r>
              <a:rPr lang="en-ID" dirty="0"/>
              <a:t>You may sometimes see </a:t>
            </a:r>
            <a:r>
              <a:rPr lang="en-ID" dirty="0" err="1"/>
              <a:t>android:layout_width</a:t>
            </a:r>
            <a:r>
              <a:rPr lang="en-ID" dirty="0"/>
              <a:t> and </a:t>
            </a:r>
            <a:r>
              <a:rPr lang="en-ID" dirty="0" err="1"/>
              <a:t>android:layout_height</a:t>
            </a:r>
            <a:r>
              <a:rPr lang="en-ID" dirty="0"/>
              <a:t> set to "</a:t>
            </a:r>
            <a:r>
              <a:rPr lang="en-ID" dirty="0" err="1"/>
              <a:t>fill_parent</a:t>
            </a:r>
            <a:r>
              <a:rPr lang="en-ID" dirty="0"/>
              <a:t>". "</a:t>
            </a:r>
            <a:r>
              <a:rPr lang="en-ID" dirty="0" err="1"/>
              <a:t>fill_parent</a:t>
            </a:r>
            <a:r>
              <a:rPr lang="en-ID" dirty="0"/>
              <a:t>" was used in older versions of Android, and it's now replaced by "</a:t>
            </a:r>
            <a:r>
              <a:rPr lang="en-ID" dirty="0" err="1"/>
              <a:t>match_parent</a:t>
            </a:r>
            <a:r>
              <a:rPr lang="en-ID" dirty="0"/>
              <a:t>". "</a:t>
            </a:r>
            <a:r>
              <a:rPr lang="en-ID" dirty="0" err="1"/>
              <a:t>fill_parent</a:t>
            </a:r>
            <a:r>
              <a:rPr lang="en-ID" dirty="0"/>
              <a:t>" is deprecated. </a:t>
            </a:r>
            <a:endParaRPr lang="en-GB" dirty="0"/>
          </a:p>
        </p:txBody>
      </p:sp>
    </p:spTree>
    <p:extLst>
      <p:ext uri="{BB962C8B-B14F-4D97-AF65-F5344CB8AC3E}">
        <p14:creationId xmlns:p14="http://schemas.microsoft.com/office/powerpoint/2010/main" val="272886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PADDING</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If you want there to be a bit of space around the edge of the layout, you can set padding attributes. </a:t>
            </a:r>
            <a:endParaRPr lang="en-GB" dirty="0"/>
          </a:p>
        </p:txBody>
      </p:sp>
      <p:pic>
        <p:nvPicPr>
          <p:cNvPr id="4" name="Picture 3">
            <a:extLst>
              <a:ext uri="{FF2B5EF4-FFF2-40B4-BE49-F238E27FC236}">
                <a16:creationId xmlns:a16="http://schemas.microsoft.com/office/drawing/2014/main" id="{6B682890-EFAE-4682-A83E-F252589216D4}"/>
              </a:ext>
            </a:extLst>
          </p:cNvPr>
          <p:cNvPicPr>
            <a:picLocks noChangeAspect="1"/>
          </p:cNvPicPr>
          <p:nvPr/>
        </p:nvPicPr>
        <p:blipFill>
          <a:blip r:embed="rId2"/>
          <a:stretch>
            <a:fillRect/>
          </a:stretch>
        </p:blipFill>
        <p:spPr>
          <a:xfrm>
            <a:off x="1141411" y="2730068"/>
            <a:ext cx="5346220" cy="2001952"/>
          </a:xfrm>
          <a:prstGeom prst="rect">
            <a:avLst/>
          </a:prstGeom>
        </p:spPr>
      </p:pic>
      <p:pic>
        <p:nvPicPr>
          <p:cNvPr id="5" name="Picture 4">
            <a:extLst>
              <a:ext uri="{FF2B5EF4-FFF2-40B4-BE49-F238E27FC236}">
                <a16:creationId xmlns:a16="http://schemas.microsoft.com/office/drawing/2014/main" id="{9A73BEAC-5D49-4340-A8B5-00F0F88692AB}"/>
              </a:ext>
            </a:extLst>
          </p:cNvPr>
          <p:cNvPicPr>
            <a:picLocks noChangeAspect="1"/>
          </p:cNvPicPr>
          <p:nvPr/>
        </p:nvPicPr>
        <p:blipFill>
          <a:blip r:embed="rId3"/>
          <a:stretch>
            <a:fillRect/>
          </a:stretch>
        </p:blipFill>
        <p:spPr>
          <a:xfrm>
            <a:off x="6964687" y="2357928"/>
            <a:ext cx="4082724" cy="3936776"/>
          </a:xfrm>
          <a:prstGeom prst="rect">
            <a:avLst/>
          </a:prstGeom>
        </p:spPr>
      </p:pic>
    </p:spTree>
    <p:extLst>
      <p:ext uri="{BB962C8B-B14F-4D97-AF65-F5344CB8AC3E}">
        <p14:creationId xmlns:p14="http://schemas.microsoft.com/office/powerpoint/2010/main" val="4212359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894</TotalTime>
  <Words>1580</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Tw Cen MT</vt:lpstr>
      <vt:lpstr>Circuit</vt:lpstr>
      <vt:lpstr>User INTERFACE</vt:lpstr>
      <vt:lpstr>View and view groups</vt:lpstr>
      <vt:lpstr>VIEW GROUPS</vt:lpstr>
      <vt:lpstr>Layout</vt:lpstr>
      <vt:lpstr>RELativelayout</vt:lpstr>
      <vt:lpstr>PowerPoint Presentation</vt:lpstr>
      <vt:lpstr>RELATIVE LAYOUT</vt:lpstr>
      <vt:lpstr>Layout WIDTH and height</vt:lpstr>
      <vt:lpstr>ADDING PADDING</vt:lpstr>
      <vt:lpstr>ADDING PADDING - ALTERNATIVE</vt:lpstr>
      <vt:lpstr>POSITIONING VIEWS RELATIVE TO THE PARENT LAYOUT</vt:lpstr>
      <vt:lpstr>POSITIONING RELATIVE TO THE PARENT LAYOUT</vt:lpstr>
      <vt:lpstr>ATTRIBUTE FOR POSITIONING RELATIVE TO PARENT LAYOUT</vt:lpstr>
      <vt:lpstr>Positioning views relative to other views</vt:lpstr>
      <vt:lpstr>PowerPoint Presentation</vt:lpstr>
      <vt:lpstr>PowerPoint Presentation</vt:lpstr>
      <vt:lpstr>Margin between views</vt:lpstr>
      <vt:lpstr>Linearlayout</vt:lpstr>
      <vt:lpstr>PowerPoint Presentation</vt:lpstr>
      <vt:lpstr>GRID LAYOUT</vt:lpstr>
      <vt:lpstr>PowerPoint Presentation</vt:lpstr>
      <vt:lpstr>Tablelayout, framelayout, absolutelayout</vt:lpstr>
      <vt:lpstr>View hierarchy</vt:lpstr>
      <vt:lpstr>VIEW HIERARCHY</vt:lpstr>
      <vt:lpstr>Tugas USER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Fundamental Component</dc:title>
  <dc:creator>Romi</dc:creator>
  <cp:lastModifiedBy>USU</cp:lastModifiedBy>
  <cp:revision>79</cp:revision>
  <dcterms:created xsi:type="dcterms:W3CDTF">2013-09-21T11:28:35Z</dcterms:created>
  <dcterms:modified xsi:type="dcterms:W3CDTF">2021-09-21T10:13:29Z</dcterms:modified>
</cp:coreProperties>
</file>