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5" r:id="rId18"/>
    <p:sldId id="356" r:id="rId19"/>
    <p:sldId id="357" r:id="rId20"/>
    <p:sldId id="359" r:id="rId21"/>
    <p:sldId id="360" r:id="rId22"/>
    <p:sldId id="361" r:id="rId23"/>
    <p:sldId id="365" r:id="rId24"/>
    <p:sldId id="362" r:id="rId25"/>
    <p:sldId id="363" r:id="rId26"/>
    <p:sldId id="364" r:id="rId27"/>
    <p:sldId id="358" r:id="rId28"/>
    <p:sldId id="35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ABE13C2-28FE-4311-BC4A-115BA505BB08}" type="datetimeFigureOut">
              <a:rPr lang="en-US" smtClean="0"/>
              <a:t>9/27/2021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058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408021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15802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413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4545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BE13C2-28FE-4311-BC4A-115BA505BB08}"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72169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BE13C2-28FE-4311-BC4A-115BA505BB08}"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39800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310432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538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E13C2-28FE-4311-BC4A-115BA505BB08}"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15799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BE13C2-28FE-4311-BC4A-115BA505BB08}"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47095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17179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E13C2-28FE-4311-BC4A-115BA505BB08}"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99382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E13C2-28FE-4311-BC4A-115BA505BB08}"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295006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E13C2-28FE-4311-BC4A-115BA505BB08}"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3575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31896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BE13C2-28FE-4311-BC4A-115BA505BB08}"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3CAD5-BDC1-4865-892C-C79C0DE5EC85}" type="slidenum">
              <a:rPr lang="en-US" smtClean="0"/>
              <a:t>‹#›</a:t>
            </a:fld>
            <a:endParaRPr lang="en-US"/>
          </a:p>
        </p:txBody>
      </p:sp>
    </p:spTree>
    <p:extLst>
      <p:ext uri="{BB962C8B-B14F-4D97-AF65-F5344CB8AC3E}">
        <p14:creationId xmlns:p14="http://schemas.microsoft.com/office/powerpoint/2010/main" val="344399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BE13C2-28FE-4311-BC4A-115BA505BB08}" type="datetimeFigureOut">
              <a:rPr lang="en-US" smtClean="0"/>
              <a:t>9/27/2021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83CAD5-BDC1-4865-892C-C79C0DE5EC85}" type="slidenum">
              <a:rPr lang="en-US" smtClean="0"/>
              <a:t>‹#›</a:t>
            </a:fld>
            <a:endParaRPr lang="en-US"/>
          </a:p>
        </p:txBody>
      </p:sp>
    </p:spTree>
    <p:extLst>
      <p:ext uri="{BB962C8B-B14F-4D97-AF65-F5344CB8AC3E}">
        <p14:creationId xmlns:p14="http://schemas.microsoft.com/office/powerpoint/2010/main" val="1007753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Constraint layout</a:t>
            </a:r>
            <a:endParaRPr lang="id-ID" dirty="0"/>
          </a:p>
        </p:txBody>
      </p:sp>
      <p:sp>
        <p:nvSpPr>
          <p:cNvPr id="3" name="Subtitle 2"/>
          <p:cNvSpPr>
            <a:spLocks noGrp="1"/>
          </p:cNvSpPr>
          <p:nvPr>
            <p:ph type="subTitle" idx="1"/>
          </p:nvPr>
        </p:nvSpPr>
        <p:spPr/>
        <p:txBody>
          <a:bodyPr/>
          <a:lstStyle/>
          <a:p>
            <a:r>
              <a:rPr lang="en-GB" dirty="0" err="1"/>
              <a:t>Romi</a:t>
            </a:r>
            <a:r>
              <a:rPr lang="en-GB" dirty="0"/>
              <a:t> FADILLAH RAHMAT</a:t>
            </a:r>
            <a:endParaRPr lang="id-ID" dirty="0"/>
          </a:p>
        </p:txBody>
      </p:sp>
    </p:spTree>
    <p:extLst>
      <p:ext uri="{BB962C8B-B14F-4D97-AF65-F5344CB8AC3E}">
        <p14:creationId xmlns:p14="http://schemas.microsoft.com/office/powerpoint/2010/main" val="120448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Chains</a:t>
            </a:r>
          </a:p>
        </p:txBody>
      </p:sp>
      <p:sp>
        <p:nvSpPr>
          <p:cNvPr id="3" name="Content Placeholder 2"/>
          <p:cNvSpPr>
            <a:spLocks noGrp="1"/>
          </p:cNvSpPr>
          <p:nvPr>
            <p:ph idx="1"/>
          </p:nvPr>
        </p:nvSpPr>
        <p:spPr>
          <a:xfrm>
            <a:off x="1141412" y="1645920"/>
            <a:ext cx="9905999" cy="4909625"/>
          </a:xfrm>
        </p:spPr>
        <p:txBody>
          <a:bodyPr>
            <a:normAutofit/>
          </a:bodyPr>
          <a:lstStyle/>
          <a:p>
            <a:r>
              <a:rPr lang="en-ID" sz="2000" dirty="0" err="1"/>
              <a:t>ConstraintLayout</a:t>
            </a:r>
            <a:r>
              <a:rPr lang="en-ID" sz="2000" dirty="0"/>
              <a:t> chains provide a way for the layout </a:t>
            </a:r>
            <a:r>
              <a:rPr lang="en-ID" sz="2000" dirty="0" err="1"/>
              <a:t>behavior</a:t>
            </a:r>
            <a:r>
              <a:rPr lang="en-ID" sz="2000" dirty="0"/>
              <a:t> of two or more widgets to be defined as a group. Chains can be declared in either the vertical or horizontal axis and configured to define how the widgets in the chain are spaced and sized.</a:t>
            </a:r>
          </a:p>
          <a:p>
            <a:r>
              <a:rPr lang="en-ID" sz="2000" dirty="0"/>
              <a:t>Widgets are chained when connected together by bi-directional constraints.</a:t>
            </a:r>
          </a:p>
          <a:p>
            <a:r>
              <a:rPr lang="en-ID" sz="2000" dirty="0"/>
              <a:t>The first element in the chain is the chain head which translates to the top widget in a vertical chain or, in the case of a horizontal chain, the left-most widget. The layout </a:t>
            </a:r>
            <a:r>
              <a:rPr lang="en-ID" sz="2000" dirty="0" err="1"/>
              <a:t>behavior</a:t>
            </a:r>
            <a:r>
              <a:rPr lang="en-ID" sz="2000" dirty="0"/>
              <a:t> of the entire chain is primarily configured by setting attributes on the chain head widget.</a:t>
            </a:r>
            <a:endParaRPr lang="en-GB" sz="2000" dirty="0"/>
          </a:p>
        </p:txBody>
      </p:sp>
      <p:pic>
        <p:nvPicPr>
          <p:cNvPr id="6" name="Picture 5">
            <a:extLst>
              <a:ext uri="{FF2B5EF4-FFF2-40B4-BE49-F238E27FC236}">
                <a16:creationId xmlns:a16="http://schemas.microsoft.com/office/drawing/2014/main" id="{B2C815E2-39BB-4FDE-A1B3-554AA870E6FE}"/>
              </a:ext>
            </a:extLst>
          </p:cNvPr>
          <p:cNvPicPr>
            <a:picLocks noChangeAspect="1"/>
          </p:cNvPicPr>
          <p:nvPr/>
        </p:nvPicPr>
        <p:blipFill>
          <a:blip r:embed="rId2"/>
          <a:stretch>
            <a:fillRect/>
          </a:stretch>
        </p:blipFill>
        <p:spPr>
          <a:xfrm>
            <a:off x="3144677" y="4707029"/>
            <a:ext cx="5899468" cy="1848516"/>
          </a:xfrm>
          <a:prstGeom prst="rect">
            <a:avLst/>
          </a:prstGeom>
        </p:spPr>
      </p:pic>
    </p:spTree>
    <p:extLst>
      <p:ext uri="{BB962C8B-B14F-4D97-AF65-F5344CB8AC3E}">
        <p14:creationId xmlns:p14="http://schemas.microsoft.com/office/powerpoint/2010/main" val="281073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Chain styles</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The layout </a:t>
            </a:r>
            <a:r>
              <a:rPr lang="en-ID" dirty="0" err="1"/>
              <a:t>behavior</a:t>
            </a:r>
            <a:r>
              <a:rPr lang="en-ID" dirty="0"/>
              <a:t> of a </a:t>
            </a:r>
            <a:r>
              <a:rPr lang="en-ID" dirty="0" err="1"/>
              <a:t>ConstraintLayout</a:t>
            </a:r>
            <a:r>
              <a:rPr lang="en-ID" dirty="0"/>
              <a:t> chain is dictated by the chain style setting applied to the chain head widget. The </a:t>
            </a:r>
            <a:r>
              <a:rPr lang="en-ID" dirty="0" err="1"/>
              <a:t>ConstraintLayout</a:t>
            </a:r>
            <a:r>
              <a:rPr lang="en-ID" dirty="0"/>
              <a:t> class currently supports the following chain layout styles:</a:t>
            </a:r>
          </a:p>
          <a:p>
            <a:pPr lvl="1"/>
            <a:r>
              <a:rPr lang="en-ID" b="1" dirty="0"/>
              <a:t>Spread Chain </a:t>
            </a:r>
            <a:r>
              <a:rPr lang="en-ID" dirty="0"/>
              <a:t>– The widgets contained within the chain are distributed evenly across the available space. This is the default </a:t>
            </a:r>
            <a:r>
              <a:rPr lang="en-ID" dirty="0" err="1"/>
              <a:t>behavior</a:t>
            </a:r>
            <a:r>
              <a:rPr lang="en-ID" dirty="0"/>
              <a:t> for chains.</a:t>
            </a:r>
          </a:p>
          <a:p>
            <a:pPr lvl="1"/>
            <a:endParaRPr lang="en-ID" sz="3200" dirty="0"/>
          </a:p>
          <a:p>
            <a:pPr lvl="1"/>
            <a:endParaRPr lang="en-ID" sz="3200" dirty="0"/>
          </a:p>
        </p:txBody>
      </p:sp>
      <p:pic>
        <p:nvPicPr>
          <p:cNvPr id="4" name="Picture 3">
            <a:extLst>
              <a:ext uri="{FF2B5EF4-FFF2-40B4-BE49-F238E27FC236}">
                <a16:creationId xmlns:a16="http://schemas.microsoft.com/office/drawing/2014/main" id="{74F43C9E-0ACA-4503-A5FF-4C8A9AA42C3D}"/>
              </a:ext>
            </a:extLst>
          </p:cNvPr>
          <p:cNvPicPr>
            <a:picLocks noChangeAspect="1"/>
          </p:cNvPicPr>
          <p:nvPr/>
        </p:nvPicPr>
        <p:blipFill>
          <a:blip r:embed="rId2"/>
          <a:stretch>
            <a:fillRect/>
          </a:stretch>
        </p:blipFill>
        <p:spPr>
          <a:xfrm>
            <a:off x="2778062" y="4231108"/>
            <a:ext cx="6270115" cy="1059609"/>
          </a:xfrm>
          <a:prstGeom prst="rect">
            <a:avLst/>
          </a:prstGeom>
        </p:spPr>
      </p:pic>
    </p:spTree>
    <p:extLst>
      <p:ext uri="{BB962C8B-B14F-4D97-AF65-F5344CB8AC3E}">
        <p14:creationId xmlns:p14="http://schemas.microsoft.com/office/powerpoint/2010/main" val="26605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sz="2800" b="1" dirty="0"/>
              <a:t>Spread Inside Chain </a:t>
            </a:r>
            <a:r>
              <a:rPr lang="en-ID" sz="2800" dirty="0"/>
              <a:t>– The widgets contained within the chain are spread evenly between the chain head and the last widget in the chain. The head and last widgets are not included in the distribution </a:t>
            </a:r>
            <a:r>
              <a:rPr lang="en-ID" sz="2800" dirty="0" err="1"/>
              <a:t>ofspacing</a:t>
            </a:r>
            <a:r>
              <a:rPr lang="en-ID" sz="2800" dirty="0"/>
              <a:t>.</a:t>
            </a:r>
            <a:endParaRPr lang="en-GB" sz="4800" dirty="0"/>
          </a:p>
          <a:p>
            <a:endParaRPr lang="en-GB" sz="2800" dirty="0"/>
          </a:p>
        </p:txBody>
      </p:sp>
      <p:pic>
        <p:nvPicPr>
          <p:cNvPr id="4" name="Picture 3">
            <a:extLst>
              <a:ext uri="{FF2B5EF4-FFF2-40B4-BE49-F238E27FC236}">
                <a16:creationId xmlns:a16="http://schemas.microsoft.com/office/drawing/2014/main" id="{3CB25F85-D936-4012-989F-3215B2243D29}"/>
              </a:ext>
            </a:extLst>
          </p:cNvPr>
          <p:cNvPicPr>
            <a:picLocks noChangeAspect="1"/>
          </p:cNvPicPr>
          <p:nvPr/>
        </p:nvPicPr>
        <p:blipFill>
          <a:blip r:embed="rId2"/>
          <a:stretch>
            <a:fillRect/>
          </a:stretch>
        </p:blipFill>
        <p:spPr>
          <a:xfrm>
            <a:off x="1623050" y="4100732"/>
            <a:ext cx="8942721" cy="1655149"/>
          </a:xfrm>
          <a:prstGeom prst="rect">
            <a:avLst/>
          </a:prstGeom>
        </p:spPr>
      </p:pic>
    </p:spTree>
    <p:extLst>
      <p:ext uri="{BB962C8B-B14F-4D97-AF65-F5344CB8AC3E}">
        <p14:creationId xmlns:p14="http://schemas.microsoft.com/office/powerpoint/2010/main" val="421759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b="1" dirty="0"/>
              <a:t>Weighted Chain </a:t>
            </a:r>
            <a:r>
              <a:rPr lang="en-ID" dirty="0"/>
              <a:t>– Allows the space taken up by each widget in the chain to be defined via weighting properties.</a:t>
            </a:r>
            <a:endParaRPr lang="en-GB" sz="2800" dirty="0"/>
          </a:p>
        </p:txBody>
      </p:sp>
      <p:pic>
        <p:nvPicPr>
          <p:cNvPr id="4" name="Picture 3">
            <a:extLst>
              <a:ext uri="{FF2B5EF4-FFF2-40B4-BE49-F238E27FC236}">
                <a16:creationId xmlns:a16="http://schemas.microsoft.com/office/drawing/2014/main" id="{35538C5C-0BFA-4D92-8357-82BA947C22B0}"/>
              </a:ext>
            </a:extLst>
          </p:cNvPr>
          <p:cNvPicPr>
            <a:picLocks noChangeAspect="1"/>
          </p:cNvPicPr>
          <p:nvPr/>
        </p:nvPicPr>
        <p:blipFill>
          <a:blip r:embed="rId2"/>
          <a:stretch>
            <a:fillRect/>
          </a:stretch>
        </p:blipFill>
        <p:spPr>
          <a:xfrm>
            <a:off x="2403407" y="3429000"/>
            <a:ext cx="7032582" cy="1161900"/>
          </a:xfrm>
          <a:prstGeom prst="rect">
            <a:avLst/>
          </a:prstGeom>
        </p:spPr>
      </p:pic>
    </p:spTree>
    <p:extLst>
      <p:ext uri="{BB962C8B-B14F-4D97-AF65-F5344CB8AC3E}">
        <p14:creationId xmlns:p14="http://schemas.microsoft.com/office/powerpoint/2010/main" val="274639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b="1" dirty="0"/>
              <a:t>Packed Chain </a:t>
            </a:r>
            <a:r>
              <a:rPr lang="en-ID" dirty="0"/>
              <a:t>– The widgets that make up the chain are packed together without any spacing. A bias may be applied to control the horizontal or vertical positioning of the chain in relation to the parent container.</a:t>
            </a:r>
            <a:endParaRPr lang="en-GB" sz="2800" dirty="0"/>
          </a:p>
        </p:txBody>
      </p:sp>
      <p:pic>
        <p:nvPicPr>
          <p:cNvPr id="4" name="Picture 3">
            <a:extLst>
              <a:ext uri="{FF2B5EF4-FFF2-40B4-BE49-F238E27FC236}">
                <a16:creationId xmlns:a16="http://schemas.microsoft.com/office/drawing/2014/main" id="{51EED0EC-A023-4F3D-A93C-9478A85410FC}"/>
              </a:ext>
            </a:extLst>
          </p:cNvPr>
          <p:cNvPicPr>
            <a:picLocks noChangeAspect="1"/>
          </p:cNvPicPr>
          <p:nvPr/>
        </p:nvPicPr>
        <p:blipFill>
          <a:blip r:embed="rId2"/>
          <a:stretch>
            <a:fillRect/>
          </a:stretch>
        </p:blipFill>
        <p:spPr>
          <a:xfrm>
            <a:off x="2685640" y="3267457"/>
            <a:ext cx="6446818" cy="1058859"/>
          </a:xfrm>
          <a:prstGeom prst="rect">
            <a:avLst/>
          </a:prstGeom>
        </p:spPr>
      </p:pic>
    </p:spTree>
    <p:extLst>
      <p:ext uri="{BB962C8B-B14F-4D97-AF65-F5344CB8AC3E}">
        <p14:creationId xmlns:p14="http://schemas.microsoft.com/office/powerpoint/2010/main" val="273689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BASELINE ALIGNMENT</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A common requirement, however, is for a widget to be aligned relative to the content that it displays rather than the boundaries of the widget itself. To address this need, </a:t>
            </a:r>
            <a:r>
              <a:rPr lang="en-ID" dirty="0" err="1"/>
              <a:t>ConstraintLayout</a:t>
            </a:r>
            <a:r>
              <a:rPr lang="en-ID" dirty="0"/>
              <a:t> provides baseline alignment support.</a:t>
            </a:r>
          </a:p>
          <a:p>
            <a:endParaRPr lang="en-GB" sz="2800" dirty="0"/>
          </a:p>
        </p:txBody>
      </p:sp>
    </p:spTree>
    <p:extLst>
      <p:ext uri="{BB962C8B-B14F-4D97-AF65-F5344CB8AC3E}">
        <p14:creationId xmlns:p14="http://schemas.microsoft.com/office/powerpoint/2010/main" val="153203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In this case, the </a:t>
            </a:r>
            <a:r>
              <a:rPr lang="en-ID" dirty="0" err="1"/>
              <a:t>TextView</a:t>
            </a:r>
            <a:r>
              <a:rPr lang="en-ID" dirty="0"/>
              <a:t> needs to be baseline aligned with the Button view. This means that the text within the Button needs to be vertically aligned with the text within the </a:t>
            </a:r>
            <a:r>
              <a:rPr lang="en-ID" dirty="0" err="1"/>
              <a:t>TextView</a:t>
            </a:r>
            <a:r>
              <a:rPr lang="en-ID" dirty="0"/>
              <a:t>. The additional constraints for this layout would need to be connected</a:t>
            </a:r>
          </a:p>
          <a:p>
            <a:endParaRPr lang="en-ID" sz="2800" dirty="0"/>
          </a:p>
          <a:p>
            <a:endParaRPr lang="en-ID" sz="2800" dirty="0"/>
          </a:p>
          <a:p>
            <a:endParaRPr lang="en-ID" sz="2800" dirty="0"/>
          </a:p>
          <a:p>
            <a:r>
              <a:rPr lang="en-ID" dirty="0"/>
              <a:t>The </a:t>
            </a:r>
            <a:r>
              <a:rPr lang="en-ID" dirty="0" err="1"/>
              <a:t>TextView</a:t>
            </a:r>
            <a:r>
              <a:rPr lang="en-ID" dirty="0"/>
              <a:t> is now aligned vertically along the baseline of the Button and positioned 40dp horizontally from the Button object’s left-hand edge.</a:t>
            </a:r>
            <a:endParaRPr lang="en-GB" sz="2800" dirty="0"/>
          </a:p>
        </p:txBody>
      </p:sp>
      <p:pic>
        <p:nvPicPr>
          <p:cNvPr id="4" name="Picture 3">
            <a:extLst>
              <a:ext uri="{FF2B5EF4-FFF2-40B4-BE49-F238E27FC236}">
                <a16:creationId xmlns:a16="http://schemas.microsoft.com/office/drawing/2014/main" id="{C0D5AEA9-58B3-4BF8-B0FC-6F4E99D3B69D}"/>
              </a:ext>
            </a:extLst>
          </p:cNvPr>
          <p:cNvPicPr>
            <a:picLocks noChangeAspect="1"/>
          </p:cNvPicPr>
          <p:nvPr/>
        </p:nvPicPr>
        <p:blipFill>
          <a:blip r:embed="rId2"/>
          <a:stretch>
            <a:fillRect/>
          </a:stretch>
        </p:blipFill>
        <p:spPr>
          <a:xfrm>
            <a:off x="4700079" y="3155245"/>
            <a:ext cx="4231555" cy="2250703"/>
          </a:xfrm>
          <a:prstGeom prst="rect">
            <a:avLst/>
          </a:prstGeom>
        </p:spPr>
      </p:pic>
    </p:spTree>
    <p:extLst>
      <p:ext uri="{BB962C8B-B14F-4D97-AF65-F5344CB8AC3E}">
        <p14:creationId xmlns:p14="http://schemas.microsoft.com/office/powerpoint/2010/main" val="142670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guidelines</a:t>
            </a:r>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a:t>Guidelines are special elements available within the </a:t>
            </a:r>
            <a:r>
              <a:rPr lang="en-ID" sz="2800" dirty="0" err="1"/>
              <a:t>ConstraintLayout</a:t>
            </a:r>
            <a:r>
              <a:rPr lang="en-ID" sz="2800" dirty="0"/>
              <a:t> that provide an additional target to which constraints may be connected. Multiple guidelines may be added to a </a:t>
            </a:r>
            <a:r>
              <a:rPr lang="en-ID" sz="2800" dirty="0" err="1"/>
              <a:t>ConstraintLayout</a:t>
            </a:r>
            <a:r>
              <a:rPr lang="en-ID" sz="2800" dirty="0"/>
              <a:t> instance which may, in turn, be configured in horizontal or vertical orientations. Once added, constraint connections may be established from widgets in the layout to the guidelines. This is particularly useful when multiple widgets need to be aligned along an axis.</a:t>
            </a:r>
            <a:endParaRPr lang="en-GB" sz="2800" dirty="0"/>
          </a:p>
        </p:txBody>
      </p:sp>
    </p:spTree>
    <p:extLst>
      <p:ext uri="{BB962C8B-B14F-4D97-AF65-F5344CB8AC3E}">
        <p14:creationId xmlns:p14="http://schemas.microsoft.com/office/powerpoint/2010/main" val="90958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a:t>for example, three Button objects contained within a </a:t>
            </a:r>
            <a:r>
              <a:rPr lang="en-ID" sz="2800" dirty="0" err="1"/>
              <a:t>ConstraintLayout</a:t>
            </a:r>
            <a:r>
              <a:rPr lang="en-ID" sz="2800" dirty="0"/>
              <a:t> are constrained along a vertical guideline:</a:t>
            </a:r>
            <a:endParaRPr lang="en-GB" sz="2800" dirty="0"/>
          </a:p>
        </p:txBody>
      </p:sp>
      <p:pic>
        <p:nvPicPr>
          <p:cNvPr id="6" name="Picture 5">
            <a:extLst>
              <a:ext uri="{FF2B5EF4-FFF2-40B4-BE49-F238E27FC236}">
                <a16:creationId xmlns:a16="http://schemas.microsoft.com/office/drawing/2014/main" id="{04DDF1AE-CF56-4A94-AEE3-22D0DDEEB6FA}"/>
              </a:ext>
            </a:extLst>
          </p:cNvPr>
          <p:cNvPicPr>
            <a:picLocks noChangeAspect="1"/>
          </p:cNvPicPr>
          <p:nvPr/>
        </p:nvPicPr>
        <p:blipFill>
          <a:blip r:embed="rId2"/>
          <a:stretch>
            <a:fillRect/>
          </a:stretch>
        </p:blipFill>
        <p:spPr>
          <a:xfrm>
            <a:off x="5106018" y="3101630"/>
            <a:ext cx="2323482" cy="3372710"/>
          </a:xfrm>
          <a:prstGeom prst="rect">
            <a:avLst/>
          </a:prstGeom>
        </p:spPr>
      </p:pic>
    </p:spTree>
    <p:extLst>
      <p:ext uri="{BB962C8B-B14F-4D97-AF65-F5344CB8AC3E}">
        <p14:creationId xmlns:p14="http://schemas.microsoft.com/office/powerpoint/2010/main" val="327156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Configure widget dimensions</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Controlling the dimensions of a widget is a key element of the user interface design process. The </a:t>
            </a:r>
            <a:r>
              <a:rPr lang="en-ID" dirty="0" err="1"/>
              <a:t>ConstraintLayout</a:t>
            </a:r>
            <a:r>
              <a:rPr lang="en-ID" dirty="0"/>
              <a:t> provides three options which can be set on individual widgets to manage sizing </a:t>
            </a:r>
            <a:r>
              <a:rPr lang="en-ID" dirty="0" err="1"/>
              <a:t>behavior</a:t>
            </a:r>
            <a:r>
              <a:rPr lang="en-ID" dirty="0"/>
              <a:t>. These settings are configured individually for height and width dimensions:</a:t>
            </a:r>
          </a:p>
          <a:p>
            <a:r>
              <a:rPr lang="en-ID" b="1" dirty="0"/>
              <a:t>Fixed </a:t>
            </a:r>
            <a:r>
              <a:rPr lang="en-ID" dirty="0"/>
              <a:t>– The widget is fixed to specified dimensions.</a:t>
            </a:r>
          </a:p>
          <a:p>
            <a:r>
              <a:rPr lang="en-ID" b="1" dirty="0"/>
              <a:t>Match Constraint </a:t>
            </a:r>
            <a:r>
              <a:rPr lang="en-ID" dirty="0"/>
              <a:t>–Allows the widget to be resized by the layout engine to satisfy the prevailing constraints. Also referred to as the </a:t>
            </a:r>
            <a:r>
              <a:rPr lang="en-ID" dirty="0" err="1"/>
              <a:t>AnySize</a:t>
            </a:r>
            <a:r>
              <a:rPr lang="en-ID" dirty="0"/>
              <a:t> or MATCH_CONSTRAINT option.</a:t>
            </a:r>
          </a:p>
          <a:p>
            <a:r>
              <a:rPr lang="en-ID" b="1" dirty="0"/>
              <a:t>Wrap Content </a:t>
            </a:r>
            <a:r>
              <a:rPr lang="en-ID" dirty="0"/>
              <a:t>– The size of the widget is dictated by the content it contains (i.e. text or graphics).</a:t>
            </a:r>
            <a:endParaRPr lang="en-GB" sz="2800" dirty="0"/>
          </a:p>
        </p:txBody>
      </p:sp>
    </p:spTree>
    <p:extLst>
      <p:ext uri="{BB962C8B-B14F-4D97-AF65-F5344CB8AC3E}">
        <p14:creationId xmlns:p14="http://schemas.microsoft.com/office/powerpoint/2010/main" val="77108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How constraint layout works</a:t>
            </a:r>
          </a:p>
        </p:txBody>
      </p:sp>
      <p:sp>
        <p:nvSpPr>
          <p:cNvPr id="3" name="Content Placeholder 2"/>
          <p:cNvSpPr>
            <a:spLocks noGrp="1"/>
          </p:cNvSpPr>
          <p:nvPr>
            <p:ph idx="1"/>
          </p:nvPr>
        </p:nvSpPr>
        <p:spPr>
          <a:xfrm>
            <a:off x="1141412" y="1645920"/>
            <a:ext cx="9905999" cy="4909625"/>
          </a:xfrm>
        </p:spPr>
        <p:txBody>
          <a:bodyPr>
            <a:normAutofit fontScale="92500" lnSpcReduction="20000"/>
          </a:bodyPr>
          <a:lstStyle/>
          <a:p>
            <a:r>
              <a:rPr lang="en-ID" dirty="0">
                <a:latin typeface="MinionPro-Regular"/>
              </a:rPr>
              <a:t>In common with all other layouts, </a:t>
            </a:r>
            <a:r>
              <a:rPr lang="en-ID" dirty="0" err="1">
                <a:latin typeface="MinionPro-Regular"/>
              </a:rPr>
              <a:t>ConstraintLayout</a:t>
            </a:r>
            <a:r>
              <a:rPr lang="en-ID" dirty="0">
                <a:latin typeface="MinionPro-Regular"/>
              </a:rPr>
              <a:t> is responsible for managing the positioning and sizing behaviour of the visual components (also referred to as widgets) it contains. It does this based on the constraint connections that are set on each child widget.</a:t>
            </a:r>
          </a:p>
          <a:p>
            <a:r>
              <a:rPr lang="en-ID" dirty="0"/>
              <a:t>In order to fully understand and use </a:t>
            </a:r>
            <a:r>
              <a:rPr lang="en-ID" dirty="0" err="1"/>
              <a:t>ConstraintLayout</a:t>
            </a:r>
            <a:r>
              <a:rPr lang="en-ID" dirty="0"/>
              <a:t>, it is important to gain an appreciation of the following key concepts:</a:t>
            </a:r>
          </a:p>
          <a:p>
            <a:pPr lvl="1"/>
            <a:r>
              <a:rPr lang="en-ID" dirty="0"/>
              <a:t>Constraints</a:t>
            </a:r>
          </a:p>
          <a:p>
            <a:pPr lvl="1"/>
            <a:r>
              <a:rPr lang="en-ID" dirty="0"/>
              <a:t>Margins</a:t>
            </a:r>
          </a:p>
          <a:p>
            <a:pPr lvl="1"/>
            <a:r>
              <a:rPr lang="en-ID" dirty="0"/>
              <a:t>Opposing Constraints</a:t>
            </a:r>
          </a:p>
          <a:p>
            <a:pPr lvl="1"/>
            <a:r>
              <a:rPr lang="en-ID" dirty="0"/>
              <a:t>Constraint Bias</a:t>
            </a:r>
          </a:p>
          <a:p>
            <a:pPr lvl="1"/>
            <a:r>
              <a:rPr lang="en-ID" dirty="0"/>
              <a:t>Chains</a:t>
            </a:r>
          </a:p>
          <a:p>
            <a:pPr lvl="1"/>
            <a:r>
              <a:rPr lang="en-ID" dirty="0"/>
              <a:t>Chain Styles</a:t>
            </a:r>
          </a:p>
          <a:p>
            <a:pPr lvl="1"/>
            <a:r>
              <a:rPr lang="en-ID" dirty="0"/>
              <a:t>Barriers</a:t>
            </a:r>
            <a:endParaRPr lang="en-GB" dirty="0"/>
          </a:p>
        </p:txBody>
      </p:sp>
    </p:spTree>
    <p:extLst>
      <p:ext uri="{BB962C8B-B14F-4D97-AF65-F5344CB8AC3E}">
        <p14:creationId xmlns:p14="http://schemas.microsoft.com/office/powerpoint/2010/main" val="81169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BARRIERS</a:t>
            </a:r>
          </a:p>
        </p:txBody>
      </p:sp>
      <p:sp>
        <p:nvSpPr>
          <p:cNvPr id="3" name="Content Placeholder 2"/>
          <p:cNvSpPr>
            <a:spLocks noGrp="1"/>
          </p:cNvSpPr>
          <p:nvPr>
            <p:ph idx="1"/>
          </p:nvPr>
        </p:nvSpPr>
        <p:spPr>
          <a:xfrm>
            <a:off x="1141412" y="1645920"/>
            <a:ext cx="9905999" cy="4909625"/>
          </a:xfrm>
        </p:spPr>
        <p:txBody>
          <a:bodyPr>
            <a:normAutofit fontScale="92500"/>
          </a:bodyPr>
          <a:lstStyle/>
          <a:p>
            <a:r>
              <a:rPr lang="en-ID" sz="2800" dirty="0"/>
              <a:t>Rather like guidelines, barriers are virtual views that can be used to constrain views within a layout. As with guidelines, a barrier can be vertical or horizontal and one or more views may be constrained to it (to avoid confusion, these will be referred to as constrained views). </a:t>
            </a:r>
          </a:p>
          <a:p>
            <a:r>
              <a:rPr lang="en-ID" sz="2800" dirty="0"/>
              <a:t>Unlike guidelines where the guideline remains at a fixed position within the layout, however, the position of a barrier is defined by a set of so called reference views.</a:t>
            </a:r>
          </a:p>
          <a:p>
            <a:r>
              <a:rPr lang="en-ID" sz="2800" dirty="0"/>
              <a:t>Barriers were introduced to address an issue that occurs with some frequency involving overlapping views.</a:t>
            </a:r>
            <a:endParaRPr lang="en-GB" sz="2800" dirty="0"/>
          </a:p>
        </p:txBody>
      </p:sp>
    </p:spTree>
    <p:extLst>
      <p:ext uri="{BB962C8B-B14F-4D97-AF65-F5344CB8AC3E}">
        <p14:creationId xmlns:p14="http://schemas.microsoft.com/office/powerpoint/2010/main" val="24233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Barrier example</a:t>
            </a:r>
          </a:p>
        </p:txBody>
      </p:sp>
      <p:sp>
        <p:nvSpPr>
          <p:cNvPr id="3" name="Content Placeholder 2"/>
          <p:cNvSpPr>
            <a:spLocks noGrp="1"/>
          </p:cNvSpPr>
          <p:nvPr>
            <p:ph idx="1"/>
          </p:nvPr>
        </p:nvSpPr>
        <p:spPr>
          <a:xfrm>
            <a:off x="1141412" y="1645920"/>
            <a:ext cx="9905999" cy="4909625"/>
          </a:xfrm>
        </p:spPr>
        <p:txBody>
          <a:bodyPr>
            <a:normAutofit/>
          </a:bodyPr>
          <a:lstStyle/>
          <a:p>
            <a:r>
              <a:rPr lang="en-ID" sz="2000" dirty="0">
                <a:latin typeface="MinionPro-Regular"/>
              </a:rPr>
              <a:t>The key points to note about the above layout is that the width of View 3 is set to match constraint mode, and the left-hand edge of the view is connected to the right hand edge of View 1. As currently implemented, an increase in width of View 1 will have the desired effect of reducing the width of View 3</a:t>
            </a:r>
            <a:endParaRPr lang="en-GB" sz="2000" dirty="0"/>
          </a:p>
        </p:txBody>
      </p:sp>
      <p:pic>
        <p:nvPicPr>
          <p:cNvPr id="4" name="Picture 3">
            <a:extLst>
              <a:ext uri="{FF2B5EF4-FFF2-40B4-BE49-F238E27FC236}">
                <a16:creationId xmlns:a16="http://schemas.microsoft.com/office/drawing/2014/main" id="{EAFA8F0F-3F94-4426-B851-A01C3896CF4E}"/>
              </a:ext>
            </a:extLst>
          </p:cNvPr>
          <p:cNvPicPr>
            <a:picLocks noChangeAspect="1"/>
          </p:cNvPicPr>
          <p:nvPr/>
        </p:nvPicPr>
        <p:blipFill>
          <a:blip r:embed="rId2"/>
          <a:stretch>
            <a:fillRect/>
          </a:stretch>
        </p:blipFill>
        <p:spPr>
          <a:xfrm>
            <a:off x="1474260" y="3346826"/>
            <a:ext cx="4077119" cy="2892656"/>
          </a:xfrm>
          <a:prstGeom prst="rect">
            <a:avLst/>
          </a:prstGeom>
        </p:spPr>
      </p:pic>
      <p:pic>
        <p:nvPicPr>
          <p:cNvPr id="5" name="Picture 4">
            <a:extLst>
              <a:ext uri="{FF2B5EF4-FFF2-40B4-BE49-F238E27FC236}">
                <a16:creationId xmlns:a16="http://schemas.microsoft.com/office/drawing/2014/main" id="{0D78330F-234B-4263-AC65-599B9D945B70}"/>
              </a:ext>
            </a:extLst>
          </p:cNvPr>
          <p:cNvPicPr>
            <a:picLocks noChangeAspect="1"/>
          </p:cNvPicPr>
          <p:nvPr/>
        </p:nvPicPr>
        <p:blipFill>
          <a:blip r:embed="rId3"/>
          <a:stretch>
            <a:fillRect/>
          </a:stretch>
        </p:blipFill>
        <p:spPr>
          <a:xfrm>
            <a:off x="6094411" y="3346826"/>
            <a:ext cx="4121020" cy="2892656"/>
          </a:xfrm>
          <a:prstGeom prst="rect">
            <a:avLst/>
          </a:prstGeom>
        </p:spPr>
      </p:pic>
    </p:spTree>
    <p:extLst>
      <p:ext uri="{BB962C8B-B14F-4D97-AF65-F5344CB8AC3E}">
        <p14:creationId xmlns:p14="http://schemas.microsoft.com/office/powerpoint/2010/main" val="231914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Barrier example</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latin typeface="MinionPro-Regular"/>
              </a:rPr>
              <a:t>A problem arises, however, if View 2 increases in width instead of View 1. Clearly because View 3 is only constrained by View 1, it does not resize to accommodate the increase in width of View 2 causing the views to overlap.</a:t>
            </a:r>
            <a:endParaRPr lang="en-GB" dirty="0"/>
          </a:p>
        </p:txBody>
      </p:sp>
      <p:pic>
        <p:nvPicPr>
          <p:cNvPr id="4" name="Picture 3">
            <a:extLst>
              <a:ext uri="{FF2B5EF4-FFF2-40B4-BE49-F238E27FC236}">
                <a16:creationId xmlns:a16="http://schemas.microsoft.com/office/drawing/2014/main" id="{1A9C5E6F-1E0C-49AA-860C-64E8BCA28194}"/>
              </a:ext>
            </a:extLst>
          </p:cNvPr>
          <p:cNvPicPr>
            <a:picLocks noChangeAspect="1"/>
          </p:cNvPicPr>
          <p:nvPr/>
        </p:nvPicPr>
        <p:blipFill>
          <a:blip r:embed="rId2"/>
          <a:stretch>
            <a:fillRect/>
          </a:stretch>
        </p:blipFill>
        <p:spPr>
          <a:xfrm>
            <a:off x="3879725" y="3203416"/>
            <a:ext cx="4432549" cy="3114992"/>
          </a:xfrm>
          <a:prstGeom prst="rect">
            <a:avLst/>
          </a:prstGeom>
        </p:spPr>
      </p:pic>
    </p:spTree>
    <p:extLst>
      <p:ext uri="{BB962C8B-B14F-4D97-AF65-F5344CB8AC3E}">
        <p14:creationId xmlns:p14="http://schemas.microsoft.com/office/powerpoint/2010/main" val="136202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Barrier example</a:t>
            </a:r>
          </a:p>
        </p:txBody>
      </p:sp>
      <p:sp>
        <p:nvSpPr>
          <p:cNvPr id="3" name="Content Placeholder 2"/>
          <p:cNvSpPr>
            <a:spLocks noGrp="1"/>
          </p:cNvSpPr>
          <p:nvPr>
            <p:ph idx="1"/>
          </p:nvPr>
        </p:nvSpPr>
        <p:spPr>
          <a:xfrm>
            <a:off x="1141412" y="1645920"/>
            <a:ext cx="9905999" cy="4909625"/>
          </a:xfrm>
        </p:spPr>
        <p:txBody>
          <a:bodyPr>
            <a:normAutofit/>
          </a:bodyPr>
          <a:lstStyle/>
          <a:p>
            <a:r>
              <a:rPr lang="en-ID" sz="2000" dirty="0">
                <a:latin typeface="MinionPro-Regular"/>
              </a:rPr>
              <a:t>A solution to this problem is to add a vertical barrier and assign Views 1 and 2 as the barrier’s </a:t>
            </a:r>
            <a:r>
              <a:rPr lang="en-ID" sz="2000" dirty="0">
                <a:latin typeface="MinionPro-It"/>
              </a:rPr>
              <a:t>reference views </a:t>
            </a:r>
            <a:r>
              <a:rPr lang="en-ID" sz="2000" dirty="0">
                <a:latin typeface="MinionPro-Regular"/>
              </a:rPr>
              <a:t>so that they control the barrier position. The left-hand edge of View 3 will then be constrained in relation to the barrier, making it a </a:t>
            </a:r>
            <a:r>
              <a:rPr lang="en-ID" sz="2000" dirty="0">
                <a:latin typeface="MinionPro-It"/>
              </a:rPr>
              <a:t>constrained view</a:t>
            </a:r>
            <a:r>
              <a:rPr lang="en-ID" sz="2000" dirty="0">
                <a:latin typeface="MinionPro-Regular"/>
              </a:rPr>
              <a:t>.</a:t>
            </a:r>
          </a:p>
          <a:p>
            <a:r>
              <a:rPr lang="en-ID" sz="2000" dirty="0"/>
              <a:t>Now when either View 1 or View 2 increase in width, the barrier will move to accommodate the widest of the two views, causing the width of View 3 change in relation to the new barrier position</a:t>
            </a:r>
            <a:endParaRPr lang="en-GB" sz="2000" dirty="0"/>
          </a:p>
        </p:txBody>
      </p:sp>
      <p:pic>
        <p:nvPicPr>
          <p:cNvPr id="5" name="Picture 4">
            <a:extLst>
              <a:ext uri="{FF2B5EF4-FFF2-40B4-BE49-F238E27FC236}">
                <a16:creationId xmlns:a16="http://schemas.microsoft.com/office/drawing/2014/main" id="{0C84A902-23DA-47F5-ACCD-1363A068B1BF}"/>
              </a:ext>
            </a:extLst>
          </p:cNvPr>
          <p:cNvPicPr>
            <a:picLocks noChangeAspect="1"/>
          </p:cNvPicPr>
          <p:nvPr/>
        </p:nvPicPr>
        <p:blipFill>
          <a:blip r:embed="rId2"/>
          <a:stretch>
            <a:fillRect/>
          </a:stretch>
        </p:blipFill>
        <p:spPr>
          <a:xfrm>
            <a:off x="2940001" y="3970713"/>
            <a:ext cx="7134958" cy="2482734"/>
          </a:xfrm>
          <a:prstGeom prst="rect">
            <a:avLst/>
          </a:prstGeom>
        </p:spPr>
      </p:pic>
    </p:spTree>
    <p:extLst>
      <p:ext uri="{BB962C8B-B14F-4D97-AF65-F5344CB8AC3E}">
        <p14:creationId xmlns:p14="http://schemas.microsoft.com/office/powerpoint/2010/main" val="3255422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err="1"/>
              <a:t>rATIOS</a:t>
            </a:r>
            <a:endParaRPr lang="en-GB" dirty="0"/>
          </a:p>
        </p:txBody>
      </p:sp>
      <p:sp>
        <p:nvSpPr>
          <p:cNvPr id="3" name="Content Placeholder 2"/>
          <p:cNvSpPr>
            <a:spLocks noGrp="1"/>
          </p:cNvSpPr>
          <p:nvPr>
            <p:ph idx="1"/>
          </p:nvPr>
        </p:nvSpPr>
        <p:spPr>
          <a:xfrm>
            <a:off x="1141412" y="1645920"/>
            <a:ext cx="9905999" cy="4909625"/>
          </a:xfrm>
        </p:spPr>
        <p:txBody>
          <a:bodyPr>
            <a:normAutofit/>
          </a:bodyPr>
          <a:lstStyle/>
          <a:p>
            <a:r>
              <a:rPr lang="en-ID" dirty="0"/>
              <a:t>The dimensions of a widget may be defined using ratio settings. A widget could, for example, be constrained using a ratio setting such that, regardless of any resizing </a:t>
            </a:r>
            <a:r>
              <a:rPr lang="en-ID" dirty="0" err="1"/>
              <a:t>behavior</a:t>
            </a:r>
            <a:r>
              <a:rPr lang="en-ID" dirty="0"/>
              <a:t>, the width is always twice the height dimension.</a:t>
            </a:r>
            <a:endParaRPr lang="en-GB" sz="2800" dirty="0"/>
          </a:p>
        </p:txBody>
      </p:sp>
    </p:spTree>
    <p:extLst>
      <p:ext uri="{BB962C8B-B14F-4D97-AF65-F5344CB8AC3E}">
        <p14:creationId xmlns:p14="http://schemas.microsoft.com/office/powerpoint/2010/main" val="350747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 layout advantages</a:t>
            </a:r>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err="1"/>
              <a:t>ConstraintLayout</a:t>
            </a:r>
            <a:r>
              <a:rPr lang="en-ID" sz="2800" dirty="0"/>
              <a:t> provides a level of flexibility that allows many of the features of older layouts to be achieved with a single layout instance where it would previously have been necessary to nest multiple layouts. This has the benefit of avoiding the problems inherent in layout nesting by allowing so called “flat” or “shallow” layout hierarchies to be designed leading both to less complex layouts and improved user interface rendering performance at runtime.</a:t>
            </a:r>
          </a:p>
          <a:p>
            <a:endParaRPr lang="en-GB" sz="2800" dirty="0"/>
          </a:p>
        </p:txBody>
      </p:sp>
    </p:spTree>
    <p:extLst>
      <p:ext uri="{BB962C8B-B14F-4D97-AF65-F5344CB8AC3E}">
        <p14:creationId xmlns:p14="http://schemas.microsoft.com/office/powerpoint/2010/main" val="2459683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 layout advantages</a:t>
            </a:r>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err="1"/>
              <a:t>ConstraintLayout</a:t>
            </a:r>
            <a:r>
              <a:rPr lang="en-ID" sz="2800" dirty="0"/>
              <a:t> was also implemented with a view to addressing the wide range of Android device screen sizes available on the market today. </a:t>
            </a:r>
          </a:p>
          <a:p>
            <a:r>
              <a:rPr lang="en-ID" sz="2800" dirty="0"/>
              <a:t>The flexibility of </a:t>
            </a:r>
            <a:r>
              <a:rPr lang="en-ID" sz="2800" dirty="0" err="1"/>
              <a:t>ConstraintLayout</a:t>
            </a:r>
            <a:r>
              <a:rPr lang="en-ID" sz="2800" dirty="0"/>
              <a:t> makes it easier for user interfaces to be designed that respond and adapt to the device on which the app is running.</a:t>
            </a:r>
            <a:endParaRPr lang="en-GB" sz="2800" dirty="0"/>
          </a:p>
        </p:txBody>
      </p:sp>
    </p:spTree>
    <p:extLst>
      <p:ext uri="{BB962C8B-B14F-4D97-AF65-F5344CB8AC3E}">
        <p14:creationId xmlns:p14="http://schemas.microsoft.com/office/powerpoint/2010/main" val="6238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summary</a:t>
            </a:r>
          </a:p>
        </p:txBody>
      </p:sp>
      <p:sp>
        <p:nvSpPr>
          <p:cNvPr id="3" name="Content Placeholder 2"/>
          <p:cNvSpPr>
            <a:spLocks noGrp="1"/>
          </p:cNvSpPr>
          <p:nvPr>
            <p:ph idx="1"/>
          </p:nvPr>
        </p:nvSpPr>
        <p:spPr>
          <a:xfrm>
            <a:off x="1141412" y="1645920"/>
            <a:ext cx="9905999" cy="4909625"/>
          </a:xfrm>
        </p:spPr>
        <p:txBody>
          <a:bodyPr>
            <a:normAutofit fontScale="92500"/>
          </a:bodyPr>
          <a:lstStyle/>
          <a:p>
            <a:r>
              <a:rPr lang="en-ID" dirty="0" err="1"/>
              <a:t>ConstraintLayout</a:t>
            </a:r>
            <a:r>
              <a:rPr lang="en-ID" dirty="0"/>
              <a:t> is a layout manager introduced with Android 7.</a:t>
            </a:r>
          </a:p>
          <a:p>
            <a:r>
              <a:rPr lang="en-ID" dirty="0"/>
              <a:t> It is designed to ease the creation of flexible layouts that adapt to the size and orientation of the many Android devices now on the market.</a:t>
            </a:r>
          </a:p>
          <a:p>
            <a:r>
              <a:rPr lang="en-ID" dirty="0" err="1"/>
              <a:t>ConstraintLayout</a:t>
            </a:r>
            <a:r>
              <a:rPr lang="en-ID" dirty="0"/>
              <a:t> uses constraints to control the alignment and positioning of widgets in relation to the parent </a:t>
            </a:r>
            <a:r>
              <a:rPr lang="en-ID" dirty="0" err="1"/>
              <a:t>ConstraintLayout</a:t>
            </a:r>
            <a:r>
              <a:rPr lang="en-ID" dirty="0"/>
              <a:t> instance, guidelines, barriers and the other widgets in the layout. </a:t>
            </a:r>
          </a:p>
          <a:p>
            <a:r>
              <a:rPr lang="en-ID" dirty="0" err="1"/>
              <a:t>ConstraintLayout</a:t>
            </a:r>
            <a:r>
              <a:rPr lang="en-ID" dirty="0"/>
              <a:t> is the default layout for newly created Android Studio projects and is the recommended choice when designing user interface layouts. </a:t>
            </a:r>
          </a:p>
          <a:p>
            <a:r>
              <a:rPr lang="en-ID" dirty="0"/>
              <a:t>With this simple yet flexible approach to layout management, complex and responsive user interfaces can be implemented with surprising ease.</a:t>
            </a:r>
            <a:endParaRPr lang="en-GB" sz="2800" dirty="0"/>
          </a:p>
        </p:txBody>
      </p:sp>
    </p:spTree>
    <p:extLst>
      <p:ext uri="{BB962C8B-B14F-4D97-AF65-F5344CB8AC3E}">
        <p14:creationId xmlns:p14="http://schemas.microsoft.com/office/powerpoint/2010/main" val="2000210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TUGAS CONTRAINT LAYOUT</a:t>
            </a:r>
          </a:p>
        </p:txBody>
      </p:sp>
      <p:sp>
        <p:nvSpPr>
          <p:cNvPr id="3" name="Content Placeholder 2"/>
          <p:cNvSpPr>
            <a:spLocks noGrp="1"/>
          </p:cNvSpPr>
          <p:nvPr>
            <p:ph idx="1"/>
          </p:nvPr>
        </p:nvSpPr>
        <p:spPr>
          <a:xfrm>
            <a:off x="1141412" y="1645920"/>
            <a:ext cx="9905999" cy="4909625"/>
          </a:xfrm>
        </p:spPr>
        <p:txBody>
          <a:bodyPr>
            <a:normAutofit/>
          </a:bodyPr>
          <a:lstStyle/>
          <a:p>
            <a:pPr marL="0" marR="0" algn="just">
              <a:spcBef>
                <a:spcPts val="0"/>
              </a:spcBef>
              <a:spcAft>
                <a:spcPts val="0"/>
              </a:spcAft>
            </a:pPr>
            <a:r>
              <a:rPr lang="en-US" sz="1800" b="1" dirty="0">
                <a:effectLst/>
                <a:latin typeface="Calibri" panose="020F0502020204030204" pitchFamily="34" charset="0"/>
                <a:ea typeface="SimSun" panose="02010600030101010101" pitchFamily="2" charset="-122"/>
                <a:cs typeface="Times New Roman" panose="02020603050405020304" pitchFamily="18" charset="0"/>
              </a:rPr>
              <a:t>Constraint Layout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SimSun" panose="02010600030101010101" pitchFamily="2" charset="-122"/>
                <a:cs typeface="Times New Roman" panose="02020603050405020304" pitchFamily="18" charset="0"/>
              </a:rPr>
              <a:t>Ubahlah</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aplikasi</a:t>
            </a:r>
            <a:r>
              <a:rPr lang="en-US" sz="1800" dirty="0">
                <a:effectLst/>
                <a:latin typeface="Calibri" panose="020F0502020204030204" pitchFamily="34" charset="0"/>
                <a:ea typeface="SimSun" panose="02010600030101010101" pitchFamily="2" charset="-122"/>
                <a:cs typeface="Times New Roman" panose="02020603050405020304" pitchFamily="18" charset="0"/>
              </a:rPr>
              <a:t> yang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telah</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dibuat</a:t>
            </a:r>
            <a:r>
              <a:rPr lang="en-US" sz="1800" dirty="0">
                <a:effectLst/>
                <a:latin typeface="Calibri" panose="020F0502020204030204" pitchFamily="34" charset="0"/>
                <a:ea typeface="SimSun" panose="02010600030101010101" pitchFamily="2" charset="-122"/>
                <a:cs typeface="Times New Roman" panose="02020603050405020304" pitchFamily="18" charset="0"/>
              </a:rPr>
              <a:t> pada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pertemuan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sebelumnya</a:t>
            </a:r>
            <a:r>
              <a:rPr lang="en-US" sz="1800" dirty="0">
                <a:effectLst/>
                <a:latin typeface="Calibri" panose="020F0502020204030204" pitchFamily="34" charset="0"/>
                <a:ea typeface="SimSun" panose="02010600030101010101" pitchFamily="2" charset="-122"/>
                <a:cs typeface="Times New Roman" panose="02020603050405020304" pitchFamily="18" charset="0"/>
              </a:rPr>
              <a:t> agar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menerapkan</a:t>
            </a:r>
            <a:r>
              <a:rPr lang="en-US" sz="1800" dirty="0">
                <a:effectLst/>
                <a:latin typeface="Calibri" panose="020F0502020204030204" pitchFamily="34" charset="0"/>
                <a:ea typeface="SimSun" panose="02010600030101010101" pitchFamily="2" charset="-122"/>
                <a:cs typeface="Times New Roman" panose="02020603050405020304" pitchFamily="18" charset="0"/>
              </a:rPr>
              <a:t> constraint layout. </a:t>
            </a:r>
          </a:p>
          <a:p>
            <a:pPr marL="0" marR="0" indent="0" algn="just">
              <a:spcBef>
                <a:spcPts val="0"/>
              </a:spcBef>
              <a:spcAft>
                <a:spcPts val="0"/>
              </a:spcAft>
              <a:buNone/>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96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constraints</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Constraints are essentially sets of rules that dictate the way in which a widget is aligned and distanced in relation to other widgets, the sides of the containing </a:t>
            </a:r>
            <a:r>
              <a:rPr lang="en-ID" dirty="0" err="1"/>
              <a:t>ConstraintLayout</a:t>
            </a:r>
            <a:r>
              <a:rPr lang="en-ID" dirty="0"/>
              <a:t> and special elements called guidelines.</a:t>
            </a:r>
          </a:p>
          <a:p>
            <a:r>
              <a:rPr lang="en-ID" dirty="0"/>
              <a:t>Constraints also dictate how the user interface layout of an activity will respond to changes in device orientation, or when displayed on devices of differing screen sizes. In order to be adequately configured, a widget must have sufficient constraint connections such that it’s position can be resolved by the </a:t>
            </a:r>
            <a:r>
              <a:rPr lang="en-ID" dirty="0" err="1"/>
              <a:t>ConstraintLayout</a:t>
            </a:r>
            <a:r>
              <a:rPr lang="en-ID" dirty="0"/>
              <a:t> layout engine in both the horizontal and vertical planes.</a:t>
            </a:r>
            <a:endParaRPr lang="en-GB" dirty="0"/>
          </a:p>
        </p:txBody>
      </p:sp>
    </p:spTree>
    <p:extLst>
      <p:ext uri="{BB962C8B-B14F-4D97-AF65-F5344CB8AC3E}">
        <p14:creationId xmlns:p14="http://schemas.microsoft.com/office/powerpoint/2010/main" val="171393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margins</a:t>
            </a:r>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a:t>A margin is a form of constraint that specifies a fixed distance. Consider a Button object that needs to be positioned near the top right-hand corner of the device screen. This might be achieved by implementing margin constraints from the top and right-hand edges of the Button connected to the corresponding sides of the parent </a:t>
            </a:r>
            <a:r>
              <a:rPr lang="en-ID" sz="2800" dirty="0" err="1"/>
              <a:t>ConstraintLayout</a:t>
            </a:r>
            <a:r>
              <a:rPr lang="en-ID" sz="2800" dirty="0"/>
              <a:t> as illustrated in the next figure.</a:t>
            </a:r>
            <a:endParaRPr lang="en-GB" sz="2800" dirty="0"/>
          </a:p>
        </p:txBody>
      </p:sp>
    </p:spTree>
    <p:extLst>
      <p:ext uri="{BB962C8B-B14F-4D97-AF65-F5344CB8AC3E}">
        <p14:creationId xmlns:p14="http://schemas.microsoft.com/office/powerpoint/2010/main" val="382507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 connections</a:t>
            </a:r>
          </a:p>
        </p:txBody>
      </p:sp>
      <p:sp>
        <p:nvSpPr>
          <p:cNvPr id="3" name="Content Placeholder 2"/>
          <p:cNvSpPr>
            <a:spLocks noGrp="1"/>
          </p:cNvSpPr>
          <p:nvPr>
            <p:ph idx="1"/>
          </p:nvPr>
        </p:nvSpPr>
        <p:spPr>
          <a:xfrm>
            <a:off x="1141412" y="1645920"/>
            <a:ext cx="9905999" cy="4909625"/>
          </a:xfrm>
        </p:spPr>
        <p:txBody>
          <a:bodyPr>
            <a:normAutofit/>
          </a:bodyPr>
          <a:lstStyle/>
          <a:p>
            <a:endParaRPr lang="en-GB" sz="2800" dirty="0"/>
          </a:p>
        </p:txBody>
      </p:sp>
      <p:pic>
        <p:nvPicPr>
          <p:cNvPr id="4" name="Picture 3">
            <a:extLst>
              <a:ext uri="{FF2B5EF4-FFF2-40B4-BE49-F238E27FC236}">
                <a16:creationId xmlns:a16="http://schemas.microsoft.com/office/drawing/2014/main" id="{C11B1785-5353-4090-98DE-B8689C4D8375}"/>
              </a:ext>
            </a:extLst>
          </p:cNvPr>
          <p:cNvPicPr>
            <a:picLocks noChangeAspect="1"/>
          </p:cNvPicPr>
          <p:nvPr/>
        </p:nvPicPr>
        <p:blipFill>
          <a:blip r:embed="rId2"/>
          <a:stretch>
            <a:fillRect/>
          </a:stretch>
        </p:blipFill>
        <p:spPr>
          <a:xfrm>
            <a:off x="1935650" y="1645920"/>
            <a:ext cx="7898403" cy="4276350"/>
          </a:xfrm>
          <a:prstGeom prst="rect">
            <a:avLst/>
          </a:prstGeom>
        </p:spPr>
      </p:pic>
    </p:spTree>
    <p:extLst>
      <p:ext uri="{BB962C8B-B14F-4D97-AF65-F5344CB8AC3E}">
        <p14:creationId xmlns:p14="http://schemas.microsoft.com/office/powerpoint/2010/main" val="374348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a:t>
            </a:r>
          </a:p>
        </p:txBody>
      </p:sp>
      <p:sp>
        <p:nvSpPr>
          <p:cNvPr id="3" name="Content Placeholder 2"/>
          <p:cNvSpPr>
            <a:spLocks noGrp="1"/>
          </p:cNvSpPr>
          <p:nvPr>
            <p:ph idx="1"/>
          </p:nvPr>
        </p:nvSpPr>
        <p:spPr>
          <a:xfrm>
            <a:off x="1141412" y="1645920"/>
            <a:ext cx="9905999" cy="4909625"/>
          </a:xfrm>
        </p:spPr>
        <p:txBody>
          <a:bodyPr>
            <a:normAutofit fontScale="85000" lnSpcReduction="10000"/>
          </a:bodyPr>
          <a:lstStyle/>
          <a:p>
            <a:r>
              <a:rPr lang="en-ID" sz="2800" dirty="0"/>
              <a:t>each of these constraint connections has associated with it a margin value dictating the fixed distances of the widget from two sides of the parent layout. Under this configuration, regardless of screen size or the device orientation, the Button object will always be positioned 20 and 15 device-independent pixels (</a:t>
            </a:r>
            <a:r>
              <a:rPr lang="en-ID" sz="2800" dirty="0" err="1"/>
              <a:t>dp</a:t>
            </a:r>
            <a:r>
              <a:rPr lang="en-ID" sz="2800" dirty="0"/>
              <a:t>) from the top and righthand edges of the parent </a:t>
            </a:r>
            <a:r>
              <a:rPr lang="en-ID" sz="2800" dirty="0" err="1"/>
              <a:t>ConstraintLayout</a:t>
            </a:r>
            <a:r>
              <a:rPr lang="en-ID" sz="2800" dirty="0"/>
              <a:t> respectively as specified by the two constraint connections.</a:t>
            </a:r>
          </a:p>
          <a:p>
            <a:r>
              <a:rPr lang="en-ID" sz="2800" dirty="0">
                <a:latin typeface="MinionPro-Regular"/>
              </a:rPr>
              <a:t>While the above configuration will be acceptable for some situations, it does not provide any flexibility in terms of allowing the </a:t>
            </a:r>
            <a:r>
              <a:rPr lang="en-ID" sz="2800" dirty="0" err="1">
                <a:latin typeface="MinionPro-Regular"/>
              </a:rPr>
              <a:t>ConstraintLayout</a:t>
            </a:r>
            <a:r>
              <a:rPr lang="en-ID" sz="2800" dirty="0">
                <a:latin typeface="MinionPro-Regular"/>
              </a:rPr>
              <a:t> layout engine to adapt the position of the widget in order to respond to device rotation and to support screens of different sizes. To add </a:t>
            </a:r>
            <a:r>
              <a:rPr lang="en-ID" sz="2800">
                <a:latin typeface="MinionPro-Regular"/>
              </a:rPr>
              <a:t>this responsiveness to </a:t>
            </a:r>
            <a:r>
              <a:rPr lang="en-ID" sz="2800" dirty="0">
                <a:latin typeface="MinionPro-Regular"/>
              </a:rPr>
              <a:t>the layout it is necessary to implement opposing constraints.</a:t>
            </a:r>
            <a:endParaRPr lang="en-GB" sz="2800" dirty="0"/>
          </a:p>
        </p:txBody>
      </p:sp>
    </p:spTree>
    <p:extLst>
      <p:ext uri="{BB962C8B-B14F-4D97-AF65-F5344CB8AC3E}">
        <p14:creationId xmlns:p14="http://schemas.microsoft.com/office/powerpoint/2010/main" val="379230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err="1"/>
              <a:t>Oppossing</a:t>
            </a:r>
            <a:r>
              <a:rPr lang="en-GB" dirty="0"/>
              <a:t> constraints</a:t>
            </a:r>
          </a:p>
        </p:txBody>
      </p:sp>
      <p:sp>
        <p:nvSpPr>
          <p:cNvPr id="3" name="Content Placeholder 2"/>
          <p:cNvSpPr>
            <a:spLocks noGrp="1"/>
          </p:cNvSpPr>
          <p:nvPr>
            <p:ph idx="1"/>
          </p:nvPr>
        </p:nvSpPr>
        <p:spPr>
          <a:xfrm>
            <a:off x="1141412" y="1645920"/>
            <a:ext cx="9905999" cy="4909625"/>
          </a:xfrm>
        </p:spPr>
        <p:txBody>
          <a:bodyPr>
            <a:normAutofit/>
          </a:bodyPr>
          <a:lstStyle/>
          <a:p>
            <a:r>
              <a:rPr lang="en-ID" dirty="0"/>
              <a:t>Two constraints operating along the same axis on a single widget are referred to as opposing constraints. In other words, a widget with constraints on both its left and right-hand sides is considered to have horizontally opposing constraints.</a:t>
            </a:r>
            <a:endParaRPr lang="en-GB" sz="2800" dirty="0"/>
          </a:p>
        </p:txBody>
      </p:sp>
      <p:pic>
        <p:nvPicPr>
          <p:cNvPr id="4" name="Picture 3">
            <a:extLst>
              <a:ext uri="{FF2B5EF4-FFF2-40B4-BE49-F238E27FC236}">
                <a16:creationId xmlns:a16="http://schemas.microsoft.com/office/drawing/2014/main" id="{2E7596F7-2889-4BCE-8AC6-7EEBF01EC77E}"/>
              </a:ext>
            </a:extLst>
          </p:cNvPr>
          <p:cNvPicPr>
            <a:picLocks noChangeAspect="1"/>
          </p:cNvPicPr>
          <p:nvPr/>
        </p:nvPicPr>
        <p:blipFill>
          <a:blip r:embed="rId2"/>
          <a:stretch>
            <a:fillRect/>
          </a:stretch>
        </p:blipFill>
        <p:spPr>
          <a:xfrm>
            <a:off x="3445193" y="3447372"/>
            <a:ext cx="4478654" cy="2792110"/>
          </a:xfrm>
          <a:prstGeom prst="rect">
            <a:avLst/>
          </a:prstGeom>
        </p:spPr>
      </p:pic>
    </p:spTree>
    <p:extLst>
      <p:ext uri="{BB962C8B-B14F-4D97-AF65-F5344CB8AC3E}">
        <p14:creationId xmlns:p14="http://schemas.microsoft.com/office/powerpoint/2010/main" val="64083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err="1"/>
              <a:t>Oppossing</a:t>
            </a:r>
            <a:r>
              <a:rPr lang="en-GB" dirty="0"/>
              <a:t> constraint</a:t>
            </a:r>
          </a:p>
        </p:txBody>
      </p:sp>
      <p:sp>
        <p:nvSpPr>
          <p:cNvPr id="3" name="Content Placeholder 2"/>
          <p:cNvSpPr>
            <a:spLocks noGrp="1"/>
          </p:cNvSpPr>
          <p:nvPr>
            <p:ph idx="1"/>
          </p:nvPr>
        </p:nvSpPr>
        <p:spPr>
          <a:xfrm>
            <a:off x="1141412" y="1645920"/>
            <a:ext cx="9905999" cy="4909625"/>
          </a:xfrm>
        </p:spPr>
        <p:txBody>
          <a:bodyPr>
            <a:normAutofit/>
          </a:bodyPr>
          <a:lstStyle/>
          <a:p>
            <a:r>
              <a:rPr lang="en-ID" sz="2800" dirty="0">
                <a:latin typeface="MinionPro-Regular"/>
              </a:rPr>
              <a:t>The key point to understand here is that once opposing constraints are implemented on a particular axis, the positioning of the widget becomes percentage rather than coordinate based.</a:t>
            </a:r>
          </a:p>
          <a:p>
            <a:r>
              <a:rPr lang="en-ID" dirty="0"/>
              <a:t>Instead of being fixed at 20dp from the top of the layout, for example, the widget is now positioned at a point 30% from the top of the layout. In different orientations and when running on larger or smaller screens, the Button will always be in the same location relative to the dimensions of the parent layout.</a:t>
            </a:r>
            <a:endParaRPr lang="en-GB" sz="2800" dirty="0"/>
          </a:p>
        </p:txBody>
      </p:sp>
    </p:spTree>
    <p:extLst>
      <p:ext uri="{BB962C8B-B14F-4D97-AF65-F5344CB8AC3E}">
        <p14:creationId xmlns:p14="http://schemas.microsoft.com/office/powerpoint/2010/main" val="21848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GB" dirty="0"/>
              <a:t>Constraint bias</a:t>
            </a:r>
          </a:p>
        </p:txBody>
      </p:sp>
      <p:sp>
        <p:nvSpPr>
          <p:cNvPr id="3" name="Content Placeholder 2"/>
          <p:cNvSpPr>
            <a:spLocks noGrp="1"/>
          </p:cNvSpPr>
          <p:nvPr>
            <p:ph idx="1"/>
          </p:nvPr>
        </p:nvSpPr>
        <p:spPr>
          <a:xfrm>
            <a:off x="1141412" y="1645920"/>
            <a:ext cx="9905999" cy="4909625"/>
          </a:xfrm>
        </p:spPr>
        <p:txBody>
          <a:bodyPr>
            <a:normAutofit/>
          </a:bodyPr>
          <a:lstStyle/>
          <a:p>
            <a:r>
              <a:rPr lang="en-ID" sz="2000" dirty="0"/>
              <a:t>It has now been established that a widget in a </a:t>
            </a:r>
            <a:r>
              <a:rPr lang="en-ID" sz="2000" dirty="0" err="1"/>
              <a:t>ConstraintLayout</a:t>
            </a:r>
            <a:r>
              <a:rPr lang="en-ID" sz="2000" dirty="0"/>
              <a:t> can potentially be subject to opposing constraint connections.</a:t>
            </a:r>
          </a:p>
          <a:p>
            <a:r>
              <a:rPr lang="en-ID" sz="2000" dirty="0"/>
              <a:t>To allow for the adjustment of widget position in the case of opposing constraints, the </a:t>
            </a:r>
            <a:r>
              <a:rPr lang="en-ID" sz="2000" dirty="0" err="1"/>
              <a:t>ConstraintLayout</a:t>
            </a:r>
            <a:r>
              <a:rPr lang="en-ID" sz="2000" dirty="0"/>
              <a:t> implements a feature known as constraint bias. Constraint bias allows the positioning of a widget along the axis of opposition to be biased by a specified percentage in </a:t>
            </a:r>
            <a:r>
              <a:rPr lang="en-ID" sz="2000" dirty="0" err="1"/>
              <a:t>favor</a:t>
            </a:r>
            <a:r>
              <a:rPr lang="en-ID" sz="2000" dirty="0"/>
              <a:t> of one constraint</a:t>
            </a:r>
            <a:r>
              <a:rPr lang="en-ID" dirty="0"/>
              <a:t>.</a:t>
            </a:r>
          </a:p>
          <a:p>
            <a:r>
              <a:rPr lang="en-ID" sz="2000" dirty="0"/>
              <a:t>shows the previous constraint layout with a </a:t>
            </a:r>
          </a:p>
          <a:p>
            <a:r>
              <a:rPr lang="en-ID" sz="2000" dirty="0"/>
              <a:t>75% horizontal bias and 10% vertical bias</a:t>
            </a:r>
            <a:endParaRPr lang="en-GB" sz="2000" dirty="0"/>
          </a:p>
        </p:txBody>
      </p:sp>
      <p:pic>
        <p:nvPicPr>
          <p:cNvPr id="5" name="Picture 4">
            <a:extLst>
              <a:ext uri="{FF2B5EF4-FFF2-40B4-BE49-F238E27FC236}">
                <a16:creationId xmlns:a16="http://schemas.microsoft.com/office/drawing/2014/main" id="{9E6B3D80-8857-4BF7-984D-C2803AFF41A3}"/>
              </a:ext>
            </a:extLst>
          </p:cNvPr>
          <p:cNvPicPr>
            <a:picLocks noChangeAspect="1"/>
          </p:cNvPicPr>
          <p:nvPr/>
        </p:nvPicPr>
        <p:blipFill>
          <a:blip r:embed="rId2"/>
          <a:stretch>
            <a:fillRect/>
          </a:stretch>
        </p:blipFill>
        <p:spPr>
          <a:xfrm>
            <a:off x="6630532" y="3916572"/>
            <a:ext cx="4416879" cy="2591016"/>
          </a:xfrm>
          <a:prstGeom prst="rect">
            <a:avLst/>
          </a:prstGeom>
        </p:spPr>
      </p:pic>
    </p:spTree>
    <p:extLst>
      <p:ext uri="{BB962C8B-B14F-4D97-AF65-F5344CB8AC3E}">
        <p14:creationId xmlns:p14="http://schemas.microsoft.com/office/powerpoint/2010/main" val="2412888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1397</TotalTime>
  <Words>1826</Words>
  <Application>Microsoft Office PowerPoint</Application>
  <PresentationFormat>Widescreen</PresentationFormat>
  <Paragraphs>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MinionPro-It</vt:lpstr>
      <vt:lpstr>MinionPro-Regular</vt:lpstr>
      <vt:lpstr>Tw Cen MT</vt:lpstr>
      <vt:lpstr>Circuit</vt:lpstr>
      <vt:lpstr>Constraint layout</vt:lpstr>
      <vt:lpstr>How constraint layout works</vt:lpstr>
      <vt:lpstr>constraints</vt:lpstr>
      <vt:lpstr>margins</vt:lpstr>
      <vt:lpstr>Constraint connections</vt:lpstr>
      <vt:lpstr>constraint</vt:lpstr>
      <vt:lpstr>Oppossing constraints</vt:lpstr>
      <vt:lpstr>Oppossing constraint</vt:lpstr>
      <vt:lpstr>Constraint bias</vt:lpstr>
      <vt:lpstr>Chains</vt:lpstr>
      <vt:lpstr>Chain styles</vt:lpstr>
      <vt:lpstr>PowerPoint Presentation</vt:lpstr>
      <vt:lpstr>PowerPoint Presentation</vt:lpstr>
      <vt:lpstr>PowerPoint Presentation</vt:lpstr>
      <vt:lpstr>BASELINE ALIGNMENT</vt:lpstr>
      <vt:lpstr>PowerPoint Presentation</vt:lpstr>
      <vt:lpstr>guidelines</vt:lpstr>
      <vt:lpstr>PowerPoint Presentation</vt:lpstr>
      <vt:lpstr>Configure widget dimensions</vt:lpstr>
      <vt:lpstr>BARRIERS</vt:lpstr>
      <vt:lpstr>Barrier example</vt:lpstr>
      <vt:lpstr>Barrier example</vt:lpstr>
      <vt:lpstr>Barrier example</vt:lpstr>
      <vt:lpstr>rATIOS</vt:lpstr>
      <vt:lpstr>Constraint layout advantages</vt:lpstr>
      <vt:lpstr>Constraint layout advantages</vt:lpstr>
      <vt:lpstr>summary</vt:lpstr>
      <vt:lpstr>TUGAS CONTRAINT 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Fundamental Component</dc:title>
  <dc:creator>Romi</dc:creator>
  <cp:lastModifiedBy>USU</cp:lastModifiedBy>
  <cp:revision>91</cp:revision>
  <dcterms:created xsi:type="dcterms:W3CDTF">2013-09-21T11:28:35Z</dcterms:created>
  <dcterms:modified xsi:type="dcterms:W3CDTF">2021-09-27T03:24:33Z</dcterms:modified>
</cp:coreProperties>
</file>