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9753600" cy="7315200"/>
  <p:notesSz cx="6858000" cy="9144000"/>
  <p:embeddedFontLst>
    <p:embeddedFont>
      <p:font typeface="Inter" charset="1" panose="020B0502030000000004"/>
      <p:regular r:id="rId7"/>
    </p:embeddedFont>
    <p:embeddedFont>
      <p:font typeface="Canva Sans Bold" charset="1" panose="020B0803030501040103"/>
      <p:regular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52E3E"/>
        </a:solidFill>
      </p:bgPr>
    </p:bg>
    <p:spTree>
      <p:nvGrpSpPr>
        <p:cNvPr id="1" name=""/>
        <p:cNvGrpSpPr/>
        <p:nvPr/>
      </p:nvGrpSpPr>
      <p:grpSpPr>
        <a:xfrm>
          <a:off x="0" y="0"/>
          <a:ext cx="0" cy="0"/>
          <a:chOff x="0" y="0"/>
          <a:chExt cx="0" cy="0"/>
        </a:xfrm>
      </p:grpSpPr>
      <p:grpSp>
        <p:nvGrpSpPr>
          <p:cNvPr name="Group 2" id="2"/>
          <p:cNvGrpSpPr/>
          <p:nvPr/>
        </p:nvGrpSpPr>
        <p:grpSpPr>
          <a:xfrm rot="0">
            <a:off x="902540" y="3361426"/>
            <a:ext cx="7948521" cy="2710899"/>
            <a:chOff x="0" y="0"/>
            <a:chExt cx="10598028" cy="3614532"/>
          </a:xfrm>
        </p:grpSpPr>
        <p:sp>
          <p:nvSpPr>
            <p:cNvPr name="AutoShape 3" id="3"/>
            <p:cNvSpPr/>
            <p:nvPr/>
          </p:nvSpPr>
          <p:spPr>
            <a:xfrm>
              <a:off x="750693" y="1899601"/>
              <a:ext cx="9096641" cy="0"/>
            </a:xfrm>
            <a:prstGeom prst="line">
              <a:avLst/>
            </a:prstGeom>
            <a:ln cap="flat" w="18349">
              <a:solidFill>
                <a:srgbClr val="A21CC2"/>
              </a:solidFill>
              <a:prstDash val="solid"/>
              <a:headEnd type="none" len="sm" w="sm"/>
              <a:tailEnd type="none" len="sm" w="sm"/>
            </a:ln>
          </p:spPr>
        </p:sp>
        <p:sp>
          <p:nvSpPr>
            <p:cNvPr name="Freeform 4" id="4"/>
            <p:cNvSpPr/>
            <p:nvPr/>
          </p:nvSpPr>
          <p:spPr>
            <a:xfrm flipH="false" flipV="false" rot="0">
              <a:off x="2954227" y="1805432"/>
              <a:ext cx="188336" cy="188336"/>
            </a:xfrm>
            <a:custGeom>
              <a:avLst/>
              <a:gdLst/>
              <a:ahLst/>
              <a:cxnLst/>
              <a:rect r="r" b="b" t="t" l="l"/>
              <a:pathLst>
                <a:path h="188336" w="188336">
                  <a:moveTo>
                    <a:pt x="0" y="0"/>
                  </a:moveTo>
                  <a:lnTo>
                    <a:pt x="188337" y="0"/>
                  </a:lnTo>
                  <a:lnTo>
                    <a:pt x="188337" y="188337"/>
                  </a:lnTo>
                  <a:lnTo>
                    <a:pt x="0" y="1883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204846" y="1805432"/>
              <a:ext cx="188336" cy="188336"/>
            </a:xfrm>
            <a:custGeom>
              <a:avLst/>
              <a:gdLst/>
              <a:ahLst/>
              <a:cxnLst/>
              <a:rect r="r" b="b" t="t" l="l"/>
              <a:pathLst>
                <a:path h="188336" w="188336">
                  <a:moveTo>
                    <a:pt x="0" y="0"/>
                  </a:moveTo>
                  <a:lnTo>
                    <a:pt x="188336" y="0"/>
                  </a:lnTo>
                  <a:lnTo>
                    <a:pt x="188336" y="188337"/>
                  </a:lnTo>
                  <a:lnTo>
                    <a:pt x="0" y="1883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455464" y="1805432"/>
              <a:ext cx="188336" cy="188336"/>
            </a:xfrm>
            <a:custGeom>
              <a:avLst/>
              <a:gdLst/>
              <a:ahLst/>
              <a:cxnLst/>
              <a:rect r="r" b="b" t="t" l="l"/>
              <a:pathLst>
                <a:path h="188336" w="188336">
                  <a:moveTo>
                    <a:pt x="0" y="0"/>
                  </a:moveTo>
                  <a:lnTo>
                    <a:pt x="188336" y="0"/>
                  </a:lnTo>
                  <a:lnTo>
                    <a:pt x="188336" y="188337"/>
                  </a:lnTo>
                  <a:lnTo>
                    <a:pt x="0" y="1883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03609" y="1805432"/>
              <a:ext cx="188336" cy="188336"/>
            </a:xfrm>
            <a:custGeom>
              <a:avLst/>
              <a:gdLst/>
              <a:ahLst/>
              <a:cxnLst/>
              <a:rect r="r" b="b" t="t" l="l"/>
              <a:pathLst>
                <a:path h="188336" w="188336">
                  <a:moveTo>
                    <a:pt x="0" y="0"/>
                  </a:moveTo>
                  <a:lnTo>
                    <a:pt x="188336" y="0"/>
                  </a:lnTo>
                  <a:lnTo>
                    <a:pt x="188336" y="188337"/>
                  </a:lnTo>
                  <a:lnTo>
                    <a:pt x="0" y="1883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9706082" y="1805432"/>
              <a:ext cx="188336" cy="188336"/>
            </a:xfrm>
            <a:custGeom>
              <a:avLst/>
              <a:gdLst/>
              <a:ahLst/>
              <a:cxnLst/>
              <a:rect r="r" b="b" t="t" l="l"/>
              <a:pathLst>
                <a:path h="188336" w="188336">
                  <a:moveTo>
                    <a:pt x="0" y="0"/>
                  </a:moveTo>
                  <a:lnTo>
                    <a:pt x="188337" y="0"/>
                  </a:lnTo>
                  <a:lnTo>
                    <a:pt x="188337" y="188337"/>
                  </a:lnTo>
                  <a:lnTo>
                    <a:pt x="0" y="1883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04833" y="0"/>
              <a:ext cx="1385889" cy="1385889"/>
            </a:xfrm>
            <a:custGeom>
              <a:avLst/>
              <a:gdLst/>
              <a:ahLst/>
              <a:cxnLst/>
              <a:rect r="r" b="b" t="t" l="l"/>
              <a:pathLst>
                <a:path h="1385889" w="1385889">
                  <a:moveTo>
                    <a:pt x="0" y="0"/>
                  </a:moveTo>
                  <a:lnTo>
                    <a:pt x="1385889" y="0"/>
                  </a:lnTo>
                  <a:lnTo>
                    <a:pt x="1385889" y="1385889"/>
                  </a:lnTo>
                  <a:lnTo>
                    <a:pt x="0" y="1385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true" rot="0">
              <a:off x="661721" y="1349191"/>
              <a:ext cx="272112" cy="235717"/>
            </a:xfrm>
            <a:custGeom>
              <a:avLst/>
              <a:gdLst/>
              <a:ahLst/>
              <a:cxnLst/>
              <a:rect r="r" b="b" t="t" l="l"/>
              <a:pathLst>
                <a:path h="235717" w="272112">
                  <a:moveTo>
                    <a:pt x="0" y="235717"/>
                  </a:moveTo>
                  <a:lnTo>
                    <a:pt x="272112" y="235717"/>
                  </a:lnTo>
                  <a:lnTo>
                    <a:pt x="272112" y="0"/>
                  </a:lnTo>
                  <a:lnTo>
                    <a:pt x="0" y="0"/>
                  </a:lnTo>
                  <a:lnTo>
                    <a:pt x="0" y="2357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355451" y="0"/>
              <a:ext cx="1385889" cy="1385889"/>
            </a:xfrm>
            <a:custGeom>
              <a:avLst/>
              <a:gdLst/>
              <a:ahLst/>
              <a:cxnLst/>
              <a:rect r="r" b="b" t="t" l="l"/>
              <a:pathLst>
                <a:path h="1385889" w="1385889">
                  <a:moveTo>
                    <a:pt x="0" y="0"/>
                  </a:moveTo>
                  <a:lnTo>
                    <a:pt x="1385889" y="0"/>
                  </a:lnTo>
                  <a:lnTo>
                    <a:pt x="1385889" y="1385889"/>
                  </a:lnTo>
                  <a:lnTo>
                    <a:pt x="0" y="1385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true" rot="0">
              <a:off x="2912339" y="1349191"/>
              <a:ext cx="272112" cy="235717"/>
            </a:xfrm>
            <a:custGeom>
              <a:avLst/>
              <a:gdLst/>
              <a:ahLst/>
              <a:cxnLst/>
              <a:rect r="r" b="b" t="t" l="l"/>
              <a:pathLst>
                <a:path h="235717" w="272112">
                  <a:moveTo>
                    <a:pt x="0" y="235717"/>
                  </a:moveTo>
                  <a:lnTo>
                    <a:pt x="272112" y="235717"/>
                  </a:lnTo>
                  <a:lnTo>
                    <a:pt x="272112" y="0"/>
                  </a:lnTo>
                  <a:lnTo>
                    <a:pt x="0" y="0"/>
                  </a:lnTo>
                  <a:lnTo>
                    <a:pt x="0" y="2357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306768" y="201936"/>
              <a:ext cx="982018" cy="982018"/>
            </a:xfrm>
            <a:custGeom>
              <a:avLst/>
              <a:gdLst/>
              <a:ahLst/>
              <a:cxnLst/>
              <a:rect r="r" b="b" t="t" l="l"/>
              <a:pathLst>
                <a:path h="982018" w="982018">
                  <a:moveTo>
                    <a:pt x="0" y="0"/>
                  </a:moveTo>
                  <a:lnTo>
                    <a:pt x="982018" y="0"/>
                  </a:lnTo>
                  <a:lnTo>
                    <a:pt x="982018" y="982017"/>
                  </a:lnTo>
                  <a:lnTo>
                    <a:pt x="0" y="982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557387" y="201936"/>
              <a:ext cx="982018" cy="982018"/>
            </a:xfrm>
            <a:custGeom>
              <a:avLst/>
              <a:gdLst/>
              <a:ahLst/>
              <a:cxnLst/>
              <a:rect r="r" b="b" t="t" l="l"/>
              <a:pathLst>
                <a:path h="982018" w="982018">
                  <a:moveTo>
                    <a:pt x="0" y="0"/>
                  </a:moveTo>
                  <a:lnTo>
                    <a:pt x="982017" y="0"/>
                  </a:lnTo>
                  <a:lnTo>
                    <a:pt x="982017" y="982017"/>
                  </a:lnTo>
                  <a:lnTo>
                    <a:pt x="0" y="982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4606069" y="0"/>
              <a:ext cx="1385889" cy="1385889"/>
            </a:xfrm>
            <a:custGeom>
              <a:avLst/>
              <a:gdLst/>
              <a:ahLst/>
              <a:cxnLst/>
              <a:rect r="r" b="b" t="t" l="l"/>
              <a:pathLst>
                <a:path h="1385889" w="1385889">
                  <a:moveTo>
                    <a:pt x="0" y="0"/>
                  </a:moveTo>
                  <a:lnTo>
                    <a:pt x="1385889" y="0"/>
                  </a:lnTo>
                  <a:lnTo>
                    <a:pt x="1385889" y="1385889"/>
                  </a:lnTo>
                  <a:lnTo>
                    <a:pt x="0" y="1385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true" rot="0">
              <a:off x="5162958" y="1349191"/>
              <a:ext cx="272112" cy="235717"/>
            </a:xfrm>
            <a:custGeom>
              <a:avLst/>
              <a:gdLst/>
              <a:ahLst/>
              <a:cxnLst/>
              <a:rect r="r" b="b" t="t" l="l"/>
              <a:pathLst>
                <a:path h="235717" w="272112">
                  <a:moveTo>
                    <a:pt x="0" y="235717"/>
                  </a:moveTo>
                  <a:lnTo>
                    <a:pt x="272112" y="235717"/>
                  </a:lnTo>
                  <a:lnTo>
                    <a:pt x="272112" y="0"/>
                  </a:lnTo>
                  <a:lnTo>
                    <a:pt x="0" y="0"/>
                  </a:lnTo>
                  <a:lnTo>
                    <a:pt x="0" y="2357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4808005" y="201936"/>
              <a:ext cx="982018" cy="982018"/>
            </a:xfrm>
            <a:custGeom>
              <a:avLst/>
              <a:gdLst/>
              <a:ahLst/>
              <a:cxnLst/>
              <a:rect r="r" b="b" t="t" l="l"/>
              <a:pathLst>
                <a:path h="982018" w="982018">
                  <a:moveTo>
                    <a:pt x="0" y="0"/>
                  </a:moveTo>
                  <a:lnTo>
                    <a:pt x="982018" y="0"/>
                  </a:lnTo>
                  <a:lnTo>
                    <a:pt x="982018" y="982017"/>
                  </a:lnTo>
                  <a:lnTo>
                    <a:pt x="0" y="982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6856688" y="0"/>
              <a:ext cx="1385889" cy="1385889"/>
            </a:xfrm>
            <a:custGeom>
              <a:avLst/>
              <a:gdLst/>
              <a:ahLst/>
              <a:cxnLst/>
              <a:rect r="r" b="b" t="t" l="l"/>
              <a:pathLst>
                <a:path h="1385889" w="1385889">
                  <a:moveTo>
                    <a:pt x="0" y="0"/>
                  </a:moveTo>
                  <a:lnTo>
                    <a:pt x="1385889" y="0"/>
                  </a:lnTo>
                  <a:lnTo>
                    <a:pt x="1385889" y="1385889"/>
                  </a:lnTo>
                  <a:lnTo>
                    <a:pt x="0" y="1385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0">
              <a:off x="7413576" y="1349191"/>
              <a:ext cx="272112" cy="235717"/>
            </a:xfrm>
            <a:custGeom>
              <a:avLst/>
              <a:gdLst/>
              <a:ahLst/>
              <a:cxnLst/>
              <a:rect r="r" b="b" t="t" l="l"/>
              <a:pathLst>
                <a:path h="235717" w="272112">
                  <a:moveTo>
                    <a:pt x="0" y="235717"/>
                  </a:moveTo>
                  <a:lnTo>
                    <a:pt x="272112" y="235717"/>
                  </a:lnTo>
                  <a:lnTo>
                    <a:pt x="272112" y="0"/>
                  </a:lnTo>
                  <a:lnTo>
                    <a:pt x="0" y="0"/>
                  </a:lnTo>
                  <a:lnTo>
                    <a:pt x="0" y="2357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0" id="20"/>
            <p:cNvSpPr/>
            <p:nvPr/>
          </p:nvSpPr>
          <p:spPr>
            <a:xfrm flipH="false" flipV="false" rot="0">
              <a:off x="7058623" y="201936"/>
              <a:ext cx="982018" cy="982018"/>
            </a:xfrm>
            <a:custGeom>
              <a:avLst/>
              <a:gdLst/>
              <a:ahLst/>
              <a:cxnLst/>
              <a:rect r="r" b="b" t="t" l="l"/>
              <a:pathLst>
                <a:path h="982018" w="982018">
                  <a:moveTo>
                    <a:pt x="0" y="0"/>
                  </a:moveTo>
                  <a:lnTo>
                    <a:pt x="982018" y="0"/>
                  </a:lnTo>
                  <a:lnTo>
                    <a:pt x="982018" y="982017"/>
                  </a:lnTo>
                  <a:lnTo>
                    <a:pt x="0" y="982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0">
              <a:off x="9107306" y="0"/>
              <a:ext cx="1385889" cy="1385889"/>
            </a:xfrm>
            <a:custGeom>
              <a:avLst/>
              <a:gdLst/>
              <a:ahLst/>
              <a:cxnLst/>
              <a:rect r="r" b="b" t="t" l="l"/>
              <a:pathLst>
                <a:path h="1385889" w="1385889">
                  <a:moveTo>
                    <a:pt x="0" y="0"/>
                  </a:moveTo>
                  <a:lnTo>
                    <a:pt x="1385889" y="0"/>
                  </a:lnTo>
                  <a:lnTo>
                    <a:pt x="1385889" y="1385889"/>
                  </a:lnTo>
                  <a:lnTo>
                    <a:pt x="0" y="1385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true" rot="0">
              <a:off x="9664194" y="1349191"/>
              <a:ext cx="272112" cy="235717"/>
            </a:xfrm>
            <a:custGeom>
              <a:avLst/>
              <a:gdLst/>
              <a:ahLst/>
              <a:cxnLst/>
              <a:rect r="r" b="b" t="t" l="l"/>
              <a:pathLst>
                <a:path h="235717" w="272112">
                  <a:moveTo>
                    <a:pt x="0" y="235717"/>
                  </a:moveTo>
                  <a:lnTo>
                    <a:pt x="272112" y="235717"/>
                  </a:lnTo>
                  <a:lnTo>
                    <a:pt x="272112" y="0"/>
                  </a:lnTo>
                  <a:lnTo>
                    <a:pt x="0" y="0"/>
                  </a:lnTo>
                  <a:lnTo>
                    <a:pt x="0" y="23571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false" flipV="false" rot="0">
              <a:off x="9309241" y="201936"/>
              <a:ext cx="982018" cy="982018"/>
            </a:xfrm>
            <a:custGeom>
              <a:avLst/>
              <a:gdLst/>
              <a:ahLst/>
              <a:cxnLst/>
              <a:rect r="r" b="b" t="t" l="l"/>
              <a:pathLst>
                <a:path h="982018" w="982018">
                  <a:moveTo>
                    <a:pt x="0" y="0"/>
                  </a:moveTo>
                  <a:lnTo>
                    <a:pt x="982018" y="0"/>
                  </a:lnTo>
                  <a:lnTo>
                    <a:pt x="982018" y="982017"/>
                  </a:lnTo>
                  <a:lnTo>
                    <a:pt x="0" y="98201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4" id="24"/>
            <p:cNvSpPr txBox="true"/>
            <p:nvPr/>
          </p:nvSpPr>
          <p:spPr>
            <a:xfrm rot="0">
              <a:off x="0" y="2333494"/>
              <a:ext cx="1595554" cy="1281038"/>
            </a:xfrm>
            <a:prstGeom prst="rect">
              <a:avLst/>
            </a:prstGeom>
          </p:spPr>
          <p:txBody>
            <a:bodyPr anchor="t" rtlCol="false" tIns="0" lIns="0" bIns="0" rIns="0">
              <a:spAutoFit/>
            </a:bodyPr>
            <a:lstStyle/>
            <a:p>
              <a:pPr algn="ctr">
                <a:lnSpc>
                  <a:spcPts val="1332"/>
                </a:lnSpc>
              </a:pPr>
              <a:r>
                <a:rPr lang="en-US" sz="900" spc="-9">
                  <a:solidFill>
                    <a:srgbClr val="FFFFFF"/>
                  </a:solidFill>
                  <a:latin typeface="Inter"/>
                  <a:ea typeface="Inter"/>
                  <a:cs typeface="Inter"/>
                  <a:sym typeface="Inter"/>
                </a:rPr>
                <a:t>Brainstorming, m</a:t>
              </a:r>
              <a:r>
                <a:rPr lang="en-US" sz="900" spc="-9">
                  <a:solidFill>
                    <a:srgbClr val="FFFFFF"/>
                  </a:solidFill>
                  <a:latin typeface="Inter"/>
                  <a:ea typeface="Inter"/>
                  <a:cs typeface="Inter"/>
                  <a:sym typeface="Inter"/>
                </a:rPr>
                <a:t>empersiapkan requirement yang dibutuhkan dan membuat repository github</a:t>
              </a:r>
            </a:p>
          </p:txBody>
        </p:sp>
        <p:sp>
          <p:nvSpPr>
            <p:cNvPr name="TextBox 25" id="25"/>
            <p:cNvSpPr txBox="true"/>
            <p:nvPr/>
          </p:nvSpPr>
          <p:spPr>
            <a:xfrm rot="0">
              <a:off x="2250618" y="2333494"/>
              <a:ext cx="1595554" cy="1065183"/>
            </a:xfrm>
            <a:prstGeom prst="rect">
              <a:avLst/>
            </a:prstGeom>
          </p:spPr>
          <p:txBody>
            <a:bodyPr anchor="t" rtlCol="false" tIns="0" lIns="0" bIns="0" rIns="0">
              <a:spAutoFit/>
            </a:bodyPr>
            <a:lstStyle/>
            <a:p>
              <a:pPr algn="ctr">
                <a:lnSpc>
                  <a:spcPts val="1332"/>
                </a:lnSpc>
              </a:pPr>
              <a:r>
                <a:rPr lang="en-US" sz="900" spc="-9">
                  <a:solidFill>
                    <a:srgbClr val="FFFFFF"/>
                  </a:solidFill>
                  <a:latin typeface="Inter"/>
                  <a:ea typeface="Inter"/>
                  <a:cs typeface="Inter"/>
                  <a:sym typeface="Inter"/>
                </a:rPr>
                <a:t>Instalasi teknologi yang dibutuhkan, m</a:t>
              </a:r>
              <a:r>
                <a:rPr lang="en-US" sz="900" spc="-9">
                  <a:solidFill>
                    <a:srgbClr val="FFFFFF"/>
                  </a:solidFill>
                  <a:latin typeface="Inter"/>
                  <a:ea typeface="Inter"/>
                  <a:cs typeface="Inter"/>
                  <a:sym typeface="Inter"/>
                </a:rPr>
                <a:t>embuat wireframe, mencari template dan mengeditnya</a:t>
              </a:r>
            </a:p>
          </p:txBody>
        </p:sp>
        <p:sp>
          <p:nvSpPr>
            <p:cNvPr name="TextBox 26" id="26"/>
            <p:cNvSpPr txBox="true"/>
            <p:nvPr/>
          </p:nvSpPr>
          <p:spPr>
            <a:xfrm rot="0">
              <a:off x="4501237" y="2333494"/>
              <a:ext cx="1595554" cy="849327"/>
            </a:xfrm>
            <a:prstGeom prst="rect">
              <a:avLst/>
            </a:prstGeom>
          </p:spPr>
          <p:txBody>
            <a:bodyPr anchor="t" rtlCol="false" tIns="0" lIns="0" bIns="0" rIns="0">
              <a:spAutoFit/>
            </a:bodyPr>
            <a:lstStyle/>
            <a:p>
              <a:pPr algn="ctr">
                <a:lnSpc>
                  <a:spcPts val="1332"/>
                </a:lnSpc>
              </a:pPr>
              <a:r>
                <a:rPr lang="en-US" sz="900" spc="-9">
                  <a:solidFill>
                    <a:srgbClr val="FFFFFF"/>
                  </a:solidFill>
                  <a:latin typeface="Inter"/>
                  <a:ea typeface="Inter"/>
                  <a:cs typeface="Inter"/>
                  <a:sym typeface="Inter"/>
                </a:rPr>
                <a:t>Pengembangan forntend dan m</a:t>
              </a:r>
              <a:r>
                <a:rPr lang="en-US" sz="900" spc="-9">
                  <a:solidFill>
                    <a:srgbClr val="FFFFFF"/>
                  </a:solidFill>
                  <a:latin typeface="Inter"/>
                  <a:ea typeface="Inter"/>
                  <a:cs typeface="Inter"/>
                  <a:sym typeface="Inter"/>
                </a:rPr>
                <a:t>embuat API untuk data wisata</a:t>
              </a:r>
            </a:p>
          </p:txBody>
        </p:sp>
        <p:sp>
          <p:nvSpPr>
            <p:cNvPr name="TextBox 27" id="27"/>
            <p:cNvSpPr txBox="true"/>
            <p:nvPr/>
          </p:nvSpPr>
          <p:spPr>
            <a:xfrm rot="0">
              <a:off x="6751855" y="2333494"/>
              <a:ext cx="1595554" cy="849327"/>
            </a:xfrm>
            <a:prstGeom prst="rect">
              <a:avLst/>
            </a:prstGeom>
          </p:spPr>
          <p:txBody>
            <a:bodyPr anchor="t" rtlCol="false" tIns="0" lIns="0" bIns="0" rIns="0">
              <a:spAutoFit/>
            </a:bodyPr>
            <a:lstStyle/>
            <a:p>
              <a:pPr algn="ctr">
                <a:lnSpc>
                  <a:spcPts val="1332"/>
                </a:lnSpc>
              </a:pPr>
              <a:r>
                <a:rPr lang="en-US" sz="900" spc="-9">
                  <a:solidFill>
                    <a:srgbClr val="FFFFFF"/>
                  </a:solidFill>
                  <a:latin typeface="Inter"/>
                  <a:ea typeface="Inter"/>
                  <a:cs typeface="Inter"/>
                  <a:sym typeface="Inter"/>
                </a:rPr>
                <a:t>Pengembangan backend dan m</a:t>
              </a:r>
              <a:r>
                <a:rPr lang="en-US" sz="900" spc="-9">
                  <a:solidFill>
                    <a:srgbClr val="FFFFFF"/>
                  </a:solidFill>
                  <a:latin typeface="Inter"/>
                  <a:ea typeface="Inter"/>
                  <a:cs typeface="Inter"/>
                  <a:sym typeface="Inter"/>
                </a:rPr>
                <a:t>enyempurnakan frontend</a:t>
              </a:r>
            </a:p>
          </p:txBody>
        </p:sp>
        <p:sp>
          <p:nvSpPr>
            <p:cNvPr name="TextBox 28" id="28"/>
            <p:cNvSpPr txBox="true"/>
            <p:nvPr/>
          </p:nvSpPr>
          <p:spPr>
            <a:xfrm rot="0">
              <a:off x="9002473" y="2333494"/>
              <a:ext cx="1595554" cy="633471"/>
            </a:xfrm>
            <a:prstGeom prst="rect">
              <a:avLst/>
            </a:prstGeom>
          </p:spPr>
          <p:txBody>
            <a:bodyPr anchor="t" rtlCol="false" tIns="0" lIns="0" bIns="0" rIns="0">
              <a:spAutoFit/>
            </a:bodyPr>
            <a:lstStyle/>
            <a:p>
              <a:pPr algn="ctr">
                <a:lnSpc>
                  <a:spcPts val="1332"/>
                </a:lnSpc>
              </a:pPr>
              <a:r>
                <a:rPr lang="en-US" sz="900" spc="-9">
                  <a:solidFill>
                    <a:srgbClr val="FFFFFF"/>
                  </a:solidFill>
                  <a:latin typeface="Inter"/>
                  <a:ea typeface="Inter"/>
                  <a:cs typeface="Inter"/>
                  <a:sym typeface="Inter"/>
                </a:rPr>
                <a:t>Deployment, </a:t>
              </a:r>
              <a:r>
                <a:rPr lang="en-US" sz="900" spc="-9">
                  <a:solidFill>
                    <a:srgbClr val="FFFFFF"/>
                  </a:solidFill>
                  <a:latin typeface="Inter"/>
                  <a:ea typeface="Inter"/>
                  <a:cs typeface="Inter"/>
                  <a:sym typeface="Inter"/>
                </a:rPr>
                <a:t>Testing dan debugging</a:t>
              </a:r>
            </a:p>
            <a:p>
              <a:pPr algn="ctr">
                <a:lnSpc>
                  <a:spcPts val="1332"/>
                </a:lnSpc>
              </a:pPr>
            </a:p>
          </p:txBody>
        </p:sp>
        <p:sp>
          <p:nvSpPr>
            <p:cNvPr name="TextBox 29" id="29"/>
            <p:cNvSpPr txBox="true"/>
            <p:nvPr/>
          </p:nvSpPr>
          <p:spPr>
            <a:xfrm rot="0">
              <a:off x="510793" y="373053"/>
              <a:ext cx="573968" cy="573108"/>
            </a:xfrm>
            <a:prstGeom prst="rect">
              <a:avLst/>
            </a:prstGeom>
          </p:spPr>
          <p:txBody>
            <a:bodyPr anchor="t" rtlCol="false" tIns="0" lIns="0" bIns="0" rIns="0">
              <a:spAutoFit/>
            </a:bodyPr>
            <a:lstStyle/>
            <a:p>
              <a:pPr algn="ctr">
                <a:lnSpc>
                  <a:spcPts val="3894"/>
                </a:lnSpc>
                <a:spcBef>
                  <a:spcPct val="0"/>
                </a:spcBef>
              </a:pPr>
              <a:r>
                <a:rPr lang="en-US" sz="2631" spc="-26">
                  <a:solidFill>
                    <a:srgbClr val="FFFFFF"/>
                  </a:solidFill>
                  <a:latin typeface="Inter"/>
                  <a:ea typeface="Inter"/>
                  <a:cs typeface="Inter"/>
                  <a:sym typeface="Inter"/>
                </a:rPr>
                <a:t>1</a:t>
              </a:r>
            </a:p>
          </p:txBody>
        </p:sp>
        <p:sp>
          <p:nvSpPr>
            <p:cNvPr name="TextBox 30" id="30"/>
            <p:cNvSpPr txBox="true"/>
            <p:nvPr/>
          </p:nvSpPr>
          <p:spPr>
            <a:xfrm rot="0">
              <a:off x="2761411" y="373053"/>
              <a:ext cx="573968" cy="573108"/>
            </a:xfrm>
            <a:prstGeom prst="rect">
              <a:avLst/>
            </a:prstGeom>
          </p:spPr>
          <p:txBody>
            <a:bodyPr anchor="t" rtlCol="false" tIns="0" lIns="0" bIns="0" rIns="0">
              <a:spAutoFit/>
            </a:bodyPr>
            <a:lstStyle/>
            <a:p>
              <a:pPr algn="ctr">
                <a:lnSpc>
                  <a:spcPts val="3894"/>
                </a:lnSpc>
                <a:spcBef>
                  <a:spcPct val="0"/>
                </a:spcBef>
              </a:pPr>
              <a:r>
                <a:rPr lang="en-US" sz="2631" spc="-26">
                  <a:solidFill>
                    <a:srgbClr val="FFFFFF"/>
                  </a:solidFill>
                  <a:latin typeface="Inter"/>
                  <a:ea typeface="Inter"/>
                  <a:cs typeface="Inter"/>
                  <a:sym typeface="Inter"/>
                </a:rPr>
                <a:t>2</a:t>
              </a:r>
            </a:p>
          </p:txBody>
        </p:sp>
        <p:sp>
          <p:nvSpPr>
            <p:cNvPr name="TextBox 31" id="31"/>
            <p:cNvSpPr txBox="true"/>
            <p:nvPr/>
          </p:nvSpPr>
          <p:spPr>
            <a:xfrm rot="0">
              <a:off x="5012030" y="373053"/>
              <a:ext cx="573968" cy="573108"/>
            </a:xfrm>
            <a:prstGeom prst="rect">
              <a:avLst/>
            </a:prstGeom>
          </p:spPr>
          <p:txBody>
            <a:bodyPr anchor="t" rtlCol="false" tIns="0" lIns="0" bIns="0" rIns="0">
              <a:spAutoFit/>
            </a:bodyPr>
            <a:lstStyle/>
            <a:p>
              <a:pPr algn="ctr">
                <a:lnSpc>
                  <a:spcPts val="3894"/>
                </a:lnSpc>
                <a:spcBef>
                  <a:spcPct val="0"/>
                </a:spcBef>
              </a:pPr>
              <a:r>
                <a:rPr lang="en-US" sz="2631" spc="-26">
                  <a:solidFill>
                    <a:srgbClr val="FFFFFF"/>
                  </a:solidFill>
                  <a:latin typeface="Inter"/>
                  <a:ea typeface="Inter"/>
                  <a:cs typeface="Inter"/>
                  <a:sym typeface="Inter"/>
                </a:rPr>
                <a:t>3</a:t>
              </a:r>
            </a:p>
          </p:txBody>
        </p:sp>
        <p:sp>
          <p:nvSpPr>
            <p:cNvPr name="TextBox 32" id="32"/>
            <p:cNvSpPr txBox="true"/>
            <p:nvPr/>
          </p:nvSpPr>
          <p:spPr>
            <a:xfrm rot="0">
              <a:off x="7262648" y="373053"/>
              <a:ext cx="573968" cy="573108"/>
            </a:xfrm>
            <a:prstGeom prst="rect">
              <a:avLst/>
            </a:prstGeom>
          </p:spPr>
          <p:txBody>
            <a:bodyPr anchor="t" rtlCol="false" tIns="0" lIns="0" bIns="0" rIns="0">
              <a:spAutoFit/>
            </a:bodyPr>
            <a:lstStyle/>
            <a:p>
              <a:pPr algn="ctr">
                <a:lnSpc>
                  <a:spcPts val="3894"/>
                </a:lnSpc>
                <a:spcBef>
                  <a:spcPct val="0"/>
                </a:spcBef>
              </a:pPr>
              <a:r>
                <a:rPr lang="en-US" sz="2631" spc="-26">
                  <a:solidFill>
                    <a:srgbClr val="FFFFFF"/>
                  </a:solidFill>
                  <a:latin typeface="Inter"/>
                  <a:ea typeface="Inter"/>
                  <a:cs typeface="Inter"/>
                  <a:sym typeface="Inter"/>
                </a:rPr>
                <a:t>4</a:t>
              </a:r>
            </a:p>
          </p:txBody>
        </p:sp>
        <p:sp>
          <p:nvSpPr>
            <p:cNvPr name="TextBox 33" id="33"/>
            <p:cNvSpPr txBox="true"/>
            <p:nvPr/>
          </p:nvSpPr>
          <p:spPr>
            <a:xfrm rot="0">
              <a:off x="9513266" y="373053"/>
              <a:ext cx="573968" cy="573108"/>
            </a:xfrm>
            <a:prstGeom prst="rect">
              <a:avLst/>
            </a:prstGeom>
          </p:spPr>
          <p:txBody>
            <a:bodyPr anchor="t" rtlCol="false" tIns="0" lIns="0" bIns="0" rIns="0">
              <a:spAutoFit/>
            </a:bodyPr>
            <a:lstStyle/>
            <a:p>
              <a:pPr algn="ctr">
                <a:lnSpc>
                  <a:spcPts val="3894"/>
                </a:lnSpc>
                <a:spcBef>
                  <a:spcPct val="0"/>
                </a:spcBef>
              </a:pPr>
              <a:r>
                <a:rPr lang="en-US" sz="2631" spc="-26">
                  <a:solidFill>
                    <a:srgbClr val="FFFFFF"/>
                  </a:solidFill>
                  <a:latin typeface="Inter"/>
                  <a:ea typeface="Inter"/>
                  <a:cs typeface="Inter"/>
                  <a:sym typeface="Inter"/>
                </a:rPr>
                <a:t>5</a:t>
              </a:r>
            </a:p>
          </p:txBody>
        </p:sp>
      </p:grpSp>
      <p:sp>
        <p:nvSpPr>
          <p:cNvPr name="Freeform 34" id="34"/>
          <p:cNvSpPr/>
          <p:nvPr/>
        </p:nvSpPr>
        <p:spPr>
          <a:xfrm flipH="false" flipV="false" rot="0">
            <a:off x="-2418825" y="-3347984"/>
            <a:ext cx="5822899" cy="5852160"/>
          </a:xfrm>
          <a:custGeom>
            <a:avLst/>
            <a:gdLst/>
            <a:ahLst/>
            <a:cxnLst/>
            <a:rect r="r" b="b" t="t" l="l"/>
            <a:pathLst>
              <a:path h="5852160" w="5822899">
                <a:moveTo>
                  <a:pt x="0" y="0"/>
                </a:moveTo>
                <a:lnTo>
                  <a:pt x="5822899" y="0"/>
                </a:lnTo>
                <a:lnTo>
                  <a:pt x="5822899" y="5852160"/>
                </a:lnTo>
                <a:lnTo>
                  <a:pt x="0" y="5852160"/>
                </a:lnTo>
                <a:lnTo>
                  <a:pt x="0" y="0"/>
                </a:lnTo>
                <a:close/>
              </a:path>
            </a:pathLst>
          </a:custGeom>
          <a:blipFill>
            <a:blip r:embed="rId8"/>
            <a:stretch>
              <a:fillRect l="0" t="0" r="0" b="0"/>
            </a:stretch>
          </a:blipFill>
        </p:spPr>
      </p:sp>
      <p:sp>
        <p:nvSpPr>
          <p:cNvPr name="Freeform 35" id="35"/>
          <p:cNvSpPr/>
          <p:nvPr/>
        </p:nvSpPr>
        <p:spPr>
          <a:xfrm flipH="false" flipV="false" rot="0">
            <a:off x="6196507" y="4882003"/>
            <a:ext cx="5822899" cy="5852160"/>
          </a:xfrm>
          <a:custGeom>
            <a:avLst/>
            <a:gdLst/>
            <a:ahLst/>
            <a:cxnLst/>
            <a:rect r="r" b="b" t="t" l="l"/>
            <a:pathLst>
              <a:path h="5852160" w="5822899">
                <a:moveTo>
                  <a:pt x="0" y="0"/>
                </a:moveTo>
                <a:lnTo>
                  <a:pt x="5822899" y="0"/>
                </a:lnTo>
                <a:lnTo>
                  <a:pt x="5822899" y="5852160"/>
                </a:lnTo>
                <a:lnTo>
                  <a:pt x="0" y="5852160"/>
                </a:lnTo>
                <a:lnTo>
                  <a:pt x="0" y="0"/>
                </a:lnTo>
                <a:close/>
              </a:path>
            </a:pathLst>
          </a:custGeom>
          <a:blipFill>
            <a:blip r:embed="rId8"/>
            <a:stretch>
              <a:fillRect l="0" t="0" r="0" b="0"/>
            </a:stretch>
          </a:blipFill>
        </p:spPr>
      </p:sp>
      <p:sp>
        <p:nvSpPr>
          <p:cNvPr name="TextBox 36" id="36"/>
          <p:cNvSpPr txBox="true"/>
          <p:nvPr/>
        </p:nvSpPr>
        <p:spPr>
          <a:xfrm rot="0">
            <a:off x="2467778" y="852955"/>
            <a:ext cx="4818044" cy="1127347"/>
          </a:xfrm>
          <a:prstGeom prst="rect">
            <a:avLst/>
          </a:prstGeom>
        </p:spPr>
        <p:txBody>
          <a:bodyPr anchor="t" rtlCol="false" tIns="0" lIns="0" bIns="0" rIns="0">
            <a:spAutoFit/>
          </a:bodyPr>
          <a:lstStyle/>
          <a:p>
            <a:pPr algn="ctr">
              <a:lnSpc>
                <a:spcPts val="4537"/>
              </a:lnSpc>
              <a:spcBef>
                <a:spcPct val="0"/>
              </a:spcBef>
            </a:pPr>
            <a:r>
              <a:rPr lang="en-US" b="true" sz="3241" spc="-32">
                <a:solidFill>
                  <a:srgbClr val="FFFFFF"/>
                </a:solidFill>
                <a:latin typeface="Canva Sans Bold"/>
                <a:ea typeface="Canva Sans Bold"/>
                <a:cs typeface="Canva Sans Bold"/>
                <a:sym typeface="Canva Sans Bold"/>
              </a:rPr>
              <a:t>Timeline Project Lampungku</a:t>
            </a:r>
          </a:p>
        </p:txBody>
      </p:sp>
      <p:sp>
        <p:nvSpPr>
          <p:cNvPr name="TextBox 37" id="37"/>
          <p:cNvSpPr txBox="true"/>
          <p:nvPr/>
        </p:nvSpPr>
        <p:spPr>
          <a:xfrm rot="0">
            <a:off x="697984" y="2289499"/>
            <a:ext cx="8357632" cy="799321"/>
          </a:xfrm>
          <a:prstGeom prst="rect">
            <a:avLst/>
          </a:prstGeom>
        </p:spPr>
        <p:txBody>
          <a:bodyPr anchor="t" rtlCol="false" tIns="0" lIns="0" bIns="0" rIns="0">
            <a:spAutoFit/>
          </a:bodyPr>
          <a:lstStyle/>
          <a:p>
            <a:pPr algn="ctr">
              <a:lnSpc>
                <a:spcPts val="1632"/>
              </a:lnSpc>
            </a:pPr>
            <a:r>
              <a:rPr lang="en-US" sz="1166" spc="-11">
                <a:solidFill>
                  <a:srgbClr val="FFFFFF"/>
                </a:solidFill>
                <a:latin typeface="Inter"/>
                <a:ea typeface="Inter"/>
                <a:cs typeface="Inter"/>
                <a:sym typeface="Inter"/>
              </a:rPr>
              <a:t>LampungKu adalah sebuah website yang menyajikan informasi lengkap tentang pariwisata dan kuliner khas Lampung. Website ini dirancang untuk membantu wisatawan dan masyarakat lokal dalam menemukan destinasi menarik serta rekomendasi tempat makan terbaik di Lampung.</a:t>
            </a:r>
          </a:p>
          <a:p>
            <a:pPr algn="ctr">
              <a:lnSpc>
                <a:spcPts val="1632"/>
              </a:lnSpc>
              <a:spcBef>
                <a:spcPct val="0"/>
              </a:spcBef>
            </a:pPr>
          </a:p>
        </p:txBody>
      </p:sp>
      <p:sp>
        <p:nvSpPr>
          <p:cNvPr name="TextBox 38" id="38"/>
          <p:cNvSpPr txBox="true"/>
          <p:nvPr/>
        </p:nvSpPr>
        <p:spPr>
          <a:xfrm rot="0">
            <a:off x="697984" y="6469869"/>
            <a:ext cx="8357632" cy="199048"/>
          </a:xfrm>
          <a:prstGeom prst="rect">
            <a:avLst/>
          </a:prstGeom>
        </p:spPr>
        <p:txBody>
          <a:bodyPr anchor="t" rtlCol="false" tIns="0" lIns="0" bIns="0" rIns="0">
            <a:spAutoFit/>
          </a:bodyPr>
          <a:lstStyle/>
          <a:p>
            <a:pPr algn="ctr">
              <a:lnSpc>
                <a:spcPts val="1632"/>
              </a:lnSpc>
              <a:spcBef>
                <a:spcPct val="0"/>
              </a:spcBef>
            </a:pPr>
            <a:r>
              <a:rPr lang="en-US" sz="1166" spc="-11">
                <a:solidFill>
                  <a:srgbClr val="FFFFFF"/>
                </a:solidFill>
                <a:latin typeface="Inter"/>
                <a:ea typeface="Inter"/>
                <a:cs typeface="Inter"/>
                <a:sym typeface="Inter"/>
              </a:rPr>
              <a:t>Menggunakan teknologi Html, Css, Javascript, Code Igniter, Tailwind, Mysql, Google maps API (untuk map)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DAGgM0hA_l0</dc:identifier>
  <dcterms:modified xsi:type="dcterms:W3CDTF">2011-08-01T06:04:30Z</dcterms:modified>
  <cp:revision>1</cp:revision>
  <dc:title>Minimalist Black Purple Digital Transformation Phase Infographic Graph</dc:title>
</cp:coreProperties>
</file>