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 id="2147483669" r:id="rId2"/>
  </p:sldMasterIdLst>
  <p:notesMasterIdLst>
    <p:notesMasterId r:id="rId22"/>
  </p:notesMasterIdLst>
  <p:sldIdLst>
    <p:sldId id="256" r:id="rId3"/>
    <p:sldId id="257" r:id="rId4"/>
    <p:sldId id="258" r:id="rId5"/>
    <p:sldId id="260" r:id="rId6"/>
    <p:sldId id="262" r:id="rId7"/>
    <p:sldId id="264" r:id="rId8"/>
    <p:sldId id="261" r:id="rId9"/>
    <p:sldId id="267" r:id="rId10"/>
    <p:sldId id="272" r:id="rId11"/>
    <p:sldId id="265" r:id="rId12"/>
    <p:sldId id="266" r:id="rId13"/>
    <p:sldId id="268" r:id="rId14"/>
    <p:sldId id="269" r:id="rId15"/>
    <p:sldId id="270" r:id="rId16"/>
    <p:sldId id="271" r:id="rId17"/>
    <p:sldId id="273" r:id="rId18"/>
    <p:sldId id="274" r:id="rId19"/>
    <p:sldId id="275" r:id="rId20"/>
    <p:sldId id="259" r:id="rId21"/>
  </p:sldIdLst>
  <p:sldSz cx="9144000" cy="5143500" type="screen16x9"/>
  <p:notesSz cx="6858000" cy="9144000"/>
  <p:embeddedFontLst>
    <p:embeddedFont>
      <p:font typeface="Poppins" panose="00000500000000000000" pitchFamily="2" charset="0"/>
      <p:regular r:id="rId23"/>
      <p:bold r:id="rId24"/>
      <p:italic r:id="rId25"/>
      <p:boldItalic r:id="rId26"/>
    </p:embeddedFont>
    <p:embeddedFont>
      <p:font typeface="Poppins Light" panose="00000400000000000000" pitchFamily="2" charset="0"/>
      <p:regular r:id="rId27"/>
      <p:bold r:id="rId28"/>
      <p:italic r:id="rId29"/>
      <p:boldItalic r:id="rId30"/>
    </p:embeddedFont>
    <p:embeddedFont>
      <p:font typeface="Poppins SemiBold" panose="000007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0E606E"/>
    <a:srgbClr val="C0C0C0"/>
    <a:srgbClr val="F3F4FE"/>
    <a:srgbClr val="C4F63B"/>
    <a:srgbClr val="C4F73A"/>
    <a:srgbClr val="5573CD"/>
    <a:srgbClr val="829BEA"/>
    <a:srgbClr val="9FB3EF"/>
    <a:srgbClr val="CCCF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21" Type="http://schemas.openxmlformats.org/officeDocument/2006/relationships/slide" Target="slides/slide19.xml"/><Relationship Id="rId34" Type="http://schemas.openxmlformats.org/officeDocument/2006/relationships/font" Target="fonts/font1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8569ad431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8569ad431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8569ad431c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8569ad431c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8569ad431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8569ad431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D9313A62-ABE2-BB5C-93D2-C6579027A38E}"/>
            </a:ext>
          </a:extLst>
        </p:cNvPr>
        <p:cNvGrpSpPr/>
        <p:nvPr/>
      </p:nvGrpSpPr>
      <p:grpSpPr>
        <a:xfrm>
          <a:off x="0" y="0"/>
          <a:ext cx="0" cy="0"/>
          <a:chOff x="0" y="0"/>
          <a:chExt cx="0" cy="0"/>
        </a:xfrm>
      </p:grpSpPr>
      <p:sp>
        <p:nvSpPr>
          <p:cNvPr id="93" name="Google Shape;93;g28569ad431c_0_123:notes">
            <a:extLst>
              <a:ext uri="{FF2B5EF4-FFF2-40B4-BE49-F238E27FC236}">
                <a16:creationId xmlns:a16="http://schemas.microsoft.com/office/drawing/2014/main" id="{03CE8F61-A464-FA73-DB34-2CC5917017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8569ad431c_0_123:notes">
            <a:extLst>
              <a:ext uri="{FF2B5EF4-FFF2-40B4-BE49-F238E27FC236}">
                <a16:creationId xmlns:a16="http://schemas.microsoft.com/office/drawing/2014/main" id="{25E64CEC-C162-F7CF-7960-1F344A37D8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3365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7FAA0126-7F0C-FE70-71EE-29AC5C3DA4CB}"/>
            </a:ext>
          </a:extLst>
        </p:cNvPr>
        <p:cNvGrpSpPr/>
        <p:nvPr/>
      </p:nvGrpSpPr>
      <p:grpSpPr>
        <a:xfrm>
          <a:off x="0" y="0"/>
          <a:ext cx="0" cy="0"/>
          <a:chOff x="0" y="0"/>
          <a:chExt cx="0" cy="0"/>
        </a:xfrm>
      </p:grpSpPr>
      <p:sp>
        <p:nvSpPr>
          <p:cNvPr id="93" name="Google Shape;93;g28569ad431c_0_123:notes">
            <a:extLst>
              <a:ext uri="{FF2B5EF4-FFF2-40B4-BE49-F238E27FC236}">
                <a16:creationId xmlns:a16="http://schemas.microsoft.com/office/drawing/2014/main" id="{C6E2641B-C26D-D8E3-1339-4D1858D296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8569ad431c_0_123:notes">
            <a:extLst>
              <a:ext uri="{FF2B5EF4-FFF2-40B4-BE49-F238E27FC236}">
                <a16:creationId xmlns:a16="http://schemas.microsoft.com/office/drawing/2014/main" id="{DF6F4452-60C9-01C4-881A-39F8CBCF0F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9045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FC50D24C-E2D5-499F-CF34-334E2ABAC3BB}"/>
            </a:ext>
          </a:extLst>
        </p:cNvPr>
        <p:cNvGrpSpPr/>
        <p:nvPr/>
      </p:nvGrpSpPr>
      <p:grpSpPr>
        <a:xfrm>
          <a:off x="0" y="0"/>
          <a:ext cx="0" cy="0"/>
          <a:chOff x="0" y="0"/>
          <a:chExt cx="0" cy="0"/>
        </a:xfrm>
      </p:grpSpPr>
      <p:sp>
        <p:nvSpPr>
          <p:cNvPr id="93" name="Google Shape;93;g28569ad431c_0_123:notes">
            <a:extLst>
              <a:ext uri="{FF2B5EF4-FFF2-40B4-BE49-F238E27FC236}">
                <a16:creationId xmlns:a16="http://schemas.microsoft.com/office/drawing/2014/main" id="{FC97FB6B-C56A-A641-35B1-7641D1F585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8569ad431c_0_123:notes">
            <a:extLst>
              <a:ext uri="{FF2B5EF4-FFF2-40B4-BE49-F238E27FC236}">
                <a16:creationId xmlns:a16="http://schemas.microsoft.com/office/drawing/2014/main" id="{F50690D9-8D16-4F67-9D91-5CD193A309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6819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8569ad431c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8569ad431c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215700" y="859800"/>
            <a:ext cx="4020300" cy="24042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Clr>
                <a:schemeClr val="lt1"/>
              </a:buClr>
              <a:buSzPts val="4000"/>
              <a:buNone/>
              <a:defRPr sz="4000">
                <a:solidFill>
                  <a:schemeClr val="lt1"/>
                </a:solidFill>
              </a:defRPr>
            </a:lvl1pPr>
            <a:lvl2pPr lvl="1" algn="ctr" rtl="0">
              <a:lnSpc>
                <a:spcPct val="100000"/>
              </a:lnSpc>
              <a:spcBef>
                <a:spcPts val="0"/>
              </a:spcBef>
              <a:spcAft>
                <a:spcPts val="0"/>
              </a:spcAft>
              <a:buSzPts val="4100"/>
              <a:buNone/>
              <a:defRPr sz="4100"/>
            </a:lvl2pPr>
            <a:lvl3pPr lvl="2" algn="ctr" rtl="0">
              <a:lnSpc>
                <a:spcPct val="100000"/>
              </a:lnSpc>
              <a:spcBef>
                <a:spcPts val="0"/>
              </a:spcBef>
              <a:spcAft>
                <a:spcPts val="0"/>
              </a:spcAft>
              <a:buSzPts val="4100"/>
              <a:buNone/>
              <a:defRPr sz="4100"/>
            </a:lvl3pPr>
            <a:lvl4pPr lvl="3" algn="ctr" rtl="0">
              <a:lnSpc>
                <a:spcPct val="100000"/>
              </a:lnSpc>
              <a:spcBef>
                <a:spcPts val="0"/>
              </a:spcBef>
              <a:spcAft>
                <a:spcPts val="0"/>
              </a:spcAft>
              <a:buSzPts val="4100"/>
              <a:buNone/>
              <a:defRPr sz="4100"/>
            </a:lvl4pPr>
            <a:lvl5pPr lvl="4" algn="ctr" rtl="0">
              <a:lnSpc>
                <a:spcPct val="100000"/>
              </a:lnSpc>
              <a:spcBef>
                <a:spcPts val="0"/>
              </a:spcBef>
              <a:spcAft>
                <a:spcPts val="0"/>
              </a:spcAft>
              <a:buSzPts val="4100"/>
              <a:buNone/>
              <a:defRPr sz="4100"/>
            </a:lvl5pPr>
            <a:lvl6pPr lvl="5" algn="ctr" rtl="0">
              <a:lnSpc>
                <a:spcPct val="100000"/>
              </a:lnSpc>
              <a:spcBef>
                <a:spcPts val="0"/>
              </a:spcBef>
              <a:spcAft>
                <a:spcPts val="0"/>
              </a:spcAft>
              <a:buSzPts val="4100"/>
              <a:buNone/>
              <a:defRPr sz="4100"/>
            </a:lvl6pPr>
            <a:lvl7pPr lvl="6" algn="ctr" rtl="0">
              <a:lnSpc>
                <a:spcPct val="100000"/>
              </a:lnSpc>
              <a:spcBef>
                <a:spcPts val="0"/>
              </a:spcBef>
              <a:spcAft>
                <a:spcPts val="0"/>
              </a:spcAft>
              <a:buSzPts val="4100"/>
              <a:buNone/>
              <a:defRPr sz="4100"/>
            </a:lvl7pPr>
            <a:lvl8pPr lvl="7" algn="ctr" rtl="0">
              <a:lnSpc>
                <a:spcPct val="100000"/>
              </a:lnSpc>
              <a:spcBef>
                <a:spcPts val="0"/>
              </a:spcBef>
              <a:spcAft>
                <a:spcPts val="0"/>
              </a:spcAft>
              <a:buSzPts val="4100"/>
              <a:buNone/>
              <a:defRPr sz="4100"/>
            </a:lvl8pPr>
            <a:lvl9pPr lvl="8" algn="ctr" rtl="0">
              <a:lnSpc>
                <a:spcPct val="100000"/>
              </a:lnSpc>
              <a:spcBef>
                <a:spcPts val="0"/>
              </a:spcBef>
              <a:spcAft>
                <a:spcPts val="0"/>
              </a:spcAft>
              <a:buSzPts val="4100"/>
              <a:buNone/>
              <a:defRPr sz="4100"/>
            </a:lvl9pPr>
          </a:lstStyle>
          <a:p>
            <a:endParaRPr/>
          </a:p>
        </p:txBody>
      </p:sp>
      <p:sp>
        <p:nvSpPr>
          <p:cNvPr id="56" name="Google Shape;56;p14"/>
          <p:cNvSpPr txBox="1">
            <a:spLocks noGrp="1"/>
          </p:cNvSpPr>
          <p:nvPr>
            <p:ph type="subTitle" idx="1"/>
          </p:nvPr>
        </p:nvSpPr>
        <p:spPr>
          <a:xfrm>
            <a:off x="215700" y="4107600"/>
            <a:ext cx="4248300" cy="5907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SzPts val="1900"/>
              <a:buNone/>
              <a:defRPr sz="1900"/>
            </a:lvl1pPr>
            <a:lvl2pPr lvl="1" algn="l" rtl="0">
              <a:lnSpc>
                <a:spcPct val="100000"/>
              </a:lnSpc>
              <a:spcBef>
                <a:spcPts val="0"/>
              </a:spcBef>
              <a:spcAft>
                <a:spcPts val="0"/>
              </a:spcAft>
              <a:buSzPts val="1900"/>
              <a:buNone/>
              <a:defRPr sz="1900"/>
            </a:lvl2pPr>
            <a:lvl3pPr lvl="2" algn="l" rtl="0">
              <a:lnSpc>
                <a:spcPct val="100000"/>
              </a:lnSpc>
              <a:spcBef>
                <a:spcPts val="0"/>
              </a:spcBef>
              <a:spcAft>
                <a:spcPts val="0"/>
              </a:spcAft>
              <a:buSzPts val="1900"/>
              <a:buNone/>
              <a:defRPr sz="1900"/>
            </a:lvl3pPr>
            <a:lvl4pPr lvl="3" algn="l" rtl="0">
              <a:lnSpc>
                <a:spcPct val="100000"/>
              </a:lnSpc>
              <a:spcBef>
                <a:spcPts val="0"/>
              </a:spcBef>
              <a:spcAft>
                <a:spcPts val="0"/>
              </a:spcAft>
              <a:buSzPts val="1900"/>
              <a:buNone/>
              <a:defRPr sz="1900"/>
            </a:lvl4pPr>
            <a:lvl5pPr lvl="4" algn="l" rtl="0">
              <a:lnSpc>
                <a:spcPct val="100000"/>
              </a:lnSpc>
              <a:spcBef>
                <a:spcPts val="0"/>
              </a:spcBef>
              <a:spcAft>
                <a:spcPts val="0"/>
              </a:spcAft>
              <a:buSzPts val="1900"/>
              <a:buNone/>
              <a:defRPr sz="1900"/>
            </a:lvl5pPr>
            <a:lvl6pPr lvl="5" algn="l" rtl="0">
              <a:lnSpc>
                <a:spcPct val="100000"/>
              </a:lnSpc>
              <a:spcBef>
                <a:spcPts val="0"/>
              </a:spcBef>
              <a:spcAft>
                <a:spcPts val="0"/>
              </a:spcAft>
              <a:buSzPts val="1900"/>
              <a:buNone/>
              <a:defRPr sz="1900"/>
            </a:lvl6pPr>
            <a:lvl7pPr lvl="6" algn="l" rtl="0">
              <a:lnSpc>
                <a:spcPct val="100000"/>
              </a:lnSpc>
              <a:spcBef>
                <a:spcPts val="0"/>
              </a:spcBef>
              <a:spcAft>
                <a:spcPts val="0"/>
              </a:spcAft>
              <a:buSzPts val="1900"/>
              <a:buNone/>
              <a:defRPr sz="1900"/>
            </a:lvl7pPr>
            <a:lvl8pPr lvl="7" algn="l" rtl="0">
              <a:lnSpc>
                <a:spcPct val="100000"/>
              </a:lnSpc>
              <a:spcBef>
                <a:spcPts val="0"/>
              </a:spcBef>
              <a:spcAft>
                <a:spcPts val="0"/>
              </a:spcAft>
              <a:buSzPts val="1900"/>
              <a:buNone/>
              <a:defRPr sz="1900"/>
            </a:lvl8pPr>
            <a:lvl9pPr lvl="8" algn="l" rtl="0">
              <a:lnSpc>
                <a:spcPct val="100000"/>
              </a:lnSpc>
              <a:spcBef>
                <a:spcPts val="0"/>
              </a:spcBef>
              <a:spcAft>
                <a:spcPts val="0"/>
              </a:spcAft>
              <a:buSzPts val="1900"/>
              <a:buNone/>
              <a:defRPr sz="1900"/>
            </a:lvl9pPr>
          </a:lstStyle>
          <a:p>
            <a:endParaRPr/>
          </a:p>
        </p:txBody>
      </p:sp>
      <p:sp>
        <p:nvSpPr>
          <p:cNvPr id="57" name="Google Shape;57;p14"/>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1080000" y="1958850"/>
            <a:ext cx="6984000" cy="841800"/>
          </a:xfrm>
          <a:prstGeom prst="rect">
            <a:avLst/>
          </a:prstGeom>
          <a:noFill/>
          <a:ln>
            <a:noFill/>
          </a:ln>
        </p:spPr>
        <p:txBody>
          <a:bodyPr spcFirstLastPara="1" wrap="square" lIns="91425" tIns="91425" rIns="91425" bIns="91425" anchor="ctr" anchorCtr="0">
            <a:normAutofit/>
          </a:bodyPr>
          <a:lstStyle>
            <a:lvl1pPr lvl="0" algn="ctr" rtl="0">
              <a:lnSpc>
                <a:spcPct val="100000"/>
              </a:lnSpc>
              <a:spcBef>
                <a:spcPts val="0"/>
              </a:spcBef>
              <a:spcAft>
                <a:spcPts val="0"/>
              </a:spcAft>
              <a:buClr>
                <a:schemeClr val="lt1"/>
              </a:buClr>
              <a:buSzPts val="3200"/>
              <a:buNone/>
              <a:defRPr sz="3200">
                <a:solidFill>
                  <a:schemeClr val="lt1"/>
                </a:solidFill>
              </a:defRPr>
            </a:lvl1pPr>
            <a:lvl2pPr lvl="1" algn="ctr" rtl="0">
              <a:lnSpc>
                <a:spcPct val="100000"/>
              </a:lnSpc>
              <a:spcBef>
                <a:spcPts val="0"/>
              </a:spcBef>
              <a:spcAft>
                <a:spcPts val="0"/>
              </a:spcAft>
              <a:buSzPts val="3200"/>
              <a:buNone/>
              <a:defRPr sz="3200"/>
            </a:lvl2pPr>
            <a:lvl3pPr lvl="2" algn="ctr" rtl="0">
              <a:lnSpc>
                <a:spcPct val="100000"/>
              </a:lnSpc>
              <a:spcBef>
                <a:spcPts val="0"/>
              </a:spcBef>
              <a:spcAft>
                <a:spcPts val="0"/>
              </a:spcAft>
              <a:buSzPts val="3200"/>
              <a:buNone/>
              <a:defRPr sz="3200"/>
            </a:lvl3pPr>
            <a:lvl4pPr lvl="3" algn="ctr" rtl="0">
              <a:lnSpc>
                <a:spcPct val="100000"/>
              </a:lnSpc>
              <a:spcBef>
                <a:spcPts val="0"/>
              </a:spcBef>
              <a:spcAft>
                <a:spcPts val="0"/>
              </a:spcAft>
              <a:buSzPts val="3200"/>
              <a:buNone/>
              <a:defRPr sz="3200"/>
            </a:lvl4pPr>
            <a:lvl5pPr lvl="4" algn="ctr" rtl="0">
              <a:lnSpc>
                <a:spcPct val="100000"/>
              </a:lnSpc>
              <a:spcBef>
                <a:spcPts val="0"/>
              </a:spcBef>
              <a:spcAft>
                <a:spcPts val="0"/>
              </a:spcAft>
              <a:buSzPts val="3200"/>
              <a:buNone/>
              <a:defRPr sz="3200"/>
            </a:lvl5pPr>
            <a:lvl6pPr lvl="5" algn="ctr" rtl="0">
              <a:lnSpc>
                <a:spcPct val="100000"/>
              </a:lnSpc>
              <a:spcBef>
                <a:spcPts val="0"/>
              </a:spcBef>
              <a:spcAft>
                <a:spcPts val="0"/>
              </a:spcAft>
              <a:buSzPts val="3200"/>
              <a:buNone/>
              <a:defRPr sz="3200"/>
            </a:lvl6pPr>
            <a:lvl7pPr lvl="6" algn="ctr" rtl="0">
              <a:lnSpc>
                <a:spcPct val="100000"/>
              </a:lnSpc>
              <a:spcBef>
                <a:spcPts val="0"/>
              </a:spcBef>
              <a:spcAft>
                <a:spcPts val="0"/>
              </a:spcAft>
              <a:buSzPts val="3200"/>
              <a:buNone/>
              <a:defRPr sz="3200"/>
            </a:lvl7pPr>
            <a:lvl8pPr lvl="7" algn="ctr" rtl="0">
              <a:lnSpc>
                <a:spcPct val="100000"/>
              </a:lnSpc>
              <a:spcBef>
                <a:spcPts val="0"/>
              </a:spcBef>
              <a:spcAft>
                <a:spcPts val="0"/>
              </a:spcAft>
              <a:buSzPts val="3200"/>
              <a:buNone/>
              <a:defRPr sz="3200"/>
            </a:lvl8pPr>
            <a:lvl9pPr lvl="8" algn="ctr" rtl="0">
              <a:lnSpc>
                <a:spcPct val="100000"/>
              </a:lnSpc>
              <a:spcBef>
                <a:spcPts val="0"/>
              </a:spcBef>
              <a:spcAft>
                <a:spcPts val="0"/>
              </a:spcAft>
              <a:buSzPts val="3200"/>
              <a:buNone/>
              <a:defRPr sz="3200"/>
            </a:lvl9pPr>
          </a:lstStyle>
          <a:p>
            <a:endParaRPr/>
          </a:p>
        </p:txBody>
      </p:sp>
      <p:sp>
        <p:nvSpPr>
          <p:cNvPr id="60" name="Google Shape;60;p15"/>
          <p:cNvSpPr txBox="1">
            <a:spLocks noGrp="1"/>
          </p:cNvSpPr>
          <p:nvPr>
            <p:ph type="sldNum" idx="12"/>
          </p:nvPr>
        </p:nvSpPr>
        <p:spPr>
          <a:xfrm>
            <a:off x="8472458" y="48156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672450"/>
            <a:ext cx="54843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355375"/>
            <a:ext cx="8520600" cy="30468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Font typeface="Poppins"/>
              <a:buChar char="●"/>
              <a:defRPr>
                <a:latin typeface="Poppins"/>
                <a:ea typeface="Poppins"/>
                <a:cs typeface="Poppins"/>
                <a:sym typeface="Poppins"/>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265500" y="1425175"/>
            <a:ext cx="2638500" cy="14823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Clr>
                <a:schemeClr val="lt1"/>
              </a:buClr>
              <a:buSzPts val="3300"/>
              <a:buNone/>
              <a:defRPr sz="3300">
                <a:solidFill>
                  <a:schemeClr val="lt1"/>
                </a:solidFill>
              </a:defRPr>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67" name="Google Shape;67;p17"/>
          <p:cNvSpPr txBox="1">
            <a:spLocks noGrp="1"/>
          </p:cNvSpPr>
          <p:nvPr>
            <p:ph type="subTitle" idx="1"/>
          </p:nvPr>
        </p:nvSpPr>
        <p:spPr>
          <a:xfrm>
            <a:off x="265500" y="3144000"/>
            <a:ext cx="2386500" cy="7680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1pPr>
            <a:lvl2pPr lvl="1" algn="ctr" rtl="0">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2pPr>
            <a:lvl3pPr lvl="2" algn="ctr" rtl="0">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3pPr>
            <a:lvl4pPr lvl="3" algn="ctr" rtl="0">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4pPr>
            <a:lvl5pPr lvl="4" algn="ctr" rtl="0">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5pPr>
            <a:lvl6pPr lvl="5" algn="ctr" rtl="0">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6pPr>
            <a:lvl7pPr lvl="6" algn="ctr" rtl="0">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7pPr>
            <a:lvl8pPr lvl="7" algn="ctr" rtl="0">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8pPr>
            <a:lvl9pPr lvl="8" algn="ctr" rtl="0">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9pPr>
          </a:lstStyle>
          <a:p>
            <a:endParaRPr/>
          </a:p>
        </p:txBody>
      </p:sp>
      <p:sp>
        <p:nvSpPr>
          <p:cNvPr id="68" name="Google Shape;68;p17"/>
          <p:cNvSpPr txBox="1">
            <a:spLocks noGrp="1"/>
          </p:cNvSpPr>
          <p:nvPr>
            <p:ph type="body" idx="2"/>
          </p:nvPr>
        </p:nvSpPr>
        <p:spPr>
          <a:xfrm>
            <a:off x="3972000" y="724075"/>
            <a:ext cx="4804500" cy="3695100"/>
          </a:xfrm>
          <a:prstGeom prst="rect">
            <a:avLst/>
          </a:prstGeom>
          <a:noFill/>
          <a:ln>
            <a:noFill/>
          </a:ln>
        </p:spPr>
        <p:txBody>
          <a:bodyPr spcFirstLastPara="1" wrap="square" lIns="91425" tIns="91425" rIns="91425" bIns="91425" anchor="ctr"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69" name="Google Shape;69;p17"/>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70"/>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19"/>
          <p:cNvSpPr txBox="1">
            <a:spLocks noGrp="1"/>
          </p:cNvSpPr>
          <p:nvPr>
            <p:ph type="title"/>
          </p:nvPr>
        </p:nvSpPr>
        <p:spPr>
          <a:xfrm>
            <a:off x="311700" y="579775"/>
            <a:ext cx="54843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73" name="Google Shape;73;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74" name="Google Shape;74;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75" name="Google Shape;75;p19"/>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76"/>
        <p:cNvGrpSpPr/>
        <p:nvPr/>
      </p:nvGrpSpPr>
      <p:grpSpPr>
        <a:xfrm>
          <a:off x="0" y="0"/>
          <a:ext cx="0" cy="0"/>
          <a:chOff x="0" y="0"/>
          <a:chExt cx="0" cy="0"/>
        </a:xfrm>
      </p:grpSpPr>
      <p:sp>
        <p:nvSpPr>
          <p:cNvPr id="77" name="Google Shape;77;p20"/>
          <p:cNvSpPr txBox="1">
            <a:spLocks noGrp="1"/>
          </p:cNvSpPr>
          <p:nvPr>
            <p:ph type="title"/>
          </p:nvPr>
        </p:nvSpPr>
        <p:spPr>
          <a:xfrm>
            <a:off x="1829850" y="2065025"/>
            <a:ext cx="54843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Clr>
                <a:schemeClr val="lt1"/>
              </a:buClr>
              <a:buSzPts val="2800"/>
              <a:buNone/>
              <a:defRPr>
                <a:solidFill>
                  <a:schemeClr val="lt1"/>
                </a:solidFill>
              </a:defRPr>
            </a:lvl1pPr>
            <a:lvl2pPr lvl="1" algn="l" rtl="0">
              <a:lnSpc>
                <a:spcPct val="100000"/>
              </a:lnSpc>
              <a:spcBef>
                <a:spcPts val="0"/>
              </a:spcBef>
              <a:spcAft>
                <a:spcPts val="0"/>
              </a:spcAft>
              <a:buClr>
                <a:schemeClr val="lt1"/>
              </a:buClr>
              <a:buSzPts val="2800"/>
              <a:buNone/>
              <a:defRPr>
                <a:solidFill>
                  <a:schemeClr val="lt1"/>
                </a:solidFill>
              </a:defRPr>
            </a:lvl2pPr>
            <a:lvl3pPr lvl="2" algn="l" rtl="0">
              <a:lnSpc>
                <a:spcPct val="100000"/>
              </a:lnSpc>
              <a:spcBef>
                <a:spcPts val="0"/>
              </a:spcBef>
              <a:spcAft>
                <a:spcPts val="0"/>
              </a:spcAft>
              <a:buClr>
                <a:schemeClr val="lt1"/>
              </a:buClr>
              <a:buSzPts val="2800"/>
              <a:buNone/>
              <a:defRPr>
                <a:solidFill>
                  <a:schemeClr val="lt1"/>
                </a:solidFill>
              </a:defRPr>
            </a:lvl3pPr>
            <a:lvl4pPr lvl="3" algn="l" rtl="0">
              <a:lnSpc>
                <a:spcPct val="100000"/>
              </a:lnSpc>
              <a:spcBef>
                <a:spcPts val="0"/>
              </a:spcBef>
              <a:spcAft>
                <a:spcPts val="0"/>
              </a:spcAft>
              <a:buClr>
                <a:schemeClr val="lt1"/>
              </a:buClr>
              <a:buSzPts val="2800"/>
              <a:buNone/>
              <a:defRPr>
                <a:solidFill>
                  <a:schemeClr val="lt1"/>
                </a:solidFill>
              </a:defRPr>
            </a:lvl4pPr>
            <a:lvl5pPr lvl="4" algn="l" rtl="0">
              <a:lnSpc>
                <a:spcPct val="100000"/>
              </a:lnSpc>
              <a:spcBef>
                <a:spcPts val="0"/>
              </a:spcBef>
              <a:spcAft>
                <a:spcPts val="0"/>
              </a:spcAft>
              <a:buClr>
                <a:schemeClr val="lt1"/>
              </a:buClr>
              <a:buSzPts val="2800"/>
              <a:buNone/>
              <a:defRPr>
                <a:solidFill>
                  <a:schemeClr val="lt1"/>
                </a:solidFill>
              </a:defRPr>
            </a:lvl5pPr>
            <a:lvl6pPr lvl="5" algn="l" rtl="0">
              <a:lnSpc>
                <a:spcPct val="100000"/>
              </a:lnSpc>
              <a:spcBef>
                <a:spcPts val="0"/>
              </a:spcBef>
              <a:spcAft>
                <a:spcPts val="0"/>
              </a:spcAft>
              <a:buClr>
                <a:schemeClr val="lt1"/>
              </a:buClr>
              <a:buSzPts val="2800"/>
              <a:buNone/>
              <a:defRPr>
                <a:solidFill>
                  <a:schemeClr val="lt1"/>
                </a:solidFill>
              </a:defRPr>
            </a:lvl6pPr>
            <a:lvl7pPr lvl="6" algn="l" rtl="0">
              <a:lnSpc>
                <a:spcPct val="100000"/>
              </a:lnSpc>
              <a:spcBef>
                <a:spcPts val="0"/>
              </a:spcBef>
              <a:spcAft>
                <a:spcPts val="0"/>
              </a:spcAft>
              <a:buClr>
                <a:schemeClr val="lt1"/>
              </a:buClr>
              <a:buSzPts val="2800"/>
              <a:buNone/>
              <a:defRPr>
                <a:solidFill>
                  <a:schemeClr val="lt1"/>
                </a:solidFill>
              </a:defRPr>
            </a:lvl7pPr>
            <a:lvl8pPr lvl="7" algn="l" rtl="0">
              <a:lnSpc>
                <a:spcPct val="100000"/>
              </a:lnSpc>
              <a:spcBef>
                <a:spcPts val="0"/>
              </a:spcBef>
              <a:spcAft>
                <a:spcPts val="0"/>
              </a:spcAft>
              <a:buClr>
                <a:schemeClr val="lt1"/>
              </a:buClr>
              <a:buSzPts val="2800"/>
              <a:buNone/>
              <a:defRPr>
                <a:solidFill>
                  <a:schemeClr val="lt1"/>
                </a:solidFill>
              </a:defRPr>
            </a:lvl8pPr>
            <a:lvl9pPr lvl="8" algn="l" rtl="0">
              <a:lnSpc>
                <a:spcPct val="100000"/>
              </a:lnSpc>
              <a:spcBef>
                <a:spcPts val="0"/>
              </a:spcBef>
              <a:spcAft>
                <a:spcPts val="0"/>
              </a:spcAft>
              <a:buClr>
                <a:schemeClr val="lt1"/>
              </a:buClr>
              <a:buSzPts val="2800"/>
              <a:buNone/>
              <a:defRPr>
                <a:solidFill>
                  <a:schemeClr val="lt1"/>
                </a:solidFill>
              </a:defRPr>
            </a:lvl9pPr>
          </a:lstStyle>
          <a:p>
            <a:endParaRPr/>
          </a:p>
        </p:txBody>
      </p:sp>
      <p:sp>
        <p:nvSpPr>
          <p:cNvPr id="78" name="Google Shape;78;p20"/>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9"/>
        <p:cNvGrpSpPr/>
        <p:nvPr/>
      </p:nvGrpSpPr>
      <p:grpSpPr>
        <a:xfrm>
          <a:off x="0" y="0"/>
          <a:ext cx="0" cy="0"/>
          <a:chOff x="0" y="0"/>
          <a:chExt cx="0" cy="0"/>
        </a:xfrm>
      </p:grpSpPr>
      <p:sp>
        <p:nvSpPr>
          <p:cNvPr id="80" name="Google Shape;80;p2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81" name="Google Shape;81;p21"/>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82"/>
        <p:cNvGrpSpPr/>
        <p:nvPr/>
      </p:nvGrpSpPr>
      <p:grpSpPr>
        <a:xfrm>
          <a:off x="0" y="0"/>
          <a:ext cx="0" cy="0"/>
          <a:chOff x="0" y="0"/>
          <a:chExt cx="0" cy="0"/>
        </a:xfrm>
      </p:grpSpPr>
      <p:sp>
        <p:nvSpPr>
          <p:cNvPr id="83" name="Google Shape;83;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rtl="0">
              <a:lnSpc>
                <a:spcPct val="100000"/>
              </a:lnSpc>
              <a:spcBef>
                <a:spcPts val="0"/>
              </a:spcBef>
              <a:spcAft>
                <a:spcPts val="0"/>
              </a:spcAft>
              <a:buSzPts val="1800"/>
              <a:buNone/>
              <a:defRPr/>
            </a:lvl1pPr>
          </a:lstStyle>
          <a:p>
            <a:endParaRPr/>
          </a:p>
        </p:txBody>
      </p:sp>
      <p:sp>
        <p:nvSpPr>
          <p:cNvPr id="84" name="Google Shape;84;p22"/>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jp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579775"/>
            <a:ext cx="54843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rgbClr val="0D606D"/>
              </a:buClr>
              <a:buSzPts val="2800"/>
              <a:buFont typeface="Poppins"/>
              <a:buNone/>
              <a:defRPr sz="2800" b="1" i="0" u="none" strike="noStrike" cap="none">
                <a:solidFill>
                  <a:srgbClr val="0D606D"/>
                </a:solidFill>
                <a:latin typeface="Poppins"/>
                <a:ea typeface="Poppins"/>
                <a:cs typeface="Poppins"/>
                <a:sym typeface="Poppi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355375"/>
            <a:ext cx="8520600" cy="30468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accent2"/>
              </a:buClr>
              <a:buSzPts val="1800"/>
              <a:buFont typeface="Poppins SemiBold"/>
              <a:buChar char="●"/>
              <a:defRPr sz="1800" b="0" i="0" u="none" strike="noStrike" cap="none">
                <a:solidFill>
                  <a:schemeClr val="accent2"/>
                </a:solidFill>
                <a:latin typeface="Poppins SemiBold"/>
                <a:ea typeface="Poppins SemiBold"/>
                <a:cs typeface="Poppins SemiBold"/>
                <a:sym typeface="Poppins SemiBold"/>
              </a:defRPr>
            </a:lvl1pPr>
            <a:lvl2pPr marL="914400" marR="0" lvl="1"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9pPr>
          </a:lstStyle>
          <a:p>
            <a:endParaRPr/>
          </a:p>
        </p:txBody>
      </p:sp>
      <p:sp>
        <p:nvSpPr>
          <p:cNvPr id="53" name="Google Shape;53;p13"/>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arsyrahmadani/DQLab" TargetMode="External"/><Relationship Id="rId2" Type="http://schemas.openxmlformats.org/officeDocument/2006/relationships/notesSlide" Target="../notesSlides/notesSlide7.xml"/><Relationship Id="rId1" Type="http://schemas.openxmlformats.org/officeDocument/2006/relationships/slideLayout" Target="../slideLayouts/slideLayout16.xml"/><Relationship Id="rId5" Type="http://schemas.openxmlformats.org/officeDocument/2006/relationships/hyperlink" Target="https://colab.research.google.com/drive/1EBhH_BMOcCfPKmXErsI9hBmEJEINc-z3?usp=sharing" TargetMode="External"/><Relationship Id="rId4" Type="http://schemas.openxmlformats.org/officeDocument/2006/relationships/hyperlink" Target="https://lookerstudio.google.com/s/vH8e79ocmj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hyperlink" Target="archive/car%20sales.csv" TargetMode="Externa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3"/>
          <p:cNvSpPr txBox="1">
            <a:spLocks noGrp="1"/>
          </p:cNvSpPr>
          <p:nvPr>
            <p:ph type="ctrTitle"/>
          </p:nvPr>
        </p:nvSpPr>
        <p:spPr>
          <a:xfrm>
            <a:off x="215700" y="859800"/>
            <a:ext cx="4356300" cy="24042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4000"/>
              <a:buNone/>
            </a:pPr>
            <a:r>
              <a:rPr lang="en" dirty="0"/>
              <a:t>Analysis of </a:t>
            </a:r>
            <a:br>
              <a:rPr lang="en" dirty="0"/>
            </a:br>
            <a:r>
              <a:rPr lang="en" dirty="0"/>
              <a:t>Car Sales in US</a:t>
            </a:r>
            <a:endParaRPr dirty="0"/>
          </a:p>
        </p:txBody>
      </p:sp>
      <p:sp>
        <p:nvSpPr>
          <p:cNvPr id="90" name="Google Shape;90;p23"/>
          <p:cNvSpPr txBox="1">
            <a:spLocks noGrp="1"/>
          </p:cNvSpPr>
          <p:nvPr>
            <p:ph type="subTitle" idx="1"/>
          </p:nvPr>
        </p:nvSpPr>
        <p:spPr>
          <a:xfrm>
            <a:off x="215700" y="4443675"/>
            <a:ext cx="4248300" cy="590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235"/>
              <a:buNone/>
            </a:pPr>
            <a:r>
              <a:rPr lang="en" sz="1800" dirty="0"/>
              <a:t>Arsy Rahmadani - </a:t>
            </a:r>
            <a:r>
              <a:rPr lang="en-US" sz="1800" dirty="0"/>
              <a:t>PS1590</a:t>
            </a:r>
            <a:endParaRPr sz="1800" dirty="0"/>
          </a:p>
        </p:txBody>
      </p:sp>
      <p:sp>
        <p:nvSpPr>
          <p:cNvPr id="91" name="Google Shape;91;p23"/>
          <p:cNvSpPr txBox="1"/>
          <p:nvPr/>
        </p:nvSpPr>
        <p:spPr>
          <a:xfrm>
            <a:off x="215700" y="3852975"/>
            <a:ext cx="4248300" cy="590700"/>
          </a:xfrm>
          <a:prstGeom prst="rect">
            <a:avLst/>
          </a:prstGeom>
          <a:noFill/>
          <a:ln>
            <a:noFill/>
          </a:ln>
        </p:spPr>
        <p:txBody>
          <a:bodyPr spcFirstLastPara="1" wrap="square" lIns="91425" tIns="91425" rIns="91425" bIns="91425" anchor="ctr" anchorCtr="0">
            <a:normAutofit fontScale="85000" lnSpcReduction="20000"/>
          </a:bodyPr>
          <a:lstStyle/>
          <a:p>
            <a:pPr marL="0" lvl="0" indent="0" algn="l" rtl="0">
              <a:spcBef>
                <a:spcPts val="0"/>
              </a:spcBef>
              <a:spcAft>
                <a:spcPts val="0"/>
              </a:spcAft>
              <a:buNone/>
            </a:pPr>
            <a:r>
              <a:rPr lang="en" sz="1900" dirty="0">
                <a:solidFill>
                  <a:srgbClr val="212121"/>
                </a:solidFill>
                <a:latin typeface="Poppins SemiBold"/>
                <a:ea typeface="Poppins SemiBold"/>
                <a:cs typeface="Poppins SemiBold"/>
                <a:sym typeface="Poppins SemiBold"/>
              </a:rPr>
              <a:t>Bootcamp Data Analyst with SQL &amp; Python using Google Platform</a:t>
            </a:r>
            <a:endParaRPr sz="1900" dirty="0">
              <a:solidFill>
                <a:srgbClr val="212121"/>
              </a:solidFill>
              <a:latin typeface="Poppins SemiBold"/>
              <a:ea typeface="Poppins SemiBold"/>
              <a:cs typeface="Poppins SemiBold"/>
              <a:sym typeface="Poppins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D8C3E1-077A-852A-E400-7530F538D1AD}"/>
              </a:ext>
            </a:extLst>
          </p:cNvPr>
          <p:cNvSpPr>
            <a:spLocks noGrp="1"/>
          </p:cNvSpPr>
          <p:nvPr>
            <p:ph type="title"/>
          </p:nvPr>
        </p:nvSpPr>
        <p:spPr>
          <a:xfrm>
            <a:off x="1850231" y="108098"/>
            <a:ext cx="5443538" cy="410239"/>
          </a:xfrm>
        </p:spPr>
        <p:txBody>
          <a:bodyPr>
            <a:noAutofit/>
          </a:bodyPr>
          <a:lstStyle/>
          <a:p>
            <a:pPr algn="ctr"/>
            <a:r>
              <a:rPr lang="en-US" sz="1400" dirty="0"/>
              <a:t>Car Sales Trend</a:t>
            </a:r>
          </a:p>
        </p:txBody>
      </p:sp>
      <p:pic>
        <p:nvPicPr>
          <p:cNvPr id="4098" name="Picture 2">
            <a:extLst>
              <a:ext uri="{FF2B5EF4-FFF2-40B4-BE49-F238E27FC236}">
                <a16:creationId xmlns:a16="http://schemas.microsoft.com/office/drawing/2014/main" id="{85514518-3965-4F2A-9D5C-E8300F032A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3214" y="518337"/>
            <a:ext cx="3737572" cy="2144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A55F62A-67EA-E322-81E3-70D226F4A7E9}"/>
              </a:ext>
            </a:extLst>
          </p:cNvPr>
          <p:cNvSpPr txBox="1"/>
          <p:nvPr/>
        </p:nvSpPr>
        <p:spPr>
          <a:xfrm>
            <a:off x="171450" y="2706624"/>
            <a:ext cx="8801100" cy="2123658"/>
          </a:xfrm>
          <a:prstGeom prst="rect">
            <a:avLst/>
          </a:prstGeom>
          <a:noFill/>
        </p:spPr>
        <p:txBody>
          <a:bodyPr wrap="square" rtlCol="0">
            <a:spAutoFit/>
          </a:bodyPr>
          <a:lstStyle/>
          <a:p>
            <a:pPr algn="just"/>
            <a:r>
              <a:rPr lang="en-US" sz="1200" dirty="0"/>
              <a:t>The graph indicates a general </a:t>
            </a:r>
            <a:r>
              <a:rPr lang="en-US" sz="1200" b="1" dirty="0">
                <a:solidFill>
                  <a:srgbClr val="5573CD"/>
                </a:solidFill>
              </a:rPr>
              <a:t>upward trend</a:t>
            </a:r>
            <a:r>
              <a:rPr lang="en-US" sz="1200" dirty="0">
                <a:solidFill>
                  <a:srgbClr val="5573CD"/>
                </a:solidFill>
              </a:rPr>
              <a:t> </a:t>
            </a:r>
            <a:r>
              <a:rPr lang="en-US" sz="1200" dirty="0"/>
              <a:t>in car sales over time, suggesting growing demand or an expanding market. However, the trend is marked by </a:t>
            </a:r>
            <a:r>
              <a:rPr lang="en-US" sz="1200" b="1" dirty="0">
                <a:solidFill>
                  <a:srgbClr val="5573CD"/>
                </a:solidFill>
              </a:rPr>
              <a:t>sharp fluctuations</a:t>
            </a:r>
            <a:r>
              <a:rPr lang="en-US" sz="1200" dirty="0"/>
              <a:t>, indicating seasonal or economic influences affecting car purchases.</a:t>
            </a:r>
          </a:p>
          <a:p>
            <a:pPr algn="just"/>
            <a:endParaRPr lang="en-US" sz="1200" dirty="0">
              <a:solidFill>
                <a:schemeClr val="tx1"/>
              </a:solidFill>
            </a:endParaRPr>
          </a:p>
          <a:p>
            <a:pPr algn="just"/>
            <a:r>
              <a:rPr lang="en-US" sz="1200" dirty="0"/>
              <a:t>There are </a:t>
            </a:r>
            <a:r>
              <a:rPr lang="en-US" sz="1200" b="1" dirty="0">
                <a:solidFill>
                  <a:srgbClr val="5573CD"/>
                </a:solidFill>
              </a:rPr>
              <a:t>peaks</a:t>
            </a:r>
            <a:r>
              <a:rPr lang="en-US" sz="1200" dirty="0">
                <a:solidFill>
                  <a:srgbClr val="5573CD"/>
                </a:solidFill>
              </a:rPr>
              <a:t> </a:t>
            </a:r>
            <a:r>
              <a:rPr lang="en-US" sz="1200" b="1" dirty="0">
                <a:solidFill>
                  <a:srgbClr val="5573CD"/>
                </a:solidFill>
              </a:rPr>
              <a:t>around Q4 (October–December) </a:t>
            </a:r>
            <a:r>
              <a:rPr lang="en-US" sz="1200" dirty="0"/>
              <a:t>in both years. This suggests that year-end promotions, holiday discounts, or new model launches may be driving increased sales. Another </a:t>
            </a:r>
            <a:r>
              <a:rPr lang="en-US" sz="1200" b="1" dirty="0">
                <a:solidFill>
                  <a:srgbClr val="5573CD"/>
                </a:solidFill>
              </a:rPr>
              <a:t>noticeable rise occurs in mid-year (around May–July)</a:t>
            </a:r>
            <a:r>
              <a:rPr lang="en-US" sz="1200" dirty="0"/>
              <a:t>, possibly due to mid-year promotions or seasonal demand increases.</a:t>
            </a:r>
          </a:p>
          <a:p>
            <a:pPr algn="just"/>
            <a:endParaRPr lang="en-US" sz="1200" dirty="0"/>
          </a:p>
          <a:p>
            <a:pPr algn="just"/>
            <a:r>
              <a:rPr lang="en-US" sz="1200" dirty="0"/>
              <a:t>Sales </a:t>
            </a:r>
            <a:r>
              <a:rPr lang="en-US" sz="1200" b="1" dirty="0">
                <a:solidFill>
                  <a:srgbClr val="5573CD"/>
                </a:solidFill>
              </a:rPr>
              <a:t>drop significantly around January 2023</a:t>
            </a:r>
            <a:r>
              <a:rPr lang="en-US" sz="1200" dirty="0"/>
              <a:t>, which might indicate a post-holiday slump when customers hold off on buying after the year-end sales. Another </a:t>
            </a:r>
            <a:r>
              <a:rPr lang="en-US" sz="1200" b="1" dirty="0">
                <a:solidFill>
                  <a:srgbClr val="5573CD"/>
                </a:solidFill>
              </a:rPr>
              <a:t>drop in mid-year (around September)</a:t>
            </a:r>
            <a:r>
              <a:rPr lang="en-US" sz="1200" b="1" dirty="0">
                <a:solidFill>
                  <a:srgbClr val="829BEA"/>
                </a:solidFill>
              </a:rPr>
              <a:t> </a:t>
            </a:r>
            <a:r>
              <a:rPr lang="en-US" sz="1200" dirty="0"/>
              <a:t>could be due to seasonal low demand or supply chain disruptions.</a:t>
            </a:r>
          </a:p>
          <a:p>
            <a:pPr algn="just"/>
            <a:endParaRPr lang="en-US" sz="1200" dirty="0">
              <a:solidFill>
                <a:schemeClr val="tx1"/>
              </a:solidFill>
            </a:endParaRPr>
          </a:p>
        </p:txBody>
      </p:sp>
    </p:spTree>
    <p:extLst>
      <p:ext uri="{BB962C8B-B14F-4D97-AF65-F5344CB8AC3E}">
        <p14:creationId xmlns:p14="http://schemas.microsoft.com/office/powerpoint/2010/main" val="1750290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68CFDE8-A487-A95B-0041-9D73ABD297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0" y="471945"/>
            <a:ext cx="3929062" cy="20402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EBB5FCF-2EAF-4F32-12D1-2FCBF0B7C22A}"/>
              </a:ext>
            </a:extLst>
          </p:cNvPr>
          <p:cNvSpPr txBox="1"/>
          <p:nvPr/>
        </p:nvSpPr>
        <p:spPr>
          <a:xfrm>
            <a:off x="271463" y="646282"/>
            <a:ext cx="3493294" cy="1569660"/>
          </a:xfrm>
          <a:prstGeom prst="rect">
            <a:avLst/>
          </a:prstGeom>
          <a:noFill/>
        </p:spPr>
        <p:txBody>
          <a:bodyPr wrap="square">
            <a:spAutoFit/>
          </a:bodyPr>
          <a:lstStyle/>
          <a:p>
            <a:pPr algn="just"/>
            <a:r>
              <a:rPr lang="en-US" sz="1200" dirty="0"/>
              <a:t>The automotive sales landscape is shaped by a dynamic interplay between regional demand, dealership dominance, and revenue generation strategies. Certain regions, such as </a:t>
            </a:r>
            <a:r>
              <a:rPr lang="en-US" sz="1200" b="1" dirty="0">
                <a:solidFill>
                  <a:srgbClr val="5573CD"/>
                </a:solidFill>
              </a:rPr>
              <a:t>Austin, Janesville, and Scottsdale</a:t>
            </a:r>
            <a:r>
              <a:rPr lang="en-US" sz="1200" dirty="0">
                <a:solidFill>
                  <a:srgbClr val="5573CD"/>
                </a:solidFill>
              </a:rPr>
              <a:t>, </a:t>
            </a:r>
            <a:r>
              <a:rPr lang="en-US" sz="1200" dirty="0"/>
              <a:t>emerge as clear leaders in total car sales, demonstrating strong consumer demand and potentially well-established dealership networks.</a:t>
            </a:r>
          </a:p>
        </p:txBody>
      </p:sp>
      <p:sp>
        <p:nvSpPr>
          <p:cNvPr id="7" name="TextBox 6">
            <a:extLst>
              <a:ext uri="{FF2B5EF4-FFF2-40B4-BE49-F238E27FC236}">
                <a16:creationId xmlns:a16="http://schemas.microsoft.com/office/drawing/2014/main" id="{560A63B4-2FDC-CFD0-E21A-E7BF2236559D}"/>
              </a:ext>
            </a:extLst>
          </p:cNvPr>
          <p:cNvSpPr txBox="1"/>
          <p:nvPr/>
        </p:nvSpPr>
        <p:spPr>
          <a:xfrm>
            <a:off x="5279231" y="2627628"/>
            <a:ext cx="3686174" cy="1938992"/>
          </a:xfrm>
          <a:prstGeom prst="rect">
            <a:avLst/>
          </a:prstGeom>
          <a:noFill/>
        </p:spPr>
        <p:txBody>
          <a:bodyPr wrap="square">
            <a:spAutoFit/>
          </a:bodyPr>
          <a:lstStyle/>
          <a:p>
            <a:pPr algn="just"/>
            <a:r>
              <a:rPr lang="en-US" sz="1200" dirty="0"/>
              <a:t>However, selling the most cars does not always translate to the highest revenue, as seen when analyzing top-performing dealerships. </a:t>
            </a:r>
            <a:r>
              <a:rPr lang="en-US" sz="1200" dirty="0">
                <a:solidFill>
                  <a:schemeClr val="tx1"/>
                </a:solidFill>
              </a:rPr>
              <a:t>A select few, like </a:t>
            </a:r>
            <a:r>
              <a:rPr lang="en-US" sz="1200" b="1" dirty="0">
                <a:solidFill>
                  <a:srgbClr val="5573CD"/>
                </a:solidFill>
              </a:rPr>
              <a:t>Rabun Used Car Sales and Progressive Shippers Cooperative Association</a:t>
            </a:r>
            <a:r>
              <a:rPr lang="en-US" sz="1200" dirty="0"/>
              <a:t>—do not necessarily align perfectly with the top three selling regions, far surpass their competitors in total sales revenue, signaling that strategic pricing, brand positioning, and operational efficiency are just as vital as raw sales volume.</a:t>
            </a:r>
          </a:p>
        </p:txBody>
      </p:sp>
      <p:pic>
        <p:nvPicPr>
          <p:cNvPr id="1028" name="Picture 4">
            <a:extLst>
              <a:ext uri="{FF2B5EF4-FFF2-40B4-BE49-F238E27FC236}">
                <a16:creationId xmlns:a16="http://schemas.microsoft.com/office/drawing/2014/main" id="{410FF79E-48EF-D89E-A751-082DEF5AED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 y="2555755"/>
            <a:ext cx="4919139" cy="204024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BA7B901-494B-60A5-EEC3-520E5E66A414}"/>
              </a:ext>
            </a:extLst>
          </p:cNvPr>
          <p:cNvSpPr txBox="1"/>
          <p:nvPr/>
        </p:nvSpPr>
        <p:spPr>
          <a:xfrm>
            <a:off x="1289447" y="92053"/>
            <a:ext cx="6565106" cy="307777"/>
          </a:xfrm>
          <a:prstGeom prst="rect">
            <a:avLst/>
          </a:prstGeom>
          <a:noFill/>
        </p:spPr>
        <p:txBody>
          <a:bodyPr wrap="square">
            <a:spAutoFit/>
          </a:bodyPr>
          <a:lstStyle/>
          <a:p>
            <a:r>
              <a:rPr lang="en-US" sz="1400" b="1" dirty="0">
                <a:solidFill>
                  <a:srgbClr val="0E606E"/>
                </a:solidFill>
                <a:latin typeface="Poppins" panose="00000500000000000000" pitchFamily="2" charset="0"/>
                <a:cs typeface="Poppins" panose="00000500000000000000" pitchFamily="2" charset="0"/>
              </a:rPr>
              <a:t>The Correlation between Regional Sales and Dealership Performance</a:t>
            </a:r>
            <a:endParaRPr lang="en-US" b="1" dirty="0">
              <a:solidFill>
                <a:srgbClr val="0E606E"/>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961439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32E41-9FB5-67DE-E013-59E8C36D0BE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3AAE880-52A3-E505-65EB-E40C7C43F745}"/>
              </a:ext>
            </a:extLst>
          </p:cNvPr>
          <p:cNvSpPr txBox="1"/>
          <p:nvPr/>
        </p:nvSpPr>
        <p:spPr>
          <a:xfrm>
            <a:off x="389882" y="3253977"/>
            <a:ext cx="8364235" cy="1200329"/>
          </a:xfrm>
          <a:prstGeom prst="rect">
            <a:avLst/>
          </a:prstGeom>
          <a:noFill/>
        </p:spPr>
        <p:txBody>
          <a:bodyPr wrap="square">
            <a:spAutoFit/>
          </a:bodyPr>
          <a:lstStyle/>
          <a:p>
            <a:pPr algn="just"/>
            <a:r>
              <a:rPr lang="en-US" sz="1200" dirty="0"/>
              <a:t>The relationship between total regional sales and individual dealer performance, highlighting variations in dealership dominance across different regions. While some regions exhibit a balanced distribution of sales among multiple dealers, others are driven by a few high-performing dealerships that generate a significant portion of the total revenue. This suggests that </a:t>
            </a:r>
            <a:r>
              <a:rPr lang="en-US" sz="1200" b="1" dirty="0">
                <a:solidFill>
                  <a:srgbClr val="5573CD"/>
                </a:solidFill>
              </a:rPr>
              <a:t>dealership success is not solely dependent on regional demand </a:t>
            </a:r>
            <a:r>
              <a:rPr lang="en-US" sz="1200" dirty="0"/>
              <a:t>but also on strategic pricing, brand positioning, and operational efficiency. Businesses looking to expand should assess not only regional sales potential but also the competitive landscape to optimize profitability.</a:t>
            </a:r>
          </a:p>
        </p:txBody>
      </p:sp>
      <p:pic>
        <p:nvPicPr>
          <p:cNvPr id="5124" name="Picture 4">
            <a:extLst>
              <a:ext uri="{FF2B5EF4-FFF2-40B4-BE49-F238E27FC236}">
                <a16:creationId xmlns:a16="http://schemas.microsoft.com/office/drawing/2014/main" id="{4F52E76A-9303-AB04-C4DA-D05EFD5F8E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425" y="145822"/>
            <a:ext cx="4585150" cy="2964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262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8A4C7A9A-D8E8-96A1-2240-489BC49FA5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7991" y="602267"/>
            <a:ext cx="4038881" cy="23481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B0A72B3-26DA-DD11-136D-31058E9781FB}"/>
              </a:ext>
            </a:extLst>
          </p:cNvPr>
          <p:cNvSpPr txBox="1"/>
          <p:nvPr/>
        </p:nvSpPr>
        <p:spPr>
          <a:xfrm>
            <a:off x="264319" y="3156237"/>
            <a:ext cx="8392747" cy="1200329"/>
          </a:xfrm>
          <a:prstGeom prst="rect">
            <a:avLst/>
          </a:prstGeom>
          <a:noFill/>
        </p:spPr>
        <p:txBody>
          <a:bodyPr wrap="square">
            <a:spAutoFit/>
          </a:bodyPr>
          <a:lstStyle/>
          <a:p>
            <a:pPr algn="just"/>
            <a:r>
              <a:rPr lang="en-US" sz="1200" dirty="0"/>
              <a:t>The data highlights key trends in car body style preferences, with </a:t>
            </a:r>
            <a:r>
              <a:rPr lang="en-US" sz="1200" b="1" dirty="0">
                <a:solidFill>
                  <a:srgbClr val="5573CD"/>
                </a:solidFill>
              </a:rPr>
              <a:t>SUVs, hatchbacks, and sedans </a:t>
            </a:r>
            <a:r>
              <a:rPr lang="en-US" sz="1200" dirty="0"/>
              <a:t>emerging as the most popular choices among consumers, indicating </a:t>
            </a:r>
            <a:r>
              <a:rPr lang="en-US" sz="1200" dirty="0">
                <a:solidFill>
                  <a:schemeClr val="tx1"/>
                </a:solidFill>
              </a:rPr>
              <a:t>a strong preference for </a:t>
            </a:r>
            <a:r>
              <a:rPr lang="en-US" sz="1200" dirty="0">
                <a:solidFill>
                  <a:srgbClr val="5573CD"/>
                </a:solidFill>
              </a:rPr>
              <a:t>practicality, versatility, and fuel efficiency</a:t>
            </a:r>
            <a:r>
              <a:rPr lang="en-US" sz="1200" dirty="0">
                <a:solidFill>
                  <a:schemeClr val="tx1"/>
                </a:solidFill>
              </a:rPr>
              <a:t>.</a:t>
            </a:r>
          </a:p>
          <a:p>
            <a:pPr algn="just"/>
            <a:endParaRPr lang="en-US" sz="1200" dirty="0"/>
          </a:p>
          <a:p>
            <a:pPr algn="just"/>
            <a:r>
              <a:rPr lang="en-US" sz="1200" b="1" dirty="0">
                <a:solidFill>
                  <a:srgbClr val="5573CD"/>
                </a:solidFill>
              </a:rPr>
              <a:t>Regional analysis </a:t>
            </a:r>
            <a:r>
              <a:rPr lang="en-US" sz="1200" dirty="0"/>
              <a:t>further reveals variations in consumer demand, with </a:t>
            </a:r>
            <a:r>
              <a:rPr lang="en-US" sz="1200" b="1" dirty="0">
                <a:solidFill>
                  <a:srgbClr val="5573CD"/>
                </a:solidFill>
              </a:rPr>
              <a:t>SUVs and hatchbacks maintaining a dominant </a:t>
            </a:r>
            <a:r>
              <a:rPr lang="en-US" sz="1200" dirty="0"/>
              <a:t>presence across all markets, while </a:t>
            </a:r>
            <a:r>
              <a:rPr lang="en-US" sz="1200" b="1" dirty="0">
                <a:solidFill>
                  <a:srgbClr val="5573CD"/>
                </a:solidFill>
              </a:rPr>
              <a:t>sedan sales remain consistently strong</a:t>
            </a:r>
            <a:r>
              <a:rPr lang="en-US" sz="1200" dirty="0"/>
              <a:t>. Differences in regional preferences suggest that </a:t>
            </a:r>
            <a:r>
              <a:rPr lang="en-US" sz="1200" dirty="0">
                <a:solidFill>
                  <a:srgbClr val="5573CD"/>
                </a:solidFill>
              </a:rPr>
              <a:t>market conditions, infrastructure, and lifestyle factors </a:t>
            </a:r>
            <a:r>
              <a:rPr lang="en-US" sz="1200" dirty="0"/>
              <a:t>play a crucial role in shaping purchasing decisions.</a:t>
            </a:r>
          </a:p>
        </p:txBody>
      </p:sp>
      <p:sp>
        <p:nvSpPr>
          <p:cNvPr id="7" name="TextBox 6">
            <a:extLst>
              <a:ext uri="{FF2B5EF4-FFF2-40B4-BE49-F238E27FC236}">
                <a16:creationId xmlns:a16="http://schemas.microsoft.com/office/drawing/2014/main" id="{D44D145A-034A-91FA-29DF-3D84E883B438}"/>
              </a:ext>
            </a:extLst>
          </p:cNvPr>
          <p:cNvSpPr txBox="1"/>
          <p:nvPr/>
        </p:nvSpPr>
        <p:spPr>
          <a:xfrm>
            <a:off x="1114426" y="191556"/>
            <a:ext cx="6389504" cy="307777"/>
          </a:xfrm>
          <a:prstGeom prst="rect">
            <a:avLst/>
          </a:prstGeom>
          <a:noFill/>
        </p:spPr>
        <p:txBody>
          <a:bodyPr wrap="square">
            <a:spAutoFit/>
          </a:bodyPr>
          <a:lstStyle/>
          <a:p>
            <a:r>
              <a:rPr lang="en-US" b="1" dirty="0">
                <a:solidFill>
                  <a:srgbClr val="0E606E"/>
                </a:solidFill>
                <a:latin typeface="Poppins" panose="00000500000000000000" pitchFamily="2" charset="0"/>
                <a:cs typeface="Poppins" panose="00000500000000000000" pitchFamily="2" charset="0"/>
              </a:rPr>
              <a:t>Consumer Preferences of Car Body Styles and Transmission Types</a:t>
            </a:r>
          </a:p>
        </p:txBody>
      </p:sp>
      <p:pic>
        <p:nvPicPr>
          <p:cNvPr id="6150" name="Picture 6">
            <a:extLst>
              <a:ext uri="{FF2B5EF4-FFF2-40B4-BE49-F238E27FC236}">
                <a16:creationId xmlns:a16="http://schemas.microsoft.com/office/drawing/2014/main" id="{5A346DBF-2B10-B5BD-D14E-6A17E162F1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87" y="602266"/>
            <a:ext cx="4458923" cy="2348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200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a:extLst>
              <a:ext uri="{FF2B5EF4-FFF2-40B4-BE49-F238E27FC236}">
                <a16:creationId xmlns:a16="http://schemas.microsoft.com/office/drawing/2014/main" id="{2397D0EF-3057-3BA2-343E-BFB35B47AC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399" y="1712190"/>
            <a:ext cx="4505621" cy="27013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DA33B0A-297D-79BE-FD60-367E752E61BB}"/>
              </a:ext>
            </a:extLst>
          </p:cNvPr>
          <p:cNvSpPr txBox="1"/>
          <p:nvPr/>
        </p:nvSpPr>
        <p:spPr>
          <a:xfrm>
            <a:off x="1417454" y="191556"/>
            <a:ext cx="6086475" cy="307777"/>
          </a:xfrm>
          <a:prstGeom prst="rect">
            <a:avLst/>
          </a:prstGeom>
          <a:noFill/>
        </p:spPr>
        <p:txBody>
          <a:bodyPr wrap="square">
            <a:spAutoFit/>
          </a:bodyPr>
          <a:lstStyle/>
          <a:p>
            <a:r>
              <a:rPr lang="en-US" b="1" dirty="0">
                <a:solidFill>
                  <a:srgbClr val="0E606E"/>
                </a:solidFill>
              </a:rPr>
              <a:t>Consumer Preferences of Car Body Styles and Transmission Types</a:t>
            </a:r>
          </a:p>
        </p:txBody>
      </p:sp>
      <p:sp>
        <p:nvSpPr>
          <p:cNvPr id="5" name="TextBox 4">
            <a:extLst>
              <a:ext uri="{FF2B5EF4-FFF2-40B4-BE49-F238E27FC236}">
                <a16:creationId xmlns:a16="http://schemas.microsoft.com/office/drawing/2014/main" id="{5980F32A-187F-2EBA-DAB3-E4C9FBE2F6FE}"/>
              </a:ext>
            </a:extLst>
          </p:cNvPr>
          <p:cNvSpPr txBox="1"/>
          <p:nvPr/>
        </p:nvSpPr>
        <p:spPr>
          <a:xfrm>
            <a:off x="221457" y="859631"/>
            <a:ext cx="3950493" cy="1569660"/>
          </a:xfrm>
          <a:prstGeom prst="rect">
            <a:avLst/>
          </a:prstGeom>
          <a:noFill/>
        </p:spPr>
        <p:txBody>
          <a:bodyPr wrap="square" rtlCol="0">
            <a:spAutoFit/>
          </a:bodyPr>
          <a:lstStyle/>
          <a:p>
            <a:r>
              <a:rPr lang="en-US" sz="1200" dirty="0"/>
              <a:t>Approximately </a:t>
            </a:r>
          </a:p>
          <a:p>
            <a:r>
              <a:rPr lang="en-US" sz="6000" b="1" dirty="0">
                <a:solidFill>
                  <a:srgbClr val="5573CD"/>
                </a:solidFill>
              </a:rPr>
              <a:t>12,500</a:t>
            </a:r>
          </a:p>
          <a:p>
            <a:pPr algn="just"/>
            <a:r>
              <a:rPr lang="en-US" sz="1200" dirty="0"/>
              <a:t>units with </a:t>
            </a:r>
            <a:r>
              <a:rPr lang="en-US" sz="1200" b="1" dirty="0">
                <a:solidFill>
                  <a:srgbClr val="5573CD"/>
                </a:solidFill>
              </a:rPr>
              <a:t>automatic transmissions</a:t>
            </a:r>
            <a:r>
              <a:rPr lang="en-US" sz="1200" dirty="0"/>
              <a:t> sold in 2022-2023, </a:t>
            </a:r>
          </a:p>
          <a:p>
            <a:pPr algn="just"/>
            <a:r>
              <a:rPr lang="en-US" sz="1200" dirty="0"/>
              <a:t>compared to </a:t>
            </a:r>
            <a:r>
              <a:rPr lang="en-US" sz="1200" b="1" dirty="0"/>
              <a:t>11,500</a:t>
            </a:r>
            <a:r>
              <a:rPr lang="en-US" sz="1200" dirty="0"/>
              <a:t> units for manual transmissions</a:t>
            </a:r>
            <a:endParaRPr lang="en-US" sz="1200" dirty="0">
              <a:solidFill>
                <a:srgbClr val="5573CD"/>
              </a:solidFill>
            </a:endParaRPr>
          </a:p>
        </p:txBody>
      </p:sp>
      <p:sp>
        <p:nvSpPr>
          <p:cNvPr id="7" name="TextBox 6">
            <a:extLst>
              <a:ext uri="{FF2B5EF4-FFF2-40B4-BE49-F238E27FC236}">
                <a16:creationId xmlns:a16="http://schemas.microsoft.com/office/drawing/2014/main" id="{7CD54F59-C50C-A47D-6585-37E72C12C20A}"/>
              </a:ext>
            </a:extLst>
          </p:cNvPr>
          <p:cNvSpPr txBox="1"/>
          <p:nvPr/>
        </p:nvSpPr>
        <p:spPr>
          <a:xfrm>
            <a:off x="221457" y="2474569"/>
            <a:ext cx="4025460" cy="1938992"/>
          </a:xfrm>
          <a:prstGeom prst="rect">
            <a:avLst/>
          </a:prstGeom>
          <a:noFill/>
        </p:spPr>
        <p:txBody>
          <a:bodyPr wrap="square">
            <a:spAutoFit/>
          </a:bodyPr>
          <a:lstStyle/>
          <a:p>
            <a:pPr algn="just"/>
            <a:r>
              <a:rPr lang="en-US" sz="1200" dirty="0"/>
              <a:t>Regionally, automatic transmissions account for approximately </a:t>
            </a:r>
            <a:r>
              <a:rPr lang="en-US" sz="1200" b="1" dirty="0">
                <a:solidFill>
                  <a:srgbClr val="5573CD"/>
                </a:solidFill>
              </a:rPr>
              <a:t>52–54%</a:t>
            </a:r>
            <a:r>
              <a:rPr lang="en-US" sz="1200" dirty="0"/>
              <a:t> of total sales across all locations, while manual transmissions represent </a:t>
            </a:r>
            <a:r>
              <a:rPr lang="en-US" sz="1200" b="1" dirty="0">
                <a:solidFill>
                  <a:srgbClr val="5573CD"/>
                </a:solidFill>
              </a:rPr>
              <a:t>46–48%</a:t>
            </a:r>
            <a:r>
              <a:rPr lang="en-US" sz="1200" dirty="0">
                <a:solidFill>
                  <a:srgbClr val="5573CD"/>
                </a:solidFill>
              </a:rPr>
              <a:t>.</a:t>
            </a:r>
          </a:p>
          <a:p>
            <a:pPr algn="just"/>
            <a:endParaRPr lang="en-US" sz="1200" dirty="0">
              <a:solidFill>
                <a:srgbClr val="5573CD"/>
              </a:solidFill>
            </a:endParaRPr>
          </a:p>
          <a:p>
            <a:pPr algn="just"/>
            <a:r>
              <a:rPr lang="en-US" sz="1200" dirty="0"/>
              <a:t>This consistent distribution suggests that while convenience and ease of use drive the preference for automatic vehicles, a substantial segment of consumers continues to favor manual transmissions, potentially due to cost considerations, performance advantages, or regional driving preferences.</a:t>
            </a:r>
          </a:p>
        </p:txBody>
      </p:sp>
    </p:spTree>
    <p:extLst>
      <p:ext uri="{BB962C8B-B14F-4D97-AF65-F5344CB8AC3E}">
        <p14:creationId xmlns:p14="http://schemas.microsoft.com/office/powerpoint/2010/main" val="2392499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DD196313-46A5-A44D-4217-F9B8C39D7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0318" y="537292"/>
            <a:ext cx="4443361" cy="23193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512FDEC-75DF-018F-C02C-10B82605BEC9}"/>
              </a:ext>
            </a:extLst>
          </p:cNvPr>
          <p:cNvSpPr txBox="1"/>
          <p:nvPr/>
        </p:nvSpPr>
        <p:spPr>
          <a:xfrm>
            <a:off x="2319931" y="141550"/>
            <a:ext cx="4504134" cy="307777"/>
          </a:xfrm>
          <a:prstGeom prst="rect">
            <a:avLst/>
          </a:prstGeom>
          <a:noFill/>
        </p:spPr>
        <p:txBody>
          <a:bodyPr wrap="square">
            <a:spAutoFit/>
          </a:bodyPr>
          <a:lstStyle/>
          <a:p>
            <a:pPr algn="ctr"/>
            <a:r>
              <a:rPr lang="en-US" b="1" dirty="0">
                <a:solidFill>
                  <a:srgbClr val="0E606E"/>
                </a:solidFill>
                <a:latin typeface="Poppins" panose="00000500000000000000" pitchFamily="2" charset="0"/>
                <a:cs typeface="Poppins" panose="00000500000000000000" pitchFamily="2" charset="0"/>
              </a:rPr>
              <a:t>Car Brands/Companies Sales Performance</a:t>
            </a:r>
          </a:p>
        </p:txBody>
      </p:sp>
      <p:sp>
        <p:nvSpPr>
          <p:cNvPr id="6" name="TextBox 5">
            <a:extLst>
              <a:ext uri="{FF2B5EF4-FFF2-40B4-BE49-F238E27FC236}">
                <a16:creationId xmlns:a16="http://schemas.microsoft.com/office/drawing/2014/main" id="{98AA3C6B-629A-4AD0-8AC3-30492C5EFAD7}"/>
              </a:ext>
            </a:extLst>
          </p:cNvPr>
          <p:cNvSpPr txBox="1"/>
          <p:nvPr/>
        </p:nvSpPr>
        <p:spPr>
          <a:xfrm>
            <a:off x="335755" y="2894588"/>
            <a:ext cx="8472488" cy="1569660"/>
          </a:xfrm>
          <a:prstGeom prst="rect">
            <a:avLst/>
          </a:prstGeom>
          <a:noFill/>
        </p:spPr>
        <p:txBody>
          <a:bodyPr wrap="square">
            <a:spAutoFit/>
          </a:bodyPr>
          <a:lstStyle/>
          <a:p>
            <a:pPr algn="just"/>
            <a:r>
              <a:rPr lang="en-US" sz="1200" dirty="0"/>
              <a:t>The data reveals </a:t>
            </a:r>
            <a:r>
              <a:rPr lang="en-US" sz="1200" b="1" dirty="0">
                <a:solidFill>
                  <a:srgbClr val="5573CD"/>
                </a:solidFill>
              </a:rPr>
              <a:t>Chevrolet</a:t>
            </a:r>
            <a:r>
              <a:rPr lang="en-US" sz="1200" dirty="0"/>
              <a:t> has emerged as the market leader, demonstrating strong consumer demand, effective marketing strategies, and a well-established dealership network. </a:t>
            </a:r>
            <a:r>
              <a:rPr lang="en-US" sz="1200" b="1" dirty="0">
                <a:solidFill>
                  <a:srgbClr val="5573CD"/>
                </a:solidFill>
              </a:rPr>
              <a:t>Dodge</a:t>
            </a:r>
            <a:r>
              <a:rPr lang="en-US" sz="1200" dirty="0"/>
              <a:t> follows closely, maintaining a solid market presence, while </a:t>
            </a:r>
            <a:r>
              <a:rPr lang="en-US" sz="1200" b="1" dirty="0">
                <a:solidFill>
                  <a:srgbClr val="5573CD"/>
                </a:solidFill>
              </a:rPr>
              <a:t>Ford</a:t>
            </a:r>
            <a:r>
              <a:rPr lang="en-US" sz="1200" dirty="0"/>
              <a:t> secures the third position with competitive sales figures.</a:t>
            </a:r>
          </a:p>
          <a:p>
            <a:pPr algn="just"/>
            <a:endParaRPr lang="en-US" sz="1200" dirty="0"/>
          </a:p>
          <a:p>
            <a:pPr algn="just"/>
            <a:r>
              <a:rPr lang="en-US" sz="1200" dirty="0"/>
              <a:t>These top-performing brands highlight the importance of brand loyalty, product reliability, and strategic positioning in driving sales success. Meanwhile, brands like Volkswagen, Mercedes-Benz, and Mitsubishi maintain stable performance in the mid-tier segment, reflecting consistent demand. Other brands, including Chrysler, Oldsmobile, Toyota, and Nissan, still hold significant market share but show room for growth and potential improvement in sales strategies</a:t>
            </a:r>
          </a:p>
        </p:txBody>
      </p:sp>
    </p:spTree>
    <p:extLst>
      <p:ext uri="{BB962C8B-B14F-4D97-AF65-F5344CB8AC3E}">
        <p14:creationId xmlns:p14="http://schemas.microsoft.com/office/powerpoint/2010/main" val="4191352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33E07301-61D3-B520-357B-4A8A84FB415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3727811-BDAC-7D3D-21E2-BCD3CE1F997B}"/>
              </a:ext>
            </a:extLst>
          </p:cNvPr>
          <p:cNvSpPr txBox="1"/>
          <p:nvPr/>
        </p:nvSpPr>
        <p:spPr>
          <a:xfrm>
            <a:off x="1689497" y="1986975"/>
            <a:ext cx="5765005" cy="584775"/>
          </a:xfrm>
          <a:prstGeom prst="rect">
            <a:avLst/>
          </a:prstGeom>
          <a:noFill/>
        </p:spPr>
        <p:txBody>
          <a:bodyPr wrap="square">
            <a:spAutoFit/>
          </a:bodyPr>
          <a:lstStyle/>
          <a:p>
            <a:pPr algn="ctr"/>
            <a:r>
              <a:rPr lang="en" sz="3200" b="1" dirty="0">
                <a:solidFill>
                  <a:schemeClr val="bg1"/>
                </a:solidFill>
                <a:latin typeface="Poppins" panose="00000500000000000000" pitchFamily="2" charset="0"/>
                <a:cs typeface="Poppins" panose="00000500000000000000" pitchFamily="2" charset="0"/>
              </a:rPr>
              <a:t>Summary and Suggestion</a:t>
            </a:r>
            <a:endParaRPr lang="en-US" sz="3200" b="1" dirty="0">
              <a:solidFill>
                <a:schemeClr val="bg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754224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9E214B-E3CF-42D2-3690-475B9B6B9AB4}"/>
              </a:ext>
            </a:extLst>
          </p:cNvPr>
          <p:cNvSpPr txBox="1"/>
          <p:nvPr/>
        </p:nvSpPr>
        <p:spPr>
          <a:xfrm>
            <a:off x="385759" y="1048256"/>
            <a:ext cx="8079581" cy="3046988"/>
          </a:xfrm>
          <a:prstGeom prst="rect">
            <a:avLst/>
          </a:prstGeom>
          <a:noFill/>
        </p:spPr>
        <p:txBody>
          <a:bodyPr wrap="square" rtlCol="0">
            <a:spAutoFit/>
          </a:bodyPr>
          <a:lstStyle/>
          <a:p>
            <a:pPr marL="228600" indent="-228600">
              <a:buAutoNum type="arabicPeriod"/>
            </a:pPr>
            <a:r>
              <a:rPr lang="en-US" sz="1200" dirty="0">
                <a:latin typeface="+mn-lt"/>
              </a:rPr>
              <a:t>The market is </a:t>
            </a:r>
            <a:r>
              <a:rPr lang="en-US" sz="1200" b="1" dirty="0">
                <a:solidFill>
                  <a:srgbClr val="5573CD"/>
                </a:solidFill>
                <a:latin typeface="+mn-lt"/>
              </a:rPr>
              <a:t>largely mid-range</a:t>
            </a:r>
            <a:r>
              <a:rPr lang="en-US" sz="1200" dirty="0">
                <a:latin typeface="+mn-lt"/>
              </a:rPr>
              <a:t>, with </a:t>
            </a:r>
            <a:r>
              <a:rPr lang="en-US" sz="1200" b="1" dirty="0">
                <a:solidFill>
                  <a:srgbClr val="5573CD"/>
                </a:solidFill>
                <a:latin typeface="+mn-lt"/>
              </a:rPr>
              <a:t>affordability as a major factor</a:t>
            </a:r>
            <a:r>
              <a:rPr lang="en-US" sz="1200" dirty="0">
                <a:latin typeface="+mn-lt"/>
              </a:rPr>
              <a:t>, though a smaller luxury segment caters to high-income buyers. </a:t>
            </a:r>
            <a:r>
              <a:rPr lang="en-US" sz="1200" dirty="0"/>
              <a:t>The pricing variations are mainly influenced by combination of </a:t>
            </a:r>
            <a:r>
              <a:rPr lang="en-US" sz="1200" b="1" dirty="0">
                <a:solidFill>
                  <a:srgbClr val="5573CD"/>
                </a:solidFill>
              </a:rPr>
              <a:t>performance, brand positioning, and consumer purchasing power.</a:t>
            </a:r>
            <a:endParaRPr lang="en-US" sz="1200" dirty="0">
              <a:latin typeface="+mn-lt"/>
            </a:endParaRPr>
          </a:p>
          <a:p>
            <a:pPr marL="228600" indent="-228600">
              <a:buAutoNum type="arabicPeriod"/>
            </a:pPr>
            <a:r>
              <a:rPr lang="en-US" sz="1200" dirty="0">
                <a:solidFill>
                  <a:srgbClr val="5573CD"/>
                </a:solidFill>
                <a:latin typeface="+mn-lt"/>
              </a:rPr>
              <a:t> </a:t>
            </a:r>
            <a:r>
              <a:rPr lang="en-US" sz="1200" b="1" dirty="0">
                <a:solidFill>
                  <a:srgbClr val="5573CD"/>
                </a:solidFill>
                <a:latin typeface="+mn-lt"/>
              </a:rPr>
              <a:t>Wealthier consumers do not always opt for high-end vehicles</a:t>
            </a:r>
            <a:r>
              <a:rPr lang="en-US" sz="1200" dirty="0">
                <a:latin typeface="+mn-lt"/>
              </a:rPr>
              <a:t>, emphasizing the role of brand loyalty and perceived value.</a:t>
            </a:r>
          </a:p>
          <a:p>
            <a:pPr marL="228600" indent="-228600">
              <a:buAutoNum type="arabicPeriod"/>
            </a:pPr>
            <a:r>
              <a:rPr lang="en-US" sz="1200" dirty="0">
                <a:latin typeface="+mn-lt"/>
              </a:rPr>
              <a:t>Sales trends show a </a:t>
            </a:r>
            <a:r>
              <a:rPr lang="en-US" sz="1200" b="1" dirty="0">
                <a:solidFill>
                  <a:srgbClr val="5573CD"/>
                </a:solidFill>
                <a:latin typeface="+mn-lt"/>
              </a:rPr>
              <a:t>steady increase</a:t>
            </a:r>
            <a:r>
              <a:rPr lang="en-US" sz="1200" dirty="0">
                <a:latin typeface="+mn-lt"/>
              </a:rPr>
              <a:t>, with </a:t>
            </a:r>
            <a:r>
              <a:rPr lang="en-US" sz="1200" b="1" dirty="0">
                <a:solidFill>
                  <a:srgbClr val="5573CD"/>
                </a:solidFill>
                <a:latin typeface="+mn-lt"/>
              </a:rPr>
              <a:t>peaks in Q4 (Oct-Dec) </a:t>
            </a:r>
            <a:r>
              <a:rPr lang="en-US" sz="1200" dirty="0">
                <a:latin typeface="+mn-lt"/>
              </a:rPr>
              <a:t>due to holiday promotions and mid-year likely influenced by seasonal demand. Conversely, </a:t>
            </a:r>
            <a:r>
              <a:rPr lang="en-US" sz="1200" b="1" dirty="0">
                <a:solidFill>
                  <a:srgbClr val="5573CD"/>
                </a:solidFill>
                <a:latin typeface="+mn-lt"/>
              </a:rPr>
              <a:t>sales drop in January </a:t>
            </a:r>
            <a:r>
              <a:rPr lang="en-US" sz="1200" dirty="0">
                <a:latin typeface="+mn-lt"/>
              </a:rPr>
              <a:t>(post-holiday slowdown) and </a:t>
            </a:r>
            <a:r>
              <a:rPr lang="en-US" sz="1200" b="1" dirty="0">
                <a:solidFill>
                  <a:srgbClr val="5573CD"/>
                </a:solidFill>
                <a:latin typeface="+mn-lt"/>
              </a:rPr>
              <a:t>September </a:t>
            </a:r>
            <a:r>
              <a:rPr lang="en-US" sz="1200" dirty="0">
                <a:latin typeface="+mn-lt"/>
              </a:rPr>
              <a:t>(potential seasonal or supply chain issues).</a:t>
            </a:r>
          </a:p>
          <a:p>
            <a:pPr marL="228600" indent="-228600">
              <a:buAutoNum type="arabicPeriod"/>
            </a:pPr>
            <a:r>
              <a:rPr lang="en-US" sz="1200" dirty="0">
                <a:latin typeface="+mn-lt"/>
              </a:rPr>
              <a:t>Regionally, </a:t>
            </a:r>
            <a:r>
              <a:rPr lang="en-US" sz="1200" b="1" dirty="0">
                <a:solidFill>
                  <a:srgbClr val="5573CD"/>
                </a:solidFill>
                <a:latin typeface="+mn-lt"/>
              </a:rPr>
              <a:t>Austin, Janesville, and Scottsdale </a:t>
            </a:r>
            <a:r>
              <a:rPr lang="en-US" sz="1200" dirty="0">
                <a:latin typeface="+mn-lt"/>
              </a:rPr>
              <a:t>lead in sales, but revenue dominance is driven by </a:t>
            </a:r>
            <a:r>
              <a:rPr lang="en-US" sz="1200" b="1" dirty="0">
                <a:solidFill>
                  <a:srgbClr val="5573CD"/>
                </a:solidFill>
                <a:latin typeface="+mn-lt"/>
              </a:rPr>
              <a:t>strategic pricing</a:t>
            </a:r>
            <a:r>
              <a:rPr lang="en-US" sz="1200" dirty="0">
                <a:latin typeface="+mn-lt"/>
              </a:rPr>
              <a:t> rather than sheer volume.</a:t>
            </a:r>
          </a:p>
          <a:p>
            <a:pPr marL="228600" indent="-228600">
              <a:buAutoNum type="arabicPeriod"/>
            </a:pPr>
            <a:r>
              <a:rPr lang="en-US" sz="1200" b="1" dirty="0">
                <a:solidFill>
                  <a:srgbClr val="5573CD"/>
                </a:solidFill>
                <a:latin typeface="+mn-lt"/>
              </a:rPr>
              <a:t>SUVs, hatchbacks, and sedans </a:t>
            </a:r>
            <a:r>
              <a:rPr lang="en-US" sz="1200" dirty="0">
                <a:latin typeface="+mn-lt"/>
              </a:rPr>
              <a:t>are the most popular body styles, reflecting a preference for practicality and fuel efficiency. </a:t>
            </a:r>
            <a:r>
              <a:rPr lang="en-US" sz="1200" b="1" dirty="0">
                <a:solidFill>
                  <a:srgbClr val="5573CD"/>
                </a:solidFill>
                <a:latin typeface="+mn-lt"/>
              </a:rPr>
              <a:t>Automatic transmissions </a:t>
            </a:r>
            <a:r>
              <a:rPr lang="en-US" sz="1200" dirty="0">
                <a:latin typeface="+mn-lt"/>
              </a:rPr>
              <a:t>are slightly more popular, though manual cars still hold a significant market share, possibly due to cost savings or performance appeal.</a:t>
            </a:r>
          </a:p>
          <a:p>
            <a:pPr marL="228600" indent="-228600">
              <a:buAutoNum type="arabicPeriod"/>
            </a:pPr>
            <a:r>
              <a:rPr lang="en-US" sz="1200" dirty="0">
                <a:latin typeface="+mn-lt"/>
              </a:rPr>
              <a:t>Among brands, </a:t>
            </a:r>
            <a:r>
              <a:rPr lang="en-US" sz="1200" b="1" dirty="0">
                <a:solidFill>
                  <a:srgbClr val="5573CD"/>
                </a:solidFill>
                <a:latin typeface="+mn-lt"/>
              </a:rPr>
              <a:t>Chevrolet </a:t>
            </a:r>
            <a:r>
              <a:rPr lang="en-US" sz="1200" dirty="0">
                <a:solidFill>
                  <a:schemeClr val="tx1"/>
                </a:solidFill>
                <a:latin typeface="+mn-lt"/>
              </a:rPr>
              <a:t>leads, followed by </a:t>
            </a:r>
            <a:r>
              <a:rPr lang="en-US" sz="1200" b="1" dirty="0">
                <a:solidFill>
                  <a:srgbClr val="5573CD"/>
                </a:solidFill>
                <a:latin typeface="+mn-lt"/>
              </a:rPr>
              <a:t>Dodge and Ford</a:t>
            </a:r>
            <a:r>
              <a:rPr lang="en-US" sz="1200" dirty="0">
                <a:latin typeface="+mn-lt"/>
              </a:rPr>
              <a:t>, while mid-tier brands like Volkswagen and Mitsubishi show consistent demand.</a:t>
            </a:r>
          </a:p>
          <a:p>
            <a:pPr marL="228600" indent="-228600">
              <a:buAutoNum type="arabicPeriod"/>
            </a:pPr>
            <a:endParaRPr lang="en-US" sz="1200" dirty="0">
              <a:latin typeface="+mn-lt"/>
            </a:endParaRPr>
          </a:p>
        </p:txBody>
      </p:sp>
      <p:sp>
        <p:nvSpPr>
          <p:cNvPr id="6" name="TextBox 5">
            <a:extLst>
              <a:ext uri="{FF2B5EF4-FFF2-40B4-BE49-F238E27FC236}">
                <a16:creationId xmlns:a16="http://schemas.microsoft.com/office/drawing/2014/main" id="{5BEEBB65-29CB-D499-0F60-1916BE837C06}"/>
              </a:ext>
            </a:extLst>
          </p:cNvPr>
          <p:cNvSpPr txBox="1"/>
          <p:nvPr/>
        </p:nvSpPr>
        <p:spPr>
          <a:xfrm>
            <a:off x="3807614" y="481906"/>
            <a:ext cx="1235869" cy="307777"/>
          </a:xfrm>
          <a:prstGeom prst="rect">
            <a:avLst/>
          </a:prstGeom>
          <a:noFill/>
        </p:spPr>
        <p:txBody>
          <a:bodyPr wrap="square">
            <a:spAutoFit/>
          </a:bodyPr>
          <a:lstStyle/>
          <a:p>
            <a:pPr algn="ctr"/>
            <a:r>
              <a:rPr lang="en" sz="1400" b="1" dirty="0">
                <a:solidFill>
                  <a:srgbClr val="0E606E"/>
                </a:solidFill>
                <a:latin typeface="Poppins" panose="00000500000000000000" pitchFamily="2" charset="0"/>
                <a:cs typeface="Poppins" panose="00000500000000000000" pitchFamily="2" charset="0"/>
              </a:rPr>
              <a:t>Summary</a:t>
            </a:r>
            <a:endParaRPr lang="en-US" dirty="0">
              <a:solidFill>
                <a:srgbClr val="0E606E"/>
              </a:solidFill>
            </a:endParaRPr>
          </a:p>
        </p:txBody>
      </p:sp>
    </p:spTree>
    <p:extLst>
      <p:ext uri="{BB962C8B-B14F-4D97-AF65-F5344CB8AC3E}">
        <p14:creationId xmlns:p14="http://schemas.microsoft.com/office/powerpoint/2010/main" val="1523611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FA3109-E970-C281-F2A2-6E708898D584}"/>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C7CE6273-E77F-9585-42D8-34A5201DB412}"/>
              </a:ext>
            </a:extLst>
          </p:cNvPr>
          <p:cNvSpPr txBox="1"/>
          <p:nvPr/>
        </p:nvSpPr>
        <p:spPr>
          <a:xfrm>
            <a:off x="3857625" y="403591"/>
            <a:ext cx="1428745" cy="307777"/>
          </a:xfrm>
          <a:prstGeom prst="rect">
            <a:avLst/>
          </a:prstGeom>
          <a:noFill/>
        </p:spPr>
        <p:txBody>
          <a:bodyPr wrap="square">
            <a:spAutoFit/>
          </a:bodyPr>
          <a:lstStyle/>
          <a:p>
            <a:pPr algn="ctr"/>
            <a:r>
              <a:rPr lang="en" sz="1400" b="1" dirty="0">
                <a:solidFill>
                  <a:srgbClr val="0E606E"/>
                </a:solidFill>
                <a:latin typeface="Poppins" panose="00000500000000000000" pitchFamily="2" charset="0"/>
                <a:cs typeface="Poppins" panose="00000500000000000000" pitchFamily="2" charset="0"/>
              </a:rPr>
              <a:t>Suggestions</a:t>
            </a:r>
            <a:endParaRPr lang="en-US" dirty="0">
              <a:solidFill>
                <a:srgbClr val="0E606E"/>
              </a:solidFill>
            </a:endParaRPr>
          </a:p>
        </p:txBody>
      </p:sp>
      <p:sp>
        <p:nvSpPr>
          <p:cNvPr id="3" name="Rectangle 2">
            <a:extLst>
              <a:ext uri="{FF2B5EF4-FFF2-40B4-BE49-F238E27FC236}">
                <a16:creationId xmlns:a16="http://schemas.microsoft.com/office/drawing/2014/main" id="{CD19F09F-AD82-D275-3817-38690E1CC66A}"/>
              </a:ext>
            </a:extLst>
          </p:cNvPr>
          <p:cNvSpPr>
            <a:spLocks noChangeArrowheads="1"/>
          </p:cNvSpPr>
          <p:nvPr/>
        </p:nvSpPr>
        <p:spPr bwMode="auto">
          <a:xfrm>
            <a:off x="167875" y="807512"/>
            <a:ext cx="880824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5573CD"/>
                </a:solidFill>
                <a:effectLst/>
                <a:latin typeface="Arial" panose="020B0604020202020204" pitchFamily="34" charset="0"/>
              </a:rPr>
              <a:t>1. Optimize Pricing Strategies:</a:t>
            </a:r>
            <a:endParaRPr kumimoji="0" lang="en-US" altLang="en-US" sz="1200" b="0" i="0" u="none" strike="noStrike" cap="none" normalizeH="0" baseline="0" dirty="0">
              <a:ln>
                <a:noFill/>
              </a:ln>
              <a:solidFill>
                <a:srgbClr val="5573CD"/>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Offer targeted promotions during peak seasons (Q4 &amp; mid-year).</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Adjust pricing based on regional demand and dealership performance.</a:t>
            </a:r>
            <a:endParaRPr lang="en-US" altLang="en-US" sz="12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200" b="1" dirty="0">
                <a:solidFill>
                  <a:srgbClr val="5573CD"/>
                </a:solidFill>
                <a:latin typeface="Arial" panose="020B0604020202020204" pitchFamily="34" charset="0"/>
              </a:rPr>
              <a:t>2. </a:t>
            </a:r>
            <a:r>
              <a:rPr kumimoji="0" lang="en-US" altLang="en-US" sz="1200" b="1" i="0" u="none" strike="noStrike" cap="none" normalizeH="0" baseline="0" dirty="0">
                <a:ln>
                  <a:noFill/>
                </a:ln>
                <a:solidFill>
                  <a:srgbClr val="5573CD"/>
                </a:solidFill>
                <a:effectLst/>
                <a:latin typeface="Arial" panose="020B0604020202020204" pitchFamily="34" charset="0"/>
              </a:rPr>
              <a:t>Target Income-Specific Marketing:</a:t>
            </a:r>
            <a:endParaRPr kumimoji="0" lang="en-US" altLang="en-US" sz="1200" b="0" i="0" u="none" strike="noStrike" cap="none" normalizeH="0" baseline="0" dirty="0">
              <a:ln>
                <a:noFill/>
              </a:ln>
              <a:solidFill>
                <a:srgbClr val="5573CD"/>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Provide financing solutions for mid-income buyers to increase affordability.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For luxury brands, focus on exclusivity and performance features rather than just price.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200" b="1" dirty="0">
                <a:solidFill>
                  <a:srgbClr val="5573CD"/>
                </a:solidFill>
                <a:latin typeface="Arial" panose="020B0604020202020204" pitchFamily="34" charset="0"/>
              </a:rPr>
              <a:t>3. </a:t>
            </a:r>
            <a:r>
              <a:rPr kumimoji="0" lang="en-US" altLang="en-US" sz="1200" b="1" i="0" u="none" strike="noStrike" cap="none" normalizeH="0" baseline="0" dirty="0">
                <a:ln>
                  <a:noFill/>
                </a:ln>
                <a:solidFill>
                  <a:srgbClr val="5573CD"/>
                </a:solidFill>
                <a:effectLst/>
                <a:latin typeface="Arial" panose="020B0604020202020204" pitchFamily="34" charset="0"/>
              </a:rPr>
              <a:t>Enhance Dealership Performance:</a:t>
            </a:r>
            <a:endParaRPr kumimoji="0" lang="en-US" altLang="en-US" sz="1200" b="0" i="0" u="none" strike="noStrike" cap="none" normalizeH="0" baseline="0" dirty="0">
              <a:ln>
                <a:noFill/>
              </a:ln>
              <a:solidFill>
                <a:srgbClr val="5573CD"/>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Identify underperforming dealerships and invest in marketing or operational improvements.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Expand in high-sales regions like Austin and Scottsdale.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5573CD"/>
                </a:solidFill>
                <a:effectLst/>
                <a:latin typeface="Arial" panose="020B0604020202020204" pitchFamily="34" charset="0"/>
              </a:rPr>
              <a:t>4. Cater to Consumer Preferences:</a:t>
            </a:r>
            <a:endParaRPr kumimoji="0" lang="en-US" altLang="en-US" sz="1200" b="0" i="0" u="none" strike="noStrike" cap="none" normalizeH="0" baseline="0" dirty="0">
              <a:ln>
                <a:noFill/>
              </a:ln>
              <a:solidFill>
                <a:srgbClr val="5573CD"/>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Focus on SUVs, hatchbacks, and sedans, as they dominate sales.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Offer more automatic transmission options while keeping manual models for budget-conscious or performance-driven buyers.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200" b="1" dirty="0">
                <a:solidFill>
                  <a:srgbClr val="5573CD"/>
                </a:solidFill>
                <a:latin typeface="Arial" panose="020B0604020202020204" pitchFamily="34" charset="0"/>
              </a:rPr>
              <a:t>5. </a:t>
            </a:r>
            <a:r>
              <a:rPr kumimoji="0" lang="en-US" altLang="en-US" sz="1200" b="1" i="0" u="none" strike="noStrike" cap="none" normalizeH="0" baseline="0" dirty="0">
                <a:ln>
                  <a:noFill/>
                </a:ln>
                <a:solidFill>
                  <a:srgbClr val="5573CD"/>
                </a:solidFill>
                <a:effectLst/>
                <a:latin typeface="Arial" panose="020B0604020202020204" pitchFamily="34" charset="0"/>
              </a:rPr>
              <a:t>Strengthen Brand Positioning:</a:t>
            </a:r>
            <a:endParaRPr kumimoji="0" lang="en-US" altLang="en-US" sz="1200" b="0" i="0" u="none" strike="noStrike" cap="none" normalizeH="0" baseline="0" dirty="0">
              <a:ln>
                <a:noFill/>
              </a:ln>
              <a:solidFill>
                <a:srgbClr val="5573CD"/>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Chevrolet, Dodge, and Ford should maintain their market dominance through loyalty programs and promotions.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Mid-tier brands should improve marketing and dealership reach to boost sales.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084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7" name="Rectangle: Rounded Corners 6">
            <a:hlinkClick r:id="rId3"/>
            <a:extLst>
              <a:ext uri="{FF2B5EF4-FFF2-40B4-BE49-F238E27FC236}">
                <a16:creationId xmlns:a16="http://schemas.microsoft.com/office/drawing/2014/main" id="{AAC961CF-A83F-6AD6-E15E-B924F2DFF887}"/>
              </a:ext>
            </a:extLst>
          </p:cNvPr>
          <p:cNvSpPr/>
          <p:nvPr/>
        </p:nvSpPr>
        <p:spPr>
          <a:xfrm>
            <a:off x="1218009" y="2102970"/>
            <a:ext cx="3864769" cy="450057"/>
          </a:xfrm>
          <a:prstGeom prst="roundRect">
            <a:avLst/>
          </a:prstGeom>
          <a:solidFill>
            <a:srgbClr val="C0C0C0"/>
          </a:solidFill>
          <a:ln>
            <a:solidFill>
              <a:srgbClr val="C0C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hlinkClick r:id="rId3"/>
            <a:extLst>
              <a:ext uri="{FF2B5EF4-FFF2-40B4-BE49-F238E27FC236}">
                <a16:creationId xmlns:a16="http://schemas.microsoft.com/office/drawing/2014/main" id="{811AE6D0-866A-3AAF-C625-B8ACF647C99C}"/>
              </a:ext>
            </a:extLst>
          </p:cNvPr>
          <p:cNvSpPr/>
          <p:nvPr/>
        </p:nvSpPr>
        <p:spPr>
          <a:xfrm>
            <a:off x="1178718" y="2032128"/>
            <a:ext cx="3864769" cy="450057"/>
          </a:xfrm>
          <a:prstGeom prst="roundRect">
            <a:avLst/>
          </a:prstGeom>
          <a:solidFill>
            <a:srgbClr val="F3F4FE"/>
          </a:solidFill>
          <a:ln>
            <a:solidFill>
              <a:srgbClr val="F7F7F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hlinkClick r:id="rId3"/>
            <a:extLst>
              <a:ext uri="{FF2B5EF4-FFF2-40B4-BE49-F238E27FC236}">
                <a16:creationId xmlns:a16="http://schemas.microsoft.com/office/drawing/2014/main" id="{FC6266EA-5ABB-707F-88A0-02C3B3D7C88A}"/>
              </a:ext>
            </a:extLst>
          </p:cNvPr>
          <p:cNvSpPr/>
          <p:nvPr/>
        </p:nvSpPr>
        <p:spPr>
          <a:xfrm>
            <a:off x="1218009" y="1406723"/>
            <a:ext cx="3864769" cy="450057"/>
          </a:xfrm>
          <a:prstGeom prst="roundRect">
            <a:avLst/>
          </a:prstGeom>
          <a:solidFill>
            <a:srgbClr val="C0C0C0"/>
          </a:solidFill>
          <a:ln>
            <a:solidFill>
              <a:srgbClr val="C0C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hlinkClick r:id="rId3"/>
            <a:extLst>
              <a:ext uri="{FF2B5EF4-FFF2-40B4-BE49-F238E27FC236}">
                <a16:creationId xmlns:a16="http://schemas.microsoft.com/office/drawing/2014/main" id="{6E5ABD56-2FCE-0071-A000-D0963E8A5047}"/>
              </a:ext>
            </a:extLst>
          </p:cNvPr>
          <p:cNvSpPr/>
          <p:nvPr/>
        </p:nvSpPr>
        <p:spPr>
          <a:xfrm>
            <a:off x="1178718" y="1335881"/>
            <a:ext cx="3864769" cy="450057"/>
          </a:xfrm>
          <a:prstGeom prst="roundRect">
            <a:avLst/>
          </a:prstGeom>
          <a:solidFill>
            <a:srgbClr val="F3F4FE"/>
          </a:solidFill>
          <a:ln>
            <a:solidFill>
              <a:srgbClr val="F7F7F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hlinkClick r:id="rId3"/>
            <a:extLst>
              <a:ext uri="{FF2B5EF4-FFF2-40B4-BE49-F238E27FC236}">
                <a16:creationId xmlns:a16="http://schemas.microsoft.com/office/drawing/2014/main" id="{75C82CCD-2DF5-3DAB-8ED6-A85CF6B1ADC3}"/>
              </a:ext>
            </a:extLst>
          </p:cNvPr>
          <p:cNvSpPr txBox="1"/>
          <p:nvPr/>
        </p:nvSpPr>
        <p:spPr>
          <a:xfrm>
            <a:off x="1178718" y="1406723"/>
            <a:ext cx="3786187" cy="307777"/>
          </a:xfrm>
          <a:prstGeom prst="rect">
            <a:avLst/>
          </a:prstGeom>
          <a:noFill/>
        </p:spPr>
        <p:txBody>
          <a:bodyPr wrap="square">
            <a:spAutoFit/>
          </a:bodyPr>
          <a:lstStyle/>
          <a:p>
            <a:pPr algn="ctr"/>
            <a:r>
              <a:rPr lang="en-US" b="1" dirty="0">
                <a:hlinkClick r:id="rId3"/>
              </a:rPr>
              <a:t>https://github.com/arsyrahmadani/DQLab</a:t>
            </a:r>
            <a:endParaRPr lang="en-US" b="1" dirty="0"/>
          </a:p>
        </p:txBody>
      </p:sp>
      <p:sp>
        <p:nvSpPr>
          <p:cNvPr id="6" name="TextBox 5">
            <a:extLst>
              <a:ext uri="{FF2B5EF4-FFF2-40B4-BE49-F238E27FC236}">
                <a16:creationId xmlns:a16="http://schemas.microsoft.com/office/drawing/2014/main" id="{3FF251F5-2920-D69A-D882-D6DD279A035A}"/>
              </a:ext>
            </a:extLst>
          </p:cNvPr>
          <p:cNvSpPr txBox="1"/>
          <p:nvPr/>
        </p:nvSpPr>
        <p:spPr>
          <a:xfrm>
            <a:off x="1159072" y="2103267"/>
            <a:ext cx="3904060" cy="307777"/>
          </a:xfrm>
          <a:prstGeom prst="rect">
            <a:avLst/>
          </a:prstGeom>
          <a:noFill/>
        </p:spPr>
        <p:txBody>
          <a:bodyPr wrap="square">
            <a:spAutoFit/>
          </a:bodyPr>
          <a:lstStyle/>
          <a:p>
            <a:pPr algn="ctr"/>
            <a:r>
              <a:rPr lang="en-US" b="1" dirty="0">
                <a:solidFill>
                  <a:srgbClr val="0E606E"/>
                </a:solidFill>
                <a:hlinkClick r:id="rId4"/>
              </a:rPr>
              <a:t>Link Dashboard (Google Looker Studio)</a:t>
            </a:r>
            <a:endParaRPr lang="en-US" b="1" dirty="0">
              <a:solidFill>
                <a:srgbClr val="0E606E"/>
              </a:solidFill>
            </a:endParaRPr>
          </a:p>
        </p:txBody>
      </p:sp>
      <p:sp>
        <p:nvSpPr>
          <p:cNvPr id="10" name="Rectangle: Rounded Corners 9">
            <a:hlinkClick r:id="rId3"/>
            <a:extLst>
              <a:ext uri="{FF2B5EF4-FFF2-40B4-BE49-F238E27FC236}">
                <a16:creationId xmlns:a16="http://schemas.microsoft.com/office/drawing/2014/main" id="{E55C5589-5342-5A1E-5063-60F43415A2BF}"/>
              </a:ext>
            </a:extLst>
          </p:cNvPr>
          <p:cNvSpPr/>
          <p:nvPr/>
        </p:nvSpPr>
        <p:spPr>
          <a:xfrm>
            <a:off x="1237655" y="2812963"/>
            <a:ext cx="3864769" cy="450057"/>
          </a:xfrm>
          <a:prstGeom prst="roundRect">
            <a:avLst/>
          </a:prstGeom>
          <a:solidFill>
            <a:srgbClr val="C0C0C0"/>
          </a:solidFill>
          <a:ln>
            <a:solidFill>
              <a:srgbClr val="C0C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hlinkClick r:id="rId3"/>
            <a:extLst>
              <a:ext uri="{FF2B5EF4-FFF2-40B4-BE49-F238E27FC236}">
                <a16:creationId xmlns:a16="http://schemas.microsoft.com/office/drawing/2014/main" id="{15041DE5-A15B-E30D-14F3-62DC5D690278}"/>
              </a:ext>
            </a:extLst>
          </p:cNvPr>
          <p:cNvSpPr/>
          <p:nvPr/>
        </p:nvSpPr>
        <p:spPr>
          <a:xfrm>
            <a:off x="1198364" y="2742121"/>
            <a:ext cx="3864769" cy="450057"/>
          </a:xfrm>
          <a:prstGeom prst="roundRect">
            <a:avLst/>
          </a:prstGeom>
          <a:solidFill>
            <a:srgbClr val="F3F4FE"/>
          </a:solidFill>
          <a:ln>
            <a:solidFill>
              <a:srgbClr val="F7F7F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5A16A4B-D8BC-3EAE-0CFA-BD460C1878C5}"/>
              </a:ext>
            </a:extLst>
          </p:cNvPr>
          <p:cNvSpPr txBox="1"/>
          <p:nvPr/>
        </p:nvSpPr>
        <p:spPr>
          <a:xfrm>
            <a:off x="1178718" y="2813260"/>
            <a:ext cx="3904060" cy="307777"/>
          </a:xfrm>
          <a:prstGeom prst="rect">
            <a:avLst/>
          </a:prstGeom>
          <a:noFill/>
        </p:spPr>
        <p:txBody>
          <a:bodyPr wrap="square">
            <a:spAutoFit/>
          </a:bodyPr>
          <a:lstStyle/>
          <a:p>
            <a:pPr algn="ctr"/>
            <a:r>
              <a:rPr lang="en-US" b="1" dirty="0">
                <a:solidFill>
                  <a:srgbClr val="0E606E"/>
                </a:solidFill>
                <a:hlinkClick r:id="rId5"/>
              </a:rPr>
              <a:t>Link Google </a:t>
            </a:r>
            <a:r>
              <a:rPr lang="en-US" b="1" dirty="0" err="1">
                <a:solidFill>
                  <a:srgbClr val="0E606E"/>
                </a:solidFill>
                <a:hlinkClick r:id="rId5"/>
              </a:rPr>
              <a:t>Colab</a:t>
            </a:r>
            <a:endParaRPr lang="en-US" b="1" dirty="0">
              <a:solidFill>
                <a:srgbClr val="0E606E"/>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2" name="TextBox 1">
            <a:extLst>
              <a:ext uri="{FF2B5EF4-FFF2-40B4-BE49-F238E27FC236}">
                <a16:creationId xmlns:a16="http://schemas.microsoft.com/office/drawing/2014/main" id="{51BCDBDF-3AF0-60EE-777E-B28970F0C448}"/>
              </a:ext>
            </a:extLst>
          </p:cNvPr>
          <p:cNvSpPr txBox="1"/>
          <p:nvPr/>
        </p:nvSpPr>
        <p:spPr>
          <a:xfrm>
            <a:off x="2766858" y="570369"/>
            <a:ext cx="3698448" cy="369332"/>
          </a:xfrm>
          <a:prstGeom prst="rect">
            <a:avLst/>
          </a:prstGeom>
          <a:noFill/>
        </p:spPr>
        <p:txBody>
          <a:bodyPr wrap="none" rtlCol="0">
            <a:spAutoFit/>
          </a:bodyPr>
          <a:lstStyle/>
          <a:p>
            <a:r>
              <a:rPr lang="en-US" sz="1800" b="1" dirty="0">
                <a:solidFill>
                  <a:schemeClr val="bg1"/>
                </a:solidFill>
                <a:latin typeface="Poppins" panose="00000500000000000000" pitchFamily="2" charset="0"/>
                <a:cs typeface="Poppins" panose="00000500000000000000" pitchFamily="2" charset="0"/>
              </a:rPr>
              <a:t>Background and Project Goal </a:t>
            </a:r>
          </a:p>
        </p:txBody>
      </p:sp>
      <p:sp>
        <p:nvSpPr>
          <p:cNvPr id="4" name="TextBox 3">
            <a:extLst>
              <a:ext uri="{FF2B5EF4-FFF2-40B4-BE49-F238E27FC236}">
                <a16:creationId xmlns:a16="http://schemas.microsoft.com/office/drawing/2014/main" id="{57189589-D6DC-6F5B-8F0A-89C61E4E48E6}"/>
              </a:ext>
            </a:extLst>
          </p:cNvPr>
          <p:cNvSpPr txBox="1"/>
          <p:nvPr/>
        </p:nvSpPr>
        <p:spPr>
          <a:xfrm>
            <a:off x="1035843" y="1186755"/>
            <a:ext cx="7072313" cy="2769989"/>
          </a:xfrm>
          <a:prstGeom prst="rect">
            <a:avLst/>
          </a:prstGeom>
          <a:noFill/>
        </p:spPr>
        <p:txBody>
          <a:bodyPr wrap="square">
            <a:spAutoFit/>
          </a:bodyPr>
          <a:lstStyle/>
          <a:p>
            <a:pPr algn="just"/>
            <a:r>
              <a:rPr lang="en-US" b="1" dirty="0">
                <a:solidFill>
                  <a:schemeClr val="bg1"/>
                </a:solidFill>
              </a:rPr>
              <a:t>Background</a:t>
            </a:r>
          </a:p>
          <a:p>
            <a:pPr algn="just"/>
            <a:r>
              <a:rPr lang="en-US" sz="1200" dirty="0">
                <a:solidFill>
                  <a:schemeClr val="bg1"/>
                </a:solidFill>
              </a:rPr>
              <a:t>Car sales data analysis is crucial for understanding market trends, customer behavior, and dealership performance. This project aims to analyze car sales data to identify key insights that can help improve sales strategies, customer targeting, and business decision-making.</a:t>
            </a:r>
          </a:p>
          <a:p>
            <a:pPr algn="just"/>
            <a:endParaRPr lang="en-US" dirty="0">
              <a:solidFill>
                <a:schemeClr val="bg1"/>
              </a:solidFill>
            </a:endParaRPr>
          </a:p>
          <a:p>
            <a:pPr algn="just"/>
            <a:r>
              <a:rPr lang="en-US" b="1" dirty="0">
                <a:solidFill>
                  <a:schemeClr val="bg1"/>
                </a:solidFill>
              </a:rPr>
              <a:t>Goals of the Analysis</a:t>
            </a:r>
          </a:p>
          <a:p>
            <a:pPr marL="342900" indent="-342900">
              <a:buClr>
                <a:schemeClr val="bg1"/>
              </a:buClr>
              <a:buFont typeface="+mj-lt"/>
              <a:buAutoNum type="arabicPeriod"/>
            </a:pPr>
            <a:r>
              <a:rPr lang="en-US" sz="1200" dirty="0">
                <a:solidFill>
                  <a:schemeClr val="bg1"/>
                </a:solidFill>
              </a:rPr>
              <a:t>Pricing Analysis – Examine price variations and their impact on sales. </a:t>
            </a:r>
          </a:p>
          <a:p>
            <a:pPr marL="342900" indent="-342900">
              <a:buClr>
                <a:schemeClr val="bg1"/>
              </a:buClr>
              <a:buFont typeface="+mj-lt"/>
              <a:buAutoNum type="arabicPeriod"/>
            </a:pPr>
            <a:r>
              <a:rPr lang="en-US" sz="1200" dirty="0">
                <a:solidFill>
                  <a:schemeClr val="bg1"/>
                </a:solidFill>
              </a:rPr>
              <a:t>Understand Consumer Spending Pattern in Automotive Market – Income vs. Price</a:t>
            </a:r>
          </a:p>
          <a:p>
            <a:pPr marL="342900" indent="-342900">
              <a:buClr>
                <a:schemeClr val="bg1"/>
              </a:buClr>
              <a:buFont typeface="+mj-lt"/>
              <a:buAutoNum type="arabicPeriod"/>
            </a:pPr>
            <a:r>
              <a:rPr lang="en-US" sz="1200" dirty="0">
                <a:solidFill>
                  <a:schemeClr val="bg1"/>
                </a:solidFill>
              </a:rPr>
              <a:t>Understand Sales Trends – Analyze sales performance over time.</a:t>
            </a:r>
          </a:p>
          <a:p>
            <a:pPr marL="342900" indent="-342900">
              <a:buClr>
                <a:schemeClr val="bg1"/>
              </a:buClr>
              <a:buFont typeface="+mj-lt"/>
              <a:buAutoNum type="arabicPeriod"/>
            </a:pPr>
            <a:r>
              <a:rPr lang="en-US" sz="1200" dirty="0">
                <a:solidFill>
                  <a:schemeClr val="bg1"/>
                </a:solidFill>
              </a:rPr>
              <a:t>Dealership Performance – Evaluate sales distribution across different dealerships and the relationship with regional car demand.</a:t>
            </a:r>
          </a:p>
          <a:p>
            <a:pPr marL="342900" indent="-342900">
              <a:buClr>
                <a:schemeClr val="bg1"/>
              </a:buClr>
              <a:buFont typeface="+mj-lt"/>
              <a:buAutoNum type="arabicPeriod"/>
            </a:pPr>
            <a:r>
              <a:rPr lang="en-US" sz="1200" dirty="0">
                <a:solidFill>
                  <a:schemeClr val="bg1"/>
                </a:solidFill>
              </a:rPr>
              <a:t>Customer Insights – Identify customer demographics and preferences  (Transmission Type, Body Style).</a:t>
            </a:r>
          </a:p>
          <a:p>
            <a:pPr marL="342900" indent="-342900">
              <a:buClr>
                <a:schemeClr val="bg1"/>
              </a:buClr>
              <a:buFont typeface="+mj-lt"/>
              <a:buAutoNum type="arabicPeriod"/>
            </a:pPr>
            <a:r>
              <a:rPr lang="en-US" sz="1200" dirty="0">
                <a:solidFill>
                  <a:schemeClr val="bg1"/>
                </a:solidFill>
              </a:rPr>
              <a:t>Brand/Company Performance – Sales comparison across different car brands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2" name="TextBox 1">
            <a:extLst>
              <a:ext uri="{FF2B5EF4-FFF2-40B4-BE49-F238E27FC236}">
                <a16:creationId xmlns:a16="http://schemas.microsoft.com/office/drawing/2014/main" id="{74C89B84-63BF-A672-D281-5E0519FB841A}"/>
              </a:ext>
            </a:extLst>
          </p:cNvPr>
          <p:cNvSpPr txBox="1"/>
          <p:nvPr/>
        </p:nvSpPr>
        <p:spPr>
          <a:xfrm>
            <a:off x="4332540" y="208764"/>
            <a:ext cx="811441" cy="369332"/>
          </a:xfrm>
          <a:prstGeom prst="rect">
            <a:avLst/>
          </a:prstGeom>
          <a:noFill/>
        </p:spPr>
        <p:txBody>
          <a:bodyPr wrap="none" rtlCol="0">
            <a:spAutoFit/>
          </a:bodyPr>
          <a:lstStyle/>
          <a:p>
            <a:r>
              <a:rPr lang="en-US" sz="1800" b="1" dirty="0">
                <a:solidFill>
                  <a:srgbClr val="0E606E"/>
                </a:solidFill>
                <a:latin typeface="Poppins" panose="00000500000000000000" pitchFamily="2" charset="0"/>
                <a:cs typeface="Poppins" panose="00000500000000000000" pitchFamily="2" charset="0"/>
              </a:rPr>
              <a:t>Tools</a:t>
            </a:r>
          </a:p>
        </p:txBody>
      </p:sp>
      <p:sp>
        <p:nvSpPr>
          <p:cNvPr id="3" name="TextBox 2">
            <a:extLst>
              <a:ext uri="{FF2B5EF4-FFF2-40B4-BE49-F238E27FC236}">
                <a16:creationId xmlns:a16="http://schemas.microsoft.com/office/drawing/2014/main" id="{C06387CF-E9AD-7A81-57CA-F9FA7C05BAEC}"/>
              </a:ext>
            </a:extLst>
          </p:cNvPr>
          <p:cNvSpPr txBox="1"/>
          <p:nvPr/>
        </p:nvSpPr>
        <p:spPr>
          <a:xfrm>
            <a:off x="4249185" y="2673376"/>
            <a:ext cx="1021433" cy="369332"/>
          </a:xfrm>
          <a:prstGeom prst="rect">
            <a:avLst/>
          </a:prstGeom>
          <a:noFill/>
        </p:spPr>
        <p:txBody>
          <a:bodyPr wrap="none" rtlCol="0">
            <a:spAutoFit/>
          </a:bodyPr>
          <a:lstStyle/>
          <a:p>
            <a:r>
              <a:rPr lang="en-US" sz="1800" b="1" dirty="0">
                <a:solidFill>
                  <a:srgbClr val="0E606E"/>
                </a:solidFill>
                <a:latin typeface="Poppins" panose="00000500000000000000" pitchFamily="2" charset="0"/>
                <a:cs typeface="Poppins" panose="00000500000000000000" pitchFamily="2" charset="0"/>
              </a:rPr>
              <a:t>Library</a:t>
            </a:r>
          </a:p>
        </p:txBody>
      </p:sp>
      <p:pic>
        <p:nvPicPr>
          <p:cNvPr id="1028" name="Picture 4">
            <a:extLst>
              <a:ext uri="{FF2B5EF4-FFF2-40B4-BE49-F238E27FC236}">
                <a16:creationId xmlns:a16="http://schemas.microsoft.com/office/drawing/2014/main" id="{C18CF808-1271-8B71-C01E-E640EA5136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7586" y="562213"/>
            <a:ext cx="2395538" cy="14762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4AF986F-4356-8A2F-676B-3A99BC6857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4904" y="3239464"/>
            <a:ext cx="1991168" cy="66441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737F66A0-84E5-1C64-6F64-DA8AF5B8F8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6072" y="3211491"/>
            <a:ext cx="1800790" cy="7293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1BCFF01-6279-8CE6-7C62-502ACF573199}"/>
              </a:ext>
            </a:extLst>
          </p:cNvPr>
          <p:cNvPicPr>
            <a:picLocks noChangeAspect="1"/>
          </p:cNvPicPr>
          <p:nvPr/>
        </p:nvPicPr>
        <p:blipFill>
          <a:blip r:embed="rId6"/>
          <a:stretch>
            <a:fillRect/>
          </a:stretch>
        </p:blipFill>
        <p:spPr>
          <a:xfrm>
            <a:off x="5645955" y="3085000"/>
            <a:ext cx="2037772" cy="917395"/>
          </a:xfrm>
          <a:prstGeom prst="rect">
            <a:avLst/>
          </a:prstGeom>
        </p:spPr>
      </p:pic>
      <p:pic>
        <p:nvPicPr>
          <p:cNvPr id="10" name="Picture 9">
            <a:extLst>
              <a:ext uri="{FF2B5EF4-FFF2-40B4-BE49-F238E27FC236}">
                <a16:creationId xmlns:a16="http://schemas.microsoft.com/office/drawing/2014/main" id="{47A57FF3-22AB-C8DE-9272-D064FBBC98CA}"/>
              </a:ext>
            </a:extLst>
          </p:cNvPr>
          <p:cNvPicPr>
            <a:picLocks noChangeAspect="1"/>
          </p:cNvPicPr>
          <p:nvPr/>
        </p:nvPicPr>
        <p:blipFill>
          <a:blip r:embed="rId7"/>
          <a:stretch>
            <a:fillRect/>
          </a:stretch>
        </p:blipFill>
        <p:spPr>
          <a:xfrm>
            <a:off x="4732651" y="4149626"/>
            <a:ext cx="1878806" cy="375761"/>
          </a:xfrm>
          <a:prstGeom prst="rect">
            <a:avLst/>
          </a:prstGeom>
        </p:spPr>
      </p:pic>
      <p:pic>
        <p:nvPicPr>
          <p:cNvPr id="11" name="Picture 10">
            <a:extLst>
              <a:ext uri="{FF2B5EF4-FFF2-40B4-BE49-F238E27FC236}">
                <a16:creationId xmlns:a16="http://schemas.microsoft.com/office/drawing/2014/main" id="{CDF28152-D733-A9A2-D774-F82D03F882FC}"/>
              </a:ext>
            </a:extLst>
          </p:cNvPr>
          <p:cNvPicPr>
            <a:picLocks noChangeAspect="1"/>
          </p:cNvPicPr>
          <p:nvPr/>
        </p:nvPicPr>
        <p:blipFill>
          <a:blip r:embed="rId8"/>
          <a:stretch>
            <a:fillRect/>
          </a:stretch>
        </p:blipFill>
        <p:spPr>
          <a:xfrm>
            <a:off x="2358552" y="4063287"/>
            <a:ext cx="1912317" cy="54843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49FA-8E6E-C72A-AE0E-936716F20D35}"/>
              </a:ext>
            </a:extLst>
          </p:cNvPr>
          <p:cNvSpPr>
            <a:spLocks noGrp="1"/>
          </p:cNvSpPr>
          <p:nvPr>
            <p:ph type="title"/>
          </p:nvPr>
        </p:nvSpPr>
        <p:spPr>
          <a:xfrm>
            <a:off x="1829850" y="100950"/>
            <a:ext cx="5484300" cy="572700"/>
          </a:xfrm>
        </p:spPr>
        <p:txBody>
          <a:bodyPr>
            <a:normAutofit/>
          </a:bodyPr>
          <a:lstStyle/>
          <a:p>
            <a:pPr algn="ctr"/>
            <a:r>
              <a:rPr lang="en-US" sz="1400" dirty="0"/>
              <a:t>Dataset</a:t>
            </a:r>
          </a:p>
        </p:txBody>
      </p:sp>
      <p:graphicFrame>
        <p:nvGraphicFramePr>
          <p:cNvPr id="4" name="Table 3">
            <a:extLst>
              <a:ext uri="{FF2B5EF4-FFF2-40B4-BE49-F238E27FC236}">
                <a16:creationId xmlns:a16="http://schemas.microsoft.com/office/drawing/2014/main" id="{F60BEA9F-F103-D4B6-F77E-EBA88F59F60B}"/>
              </a:ext>
            </a:extLst>
          </p:cNvPr>
          <p:cNvGraphicFramePr>
            <a:graphicFrameLocks noGrp="1"/>
          </p:cNvGraphicFramePr>
          <p:nvPr>
            <p:extLst>
              <p:ext uri="{D42A27DB-BD31-4B8C-83A1-F6EECF244321}">
                <p14:modId xmlns:p14="http://schemas.microsoft.com/office/powerpoint/2010/main" val="2877865580"/>
              </p:ext>
            </p:extLst>
          </p:nvPr>
        </p:nvGraphicFramePr>
        <p:xfrm>
          <a:off x="668887" y="816524"/>
          <a:ext cx="5484300" cy="3723018"/>
        </p:xfrm>
        <a:graphic>
          <a:graphicData uri="http://schemas.openxmlformats.org/drawingml/2006/table">
            <a:tbl>
              <a:tblPr firstRow="1">
                <a:tableStyleId>{C083E6E3-FA7D-4D7B-A595-EF9225AFEA82}</a:tableStyleId>
              </a:tblPr>
              <a:tblGrid>
                <a:gridCol w="893613">
                  <a:extLst>
                    <a:ext uri="{9D8B030D-6E8A-4147-A177-3AD203B41FA5}">
                      <a16:colId xmlns:a16="http://schemas.microsoft.com/office/drawing/2014/main" val="3483094072"/>
                    </a:ext>
                  </a:extLst>
                </a:gridCol>
                <a:gridCol w="4590687">
                  <a:extLst>
                    <a:ext uri="{9D8B030D-6E8A-4147-A177-3AD203B41FA5}">
                      <a16:colId xmlns:a16="http://schemas.microsoft.com/office/drawing/2014/main" val="2649666106"/>
                    </a:ext>
                  </a:extLst>
                </a:gridCol>
              </a:tblGrid>
              <a:tr h="143699">
                <a:tc>
                  <a:txBody>
                    <a:bodyPr/>
                    <a:lstStyle/>
                    <a:p>
                      <a:r>
                        <a:rPr lang="en-US" sz="900" b="1" dirty="0"/>
                        <a:t>Column Name</a:t>
                      </a:r>
                      <a:endParaRPr lang="en-US" sz="900" dirty="0"/>
                    </a:p>
                  </a:txBody>
                  <a:tcPr marL="43110" marR="43110" marT="21555" marB="21555" anchor="ctr">
                    <a:lnL>
                      <a:noFill/>
                    </a:lnL>
                    <a:lnR w="3175" cap="flat" cmpd="sng" algn="ctr">
                      <a:solidFill>
                        <a:srgbClr val="0E606E"/>
                      </a:solidFill>
                      <a:prstDash val="solid"/>
                      <a:round/>
                      <a:headEnd type="none" w="med" len="med"/>
                      <a:tailEnd type="none" w="med" len="med"/>
                    </a:lnR>
                    <a:lnT w="12700" cmpd="sng">
                      <a:noFill/>
                    </a:lnT>
                    <a:lnB w="3175" cap="flat" cmpd="sng" algn="ctr">
                      <a:solidFill>
                        <a:srgbClr val="0E606E"/>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900" b="1" dirty="0"/>
                        <a:t>Description</a:t>
                      </a:r>
                      <a:endParaRPr lang="en-US" sz="900" dirty="0"/>
                    </a:p>
                  </a:txBody>
                  <a:tcPr marL="43110" marR="43110" marT="21555" marB="21555" anchor="ctr">
                    <a:lnL w="3175" cap="flat" cmpd="sng" algn="ctr">
                      <a:solidFill>
                        <a:srgbClr val="0E606E"/>
                      </a:solidFill>
                      <a:prstDash val="solid"/>
                      <a:round/>
                      <a:headEnd type="none" w="med" len="med"/>
                      <a:tailEnd type="none" w="med" len="med"/>
                    </a:lnL>
                    <a:lnR>
                      <a:noFill/>
                    </a:lnR>
                    <a:lnT w="12700" cmpd="sng">
                      <a:noFill/>
                    </a:lnT>
                    <a:lnB w="3175" cap="flat" cmpd="sng" algn="ctr">
                      <a:solidFill>
                        <a:srgbClr val="0E606E"/>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6652608"/>
                  </a:ext>
                </a:extLst>
              </a:tr>
              <a:tr h="143699">
                <a:tc>
                  <a:txBody>
                    <a:bodyPr/>
                    <a:lstStyle/>
                    <a:p>
                      <a:r>
                        <a:rPr lang="en-US" sz="900" b="1" dirty="0" err="1"/>
                        <a:t>Car_id</a:t>
                      </a:r>
                      <a:endParaRPr lang="en-US" sz="900" dirty="0"/>
                    </a:p>
                  </a:txBody>
                  <a:tcPr marL="43110" marR="43110" marT="21555" marB="21555" anchor="ctr">
                    <a:lnL>
                      <a:noFill/>
                    </a:lnL>
                    <a:lnR w="3175" cap="flat" cmpd="sng" algn="ctr">
                      <a:solidFill>
                        <a:srgbClr val="0E606E"/>
                      </a:solidFill>
                      <a:prstDash val="solid"/>
                      <a:round/>
                      <a:headEnd type="none" w="med" len="med"/>
                      <a:tailEnd type="none" w="med" len="med"/>
                    </a:lnR>
                    <a:lnT w="3175" cap="flat" cmpd="sng" algn="ctr">
                      <a:solidFill>
                        <a:srgbClr val="0E606E"/>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900" dirty="0"/>
                        <a:t>A unique identifier for each car sale transaction.</a:t>
                      </a:r>
                    </a:p>
                  </a:txBody>
                  <a:tcPr marL="43110" marR="43110" marT="21555" marB="21555" anchor="ctr">
                    <a:lnL w="3175" cap="flat" cmpd="sng" algn="ctr">
                      <a:solidFill>
                        <a:srgbClr val="0E606E"/>
                      </a:solidFill>
                      <a:prstDash val="solid"/>
                      <a:round/>
                      <a:headEnd type="none" w="med" len="med"/>
                      <a:tailEnd type="none" w="med" len="med"/>
                    </a:lnL>
                    <a:lnR>
                      <a:noFill/>
                    </a:lnR>
                    <a:lnT w="3175" cap="flat" cmpd="sng" algn="ctr">
                      <a:solidFill>
                        <a:srgbClr val="0E606E"/>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016243544"/>
                  </a:ext>
                </a:extLst>
              </a:tr>
              <a:tr h="143699">
                <a:tc>
                  <a:txBody>
                    <a:bodyPr/>
                    <a:lstStyle/>
                    <a:p>
                      <a:r>
                        <a:rPr lang="en-US" sz="900" b="1" dirty="0"/>
                        <a:t>Date</a:t>
                      </a:r>
                      <a:endParaRPr lang="en-US" sz="900" dirty="0"/>
                    </a:p>
                  </a:txBody>
                  <a:tcPr marL="43110" marR="43110" marT="21555" marB="21555" anchor="ctr">
                    <a:lnL>
                      <a:noFill/>
                    </a:lnL>
                    <a:lnR w="3175" cap="flat" cmpd="sng" algn="ctr">
                      <a:solidFill>
                        <a:srgbClr val="0E606E"/>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r>
                        <a:rPr lang="en-US" sz="900" dirty="0"/>
                        <a:t>The date when the car was sold.</a:t>
                      </a:r>
                    </a:p>
                  </a:txBody>
                  <a:tcPr marL="43110" marR="43110" marT="21555" marB="21555" anchor="ctr">
                    <a:lnL w="3175" cap="flat" cmpd="sng" algn="ctr">
                      <a:solidFill>
                        <a:srgbClr val="0E606E"/>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763479832"/>
                  </a:ext>
                </a:extLst>
              </a:tr>
              <a:tr h="143699">
                <a:tc>
                  <a:txBody>
                    <a:bodyPr/>
                    <a:lstStyle/>
                    <a:p>
                      <a:r>
                        <a:rPr lang="en-US" sz="900" b="1" dirty="0"/>
                        <a:t>Customer Name</a:t>
                      </a:r>
                      <a:endParaRPr lang="en-US" sz="900" dirty="0"/>
                    </a:p>
                  </a:txBody>
                  <a:tcPr marL="43110" marR="43110" marT="21555" marB="21555" anchor="ctr">
                    <a:lnL>
                      <a:noFill/>
                    </a:lnL>
                    <a:lnR w="3175" cap="flat" cmpd="sng" algn="ctr">
                      <a:solidFill>
                        <a:srgbClr val="0E606E"/>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r>
                        <a:rPr lang="en-US" sz="900"/>
                        <a:t>The name of the customer who purchased the car.</a:t>
                      </a:r>
                    </a:p>
                  </a:txBody>
                  <a:tcPr marL="43110" marR="43110" marT="21555" marB="21555" anchor="ctr">
                    <a:lnL w="3175" cap="flat" cmpd="sng" algn="ctr">
                      <a:solidFill>
                        <a:srgbClr val="0E606E"/>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163712205"/>
                  </a:ext>
                </a:extLst>
              </a:tr>
              <a:tr h="143699">
                <a:tc>
                  <a:txBody>
                    <a:bodyPr/>
                    <a:lstStyle/>
                    <a:p>
                      <a:r>
                        <a:rPr lang="en-US" sz="900" b="1" dirty="0"/>
                        <a:t>Gender</a:t>
                      </a:r>
                      <a:endParaRPr lang="en-US" sz="900" dirty="0"/>
                    </a:p>
                  </a:txBody>
                  <a:tcPr marL="43110" marR="43110" marT="21555" marB="21555" anchor="ctr">
                    <a:lnL>
                      <a:noFill/>
                    </a:lnL>
                    <a:lnR w="3175" cap="flat" cmpd="sng" algn="ctr">
                      <a:solidFill>
                        <a:srgbClr val="0E606E"/>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r>
                        <a:rPr lang="en-US" sz="900" dirty="0"/>
                        <a:t>The gender of the customer (Male/Female).</a:t>
                      </a:r>
                    </a:p>
                  </a:txBody>
                  <a:tcPr marL="43110" marR="43110" marT="21555" marB="21555" anchor="ctr">
                    <a:lnL w="3175" cap="flat" cmpd="sng" algn="ctr">
                      <a:solidFill>
                        <a:srgbClr val="0E606E"/>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684924292"/>
                  </a:ext>
                </a:extLst>
              </a:tr>
              <a:tr h="143699">
                <a:tc>
                  <a:txBody>
                    <a:bodyPr/>
                    <a:lstStyle/>
                    <a:p>
                      <a:r>
                        <a:rPr lang="en-US" sz="900" b="1" dirty="0"/>
                        <a:t>Annual Income</a:t>
                      </a:r>
                      <a:endParaRPr lang="en-US" sz="900" dirty="0"/>
                    </a:p>
                  </a:txBody>
                  <a:tcPr marL="43110" marR="43110" marT="21555" marB="21555" anchor="ctr">
                    <a:lnL>
                      <a:noFill/>
                    </a:lnL>
                    <a:lnR w="3175" cap="flat" cmpd="sng" algn="ctr">
                      <a:solidFill>
                        <a:srgbClr val="0E606E"/>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r>
                        <a:rPr lang="en-US" sz="900" dirty="0"/>
                        <a:t>The yearly income of the customer in dollars.</a:t>
                      </a:r>
                    </a:p>
                  </a:txBody>
                  <a:tcPr marL="43110" marR="43110" marT="21555" marB="21555" anchor="ctr">
                    <a:lnL w="3175" cap="flat" cmpd="sng" algn="ctr">
                      <a:solidFill>
                        <a:srgbClr val="0E606E"/>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508977807"/>
                  </a:ext>
                </a:extLst>
              </a:tr>
              <a:tr h="143699">
                <a:tc>
                  <a:txBody>
                    <a:bodyPr/>
                    <a:lstStyle/>
                    <a:p>
                      <a:r>
                        <a:rPr lang="en-US" sz="900" b="1" dirty="0"/>
                        <a:t>Dealer_Name</a:t>
                      </a:r>
                      <a:endParaRPr lang="en-US" sz="900" dirty="0"/>
                    </a:p>
                  </a:txBody>
                  <a:tcPr marL="43110" marR="43110" marT="21555" marB="21555" anchor="ctr">
                    <a:lnL>
                      <a:noFill/>
                    </a:lnL>
                    <a:lnR w="3175" cap="flat" cmpd="sng" algn="ctr">
                      <a:solidFill>
                        <a:srgbClr val="0E606E"/>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r>
                        <a:rPr lang="en-US" sz="900"/>
                        <a:t>The name of the dealership where the car was sold.</a:t>
                      </a:r>
                    </a:p>
                  </a:txBody>
                  <a:tcPr marL="43110" marR="43110" marT="21555" marB="21555" anchor="ctr">
                    <a:lnL w="3175" cap="flat" cmpd="sng" algn="ctr">
                      <a:solidFill>
                        <a:srgbClr val="0E606E"/>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81515133"/>
                  </a:ext>
                </a:extLst>
              </a:tr>
              <a:tr h="244288">
                <a:tc>
                  <a:txBody>
                    <a:bodyPr/>
                    <a:lstStyle/>
                    <a:p>
                      <a:r>
                        <a:rPr lang="en-US" sz="900" b="1" dirty="0"/>
                        <a:t>Company</a:t>
                      </a:r>
                      <a:endParaRPr lang="en-US" sz="900" dirty="0"/>
                    </a:p>
                  </a:txBody>
                  <a:tcPr marL="43110" marR="43110" marT="21555" marB="21555" anchor="ctr">
                    <a:lnL>
                      <a:noFill/>
                    </a:lnL>
                    <a:lnR w="3175" cap="flat" cmpd="sng" algn="ctr">
                      <a:solidFill>
                        <a:srgbClr val="0E606E"/>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r>
                        <a:rPr lang="en-US" sz="900" dirty="0"/>
                        <a:t>The brand or manufacturer of the car (e.g., Ford, Toyota, Honda).</a:t>
                      </a:r>
                    </a:p>
                  </a:txBody>
                  <a:tcPr marL="43110" marR="43110" marT="21555" marB="21555" anchor="ctr">
                    <a:lnL w="3175" cap="flat" cmpd="sng" algn="ctr">
                      <a:solidFill>
                        <a:srgbClr val="0E606E"/>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245969803"/>
                  </a:ext>
                </a:extLst>
              </a:tr>
              <a:tr h="244288">
                <a:tc>
                  <a:txBody>
                    <a:bodyPr/>
                    <a:lstStyle/>
                    <a:p>
                      <a:r>
                        <a:rPr lang="en-US" sz="900" b="1" dirty="0"/>
                        <a:t>Model</a:t>
                      </a:r>
                      <a:endParaRPr lang="en-US" sz="900" dirty="0"/>
                    </a:p>
                  </a:txBody>
                  <a:tcPr marL="43110" marR="43110" marT="21555" marB="21555" anchor="ctr">
                    <a:lnL>
                      <a:noFill/>
                    </a:lnL>
                    <a:lnR w="3175" cap="flat" cmpd="sng" algn="ctr">
                      <a:solidFill>
                        <a:srgbClr val="0E606E"/>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r>
                        <a:rPr lang="en-US" sz="900"/>
                        <a:t>The specific model of the car (e.g., Civic, Mustang, Corolla).</a:t>
                      </a:r>
                    </a:p>
                  </a:txBody>
                  <a:tcPr marL="43110" marR="43110" marT="21555" marB="21555" anchor="ctr">
                    <a:lnL w="3175" cap="flat" cmpd="sng" algn="ctr">
                      <a:solidFill>
                        <a:srgbClr val="0E606E"/>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656578996"/>
                  </a:ext>
                </a:extLst>
              </a:tr>
              <a:tr h="244288">
                <a:tc>
                  <a:txBody>
                    <a:bodyPr/>
                    <a:lstStyle/>
                    <a:p>
                      <a:r>
                        <a:rPr lang="en-US" sz="900" b="1" dirty="0"/>
                        <a:t>Engine</a:t>
                      </a:r>
                      <a:endParaRPr lang="en-US" sz="900" dirty="0"/>
                    </a:p>
                  </a:txBody>
                  <a:tcPr marL="43110" marR="43110" marT="21555" marB="21555" anchor="ctr">
                    <a:lnL>
                      <a:noFill/>
                    </a:lnL>
                    <a:lnR w="3175" cap="flat" cmpd="sng" algn="ctr">
                      <a:solidFill>
                        <a:srgbClr val="0E606E"/>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r>
                        <a:rPr lang="en-US" sz="900"/>
                        <a:t>The type of engine in the car (e.g., Overhead Camshaft, Double Overhead Camshaft).</a:t>
                      </a:r>
                    </a:p>
                  </a:txBody>
                  <a:tcPr marL="43110" marR="43110" marT="21555" marB="21555" anchor="ctr">
                    <a:lnL w="3175" cap="flat" cmpd="sng" algn="ctr">
                      <a:solidFill>
                        <a:srgbClr val="0E606E"/>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606529950"/>
                  </a:ext>
                </a:extLst>
              </a:tr>
              <a:tr h="244288">
                <a:tc>
                  <a:txBody>
                    <a:bodyPr/>
                    <a:lstStyle/>
                    <a:p>
                      <a:r>
                        <a:rPr lang="en-US" sz="900" b="1" dirty="0"/>
                        <a:t>Transmission</a:t>
                      </a:r>
                      <a:endParaRPr lang="en-US" sz="900" dirty="0"/>
                    </a:p>
                  </a:txBody>
                  <a:tcPr marL="43110" marR="43110" marT="21555" marB="21555" anchor="ctr">
                    <a:lnL>
                      <a:noFill/>
                    </a:lnL>
                    <a:lnR w="3175" cap="flat" cmpd="sng" algn="ctr">
                      <a:solidFill>
                        <a:srgbClr val="0E606E"/>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r>
                        <a:rPr lang="en-US" sz="900"/>
                        <a:t>The type of transmission the car has (e.g., Automatic, Manual).</a:t>
                      </a:r>
                    </a:p>
                  </a:txBody>
                  <a:tcPr marL="43110" marR="43110" marT="21555" marB="21555" anchor="ctr">
                    <a:lnL w="3175" cap="flat" cmpd="sng" algn="ctr">
                      <a:solidFill>
                        <a:srgbClr val="0E606E"/>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356390285"/>
                  </a:ext>
                </a:extLst>
              </a:tr>
              <a:tr h="143699">
                <a:tc>
                  <a:txBody>
                    <a:bodyPr/>
                    <a:lstStyle/>
                    <a:p>
                      <a:r>
                        <a:rPr lang="en-US" sz="900" b="1" dirty="0"/>
                        <a:t>Color</a:t>
                      </a:r>
                      <a:endParaRPr lang="en-US" sz="900" dirty="0"/>
                    </a:p>
                  </a:txBody>
                  <a:tcPr marL="43110" marR="43110" marT="21555" marB="21555" anchor="ctr">
                    <a:lnL>
                      <a:noFill/>
                    </a:lnL>
                    <a:lnR w="3175" cap="flat" cmpd="sng" algn="ctr">
                      <a:solidFill>
                        <a:srgbClr val="0E606E"/>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r>
                        <a:rPr lang="en-US" sz="900"/>
                        <a:t>The color of the car (e.g., Black, Red, White).</a:t>
                      </a:r>
                    </a:p>
                  </a:txBody>
                  <a:tcPr marL="43110" marR="43110" marT="21555" marB="21555" anchor="ctr">
                    <a:lnL w="3175" cap="flat" cmpd="sng" algn="ctr">
                      <a:solidFill>
                        <a:srgbClr val="0E606E"/>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413594204"/>
                  </a:ext>
                </a:extLst>
              </a:tr>
              <a:tr h="143699">
                <a:tc>
                  <a:txBody>
                    <a:bodyPr/>
                    <a:lstStyle/>
                    <a:p>
                      <a:r>
                        <a:rPr lang="en-US" sz="900" b="1" dirty="0"/>
                        <a:t>Price ($)</a:t>
                      </a:r>
                      <a:endParaRPr lang="en-US" sz="900" dirty="0"/>
                    </a:p>
                  </a:txBody>
                  <a:tcPr marL="43110" marR="43110" marT="21555" marB="21555" anchor="ctr">
                    <a:lnL>
                      <a:noFill/>
                    </a:lnL>
                    <a:lnR w="3175" cap="flat" cmpd="sng" algn="ctr">
                      <a:solidFill>
                        <a:srgbClr val="0E606E"/>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r>
                        <a:rPr lang="en-US" sz="900"/>
                        <a:t>The price of the car in dollars.</a:t>
                      </a:r>
                    </a:p>
                  </a:txBody>
                  <a:tcPr marL="43110" marR="43110" marT="21555" marB="21555" anchor="ctr">
                    <a:lnL w="3175" cap="flat" cmpd="sng" algn="ctr">
                      <a:solidFill>
                        <a:srgbClr val="0E606E"/>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295862405"/>
                  </a:ext>
                </a:extLst>
              </a:tr>
              <a:tr h="143699">
                <a:tc>
                  <a:txBody>
                    <a:bodyPr/>
                    <a:lstStyle/>
                    <a:p>
                      <a:r>
                        <a:rPr lang="en-US" sz="900" b="1" dirty="0" err="1"/>
                        <a:t>Dealer_No</a:t>
                      </a:r>
                      <a:endParaRPr lang="en-US" sz="900" dirty="0"/>
                    </a:p>
                  </a:txBody>
                  <a:tcPr marL="43110" marR="43110" marT="21555" marB="21555" anchor="ctr">
                    <a:lnL>
                      <a:noFill/>
                    </a:lnL>
                    <a:lnR w="3175" cap="flat" cmpd="sng" algn="ctr">
                      <a:solidFill>
                        <a:srgbClr val="0E606E"/>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r>
                        <a:rPr lang="en-US" sz="900"/>
                        <a:t>A unique identifier for the dealership.</a:t>
                      </a:r>
                    </a:p>
                  </a:txBody>
                  <a:tcPr marL="43110" marR="43110" marT="21555" marB="21555" anchor="ctr">
                    <a:lnL w="3175" cap="flat" cmpd="sng" algn="ctr">
                      <a:solidFill>
                        <a:srgbClr val="0E606E"/>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749738737"/>
                  </a:ext>
                </a:extLst>
              </a:tr>
              <a:tr h="244288">
                <a:tc>
                  <a:txBody>
                    <a:bodyPr/>
                    <a:lstStyle/>
                    <a:p>
                      <a:r>
                        <a:rPr lang="en-US" sz="900" b="1" dirty="0"/>
                        <a:t>Body Style</a:t>
                      </a:r>
                      <a:endParaRPr lang="en-US" sz="900" dirty="0"/>
                    </a:p>
                  </a:txBody>
                  <a:tcPr marL="43110" marR="43110" marT="21555" marB="21555" anchor="ctr">
                    <a:lnL>
                      <a:noFill/>
                    </a:lnL>
                    <a:lnR w="3175" cap="flat" cmpd="sng" algn="ctr">
                      <a:solidFill>
                        <a:srgbClr val="0E606E"/>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r>
                        <a:rPr lang="en-US" sz="900"/>
                        <a:t>The style of the car (e.g., SUV, Hatchback, Passenger).</a:t>
                      </a:r>
                    </a:p>
                  </a:txBody>
                  <a:tcPr marL="43110" marR="43110" marT="21555" marB="21555" anchor="ctr">
                    <a:lnL w="3175" cap="flat" cmpd="sng" algn="ctr">
                      <a:solidFill>
                        <a:srgbClr val="0E606E"/>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694905934"/>
                  </a:ext>
                </a:extLst>
              </a:tr>
              <a:tr h="143699">
                <a:tc>
                  <a:txBody>
                    <a:bodyPr/>
                    <a:lstStyle/>
                    <a:p>
                      <a:r>
                        <a:rPr lang="en-US" sz="900" b="1" dirty="0"/>
                        <a:t>Phone</a:t>
                      </a:r>
                      <a:endParaRPr lang="en-US" sz="900" dirty="0"/>
                    </a:p>
                  </a:txBody>
                  <a:tcPr marL="43110" marR="43110" marT="21555" marB="21555" anchor="ctr">
                    <a:lnL>
                      <a:noFill/>
                    </a:lnL>
                    <a:lnR w="3175" cap="flat" cmpd="sng" algn="ctr">
                      <a:solidFill>
                        <a:srgbClr val="0E606E"/>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r>
                        <a:rPr lang="en-US" sz="900"/>
                        <a:t>The phone number of the customer.</a:t>
                      </a:r>
                    </a:p>
                  </a:txBody>
                  <a:tcPr marL="43110" marR="43110" marT="21555" marB="21555" anchor="ctr">
                    <a:lnL w="3175" cap="flat" cmpd="sng" algn="ctr">
                      <a:solidFill>
                        <a:srgbClr val="0E606E"/>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4819801"/>
                  </a:ext>
                </a:extLst>
              </a:tr>
              <a:tr h="244288">
                <a:tc>
                  <a:txBody>
                    <a:bodyPr/>
                    <a:lstStyle/>
                    <a:p>
                      <a:r>
                        <a:rPr lang="en-US" sz="900" b="1" dirty="0" err="1"/>
                        <a:t>Dealer_Region</a:t>
                      </a:r>
                      <a:endParaRPr lang="en-US" sz="900" dirty="0"/>
                    </a:p>
                  </a:txBody>
                  <a:tcPr marL="43110" marR="43110" marT="21555" marB="21555" anchor="ctr">
                    <a:lnL>
                      <a:noFill/>
                    </a:lnL>
                    <a:lnR w="3175" cap="flat" cmpd="sng" algn="ctr">
                      <a:solidFill>
                        <a:srgbClr val="0E606E"/>
                      </a:solidFill>
                      <a:prstDash val="solid"/>
                      <a:round/>
                      <a:headEnd type="none" w="med" len="med"/>
                      <a:tailEnd type="none" w="med" len="med"/>
                    </a:lnR>
                    <a:lnT>
                      <a:noFill/>
                    </a:lnT>
                    <a:lnB w="12700" cmpd="sng">
                      <a:noFill/>
                    </a:lnB>
                    <a:lnTlToBr w="12700" cmpd="sng">
                      <a:noFill/>
                      <a:prstDash val="solid"/>
                    </a:lnTlToBr>
                    <a:lnBlToTr w="12700" cmpd="sng">
                      <a:noFill/>
                      <a:prstDash val="solid"/>
                    </a:lnBlToTr>
                  </a:tcPr>
                </a:tc>
                <a:tc>
                  <a:txBody>
                    <a:bodyPr/>
                    <a:lstStyle/>
                    <a:p>
                      <a:r>
                        <a:rPr lang="en-US" sz="900" dirty="0"/>
                        <a:t>The geographical region where the dealership is located.</a:t>
                      </a:r>
                    </a:p>
                  </a:txBody>
                  <a:tcPr marL="43110" marR="43110" marT="21555" marB="21555" anchor="ctr">
                    <a:lnL w="3175" cap="flat" cmpd="sng" algn="ctr">
                      <a:solidFill>
                        <a:srgbClr val="0E606E"/>
                      </a:solidFill>
                      <a:prstDash val="solid"/>
                      <a:round/>
                      <a:headEnd type="none" w="med" len="med"/>
                      <a:tailEnd type="none" w="med" len="med"/>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10568505"/>
                  </a:ext>
                </a:extLst>
              </a:tr>
            </a:tbl>
          </a:graphicData>
        </a:graphic>
      </p:graphicFrame>
      <p:sp>
        <p:nvSpPr>
          <p:cNvPr id="8" name="TextBox 7">
            <a:extLst>
              <a:ext uri="{FF2B5EF4-FFF2-40B4-BE49-F238E27FC236}">
                <a16:creationId xmlns:a16="http://schemas.microsoft.com/office/drawing/2014/main" id="{36B08DF5-B525-D2B2-A9DB-07F6CE811B97}"/>
              </a:ext>
            </a:extLst>
          </p:cNvPr>
          <p:cNvSpPr txBox="1"/>
          <p:nvPr/>
        </p:nvSpPr>
        <p:spPr>
          <a:xfrm>
            <a:off x="575668" y="465458"/>
            <a:ext cx="5835252" cy="276999"/>
          </a:xfrm>
          <a:prstGeom prst="rect">
            <a:avLst/>
          </a:prstGeom>
          <a:noFill/>
        </p:spPr>
        <p:txBody>
          <a:bodyPr wrap="square" rtlCol="0">
            <a:spAutoFit/>
          </a:bodyPr>
          <a:lstStyle/>
          <a:p>
            <a:r>
              <a:rPr lang="en-US" sz="1200" dirty="0"/>
              <a:t>The data used is </a:t>
            </a:r>
            <a:r>
              <a:rPr lang="en-US" sz="1200" dirty="0">
                <a:hlinkClick r:id="rId2" action="ppaction://hlinkfile"/>
              </a:rPr>
              <a:t>car sales.csv </a:t>
            </a:r>
            <a:r>
              <a:rPr lang="en-US" sz="1200" dirty="0"/>
              <a:t>that contains car sales data from 2022-2023 in US. </a:t>
            </a:r>
          </a:p>
        </p:txBody>
      </p:sp>
    </p:spTree>
    <p:extLst>
      <p:ext uri="{BB962C8B-B14F-4D97-AF65-F5344CB8AC3E}">
        <p14:creationId xmlns:p14="http://schemas.microsoft.com/office/powerpoint/2010/main" val="3363422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784D5835-5986-8EDF-75E6-355135E8E6E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4BBA142-A123-65D5-0A08-CC6DDE532DFA}"/>
              </a:ext>
            </a:extLst>
          </p:cNvPr>
          <p:cNvSpPr txBox="1"/>
          <p:nvPr/>
        </p:nvSpPr>
        <p:spPr>
          <a:xfrm>
            <a:off x="3157189" y="534650"/>
            <a:ext cx="2829621" cy="369332"/>
          </a:xfrm>
          <a:prstGeom prst="rect">
            <a:avLst/>
          </a:prstGeom>
          <a:noFill/>
        </p:spPr>
        <p:txBody>
          <a:bodyPr wrap="none" rtlCol="0">
            <a:spAutoFit/>
          </a:bodyPr>
          <a:lstStyle/>
          <a:p>
            <a:r>
              <a:rPr lang="en-US" sz="1800" b="1" dirty="0">
                <a:solidFill>
                  <a:schemeClr val="bg1"/>
                </a:solidFill>
                <a:latin typeface="Poppins" panose="00000500000000000000" pitchFamily="2" charset="0"/>
                <a:cs typeface="Poppins" panose="00000500000000000000" pitchFamily="2" charset="0"/>
              </a:rPr>
              <a:t>Problem Identification</a:t>
            </a:r>
            <a:endParaRPr lang="en-US" sz="1800" b="1" dirty="0">
              <a:solidFill>
                <a:schemeClr val="bg1"/>
              </a:solidFill>
            </a:endParaRPr>
          </a:p>
        </p:txBody>
      </p:sp>
      <p:sp>
        <p:nvSpPr>
          <p:cNvPr id="4" name="TextBox 3">
            <a:extLst>
              <a:ext uri="{FF2B5EF4-FFF2-40B4-BE49-F238E27FC236}">
                <a16:creationId xmlns:a16="http://schemas.microsoft.com/office/drawing/2014/main" id="{868C6B38-C714-BE20-E72A-89287A6719D8}"/>
              </a:ext>
            </a:extLst>
          </p:cNvPr>
          <p:cNvSpPr txBox="1"/>
          <p:nvPr/>
        </p:nvSpPr>
        <p:spPr>
          <a:xfrm>
            <a:off x="1301946" y="1479143"/>
            <a:ext cx="6540105" cy="2123658"/>
          </a:xfrm>
          <a:prstGeom prst="rect">
            <a:avLst/>
          </a:prstGeom>
          <a:noFill/>
        </p:spPr>
        <p:txBody>
          <a:bodyPr wrap="square">
            <a:spAutoFit/>
          </a:bodyPr>
          <a:lstStyle/>
          <a:p>
            <a:pPr marL="342900" indent="-342900">
              <a:buClr>
                <a:schemeClr val="bg1"/>
              </a:buClr>
              <a:buFont typeface="+mj-lt"/>
              <a:buAutoNum type="arabicPeriod"/>
            </a:pPr>
            <a:r>
              <a:rPr lang="en-US" sz="1200" dirty="0">
                <a:solidFill>
                  <a:schemeClr val="bg1"/>
                </a:solidFill>
              </a:rPr>
              <a:t>What is the price distribution of vehicles across different segments, and what factors influence pricing variations?</a:t>
            </a:r>
          </a:p>
          <a:p>
            <a:pPr marL="342900" indent="-342900">
              <a:buClr>
                <a:schemeClr val="bg1"/>
              </a:buClr>
              <a:buFont typeface="+mj-lt"/>
              <a:buAutoNum type="arabicPeriod"/>
            </a:pPr>
            <a:r>
              <a:rPr lang="en-US" sz="1200" dirty="0">
                <a:solidFill>
                  <a:schemeClr val="bg1"/>
                </a:solidFill>
              </a:rPr>
              <a:t>What is the relationship between consumer income levels and vehicle pricing, and how does affordability impact purchasing behavior?</a:t>
            </a:r>
          </a:p>
          <a:p>
            <a:pPr marL="342900" indent="-342900">
              <a:buClr>
                <a:schemeClr val="bg1"/>
              </a:buClr>
              <a:buFont typeface="+mj-lt"/>
              <a:buAutoNum type="arabicPeriod"/>
            </a:pPr>
            <a:r>
              <a:rPr lang="en-US" sz="1200" dirty="0">
                <a:solidFill>
                  <a:schemeClr val="bg1"/>
                </a:solidFill>
              </a:rPr>
              <a:t>How do the trends in car sales over time?</a:t>
            </a:r>
          </a:p>
          <a:p>
            <a:pPr marL="342900" indent="-342900">
              <a:buClr>
                <a:schemeClr val="bg1"/>
              </a:buClr>
              <a:buFont typeface="+mj-lt"/>
              <a:buAutoNum type="arabicPeriod"/>
            </a:pPr>
            <a:r>
              <a:rPr lang="en-US" sz="1200" dirty="0">
                <a:solidFill>
                  <a:schemeClr val="bg1"/>
                </a:solidFill>
              </a:rPr>
              <a:t>Which regions exhibit the highest vehicle sales volume, and how does dealership performance correlate with regional demand?</a:t>
            </a:r>
          </a:p>
          <a:p>
            <a:pPr marL="342900" indent="-342900">
              <a:buClr>
                <a:schemeClr val="bg1"/>
              </a:buClr>
              <a:buFont typeface="+mj-lt"/>
              <a:buAutoNum type="arabicPeriod"/>
            </a:pPr>
            <a:r>
              <a:rPr lang="en-US" sz="1200" dirty="0">
                <a:solidFill>
                  <a:schemeClr val="bg1"/>
                </a:solidFill>
              </a:rPr>
              <a:t>How do consumer preferences for car body styles and transmission types vary across regions, and what factors influence these preferences?</a:t>
            </a:r>
          </a:p>
          <a:p>
            <a:pPr marL="342900" indent="-342900">
              <a:buClr>
                <a:schemeClr val="bg1"/>
              </a:buClr>
              <a:buFont typeface="+mj-lt"/>
              <a:buAutoNum type="arabicPeriod"/>
            </a:pPr>
            <a:r>
              <a:rPr lang="en-US" sz="1200" dirty="0">
                <a:solidFill>
                  <a:schemeClr val="bg1"/>
                </a:solidFill>
              </a:rPr>
              <a:t>Which automotive brands or manufacturers demonstrate the strongest market performance, and what factors drive their competitive advantage?</a:t>
            </a:r>
          </a:p>
        </p:txBody>
      </p:sp>
    </p:spTree>
    <p:extLst>
      <p:ext uri="{BB962C8B-B14F-4D97-AF65-F5344CB8AC3E}">
        <p14:creationId xmlns:p14="http://schemas.microsoft.com/office/powerpoint/2010/main" val="3636658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FE02D99B-DF8F-E400-F680-79C409432EE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95DD192-40A5-D92D-55D1-0432531258C6}"/>
              </a:ext>
            </a:extLst>
          </p:cNvPr>
          <p:cNvSpPr txBox="1"/>
          <p:nvPr/>
        </p:nvSpPr>
        <p:spPr>
          <a:xfrm>
            <a:off x="1689497" y="1986975"/>
            <a:ext cx="5765005" cy="584775"/>
          </a:xfrm>
          <a:prstGeom prst="rect">
            <a:avLst/>
          </a:prstGeom>
          <a:noFill/>
        </p:spPr>
        <p:txBody>
          <a:bodyPr wrap="square">
            <a:spAutoFit/>
          </a:bodyPr>
          <a:lstStyle/>
          <a:p>
            <a:pPr algn="ctr"/>
            <a:r>
              <a:rPr lang="en" sz="3200" b="1" dirty="0">
                <a:solidFill>
                  <a:schemeClr val="bg1"/>
                </a:solidFill>
                <a:latin typeface="Poppins" panose="00000500000000000000" pitchFamily="2" charset="0"/>
                <a:cs typeface="Poppins" panose="00000500000000000000" pitchFamily="2" charset="0"/>
              </a:rPr>
              <a:t>Exploratory Data Analysis</a:t>
            </a:r>
            <a:endParaRPr lang="en-US" sz="3200" b="1" dirty="0">
              <a:solidFill>
                <a:schemeClr val="bg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004136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E325A086-F79C-6A6F-B3E7-1DC94D08B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796" y="1249252"/>
            <a:ext cx="4592817" cy="26449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EDC7988-8066-EBB0-8707-2CB55D0CB56F}"/>
              </a:ext>
            </a:extLst>
          </p:cNvPr>
          <p:cNvSpPr txBox="1"/>
          <p:nvPr/>
        </p:nvSpPr>
        <p:spPr>
          <a:xfrm>
            <a:off x="5114924" y="1879251"/>
            <a:ext cx="3499823" cy="1384995"/>
          </a:xfrm>
          <a:prstGeom prst="rect">
            <a:avLst/>
          </a:prstGeom>
          <a:noFill/>
        </p:spPr>
        <p:txBody>
          <a:bodyPr wrap="square">
            <a:spAutoFit/>
          </a:bodyPr>
          <a:lstStyle/>
          <a:p>
            <a:pPr algn="just"/>
            <a:r>
              <a:rPr lang="en-US" sz="1200" dirty="0"/>
              <a:t>The distribution suggests a </a:t>
            </a:r>
            <a:r>
              <a:rPr lang="en-US" sz="1200" b="1" dirty="0">
                <a:solidFill>
                  <a:srgbClr val="5573CD"/>
                </a:solidFill>
              </a:rPr>
              <a:t>predominantly mid-range market</a:t>
            </a:r>
            <a:r>
              <a:rPr lang="en-US" sz="1200" dirty="0"/>
              <a:t>, with affordability being a key factor. However, the presence of high-priced vehicles indicates a luxury segment that caters to a select audience. The right skewness suggests that while high-end cars exist, they are far less common than standard-priced ones.</a:t>
            </a:r>
          </a:p>
        </p:txBody>
      </p:sp>
      <p:sp>
        <p:nvSpPr>
          <p:cNvPr id="2" name="Title 1">
            <a:extLst>
              <a:ext uri="{FF2B5EF4-FFF2-40B4-BE49-F238E27FC236}">
                <a16:creationId xmlns:a16="http://schemas.microsoft.com/office/drawing/2014/main" id="{A743B831-50E1-9199-EDC1-EF61A5E72326}"/>
              </a:ext>
            </a:extLst>
          </p:cNvPr>
          <p:cNvSpPr>
            <a:spLocks noGrp="1"/>
          </p:cNvSpPr>
          <p:nvPr>
            <p:ph type="title"/>
          </p:nvPr>
        </p:nvSpPr>
        <p:spPr>
          <a:xfrm>
            <a:off x="1182343" y="661426"/>
            <a:ext cx="6322219" cy="410239"/>
          </a:xfrm>
        </p:spPr>
        <p:txBody>
          <a:bodyPr>
            <a:normAutofit fontScale="90000"/>
          </a:bodyPr>
          <a:lstStyle/>
          <a:p>
            <a:pPr algn="ctr"/>
            <a:r>
              <a:rPr lang="en-US" sz="1600" dirty="0"/>
              <a:t>Distribution of Car Prices and the Pricing Variations Factors</a:t>
            </a:r>
          </a:p>
        </p:txBody>
      </p:sp>
    </p:spTree>
    <p:extLst>
      <p:ext uri="{BB962C8B-B14F-4D97-AF65-F5344CB8AC3E}">
        <p14:creationId xmlns:p14="http://schemas.microsoft.com/office/powerpoint/2010/main" val="3358104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8778B9-FA60-5239-3460-ABDF02011A9D}"/>
              </a:ext>
            </a:extLst>
          </p:cNvPr>
          <p:cNvSpPr txBox="1"/>
          <p:nvPr/>
        </p:nvSpPr>
        <p:spPr>
          <a:xfrm>
            <a:off x="4572000" y="685185"/>
            <a:ext cx="3915378" cy="3985706"/>
          </a:xfrm>
          <a:prstGeom prst="rect">
            <a:avLst/>
          </a:prstGeom>
          <a:noFill/>
        </p:spPr>
        <p:txBody>
          <a:bodyPr wrap="square">
            <a:spAutoFit/>
          </a:bodyPr>
          <a:lstStyle/>
          <a:p>
            <a:pPr algn="just"/>
            <a:r>
              <a:rPr lang="en-US" sz="1100" dirty="0"/>
              <a:t>The pricing variations are mainly influenced by combination of </a:t>
            </a:r>
            <a:r>
              <a:rPr lang="en-US" sz="1100" b="1" dirty="0">
                <a:solidFill>
                  <a:srgbClr val="5573CD"/>
                </a:solidFill>
              </a:rPr>
              <a:t>performance, brand positioning, and consumer purchasing power </a:t>
            </a:r>
            <a:r>
              <a:rPr lang="en-US" sz="1100" dirty="0"/>
              <a:t>as shown in the correlation heatmap.</a:t>
            </a:r>
          </a:p>
          <a:p>
            <a:pPr algn="just"/>
            <a:endParaRPr lang="en-US" sz="1100" dirty="0"/>
          </a:p>
          <a:p>
            <a:pPr algn="just"/>
            <a:r>
              <a:rPr lang="en-US" sz="1100" dirty="0"/>
              <a:t>Notably, </a:t>
            </a:r>
            <a:r>
              <a:rPr lang="en-US" sz="1100" b="1" dirty="0">
                <a:solidFill>
                  <a:srgbClr val="5573CD"/>
                </a:solidFill>
              </a:rPr>
              <a:t>annual income</a:t>
            </a:r>
            <a:r>
              <a:rPr lang="en-US" sz="1100" dirty="0">
                <a:solidFill>
                  <a:srgbClr val="5573CD"/>
                </a:solidFill>
              </a:rPr>
              <a:t> </a:t>
            </a:r>
            <a:r>
              <a:rPr lang="en-US" sz="1100" dirty="0"/>
              <a:t>exhibits a moderate positive correlation with price, suggesting that higher-income individuals tend to purchase more expensive vehicles. Additionally</a:t>
            </a:r>
            <a:r>
              <a:rPr lang="en-US" sz="1100" b="1" dirty="0">
                <a:solidFill>
                  <a:srgbClr val="5573CD"/>
                </a:solidFill>
              </a:rPr>
              <a:t>, engine-related attributes</a:t>
            </a:r>
            <a:r>
              <a:rPr lang="en-US" sz="1100" dirty="0"/>
              <a:t>, such as </a:t>
            </a:r>
            <a:r>
              <a:rPr lang="en-US" sz="1100" dirty="0">
                <a:solidFill>
                  <a:schemeClr val="tx1"/>
                </a:solidFill>
              </a:rPr>
              <a:t>engine type</a:t>
            </a:r>
            <a:r>
              <a:rPr lang="en-US" sz="1100" dirty="0"/>
              <a:t>, play a role in pricing variations, indicating that more advanced or high-performance engines contribute to higher vehicle costs.</a:t>
            </a:r>
          </a:p>
          <a:p>
            <a:pPr algn="just"/>
            <a:endParaRPr lang="en-US" sz="1100" dirty="0"/>
          </a:p>
          <a:p>
            <a:pPr algn="just"/>
            <a:r>
              <a:rPr lang="en-US" sz="1100" dirty="0"/>
              <a:t>Interestingly, </a:t>
            </a:r>
            <a:r>
              <a:rPr lang="en-US" sz="1100" b="1" dirty="0">
                <a:solidFill>
                  <a:srgbClr val="5573CD"/>
                </a:solidFill>
              </a:rPr>
              <a:t>regional demand patterns </a:t>
            </a:r>
            <a:r>
              <a:rPr lang="en-US" sz="1100" dirty="0"/>
              <a:t>may also influence pricing, as seen in the correlations between dealership performance and price. This suggests that dealerships operating in high-demand areas might sell vehicles at a premium. </a:t>
            </a:r>
          </a:p>
          <a:p>
            <a:pPr algn="just"/>
            <a:endParaRPr lang="en-US" sz="1100" dirty="0"/>
          </a:p>
          <a:p>
            <a:pPr algn="just"/>
            <a:r>
              <a:rPr lang="en-US" sz="1100" dirty="0"/>
              <a:t>However, factors such as </a:t>
            </a:r>
            <a:r>
              <a:rPr lang="en-US" sz="1100" b="1" dirty="0">
                <a:solidFill>
                  <a:srgbClr val="5573CD"/>
                </a:solidFill>
              </a:rPr>
              <a:t>fuel efficiency </a:t>
            </a:r>
            <a:r>
              <a:rPr lang="en-US" sz="1100" dirty="0"/>
              <a:t>(e.g., city MPG and highway MPG) </a:t>
            </a:r>
            <a:r>
              <a:rPr lang="en-US" sz="1100" b="1" dirty="0">
                <a:solidFill>
                  <a:srgbClr val="5573CD"/>
                </a:solidFill>
              </a:rPr>
              <a:t>show weaker correlations</a:t>
            </a:r>
            <a:r>
              <a:rPr lang="en-US" sz="1100" dirty="0"/>
              <a:t>, implying that pricing is not primarily driven by fuel economy but rather by performance, brand positioning, and consumer purchasing power.</a:t>
            </a:r>
          </a:p>
        </p:txBody>
      </p:sp>
      <p:pic>
        <p:nvPicPr>
          <p:cNvPr id="4100" name="Picture 4">
            <a:extLst>
              <a:ext uri="{FF2B5EF4-FFF2-40B4-BE49-F238E27FC236}">
                <a16:creationId xmlns:a16="http://schemas.microsoft.com/office/drawing/2014/main" id="{884580B7-26F6-9096-3907-B4D757CA04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57424"/>
            <a:ext cx="4534694" cy="3628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90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1FF2CD5E-81F8-10E8-9A68-24B39682D2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0610" y="549772"/>
            <a:ext cx="4582777" cy="24963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A29EAC5-314D-3D55-E3DB-25F04B994BFF}"/>
              </a:ext>
            </a:extLst>
          </p:cNvPr>
          <p:cNvSpPr txBox="1"/>
          <p:nvPr/>
        </p:nvSpPr>
        <p:spPr>
          <a:xfrm>
            <a:off x="160733" y="3085623"/>
            <a:ext cx="8822532" cy="1446550"/>
          </a:xfrm>
          <a:prstGeom prst="rect">
            <a:avLst/>
          </a:prstGeom>
          <a:noFill/>
        </p:spPr>
        <p:txBody>
          <a:bodyPr wrap="square">
            <a:spAutoFit/>
          </a:bodyPr>
          <a:lstStyle/>
          <a:p>
            <a:pPr algn="just"/>
            <a:r>
              <a:rPr lang="en-US" sz="1100" dirty="0"/>
              <a:t>This analysis reveals a critical insight into consumer purchasing behavior based on income levels. While higher-income individuals tend to invest in premium and luxury vehicles, </a:t>
            </a:r>
            <a:r>
              <a:rPr lang="en-US" sz="1100" b="1" dirty="0">
                <a:solidFill>
                  <a:srgbClr val="5573CD"/>
                </a:solidFill>
              </a:rPr>
              <a:t>the majority of car buyers, regardless of income, purchase vehicles within a concentrated price range</a:t>
            </a:r>
            <a:r>
              <a:rPr lang="en-US" sz="1100" dirty="0"/>
              <a:t>. This </a:t>
            </a:r>
            <a:r>
              <a:rPr lang="en-US" sz="1100" dirty="0">
                <a:solidFill>
                  <a:schemeClr val="tx1"/>
                </a:solidFill>
              </a:rPr>
              <a:t>suggests that </a:t>
            </a:r>
            <a:r>
              <a:rPr lang="en-US" sz="1100" b="1" dirty="0">
                <a:solidFill>
                  <a:srgbClr val="5573CD"/>
                </a:solidFill>
              </a:rPr>
              <a:t>affordability, financing options, and perceived value</a:t>
            </a:r>
            <a:r>
              <a:rPr lang="en-US" sz="1100" dirty="0"/>
              <a:t> play significant roles in purchase decisions.</a:t>
            </a:r>
          </a:p>
          <a:p>
            <a:pPr algn="just"/>
            <a:endParaRPr lang="en-US" sz="1100" dirty="0"/>
          </a:p>
          <a:p>
            <a:pPr algn="just"/>
            <a:r>
              <a:rPr lang="en-US" sz="1100" dirty="0"/>
              <a:t>The data highlights a key trend: even among high earners, spending on vehicles does not always scale proportionally with income. Instead, practical factors such as </a:t>
            </a:r>
            <a:r>
              <a:rPr lang="en-US" sz="1100" b="1" dirty="0">
                <a:solidFill>
                  <a:srgbClr val="5573CD"/>
                </a:solidFill>
              </a:rPr>
              <a:t>brand preferences, lifestyle choices, and market availability</a:t>
            </a:r>
            <a:r>
              <a:rPr lang="en-US" sz="1100" dirty="0">
                <a:solidFill>
                  <a:schemeClr val="tx1"/>
                </a:solidFill>
              </a:rPr>
              <a:t> influence </a:t>
            </a:r>
            <a:r>
              <a:rPr lang="en-US" sz="1100" dirty="0"/>
              <a:t>purchasing decisions. For businesses, this underscores the importance of targeting different income segments with tailored marketing, financing solutions, and product offerings to maximize sales opportunities.</a:t>
            </a:r>
          </a:p>
        </p:txBody>
      </p:sp>
      <p:sp>
        <p:nvSpPr>
          <p:cNvPr id="8" name="TextBox 7">
            <a:extLst>
              <a:ext uri="{FF2B5EF4-FFF2-40B4-BE49-F238E27FC236}">
                <a16:creationId xmlns:a16="http://schemas.microsoft.com/office/drawing/2014/main" id="{70030318-A7E5-2910-5F09-9D3A51FE2A98}"/>
              </a:ext>
            </a:extLst>
          </p:cNvPr>
          <p:cNvSpPr txBox="1"/>
          <p:nvPr/>
        </p:nvSpPr>
        <p:spPr>
          <a:xfrm>
            <a:off x="1993106" y="88107"/>
            <a:ext cx="5157787" cy="461665"/>
          </a:xfrm>
          <a:prstGeom prst="rect">
            <a:avLst/>
          </a:prstGeom>
          <a:noFill/>
        </p:spPr>
        <p:txBody>
          <a:bodyPr wrap="square">
            <a:spAutoFit/>
          </a:bodyPr>
          <a:lstStyle/>
          <a:p>
            <a:pPr algn="ctr"/>
            <a:r>
              <a:rPr lang="en-US" sz="1200" b="1" dirty="0">
                <a:solidFill>
                  <a:srgbClr val="0E606E"/>
                </a:solidFill>
                <a:latin typeface="Poppins" panose="00000500000000000000" pitchFamily="2" charset="0"/>
                <a:cs typeface="Poppins" panose="00000500000000000000" pitchFamily="2" charset="0"/>
              </a:rPr>
              <a:t>Income vs. Car Price: Understanding Consumer Spending Patterns in the Automotive Market</a:t>
            </a:r>
          </a:p>
        </p:txBody>
      </p:sp>
    </p:spTree>
    <p:extLst>
      <p:ext uri="{BB962C8B-B14F-4D97-AF65-F5344CB8AC3E}">
        <p14:creationId xmlns:p14="http://schemas.microsoft.com/office/powerpoint/2010/main" val="15215264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716</TotalTime>
  <Words>1949</Words>
  <Application>Microsoft Office PowerPoint</Application>
  <PresentationFormat>On-screen Show (16:9)</PresentationFormat>
  <Paragraphs>130</Paragraphs>
  <Slides>19</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Poppins Light</vt:lpstr>
      <vt:lpstr>Poppins SemiBold</vt:lpstr>
      <vt:lpstr>Arial</vt:lpstr>
      <vt:lpstr>Poppins</vt:lpstr>
      <vt:lpstr>Simple Light</vt:lpstr>
      <vt:lpstr>Simple Light</vt:lpstr>
      <vt:lpstr>Analysis of  Car Sales in US</vt:lpstr>
      <vt:lpstr>PowerPoint Presentation</vt:lpstr>
      <vt:lpstr>PowerPoint Presentation</vt:lpstr>
      <vt:lpstr>Dataset</vt:lpstr>
      <vt:lpstr>PowerPoint Presentation</vt:lpstr>
      <vt:lpstr>PowerPoint Presentation</vt:lpstr>
      <vt:lpstr>Distribution of Car Prices and the Pricing Variations Factors</vt:lpstr>
      <vt:lpstr>PowerPoint Presentation</vt:lpstr>
      <vt:lpstr>PowerPoint Presentation</vt:lpstr>
      <vt:lpstr>Car Sales Trend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Arsy Rahmadani</cp:lastModifiedBy>
  <cp:revision>54</cp:revision>
  <dcterms:modified xsi:type="dcterms:W3CDTF">2025-02-20T08:13:19Z</dcterms:modified>
</cp:coreProperties>
</file>