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7" r:id="rId4"/>
    <p:sldId id="264" r:id="rId5"/>
    <p:sldId id="272" r:id="rId6"/>
    <p:sldId id="266" r:id="rId7"/>
    <p:sldId id="268" r:id="rId8"/>
    <p:sldId id="265" r:id="rId9"/>
    <p:sldId id="269" r:id="rId10"/>
    <p:sldId id="270" r:id="rId11"/>
    <p:sldId id="263" r:id="rId12"/>
    <p:sldId id="271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</a:p>
          <a:p>
            <a:endParaRPr lang="en-US" dirty="0"/>
          </a:p>
          <a:p>
            <a:r>
              <a:rPr lang="en-US" sz="2800" dirty="0" smtClean="0"/>
              <a:t>2014.03.13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compact specification </a:t>
            </a:r>
            <a:r>
              <a:rPr lang="en-US" sz="1600" dirty="0" smtClean="0"/>
              <a:t>(at least 1 less (%d, vs. “&lt;&lt;“))</a:t>
            </a:r>
          </a:p>
          <a:p>
            <a:r>
              <a:rPr lang="en-US" dirty="0" smtClean="0"/>
              <a:t>Strings (%s) – replaced to show address %p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09734" y="477128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Libtrace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﻿#define TRACE_LIB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2228" y="4767853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ernel </a:t>
            </a:r>
            <a:r>
              <a:rPr lang="en-US" dirty="0" smtClean="0"/>
              <a:t>main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﻿#define TRACE_IMPL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9734" y="2609273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 </a:t>
            </a:r>
            <a:r>
              <a:rPr lang="en-US" dirty="0" smtClean="0"/>
              <a:t>user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﻿#define TRACE_DECL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“to 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check on field width </a:t>
            </a:r>
            <a:r>
              <a:rPr lang="en-US" dirty="0" smtClean="0">
                <a:sym typeface="Wingdings"/>
              </a:rPr>
              <a:t> user can specify %200000s  </a:t>
            </a:r>
            <a:r>
              <a:rPr lang="en-US" sz="1800" dirty="0" smtClean="0">
                <a:sym typeface="Wingdings"/>
              </a:rPr>
              <a:t>(what can one really do about this?)</a:t>
            </a:r>
          </a:p>
          <a:p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o check on </a:t>
            </a:r>
            <a:r>
              <a:rPr lang="en-US" dirty="0" err="1" smtClean="0">
                <a:sym typeface="Wingdings"/>
              </a:rPr>
              <a:t>argsmax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msgmax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nument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namtblents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it masks are problematic for some.</a:t>
            </a:r>
          </a:p>
          <a:p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pdated mf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28 years </a:t>
            </a:r>
            <a:r>
              <a:rPr lang="en-US" sz="2400" dirty="0" smtClean="0"/>
              <a:t>(as of 2014) of </a:t>
            </a:r>
            <a:r>
              <a:rPr lang="en-US" dirty="0" smtClean="0"/>
              <a:t>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</a:t>
            </a:r>
            <a:r>
              <a:rPr lang="en-US" sz="2200" dirty="0" smtClean="0"/>
              <a:t>(</a:t>
            </a:r>
            <a:r>
              <a:rPr lang="en-US" sz="2200" dirty="0" err="1" smtClean="0"/>
              <a:t>i.e</a:t>
            </a:r>
            <a:r>
              <a:rPr lang="en-US" sz="2200" dirty="0" smtClean="0"/>
              <a:t> use separate interrupt)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2"/>
            <a:r>
              <a:rPr lang="en-US" dirty="0" smtClean="0">
                <a:sym typeface="Wingdings"/>
              </a:rPr>
              <a:t>Maybe it will get “simple”</a:t>
            </a:r>
          </a:p>
          <a:p>
            <a:pPr lvl="2"/>
            <a:r>
              <a:rPr lang="en-US" dirty="0"/>
              <a:t>﻿</a:t>
            </a:r>
            <a:r>
              <a:rPr lang="en-US" sz="1600" dirty="0"/>
              <a:t>https://</a:t>
            </a:r>
            <a:r>
              <a:rPr lang="en-US" sz="1600" dirty="0" err="1"/>
              <a:t>lttng.org</a:t>
            </a:r>
            <a:r>
              <a:rPr lang="en-US" sz="1600" dirty="0"/>
              <a:t>/files/doc/man-pages/man3/lttng-ust.3.</a:t>
            </a:r>
            <a:r>
              <a:rPr lang="en-US" sz="1600" dirty="0" smtClean="0"/>
              <a:t>html</a:t>
            </a:r>
          </a:p>
          <a:p>
            <a:pPr lvl="3"/>
            <a:r>
              <a:rPr lang="en-US" sz="1200" dirty="0"/>
              <a:t>Dated ﻿</a:t>
            </a:r>
            <a:r>
              <a:rPr lang="en-US" sz="1200" dirty="0" smtClean="0"/>
              <a:t>February </a:t>
            </a:r>
            <a:r>
              <a:rPr lang="en-US" sz="1200" dirty="0"/>
              <a:t>16, </a:t>
            </a:r>
            <a:r>
              <a:rPr lang="en-US" sz="1200" dirty="0" smtClean="0"/>
              <a:t>2012</a:t>
            </a:r>
          </a:p>
          <a:p>
            <a:pPr lvl="1"/>
            <a:r>
              <a:rPr lang="en-US" dirty="0" smtClean="0"/>
              <a:t>But, significant parts of TRACE are “general </a:t>
            </a:r>
            <a:r>
              <a:rPr lang="en-US" dirty="0" err="1" smtClean="0"/>
              <a:t>unix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ecently </a:t>
            </a:r>
            <a:r>
              <a:rPr lang="en-US" dirty="0" err="1" smtClean="0"/>
              <a:t>TRACE’d</a:t>
            </a:r>
            <a:r>
              <a:rPr lang="en-US" dirty="0" smtClean="0"/>
              <a:t> on SUNOS (user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read-only,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3" y="1417639"/>
            <a:ext cx="8224373" cy="3724167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1800" dirty="0" smtClean="0"/>
              <a:t>(and complex/sophisticated </a:t>
            </a:r>
            <a:r>
              <a:rPr lang="en-US" sz="1800" dirty="0"/>
              <a:t>too </a:t>
            </a:r>
            <a:r>
              <a:rPr lang="en-US" sz="1800" dirty="0" smtClean="0"/>
              <a:t>– details, controllability)</a:t>
            </a:r>
          </a:p>
          <a:p>
            <a:pPr lvl="1"/>
            <a:r>
              <a:rPr lang="en-US" sz="2000" dirty="0"/>
              <a:t>﻿</a:t>
            </a:r>
            <a:r>
              <a:rPr lang="en-US" sz="2400" dirty="0" smtClean="0"/>
              <a:t>fundamentally:</a:t>
            </a:r>
          </a:p>
          <a:p>
            <a:pPr lvl="2"/>
            <a:r>
              <a:rPr lang="en-US" dirty="0" smtClean="0"/>
              <a:t>a header </a:t>
            </a:r>
            <a:r>
              <a:rPr lang="en-US" sz="1600" dirty="0" smtClean="0"/>
              <a:t>– 2 macros: TRACE and TRACE_CNTL (advanced usage)</a:t>
            </a:r>
          </a:p>
          <a:p>
            <a:pPr lvl="3"/>
            <a:r>
              <a:rPr lang="en-US" sz="1200" dirty="0"/>
              <a:t>﻿can default to </a:t>
            </a:r>
            <a:r>
              <a:rPr lang="en-US" sz="1200" dirty="0" err="1"/>
              <a:t>printf</a:t>
            </a:r>
            <a:r>
              <a:rPr lang="en-US" sz="1200" dirty="0"/>
              <a:t> (</a:t>
            </a:r>
            <a:r>
              <a:rPr lang="en-US" sz="1200" dirty="0" err="1"/>
              <a:t>tlvlS</a:t>
            </a:r>
            <a:r>
              <a:rPr lang="en-US" sz="1200" dirty="0"/>
              <a:t>) (ref </a:t>
            </a:r>
            <a:r>
              <a:rPr lang="en-US" sz="1200" dirty="0" err="1"/>
              <a:t>printf</a:t>
            </a:r>
            <a:r>
              <a:rPr lang="en-US" sz="1200" dirty="0"/>
              <a:t> debugging</a:t>
            </a:r>
            <a:r>
              <a:rPr lang="en-US" sz="1200" dirty="0" smtClean="0"/>
              <a:t>)</a:t>
            </a:r>
            <a:endParaRPr lang="en-US" dirty="0"/>
          </a:p>
          <a:p>
            <a:pPr lvl="2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1600" dirty="0" smtClean="0"/>
          </a:p>
          <a:p>
            <a:pPr lvl="2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ibtrace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78"/>
            <a:ext cx="8229600" cy="53768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fast and slow</a:t>
            </a:r>
          </a:p>
          <a:p>
            <a:r>
              <a:rPr lang="en-US" dirty="0" smtClean="0"/>
              <a:t>fast </a:t>
            </a:r>
            <a:r>
              <a:rPr lang="en-US" sz="2200" dirty="0" smtClean="0"/>
              <a:t>... for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 smtClean="0"/>
              <a:t>﻿trace to memory (file) or memories (files)</a:t>
            </a:r>
          </a:p>
          <a:p>
            <a:pPr lvl="2"/>
            <a:r>
              <a:rPr lang="en-US" dirty="0" smtClean="0"/>
              <a:t>circular – </a:t>
            </a:r>
            <a:r>
              <a:rPr lang="en-US" b="1" dirty="0" smtClean="0"/>
              <a:t>no back pressure </a:t>
            </a:r>
            <a:r>
              <a:rPr lang="en-US" dirty="0" smtClean="0"/>
              <a:t>(just possible contention)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loss, no overwrite with “trigger” functionality</a:t>
            </a:r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 string arguments – they must be “formatted in”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﻿</a:t>
            </a:r>
            <a:r>
              <a:rPr lang="en-US" sz="2200" dirty="0" smtClean="0"/>
              <a:t>I have seen a couple of times where I've wanted to limit the </a:t>
            </a:r>
            <a:r>
              <a:rPr lang="en-US" sz="2200" dirty="0" err="1" smtClean="0"/>
              <a:t>lvlM</a:t>
            </a:r>
            <a:r>
              <a:rPr lang="en-US" sz="2200" dirty="0" smtClean="0"/>
              <a:t> mask.  Never seen where only a few levels on noticeably 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also, to a smaller degree, configuration parameters)</a:t>
            </a:r>
          </a:p>
          <a:p>
            <a:pPr lvl="1"/>
            <a:r>
              <a:rPr lang="en-US" sz="2400" dirty="0" smtClean="0">
                <a:sym typeface="Wingdings"/>
              </a:rPr>
              <a:t>At least an order of magnitude faster/more efficient than general logging to network.</a:t>
            </a:r>
            <a:endParaRPr lang="en-US" sz="2400" dirty="0" smtClean="0"/>
          </a:p>
          <a:p>
            <a:r>
              <a:rPr lang="en-US" dirty="0"/>
              <a:t>s</a:t>
            </a:r>
            <a:r>
              <a:rPr lang="en-US" dirty="0" smtClean="0"/>
              <a:t>low</a:t>
            </a:r>
            <a:r>
              <a:rPr lang="en-US" sz="2400" dirty="0" smtClean="0"/>
              <a:t> – aka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debugging </a:t>
            </a:r>
            <a:r>
              <a:rPr lang="en-US" sz="2400" dirty="0" smtClean="0"/>
              <a:t>(</a:t>
            </a:r>
            <a:r>
              <a:rPr lang="en-US" sz="2400" dirty="0" err="1" smtClean="0"/>
              <a:t>tlvlS</a:t>
            </a:r>
            <a:r>
              <a:rPr lang="en-US" sz="2400" dirty="0" smtClean="0"/>
              <a:t> – no buffer file)</a:t>
            </a:r>
            <a:endParaRPr lang="en-US" sz="2400" dirty="0"/>
          </a:p>
          <a:p>
            <a:pPr lvl="1"/>
            <a:r>
              <a:rPr lang="en-US" sz="2000" dirty="0"/>
              <a:t>aka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 (if </a:t>
            </a:r>
            <a:r>
              <a:rPr lang="en-US" sz="2000" dirty="0" err="1" smtClean="0"/>
              <a:t>mem</a:t>
            </a:r>
            <a:r>
              <a:rPr lang="en-US" sz="2000" dirty="0" smtClean="0"/>
              <a:t>))</a:t>
            </a:r>
          </a:p>
          <a:p>
            <a:pPr lvl="1"/>
            <a:r>
              <a:rPr lang="en-US" sz="2000" dirty="0" smtClean="0"/>
              <a:t>TRACE_LOG_FUNCTION – message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07" y="1300440"/>
            <a:ext cx="8456080" cy="5055910"/>
          </a:xfrm>
        </p:spPr>
        <p:txBody>
          <a:bodyPr>
            <a:normAutofit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step</a:t>
            </a:r>
          </a:p>
          <a:p>
            <a:r>
              <a:rPr lang="en-US" dirty="0" smtClean="0"/>
              <a:t>tightly packing data</a:t>
            </a:r>
          </a:p>
          <a:p>
            <a:r>
              <a:rPr lang="en-US" dirty="0" smtClean="0"/>
              <a:t>“throttling”  (no throttling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28614</TotalTime>
  <Words>345</Words>
  <Application>Microsoft Macintosh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(cont)</vt:lpstr>
      <vt:lpstr>TRACE is NOT</vt:lpstr>
      <vt:lpstr>tshow</vt:lpstr>
      <vt:lpstr>fmt spec</vt:lpstr>
      <vt:lpstr>trace.h 5-in-1</vt:lpstr>
      <vt:lpstr>Issues and “to do”</vt:lpstr>
      <vt:lpstr>Fundamentals</vt:lpstr>
      <vt:lpstr>Basic Features</vt:lpstr>
      <vt:lpstr>Usability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60</cp:revision>
  <dcterms:created xsi:type="dcterms:W3CDTF">2013-01-07T19:42:06Z</dcterms:created>
  <dcterms:modified xsi:type="dcterms:W3CDTF">2015-04-23T01:45:15Z</dcterms:modified>
</cp:coreProperties>
</file>