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7"/>
  </p:notesMasterIdLst>
  <p:handoutMasterIdLst>
    <p:handoutMasterId r:id="rId8"/>
  </p:handoutMasterIdLst>
  <p:sldIdLst>
    <p:sldId id="294" r:id="rId2"/>
    <p:sldId id="275" r:id="rId3"/>
    <p:sldId id="298" r:id="rId4"/>
    <p:sldId id="299" r:id="rId5"/>
    <p:sldId id="30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2">
          <p15:clr>
            <a:srgbClr val="A4A3A4"/>
          </p15:clr>
        </p15:guide>
        <p15:guide id="2" orient="horz" pos="4027">
          <p15:clr>
            <a:srgbClr val="A4A3A4"/>
          </p15:clr>
        </p15:guide>
        <p15:guide id="3" orient="horz" pos="1698">
          <p15:clr>
            <a:srgbClr val="A4A3A4"/>
          </p15:clr>
        </p15:guide>
        <p15:guide id="4" orient="horz" pos="152">
          <p15:clr>
            <a:srgbClr val="A4A3A4"/>
          </p15:clr>
        </p15:guide>
        <p15:guide id="5" orient="horz" pos="2790">
          <p15:clr>
            <a:srgbClr val="A4A3A4"/>
          </p15:clr>
        </p15:guide>
        <p15:guide id="6" orient="horz" pos="604">
          <p15:clr>
            <a:srgbClr val="A4A3A4"/>
          </p15:clr>
        </p15:guide>
        <p15:guide id="7" pos="5616">
          <p15:clr>
            <a:srgbClr val="A4A3A4"/>
          </p15:clr>
        </p15:guide>
        <p15:guide id="8" pos="136">
          <p15:clr>
            <a:srgbClr val="A4A3A4"/>
          </p15:clr>
        </p15:guide>
        <p15:guide id="9" pos="589">
          <p15:clr>
            <a:srgbClr val="A4A3A4"/>
          </p15:clr>
        </p15:guide>
        <p15:guide id="10" pos="4453">
          <p15:clr>
            <a:srgbClr val="A4A3A4"/>
          </p15:clr>
        </p15:guide>
        <p15:guide id="11" pos="5163">
          <p15:clr>
            <a:srgbClr val="A4A3A4"/>
          </p15:clr>
        </p15:guide>
        <p15:guide id="12" pos="46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504E"/>
    <a:srgbClr val="4E4E4E"/>
    <a:srgbClr val="404040"/>
    <a:srgbClr val="004C97"/>
    <a:srgbClr val="63666A"/>
    <a:srgbClr val="99D6EA"/>
    <a:srgbClr val="505050"/>
    <a:srgbClr val="A7A8AA"/>
    <a:srgbClr val="003087"/>
    <a:srgbClr val="0F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522" y="90"/>
      </p:cViewPr>
      <p:guideLst>
        <p:guide orient="horz" pos="4142"/>
        <p:guide orient="horz" pos="4027"/>
        <p:guide orient="horz" pos="1698"/>
        <p:guide orient="horz" pos="152"/>
        <p:guide orient="horz" pos="2790"/>
        <p:guide orient="horz" pos="604"/>
        <p:guide pos="5616"/>
        <p:guide pos="136"/>
        <p:guide pos="589"/>
        <p:guide pos="4453"/>
        <p:guide pos="5163"/>
        <p:guide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DBB872F3-6144-3148-BC13-C063BA20AE80}" type="datetimeFigureOut">
              <a:rPr lang="en-US"/>
              <a:pPr>
                <a:defRPr/>
              </a:pPr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0ACDB0ED-0BEE-9846-B9EA-5C7BFF062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4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531CFD29-8380-B24A-89EC-384D8B8A981B}" type="datetimeFigureOut">
              <a:rPr lang="en-US"/>
              <a:pPr>
                <a:defRPr/>
              </a:pPr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CAD08E57-B576-F641-BEA6-C3D752DF7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Geneva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41924" y="4963772"/>
            <a:ext cx="8499231" cy="1529241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>
              <a:buFontTx/>
              <a:buNone/>
              <a:defRPr sz="200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2pPr>
            <a:lvl3pPr marL="9144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3pPr>
            <a:lvl4pPr marL="13716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4pPr>
            <a:lvl5pPr marL="18288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7762" y="-1"/>
            <a:ext cx="9189720" cy="896936"/>
          </a:xfrm>
          <a:prstGeom prst="rect">
            <a:avLst/>
          </a:prstGeom>
          <a:solidFill>
            <a:srgbClr val="004C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41924" y="3951841"/>
            <a:ext cx="8499232" cy="1003049"/>
          </a:xfrm>
          <a:prstGeom prst="rect">
            <a:avLst/>
          </a:prstGeom>
        </p:spPr>
        <p:txBody>
          <a:bodyPr vert="horz" wrap="square" lIns="0" tIns="4572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defRPr sz="3200" b="1" i="0">
                <a:solidFill>
                  <a:srgbClr val="004C97"/>
                </a:solidFill>
              </a:defRPr>
            </a:lvl1pPr>
            <a:lvl2pPr marL="0" indent="0">
              <a:buFontTx/>
              <a:buNone/>
              <a:defRPr sz="2800" b="1" i="0">
                <a:solidFill>
                  <a:srgbClr val="004C97"/>
                </a:solidFill>
              </a:defRPr>
            </a:lvl2pPr>
            <a:lvl3pPr marL="0" indent="0">
              <a:buFontTx/>
              <a:buNone/>
              <a:defRPr sz="2800" b="1" i="0">
                <a:solidFill>
                  <a:srgbClr val="004C97"/>
                </a:solidFill>
              </a:defRPr>
            </a:lvl3pPr>
            <a:lvl4pPr marL="0" indent="0">
              <a:buFontTx/>
              <a:buNone/>
              <a:defRPr sz="2800" b="1" i="0">
                <a:solidFill>
                  <a:srgbClr val="004C97"/>
                </a:solidFill>
              </a:defRPr>
            </a:lvl4pPr>
            <a:lvl5pPr marL="0" indent="0">
              <a:buFontTx/>
              <a:buNone/>
              <a:defRPr sz="2800" b="1" i="0">
                <a:solidFill>
                  <a:srgbClr val="004C9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14-0218-16D.lr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6" b="25769"/>
          <a:stretch/>
        </p:blipFill>
        <p:spPr>
          <a:xfrm>
            <a:off x="-17762" y="817011"/>
            <a:ext cx="9189720" cy="2966102"/>
          </a:xfrm>
          <a:prstGeom prst="rect">
            <a:avLst/>
          </a:prstGeom>
        </p:spPr>
      </p:pic>
      <p:pic>
        <p:nvPicPr>
          <p:cNvPr id="14" name="Picture 13" descr="FermiLogoBar_DOE_KO_horiz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249843"/>
            <a:ext cx="9010786" cy="3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72513" cy="50593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251752"/>
            <a:ext cx="86868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6504213"/>
            <a:ext cx="675368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57ADAB69-348E-2C41-AF41-E98D046040A4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3" y="6504213"/>
            <a:ext cx="6262118" cy="24287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6504213"/>
            <a:ext cx="414338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971550"/>
            <a:ext cx="4206240" cy="36337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4692452" y="971550"/>
            <a:ext cx="4215383" cy="36337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9365" y="4765101"/>
            <a:ext cx="4205476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92450" y="4765101"/>
            <a:ext cx="4206239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6504213"/>
            <a:ext cx="675368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B099EE7B-C01A-E94A-AA76-2F04CF97FC05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2" y="6504213"/>
            <a:ext cx="6262118" cy="24287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6504213"/>
            <a:ext cx="414338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8600" y="251752"/>
            <a:ext cx="86868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8849"/>
            <a:ext cx="3027894" cy="50226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542712" y="958850"/>
            <a:ext cx="5347605" cy="502267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>
          <a:xfrm>
            <a:off x="736827" y="6504213"/>
            <a:ext cx="675368" cy="241300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09EA2773-F02A-CC43-B1C5-479A1F34EDA7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530601" y="6504213"/>
            <a:ext cx="6262119" cy="250031"/>
          </a:xfrm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979A04A2-726F-2143-A443-7788AF271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254026"/>
            <a:ext cx="86868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24073" y="971550"/>
            <a:ext cx="8686800" cy="372671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686800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36827" y="6504213"/>
            <a:ext cx="675368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8FEA58B7-095F-6844-8E3C-8A1DDD22BF89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3" y="6504213"/>
            <a:ext cx="6251958" cy="24287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6504213"/>
            <a:ext cx="414338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251752"/>
            <a:ext cx="86868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6827" y="6504213"/>
            <a:ext cx="675368" cy="241300"/>
          </a:xfrm>
        </p:spPr>
        <p:txBody>
          <a:bodyPr/>
          <a:lstStyle/>
          <a:p>
            <a:pPr>
              <a:defRPr/>
            </a:pPr>
            <a:fld id="{3C7E1B65-1920-CF40-87B8-818D6517E0EA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0602" y="6504213"/>
            <a:ext cx="6260399" cy="242873"/>
          </a:xfrm>
        </p:spPr>
        <p:txBody>
          <a:bodyPr/>
          <a:lstStyle/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22250" y="254000"/>
            <a:ext cx="8675688" cy="580292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22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Extra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FDACF-6E1B-814B-BDB6-B66F2ED862D6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0603" y="6504213"/>
            <a:ext cx="6272278" cy="242873"/>
          </a:xfrm>
        </p:spPr>
        <p:txBody>
          <a:bodyPr/>
          <a:lstStyle/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51752"/>
            <a:ext cx="86868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205694" y="271556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1979425" y="271556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753205" y="271556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5534456" y="271556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4"/>
          <p:cNvSpPr>
            <a:spLocks noGrp="1"/>
          </p:cNvSpPr>
          <p:nvPr>
            <p:ph type="pic" sz="quarter" idx="23"/>
          </p:nvPr>
        </p:nvSpPr>
        <p:spPr>
          <a:xfrm>
            <a:off x="7300765" y="271556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205694" y="972176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979425" y="972176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753205" y="972176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5534456" y="972176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7300765" y="972176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4"/>
          <p:cNvSpPr>
            <a:spLocks noGrp="1"/>
          </p:cNvSpPr>
          <p:nvPr>
            <p:ph type="pic" sz="quarter" idx="24"/>
          </p:nvPr>
        </p:nvSpPr>
        <p:spPr>
          <a:xfrm>
            <a:off x="205694" y="444880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4"/>
          <p:cNvSpPr>
            <a:spLocks noGrp="1"/>
          </p:cNvSpPr>
          <p:nvPr>
            <p:ph type="pic" sz="quarter" idx="25"/>
          </p:nvPr>
        </p:nvSpPr>
        <p:spPr>
          <a:xfrm>
            <a:off x="1979425" y="444880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3753205" y="444880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4"/>
          <p:cNvSpPr>
            <a:spLocks noGrp="1"/>
          </p:cNvSpPr>
          <p:nvPr>
            <p:ph type="pic" sz="quarter" idx="27"/>
          </p:nvPr>
        </p:nvSpPr>
        <p:spPr>
          <a:xfrm>
            <a:off x="5534456" y="444880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4"/>
          <p:cNvSpPr>
            <a:spLocks noGrp="1"/>
          </p:cNvSpPr>
          <p:nvPr>
            <p:ph type="pic" sz="quarter" idx="28"/>
          </p:nvPr>
        </p:nvSpPr>
        <p:spPr>
          <a:xfrm>
            <a:off x="7300765" y="4448801"/>
            <a:ext cx="1600200" cy="1600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6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6504213"/>
            <a:ext cx="675368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E2EF4938-6162-EE4E-9ED3-73016E21644A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2" y="6504213"/>
            <a:ext cx="6260399" cy="24287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Presenter | Presentation Title or Meeting Title</a:t>
            </a:r>
            <a:endParaRPr lang="en-US" b="1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6504213"/>
            <a:ext cx="414338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Date Placeholder 3"/>
          <p:cNvSpPr txBox="1">
            <a:spLocks/>
          </p:cNvSpPr>
          <p:nvPr/>
        </p:nvSpPr>
        <p:spPr>
          <a:xfrm>
            <a:off x="6450013" y="4477484"/>
            <a:ext cx="1076325" cy="2413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9pPr>
          </a:lstStyle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15900" y="6258863"/>
            <a:ext cx="8699500" cy="197990"/>
            <a:chOff x="600217" y="6258863"/>
            <a:chExt cx="8297721" cy="188846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600217" y="6357936"/>
              <a:ext cx="7190785" cy="0"/>
            </a:xfrm>
            <a:prstGeom prst="line">
              <a:avLst/>
            </a:prstGeom>
            <a:ln w="76200" cmpd="sng">
              <a:solidFill>
                <a:srgbClr val="99D6E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6" descr="FermiLogo_RGB_NALBlue.pn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3781" y="6258863"/>
              <a:ext cx="1044157" cy="18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04" r:id="rId2"/>
    <p:sldLayoutId id="2147484105" r:id="rId3"/>
    <p:sldLayoutId id="2147484120" r:id="rId4"/>
    <p:sldLayoutId id="2147484103" r:id="rId5"/>
    <p:sldLayoutId id="2147484122" r:id="rId6"/>
    <p:sldLayoutId id="2147484116" r:id="rId7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7F7F7F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924" y="5045612"/>
            <a:ext cx="8499231" cy="1390219"/>
          </a:xfrm>
        </p:spPr>
        <p:txBody>
          <a:bodyPr/>
          <a:lstStyle/>
          <a:p>
            <a:r>
              <a:rPr lang="en-US" dirty="0"/>
              <a:t>Ron Rechenmacher	</a:t>
            </a:r>
          </a:p>
          <a:p>
            <a:r>
              <a:rPr lang="en-US" dirty="0"/>
              <a:t>Meeting Title</a:t>
            </a:r>
          </a:p>
          <a:p>
            <a:r>
              <a:rPr lang="en-US" dirty="0"/>
              <a:t>24 July 2020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1924" y="3951841"/>
            <a:ext cx="8499232" cy="1003049"/>
          </a:xfrm>
        </p:spPr>
        <p:txBody>
          <a:bodyPr>
            <a:noAutofit/>
          </a:bodyPr>
          <a:lstStyle/>
          <a:p>
            <a:r>
              <a:rPr lang="en-US" dirty="0"/>
              <a:t>TRACE – fast and slow message logging</a:t>
            </a:r>
          </a:p>
        </p:txBody>
      </p:sp>
    </p:spTree>
    <p:extLst>
      <p:ext uri="{BB962C8B-B14F-4D97-AF65-F5344CB8AC3E}">
        <p14:creationId xmlns:p14="http://schemas.microsoft.com/office/powerpoint/2010/main" val="198959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71551"/>
            <a:ext cx="8672513" cy="3591306"/>
          </a:xfrm>
        </p:spPr>
        <p:txBody>
          <a:bodyPr/>
          <a:lstStyle/>
          <a:p>
            <a:r>
              <a:rPr lang="en-US" dirty="0"/>
              <a:t>Working with “TRACE” since circa 1988</a:t>
            </a:r>
          </a:p>
          <a:p>
            <a:pPr lvl="1"/>
            <a:r>
              <a:rPr lang="en-US" dirty="0"/>
              <a:t>Classically, “message logging” is writing strings to “console” or file (&gt;file) or both (|tee file).</a:t>
            </a:r>
          </a:p>
          <a:p>
            <a:pPr lvl="1"/>
            <a:r>
              <a:rPr lang="en-US" dirty="0"/>
              <a:t>“Tracing” implies a more detailed view.</a:t>
            </a:r>
          </a:p>
          <a:p>
            <a:pPr lvl="2"/>
            <a:r>
              <a:rPr lang="en-US" dirty="0"/>
              <a:t>Performance impact assumed (hoped/desired) to be minimal</a:t>
            </a:r>
          </a:p>
          <a:p>
            <a:pPr lvl="3"/>
            <a:r>
              <a:rPr lang="en-US" dirty="0"/>
              <a:t>Execution order (race conditions) not impacted</a:t>
            </a:r>
          </a:p>
          <a:p>
            <a:pPr lvl="4"/>
            <a:r>
              <a:rPr lang="en-US" dirty="0">
                <a:solidFill>
                  <a:srgbClr val="50504E"/>
                </a:solidFill>
              </a:rPr>
              <a:t>Race condition (error) will occur w/ or w/o “tracing”</a:t>
            </a:r>
          </a:p>
          <a:p>
            <a:pPr lvl="2"/>
            <a:r>
              <a:rPr lang="en-US" dirty="0">
                <a:solidFill>
                  <a:srgbClr val="50504E"/>
                </a:solidFill>
              </a:rPr>
              <a:t>More details means: </a:t>
            </a:r>
            <a:r>
              <a:rPr lang="en-US" dirty="0" err="1">
                <a:solidFill>
                  <a:srgbClr val="50504E"/>
                </a:solidFill>
              </a:rPr>
              <a:t>tid</a:t>
            </a:r>
            <a:r>
              <a:rPr lang="en-US" dirty="0">
                <a:solidFill>
                  <a:srgbClr val="50504E"/>
                </a:solidFill>
              </a:rPr>
              <a:t>, </a:t>
            </a:r>
            <a:r>
              <a:rPr lang="en-US" dirty="0" err="1">
                <a:solidFill>
                  <a:srgbClr val="50504E"/>
                </a:solidFill>
              </a:rPr>
              <a:t>cpu</a:t>
            </a:r>
            <a:r>
              <a:rPr lang="en-US" dirty="0">
                <a:solidFill>
                  <a:srgbClr val="50504E"/>
                </a:solidFill>
              </a:rPr>
              <a:t>, and (possibly) interactions with kernel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or message logging or both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A96D49F-E75B-CA4C-9755-57CB093C34C1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Presenter | Presentation Title or Meeting Title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29DB0A-9319-44F2-A177-A4A3CED3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43534"/>
            <a:ext cx="8672513" cy="5346954"/>
          </a:xfrm>
        </p:spPr>
        <p:txBody>
          <a:bodyPr/>
          <a:lstStyle/>
          <a:p>
            <a:r>
              <a:rPr lang="en-US" dirty="0"/>
              <a:t>Real time embedded – </a:t>
            </a:r>
            <a:r>
              <a:rPr lang="en-US" dirty="0" err="1"/>
              <a:t>iRMX</a:t>
            </a:r>
            <a:endParaRPr lang="en-US" dirty="0"/>
          </a:p>
          <a:p>
            <a:pPr lvl="1"/>
            <a:r>
              <a:rPr lang="en-US" dirty="0"/>
              <a:t>Simple console</a:t>
            </a:r>
          </a:p>
          <a:p>
            <a:pPr lvl="1"/>
            <a:r>
              <a:rPr lang="en-US" dirty="0"/>
              <a:t>Dynamic level control</a:t>
            </a:r>
          </a:p>
          <a:p>
            <a:r>
              <a:rPr lang="en-US" dirty="0"/>
              <a:t>PSOS, VxWorks</a:t>
            </a:r>
          </a:p>
          <a:p>
            <a:pPr lvl="1"/>
            <a:r>
              <a:rPr lang="en-US" dirty="0"/>
              <a:t>Memory and console (fast and slow)</a:t>
            </a:r>
          </a:p>
          <a:p>
            <a:pPr lvl="1"/>
            <a:r>
              <a:rPr lang="en-US" dirty="0"/>
              <a:t>Flat memory space – kernel switch hook, interrupt hook</a:t>
            </a:r>
          </a:p>
          <a:p>
            <a:pPr lvl="1"/>
            <a:r>
              <a:rPr lang="en-US" dirty="0"/>
              <a:t>“freeze” but not trigger, Remote trace show </a:t>
            </a:r>
          </a:p>
          <a:p>
            <a:r>
              <a:rPr lang="en-US" dirty="0"/>
              <a:t>Linux – pre-hook</a:t>
            </a:r>
          </a:p>
          <a:p>
            <a:pPr lvl="1"/>
            <a:r>
              <a:rPr lang="en-US" dirty="0"/>
              <a:t>Kernel patch – non-</a:t>
            </a:r>
            <a:r>
              <a:rPr lang="en-US" dirty="0" err="1"/>
              <a:t>syscall</a:t>
            </a:r>
            <a:r>
              <a:rPr lang="en-US" dirty="0"/>
              <a:t> interrupt  (time, </a:t>
            </a:r>
            <a:r>
              <a:rPr lang="en-US" dirty="0" err="1"/>
              <a:t>pid</a:t>
            </a:r>
            <a:r>
              <a:rPr lang="en-US" dirty="0"/>
              <a:t> available directly in kernel</a:t>
            </a:r>
          </a:p>
          <a:p>
            <a:r>
              <a:rPr lang="en-US" dirty="0"/>
              <a:t>Linux – hooks, </a:t>
            </a:r>
            <a:r>
              <a:rPr lang="en-US" dirty="0" err="1"/>
              <a:t>vsyscall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Memory map file, no system call expect at </a:t>
            </a:r>
            <a:r>
              <a:rPr lang="en-US" dirty="0" err="1"/>
              <a:t>init</a:t>
            </a:r>
            <a:r>
              <a:rPr lang="en-US" dirty="0"/>
              <a:t> and fork</a:t>
            </a:r>
          </a:p>
          <a:p>
            <a:pPr lvl="1"/>
            <a:r>
              <a:rPr lang="en-US" dirty="0" err="1"/>
              <a:t>Userspace</a:t>
            </a:r>
            <a:r>
              <a:rPr lang="en-US" dirty="0"/>
              <a:t> only, kernel module, or compiled in (kernel patch)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3FFFC-1D08-4C1B-A3C9-3636BCFF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2E26-2E3B-4637-AE29-1740FE85A9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7ADAB69-348E-2C41-AF41-E98D046040A4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476-9EEB-4D10-A73A-78C30F1F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Presenter | Presentation Title or Meeting Title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6109-7848-4D63-A6BC-5B16E36A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9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A4E9D6-1086-449E-B39A-844A4D92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8672513" cy="4222242"/>
          </a:xfrm>
        </p:spPr>
        <p:txBody>
          <a:bodyPr/>
          <a:lstStyle/>
          <a:p>
            <a:r>
              <a:rPr lang="en-US" dirty="0"/>
              <a:t>Fast</a:t>
            </a:r>
          </a:p>
          <a:p>
            <a:pPr lvl="1"/>
            <a:r>
              <a:rPr lang="en-US" dirty="0"/>
              <a:t>No system call</a:t>
            </a:r>
          </a:p>
          <a:p>
            <a:pPr lvl="1"/>
            <a:r>
              <a:rPr lang="en-US" dirty="0"/>
              <a:t>Delayed formatting</a:t>
            </a:r>
          </a:p>
          <a:p>
            <a:pPr lvl="1"/>
            <a:r>
              <a:rPr lang="en-US" dirty="0"/>
              <a:t>Limitations – i.e. message size</a:t>
            </a:r>
          </a:p>
          <a:p>
            <a:pPr lvl="1"/>
            <a:r>
              <a:rPr lang="en-US" dirty="0"/>
              <a:t>Circular buffer - (configurable) memory allocation</a:t>
            </a:r>
          </a:p>
          <a:p>
            <a:pPr lvl="2"/>
            <a:r>
              <a:rPr lang="en-US" dirty="0"/>
              <a:t>Triggerable freeze</a:t>
            </a:r>
          </a:p>
          <a:p>
            <a:pPr lvl="1"/>
            <a:r>
              <a:rPr lang="en-US" dirty="0"/>
              <a:t>Shared mem vs. memory mapped file</a:t>
            </a:r>
          </a:p>
          <a:p>
            <a:pPr lvl="2"/>
            <a:r>
              <a:rPr lang="en-US" dirty="0"/>
              <a:t>File writing – benefit outweighs the detriment.</a:t>
            </a:r>
          </a:p>
          <a:p>
            <a:pPr lvl="3"/>
            <a:r>
              <a:rPr lang="en-US" dirty="0"/>
              <a:t>Can be bypassed – file in </a:t>
            </a:r>
            <a:r>
              <a:rPr lang="en-US" dirty="0" err="1"/>
              <a:t>ramdisk</a:t>
            </a:r>
            <a:endParaRPr lang="en-US" dirty="0"/>
          </a:p>
          <a:p>
            <a:pPr lvl="2"/>
            <a:r>
              <a:rPr lang="en-US" dirty="0"/>
              <a:t>Kernel /proc/</a:t>
            </a:r>
            <a:r>
              <a:rPr lang="en-US" dirty="0" err="1"/>
              <a:t>virtual_file</a:t>
            </a:r>
            <a:r>
              <a:rPr lang="en-US" dirty="0"/>
              <a:t> allows memory map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91BFC5-E633-431E-BF94-5B5B7FA6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Fast, Slow, or Both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861A-84B0-4DF7-A6C6-13F2FD7A59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7ADAB69-348E-2C41-AF41-E98D046040A4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A021-C6D9-484A-97A4-F86ACA86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Presenter | Presentation Title or Meeting Title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875C-4067-4CC6-B7B9-C13E4063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0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1C2CE5-30DA-4E4F-A5AC-01FF72CF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</a:t>
            </a:r>
          </a:p>
          <a:p>
            <a:pPr lvl="1"/>
            <a:r>
              <a:rPr lang="en-US" dirty="0"/>
              <a:t>Complete message formatting</a:t>
            </a:r>
          </a:p>
          <a:p>
            <a:pPr lvl="1"/>
            <a:r>
              <a:rPr lang="en-US" dirty="0"/>
              <a:t>System call</a:t>
            </a:r>
          </a:p>
          <a:p>
            <a:pPr lvl="2"/>
            <a:r>
              <a:rPr lang="en-US" dirty="0"/>
              <a:t>Might as well have multiple</a:t>
            </a:r>
          </a:p>
          <a:p>
            <a:r>
              <a:rPr lang="en-US" dirty="0"/>
              <a:t>Both</a:t>
            </a:r>
          </a:p>
          <a:p>
            <a:pPr lvl="1"/>
            <a:r>
              <a:rPr lang="en-US" dirty="0"/>
              <a:t>Slow happens less often</a:t>
            </a:r>
          </a:p>
          <a:p>
            <a:pPr lvl="1"/>
            <a:r>
              <a:rPr lang="en-US" dirty="0"/>
              <a:t>Every slow might as well be fast also</a:t>
            </a:r>
          </a:p>
          <a:p>
            <a:pPr lvl="1"/>
            <a:r>
              <a:rPr lang="en-US" dirty="0"/>
              <a:t>Nice if slow and fast have same timestamp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47CB-B244-488E-89A5-69B9B44C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Fast, Slow or Both - 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9793-A014-4C05-B1CF-1A21064F09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7ADAB69-348E-2C41-AF41-E98D046040A4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A909-8673-44A2-A1E1-0DA7220D9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Presenter | Presentation Title or Meeting Title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C5613-A7D0-4C42-93D7-01D598C06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3855"/>
      </p:ext>
    </p:extLst>
  </p:cSld>
  <p:clrMapOvr>
    <a:masterClrMapping/>
  </p:clrMapOvr>
</p:sld>
</file>

<file path=ppt/theme/theme1.xml><?xml version="1.0" encoding="utf-8"?>
<a:theme xmlns:a="http://schemas.openxmlformats.org/drawingml/2006/main" name="Fermilab_PPT_090815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4CE75730-A44F-4471-A8FF-470C7B8A2015}" vid="{32B1118D-1336-475A-BF88-2F7E19A1F7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Fermilab Template</Template>
  <TotalTime>95</TotalTime>
  <Words>334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Fermilab_PPT_090815</vt:lpstr>
      <vt:lpstr>PowerPoint Presentation</vt:lpstr>
      <vt:lpstr>Tracing or message logging or both</vt:lpstr>
      <vt:lpstr>Brief History</vt:lpstr>
      <vt:lpstr>Fast, Slow, or Both</vt:lpstr>
      <vt:lpstr>Fast, Slow or Both - continued</vt:lpstr>
    </vt:vector>
  </TitlesOfParts>
  <Company>Sandbox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D Rechenmacher</dc:creator>
  <cp:lastModifiedBy>Ronald D Rechenmacher</cp:lastModifiedBy>
  <cp:revision>9</cp:revision>
  <cp:lastPrinted>2014-01-20T19:40:21Z</cp:lastPrinted>
  <dcterms:created xsi:type="dcterms:W3CDTF">2020-03-22T19:32:11Z</dcterms:created>
  <dcterms:modified xsi:type="dcterms:W3CDTF">2020-07-24T20:47:32Z</dcterms:modified>
</cp:coreProperties>
</file>