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7" r:id="rId4"/>
    <p:sldId id="264" r:id="rId5"/>
    <p:sldId id="266" r:id="rId6"/>
    <p:sldId id="268" r:id="rId7"/>
    <p:sldId id="265" r:id="rId8"/>
    <p:sldId id="269" r:id="rId9"/>
    <p:sldId id="270" r:id="rId10"/>
    <p:sldId id="258" r:id="rId11"/>
    <p:sldId id="259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BFDB-231B-674F-910D-B890E9DE9DBA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A9A3-DF69-5741-AC82-500B60F0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A2E6-C9CE-534C-9D4C-804D2B58C14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FC237-02D5-534B-8234-1802D5F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FC237-02D5-534B-8234-1802D5F531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B30F-4784-EF47-9BA3-BEEF06E9E02C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DC0-0B9D-A54E-8359-2B0104417767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FCA-27F0-6A4C-9E06-A43F4AA1DA0B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F6ED-B1C8-D948-A600-E6C546B0EC74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F1A-42E6-F941-8B0D-E3FD3430E673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8030-5F35-EC47-AD85-5EE30A5D6FAD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64-95A6-F74D-A794-A05915FAEEC1}" type="datetime1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E919-B6B9-3B4B-B09D-97116761E1AC}" type="datetime1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E99-0E05-EC47-BCC0-E91FDDCCA8B7}" type="datetime1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220B-6E41-5244-A91F-1E491E52B031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DB3-88FB-AF4A-89D2-F9DB3096AC7B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099-9EBC-A04D-8D07-3FE1BF80B03E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(Ron’s) TRACE 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Unix Systems “tracing”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25072"/>
          </a:xfrm>
        </p:spPr>
        <p:txBody>
          <a:bodyPr/>
          <a:lstStyle/>
          <a:p>
            <a:r>
              <a:rPr lang="en-US" dirty="0" smtClean="0"/>
              <a:t>Application points</a:t>
            </a:r>
          </a:p>
          <a:p>
            <a:r>
              <a:rPr lang="en-US" dirty="0" smtClean="0"/>
              <a:t>Timestamps (delta time)</a:t>
            </a:r>
          </a:p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02850"/>
            <a:ext cx="8229600" cy="140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Scheduling changes</a:t>
            </a:r>
          </a:p>
          <a:p>
            <a:r>
              <a:rPr lang="en-US" dirty="0" smtClean="0"/>
              <a:t>Interrupts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660" y="3925457"/>
            <a:ext cx="8229600" cy="77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 Adds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0"/>
            <a:ext cx="8528242" cy="4525963"/>
          </a:xfrm>
        </p:spPr>
        <p:txBody>
          <a:bodyPr/>
          <a:lstStyle/>
          <a:p>
            <a:r>
              <a:rPr lang="en-US" dirty="0" smtClean="0"/>
              <a:t>User space – </a:t>
            </a:r>
            <a:r>
              <a:rPr lang="en-US" dirty="0" err="1" smtClean="0"/>
              <a:t>mmap</a:t>
            </a:r>
            <a:r>
              <a:rPr lang="en-US" dirty="0" smtClean="0"/>
              <a:t> file</a:t>
            </a:r>
          </a:p>
          <a:p>
            <a:r>
              <a:rPr lang="en-US" sz="2800" dirty="0" smtClean="0"/>
              <a:t>Kernel module that creates file that user space </a:t>
            </a:r>
            <a:r>
              <a:rPr lang="en-US" sz="2800" dirty="0" err="1" smtClean="0"/>
              <a:t>mmaps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Currently, </a:t>
            </a:r>
            <a:r>
              <a:rPr lang="en-US" sz="2400" dirty="0" err="1" smtClean="0"/>
              <a:t>mmap</a:t>
            </a:r>
            <a:r>
              <a:rPr lang="en-US" sz="2400" dirty="0" smtClean="0"/>
              <a:t> critical section read-only, but </a:t>
            </a:r>
            <a:r>
              <a:rPr lang="en-US" sz="2400" dirty="0" err="1" smtClean="0"/>
              <a:t>lvl</a:t>
            </a:r>
            <a:r>
              <a:rPr lang="en-US" sz="2400" dirty="0" smtClean="0"/>
              <a:t> </a:t>
            </a:r>
            <a:r>
              <a:rPr lang="en-US" sz="2400" dirty="0" err="1" smtClean="0"/>
              <a:t>msk</a:t>
            </a:r>
            <a:r>
              <a:rPr lang="en-US" sz="2400" dirty="0" smtClean="0"/>
              <a:t> could be scribbled on causing excessive </a:t>
            </a:r>
            <a:r>
              <a:rPr lang="en-US" sz="2400" dirty="0" err="1" smtClean="0"/>
              <a:t>printk’s</a:t>
            </a:r>
            <a:endParaRPr lang="en-US" sz="2400" dirty="0" smtClean="0"/>
          </a:p>
          <a:p>
            <a:pPr lvl="2"/>
            <a:r>
              <a:rPr lang="en-US" sz="2000" dirty="0" smtClean="0"/>
              <a:t>Could disable </a:t>
            </a:r>
            <a:r>
              <a:rPr lang="en-US" sz="2000" dirty="0" err="1" smtClean="0"/>
              <a:t>printk’s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78970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09734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77637" y="3786909"/>
            <a:ext cx="6573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0970" y="2609273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27 years (as of 2013) “trace”</a:t>
            </a:r>
          </a:p>
          <a:p>
            <a:pPr lvl="1"/>
            <a:r>
              <a:rPr lang="en-US" dirty="0" err="1" smtClean="0"/>
              <a:t>iRMX</a:t>
            </a:r>
            <a:r>
              <a:rPr lang="en-US" dirty="0" smtClean="0"/>
              <a:t>, </a:t>
            </a:r>
            <a:r>
              <a:rPr lang="en-US" dirty="0" err="1" smtClean="0"/>
              <a:t>VxWorks</a:t>
            </a:r>
            <a:r>
              <a:rPr lang="en-US" dirty="0" smtClean="0"/>
              <a:t>, Linux</a:t>
            </a:r>
          </a:p>
          <a:p>
            <a:pPr lvl="1"/>
            <a:r>
              <a:rPr lang="en-US" dirty="0" smtClean="0"/>
              <a:t>OS interaction and timing</a:t>
            </a:r>
          </a:p>
          <a:p>
            <a:r>
              <a:rPr lang="en-US" dirty="0" smtClean="0"/>
              <a:t>Another year or so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lttng.org</a:t>
            </a:r>
            <a:r>
              <a:rPr lang="en-US" dirty="0" smtClean="0">
                <a:sym typeface="Wingdings"/>
              </a:rPr>
              <a:t> (w/ user space)</a:t>
            </a:r>
          </a:p>
          <a:p>
            <a:pPr lvl="1"/>
            <a:r>
              <a:rPr lang="en-US" dirty="0" smtClean="0">
                <a:sym typeface="Wingdings"/>
              </a:rPr>
              <a:t>(too) Sophisticated, SLF6 kernel needs patch</a:t>
            </a:r>
          </a:p>
          <a:p>
            <a:pPr lvl="1"/>
            <a:r>
              <a:rPr lang="en-US" dirty="0"/>
              <a:t>﻿</a:t>
            </a:r>
            <a:r>
              <a:rPr lang="en-US" sz="2000" dirty="0"/>
              <a:t>https://</a:t>
            </a:r>
            <a:r>
              <a:rPr lang="en-US" sz="2000" dirty="0" err="1"/>
              <a:t>lttng.org</a:t>
            </a:r>
            <a:r>
              <a:rPr lang="en-US" sz="2000" dirty="0"/>
              <a:t>/files/doc/man-pages/man3/lttng-ust.3.</a:t>
            </a:r>
            <a:r>
              <a:rPr lang="en-US" sz="2000" dirty="0" smtClean="0"/>
              <a:t>html</a:t>
            </a:r>
          </a:p>
          <a:p>
            <a:pPr lvl="2"/>
            <a:r>
              <a:rPr lang="en-US" sz="1600" dirty="0"/>
              <a:t>Dated ﻿</a:t>
            </a:r>
            <a:r>
              <a:rPr lang="en-US" sz="1600" dirty="0" smtClean="0"/>
              <a:t>February </a:t>
            </a:r>
            <a:r>
              <a:rPr lang="en-US" sz="1600" dirty="0"/>
              <a:t>16, 2012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“Recently”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syscall</a:t>
            </a:r>
            <a:r>
              <a:rPr lang="en-US" dirty="0" smtClean="0"/>
              <a:t>/</a:t>
            </a:r>
            <a:r>
              <a:rPr lang="en-US" dirty="0" err="1" smtClean="0"/>
              <a:t>vDSO</a:t>
            </a:r>
            <a:endParaRPr lang="en-US" dirty="0" smtClean="0"/>
          </a:p>
          <a:p>
            <a:r>
              <a:rPr lang="en-US" dirty="0" err="1" smtClean="0"/>
              <a:t>cmpxchg</a:t>
            </a:r>
            <a:r>
              <a:rPr lang="en-US" dirty="0" smtClean="0"/>
              <a:t> – c/</a:t>
            </a:r>
            <a:r>
              <a:rPr lang="en-US" dirty="0" err="1" smtClean="0"/>
              <a:t>c++</a:t>
            </a:r>
            <a:r>
              <a:rPr lang="en-US" dirty="0" smtClean="0"/>
              <a:t>11 atomics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Thread local storage as part of c/</a:t>
            </a:r>
            <a:r>
              <a:rPr lang="en-US" dirty="0" err="1" smtClean="0"/>
              <a:t>c++</a:t>
            </a:r>
            <a:r>
              <a:rPr lang="en-US" dirty="0" smtClean="0"/>
              <a:t>11</a:t>
            </a:r>
          </a:p>
          <a:p>
            <a:r>
              <a:rPr lang="en-US" dirty="0" smtClean="0"/>
              <a:t>Kernel event tracing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mmap</a:t>
            </a:r>
            <a:r>
              <a:rPr lang="en-US" dirty="0" smtClean="0"/>
              <a:t> </a:t>
            </a:r>
            <a:r>
              <a:rPr lang="en-US" dirty="0" err="1" smtClean="0"/>
              <a:t>readonly</a:t>
            </a:r>
            <a:r>
              <a:rPr lang="en-US" dirty="0" smtClean="0"/>
              <a:t>, no </a:t>
            </a:r>
            <a:r>
              <a:rPr lang="en-US" dirty="0" err="1" smtClean="0"/>
              <a:t>printk</a:t>
            </a:r>
            <a:r>
              <a:rPr lang="en-US" dirty="0" smtClean="0"/>
              <a:t> module option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syscall</a:t>
            </a:r>
            <a:r>
              <a:rPr lang="en-US" dirty="0" smtClean="0"/>
              <a:t> (except at </a:t>
            </a:r>
            <a:r>
              <a:rPr lang="en-US" dirty="0" err="1" smtClean="0"/>
              <a:t>init</a:t>
            </a:r>
            <a:r>
              <a:rPr lang="en-US" dirty="0" smtClean="0"/>
              <a:t>) tracing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537" y="1417639"/>
            <a:ext cx="8461927" cy="4459818"/>
          </a:xfrm>
        </p:spPr>
        <p:txBody>
          <a:bodyPr>
            <a:normAutofit/>
          </a:bodyPr>
          <a:lstStyle/>
          <a:p>
            <a:r>
              <a:rPr lang="en-US" dirty="0"/>
              <a:t>﻿simple ... </a:t>
            </a:r>
            <a:r>
              <a:rPr lang="en-US" sz="2800" dirty="0" smtClean="0"/>
              <a:t>(and </a:t>
            </a:r>
            <a:r>
              <a:rPr lang="en-US" sz="2800" dirty="0"/>
              <a:t>complex too </a:t>
            </a:r>
            <a:r>
              <a:rPr lang="en-US" sz="2800" dirty="0" smtClean="0"/>
              <a:t>- ref. </a:t>
            </a:r>
            <a:r>
              <a:rPr lang="en-US" sz="2800" dirty="0"/>
              <a:t>trace is </a:t>
            </a:r>
            <a:r>
              <a:rPr lang="en-US" sz="2800" dirty="0" smtClean="0"/>
              <a:t>controllable)</a:t>
            </a:r>
          </a:p>
          <a:p>
            <a:pPr lvl="1"/>
            <a:r>
              <a:rPr lang="en-US" sz="2000" dirty="0"/>
              <a:t>﻿</a:t>
            </a:r>
            <a:r>
              <a:rPr lang="en-US" dirty="0"/>
              <a:t>a </a:t>
            </a:r>
            <a:r>
              <a:rPr lang="en-US" dirty="0" smtClean="0"/>
              <a:t>header </a:t>
            </a:r>
            <a:r>
              <a:rPr lang="en-US" sz="2000" dirty="0" smtClean="0"/>
              <a:t>– 2 macros TRACE and TRACE_CNTL</a:t>
            </a:r>
          </a:p>
          <a:p>
            <a:pPr lvl="2"/>
            <a:r>
              <a:rPr lang="en-US" sz="1600" dirty="0"/>
              <a:t>﻿can default to </a:t>
            </a:r>
            <a:r>
              <a:rPr lang="en-US" sz="1600" dirty="0" err="1"/>
              <a:t>printf</a:t>
            </a:r>
            <a:r>
              <a:rPr lang="en-US" sz="1600" dirty="0"/>
              <a:t> (</a:t>
            </a:r>
            <a:r>
              <a:rPr lang="en-US" sz="1600" dirty="0" err="1"/>
              <a:t>tlvlS</a:t>
            </a:r>
            <a:r>
              <a:rPr lang="en-US" sz="1600" dirty="0"/>
              <a:t>) (ref </a:t>
            </a:r>
            <a:r>
              <a:rPr lang="en-US" sz="1600" dirty="0" err="1"/>
              <a:t>printf</a:t>
            </a:r>
            <a:r>
              <a:rPr lang="en-US" sz="1600" dirty="0"/>
              <a:t> debugging</a:t>
            </a:r>
            <a:r>
              <a:rPr lang="en-US" sz="1600" dirty="0" smtClean="0"/>
              <a:t>)</a:t>
            </a:r>
            <a:endParaRPr lang="en-US" dirty="0"/>
          </a:p>
          <a:p>
            <a:pPr lvl="1"/>
            <a:r>
              <a:rPr lang="en-US" dirty="0"/>
              <a:t>﻿a header </a:t>
            </a:r>
            <a:r>
              <a:rPr lang="en-US" dirty="0" smtClean="0"/>
              <a:t>+ </a:t>
            </a:r>
            <a:r>
              <a:rPr lang="en-US" dirty="0"/>
              <a:t>show/control utility </a:t>
            </a:r>
            <a:r>
              <a:rPr lang="en-US" dirty="0" smtClean="0"/>
              <a:t>+ *</a:t>
            </a:r>
            <a:endParaRPr lang="en-US" sz="2000" dirty="0" smtClean="0"/>
          </a:p>
          <a:p>
            <a:pPr lvl="1"/>
            <a:r>
              <a:rPr lang="en-US" dirty="0"/>
              <a:t>﻿</a:t>
            </a:r>
            <a:r>
              <a:rPr lang="en-US" dirty="0" smtClean="0"/>
              <a:t>above +</a:t>
            </a:r>
            <a:r>
              <a:rPr lang="en-US" dirty="0"/>
              <a:t> </a:t>
            </a:r>
            <a:r>
              <a:rPr lang="en-US" dirty="0" smtClean="0"/>
              <a:t>kernel module</a:t>
            </a:r>
          </a:p>
          <a:p>
            <a:pPr lvl="1"/>
            <a:r>
              <a:rPr lang="en-US" dirty="0" err="1" smtClean="0"/>
              <a:t>libtrace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400" dirty="0"/>
              <a:t>﻿</a:t>
            </a:r>
            <a:r>
              <a:rPr lang="en-US" sz="2400" dirty="0" err="1"/>
              <a:t>printf</a:t>
            </a:r>
            <a:r>
              <a:rPr lang="en-US" sz="2400" dirty="0"/>
              <a:t> debugging - or not  (</a:t>
            </a:r>
            <a:r>
              <a:rPr lang="en-US" sz="2400" dirty="0" err="1"/>
              <a:t>tlvlS</a:t>
            </a:r>
            <a:r>
              <a:rPr lang="en-US" sz="2400" dirty="0"/>
              <a:t> and TRACE_LOG_FUNCTION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ka console logging  (controllable – timestamps match w/ </a:t>
            </a:r>
            <a:r>
              <a:rPr lang="en-US" sz="2000" dirty="0" err="1" smtClean="0"/>
              <a:t>mem</a:t>
            </a:r>
            <a:r>
              <a:rPr lang="en-US" sz="20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537" y="5956370"/>
            <a:ext cx="69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- optionally</a:t>
            </a:r>
            <a:r>
              <a:rPr lang="en-US" sz="2400" dirty="0"/>
              <a:t>/desirable </a:t>
            </a:r>
            <a:r>
              <a:rPr lang="en-US" sz="2400" dirty="0" err="1"/>
              <a:t>tdelta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﻿everything on 1 line</a:t>
            </a:r>
          </a:p>
          <a:p>
            <a:pPr lvl="1"/>
            <a:r>
              <a:rPr lang="en-US" sz="2000" dirty="0"/>
              <a:t>﻿</a:t>
            </a:r>
            <a:r>
              <a:rPr lang="en-US" dirty="0"/>
              <a:t>part of the </a:t>
            </a:r>
            <a:r>
              <a:rPr lang="en-US" dirty="0" err="1"/>
              <a:t>unix</a:t>
            </a:r>
            <a:r>
              <a:rPr lang="en-US" dirty="0"/>
              <a:t> philosophy -- filter</a:t>
            </a:r>
          </a:p>
          <a:p>
            <a:r>
              <a:rPr lang="en-US" dirty="0"/>
              <a:t>timing – </a:t>
            </a:r>
            <a:r>
              <a:rPr lang="en-US" dirty="0" err="1"/>
              <a:t>tdelta</a:t>
            </a:r>
            <a:endParaRPr lang="en-US" dirty="0"/>
          </a:p>
          <a:p>
            <a:pPr lvl="1"/>
            <a:r>
              <a:rPr lang="en-US" sz="2400" dirty="0"/>
              <a:t>Absolute </a:t>
            </a:r>
            <a:r>
              <a:rPr lang="en-US" sz="2400" dirty="0" err="1"/>
              <a:t>tod</a:t>
            </a:r>
            <a:r>
              <a:rPr lang="en-US" sz="2400" dirty="0"/>
              <a:t>; convert, delta, stats with </a:t>
            </a:r>
            <a:r>
              <a:rPr lang="en-US" sz="2400" dirty="0" err="1" smtClean="0"/>
              <a:t>trace_delta.pl</a:t>
            </a:r>
            <a:endParaRPr lang="en-US" sz="2400" dirty="0" smtClean="0"/>
          </a:p>
          <a:p>
            <a:r>
              <a:rPr lang="en-US" dirty="0" smtClean="0"/>
              <a:t>fast </a:t>
            </a:r>
            <a:r>
              <a:rPr lang="en-US" dirty="0"/>
              <a:t>... or slow or somewhere </a:t>
            </a:r>
            <a:r>
              <a:rPr lang="en-US" dirty="0" smtClean="0"/>
              <a:t>in between</a:t>
            </a:r>
          </a:p>
          <a:p>
            <a:pPr lvl="1"/>
            <a:r>
              <a:rPr lang="en-US" dirty="0"/>
              <a:t>﻿trace to memory (file) or memories (files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/>
              <a:t>﻿I have seen a couple of times where I've wanted to limit the </a:t>
            </a:r>
            <a:r>
              <a:rPr lang="en-US" sz="2400" dirty="0" err="1"/>
              <a:t>lvlM</a:t>
            </a:r>
            <a:r>
              <a:rPr lang="en-US" sz="2400" dirty="0"/>
              <a:t> mask.  </a:t>
            </a:r>
            <a:r>
              <a:rPr lang="en-US" sz="2400" dirty="0" smtClean="0"/>
              <a:t>Never </a:t>
            </a:r>
            <a:r>
              <a:rPr lang="en-US" sz="2400" dirty="0"/>
              <a:t>seen where only a few levels on </a:t>
            </a:r>
            <a:r>
              <a:rPr lang="en-US" sz="2400" dirty="0" smtClean="0"/>
              <a:t>noticeably </a:t>
            </a:r>
            <a:r>
              <a:rPr lang="en-US" sz="2400" dirty="0"/>
              <a:t>effected performance.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controllable</a:t>
            </a:r>
          </a:p>
          <a:p>
            <a:pPr lvl="1"/>
            <a:r>
              <a:rPr lang="en-US" dirty="0"/>
              <a:t>﻿an array of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da-DK" dirty="0"/>
              <a:t>﻿</a:t>
            </a:r>
            <a:r>
              <a:rPr lang="da-DK" sz="1200" dirty="0">
                <a:latin typeface="Courier"/>
                <a:cs typeface="Courier"/>
              </a:rPr>
              <a:t>$ TRACE_LVLS=-</a:t>
            </a:r>
            <a:r>
              <a:rPr lang="da-DK" sz="1200" dirty="0" smtClean="0">
                <a:latin typeface="Courier"/>
                <a:cs typeface="Courier"/>
              </a:rPr>
              <a:t>1 </a:t>
            </a:r>
            <a:r>
              <a:rPr lang="da-DK" sz="1200" dirty="0" err="1" smtClean="0">
                <a:latin typeface="Courier"/>
                <a:cs typeface="Courier"/>
              </a:rPr>
              <a:t>ttids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mode</a:t>
            </a:r>
            <a:r>
              <a:rPr lang="da-DK" sz="1200" dirty="0">
                <a:latin typeface="Courier"/>
                <a:cs typeface="Courier"/>
              </a:rPr>
              <a:t>:                               M=0                S=</a:t>
            </a:r>
            <a:r>
              <a:rPr lang="da-DK" sz="1200" dirty="0" smtClean="0">
                <a:latin typeface="Courier"/>
                <a:cs typeface="Courier"/>
              </a:rPr>
              <a:t>1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TID             </a:t>
            </a:r>
            <a:r>
              <a:rPr lang="da-DK" sz="1200" dirty="0">
                <a:latin typeface="Courier"/>
                <a:cs typeface="Courier"/>
              </a:rPr>
              <a:t>NAME              </a:t>
            </a:r>
            <a:r>
              <a:rPr lang="da-DK" sz="1200" dirty="0" err="1">
                <a:latin typeface="Courier"/>
                <a:cs typeface="Courier"/>
              </a:rPr>
              <a:t>maskM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>
                <a:latin typeface="Courier"/>
                <a:cs typeface="Courier"/>
              </a:rPr>
              <a:t>maskS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 smtClean="0">
                <a:latin typeface="Courier"/>
                <a:cs typeface="Courier"/>
              </a:rPr>
              <a:t>maskT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-</a:t>
            </a:r>
            <a:r>
              <a:rPr lang="da-DK" sz="1200" dirty="0">
                <a:latin typeface="Courier"/>
                <a:cs typeface="Courier"/>
              </a:rPr>
              <a:t>-- ---------------- ------------------ ------------------ -----------------</a:t>
            </a:r>
            <a:r>
              <a:rPr lang="da-DK" sz="1200" dirty="0" smtClean="0">
                <a:latin typeface="Courier"/>
                <a:cs typeface="Courier"/>
              </a:rPr>
              <a:t>-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0            </a:t>
            </a:r>
            <a:r>
              <a:rPr lang="da-DK" sz="1200" dirty="0">
                <a:latin typeface="Courier"/>
                <a:cs typeface="Courier"/>
              </a:rPr>
              <a:t>TRACE 0x0000000000000001 0xffffffffffffffff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</a:t>
            </a:r>
            <a:r>
              <a:rPr lang="da-DK" sz="1200" dirty="0">
                <a:latin typeface="Courier"/>
                <a:cs typeface="Courier"/>
              </a:rPr>
              <a:t>1          _TRACE_ 0x0000000000000001 0x0000000000000000 0x0000000000000000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﻿sampling </a:t>
            </a:r>
            <a:r>
              <a:rPr lang="en-US" dirty="0" smtClean="0"/>
              <a:t>profiler</a:t>
            </a:r>
          </a:p>
          <a:p>
            <a:r>
              <a:rPr lang="en-US" dirty="0"/>
              <a:t>﻿performance </a:t>
            </a:r>
            <a:r>
              <a:rPr lang="en-US" dirty="0" smtClean="0"/>
              <a:t>counter measurement</a:t>
            </a:r>
          </a:p>
          <a:p>
            <a:r>
              <a:rPr lang="en-US" dirty="0"/>
              <a:t>﻿</a:t>
            </a:r>
            <a:r>
              <a:rPr lang="en-US" dirty="0" smtClean="0"/>
              <a:t>debugger – breakpoint/</a:t>
            </a:r>
            <a:r>
              <a:rPr lang="en-US" smtClean="0"/>
              <a:t>single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1" y="1600200"/>
            <a:ext cx="86845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sz="1400" dirty="0">
                <a:latin typeface="Courier"/>
                <a:cs typeface="Courier"/>
              </a:rPr>
              <a:t>$ TRACE_SHOW="HTIL" </a:t>
            </a:r>
            <a:r>
              <a:rPr lang="en-US" sz="1400" dirty="0" err="1">
                <a:latin typeface="Courier"/>
                <a:cs typeface="Courier"/>
              </a:rPr>
              <a:t>tshow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</a:t>
            </a:r>
            <a:r>
              <a:rPr lang="en-US" sz="1400" dirty="0" err="1">
                <a:latin typeface="Courier"/>
                <a:cs typeface="Courier"/>
              </a:rPr>
              <a:t>us_tod</a:t>
            </a:r>
            <a:r>
              <a:rPr lang="en-US" sz="1400" dirty="0">
                <a:latin typeface="Courier"/>
                <a:cs typeface="Courier"/>
              </a:rPr>
              <a:t> TID lv </a:t>
            </a:r>
            <a:r>
              <a:rPr lang="en-US" sz="1400" dirty="0" err="1" smtClean="0">
                <a:latin typeface="Courier"/>
                <a:cs typeface="Courier"/>
              </a:rPr>
              <a:t>msg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--------------- --- -</a:t>
            </a:r>
            <a:r>
              <a:rPr lang="en-US" sz="1400" dirty="0" smtClean="0">
                <a:latin typeface="Courier"/>
                <a:cs typeface="Courier"/>
              </a:rPr>
              <a:t>- -----------------------------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1394662919691795  </a:t>
            </a:r>
            <a:r>
              <a:rPr lang="en-US" sz="1400" dirty="0">
                <a:latin typeface="Courier"/>
                <a:cs typeface="Courier"/>
              </a:rPr>
              <a:t>18  0 back to </a:t>
            </a:r>
            <a:r>
              <a:rPr lang="en-US" sz="1400" dirty="0" err="1" smtClean="0">
                <a:latin typeface="Courier"/>
                <a:cs typeface="Courier"/>
              </a:rPr>
              <a:t>example_main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1394662919691623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1394662919691554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1394662919691542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1394662919691524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1394662919691500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1394662919691400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1394662919691213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mt</a:t>
            </a:r>
            <a:r>
              <a:rPr lang="en-US" dirty="0" smtClean="0"/>
              <a:t>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– “the following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smtClean="0"/>
              <a:t>is blah: %d”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umber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ype/size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ompact</a:t>
            </a:r>
          </a:p>
          <a:p>
            <a:r>
              <a:rPr lang="en-US" dirty="0"/>
              <a:t>s</a:t>
            </a:r>
            <a:r>
              <a:rPr lang="en-US" dirty="0" smtClean="0"/>
              <a:t>trings – replaced to show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26400</TotalTime>
  <Words>190</Words>
  <Application>Microsoft Macintosh PowerPoint</Application>
  <PresentationFormat>On-screen Show (4:3)</PresentationFormat>
  <Paragraphs>91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(Ron’s) TRACE v3</vt:lpstr>
      <vt:lpstr>History/Future</vt:lpstr>
      <vt:lpstr>“Recently”</vt:lpstr>
      <vt:lpstr>TRACE is</vt:lpstr>
      <vt:lpstr>TRACE is (cont)</vt:lpstr>
      <vt:lpstr>TRACE is (cont)</vt:lpstr>
      <vt:lpstr>TRACE is NOT</vt:lpstr>
      <vt:lpstr>tshow</vt:lpstr>
      <vt:lpstr>fmt spec</vt:lpstr>
      <vt:lpstr>Fundamentals</vt:lpstr>
      <vt:lpstr>Basic Features</vt:lpstr>
      <vt:lpstr>Usability</vt:lpstr>
      <vt:lpstr>PowerPoint Presentation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Rechenmacher</dc:creator>
  <cp:lastModifiedBy>Ron Rechenmacher</cp:lastModifiedBy>
  <cp:revision>33</cp:revision>
  <dcterms:created xsi:type="dcterms:W3CDTF">2013-01-07T19:42:06Z</dcterms:created>
  <dcterms:modified xsi:type="dcterms:W3CDTF">2014-03-13T05:37:47Z</dcterms:modified>
</cp:coreProperties>
</file>