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2" r:id="rId3"/>
    <p:sldId id="267" r:id="rId4"/>
    <p:sldId id="264" r:id="rId5"/>
    <p:sldId id="272" r:id="rId6"/>
    <p:sldId id="266" r:id="rId7"/>
    <p:sldId id="268" r:id="rId8"/>
    <p:sldId id="265" r:id="rId9"/>
    <p:sldId id="269" r:id="rId10"/>
    <p:sldId id="270" r:id="rId11"/>
    <p:sldId id="263" r:id="rId12"/>
    <p:sldId id="271" r:id="rId13"/>
    <p:sldId id="258" r:id="rId14"/>
    <p:sldId id="259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12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EBFDB-231B-674F-910D-B890E9DE9DBA}" type="datetimeFigureOut">
              <a:rPr lang="en-US" smtClean="0"/>
              <a:t>3/13/14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8A9A3-DF69-5741-AC82-500B60F08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24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AA2E6-C9CE-534C-9D4C-804D2B58C141}" type="datetimeFigureOut">
              <a:rPr lang="en-US" smtClean="0"/>
              <a:t>3/13/14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FC237-02D5-534B-8234-1802D5F5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028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FC237-02D5-534B-8234-1802D5F531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2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B30F-4784-EF47-9BA3-BEEF06E9E02C}" type="datetime1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5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4DC0-0B9D-A54E-8359-2B0104417767}" type="datetime1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4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8FCA-27F0-6A4C-9E06-A43F4AA1DA0B}" type="datetime1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5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F6ED-B1C8-D948-A600-E6C546B0EC74}" type="datetime1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4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BF1A-42E6-F941-8B0D-E3FD3430E673}" type="datetime1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8030-5F35-EC47-AD85-5EE30A5D6FAD}" type="datetime1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8964-95A6-F74D-A794-A05915FAEEC1}" type="datetime1">
              <a:rPr lang="en-US" smtClean="0"/>
              <a:t>3/13/14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E919-B6B9-3B4B-B09D-97116761E1AC}" type="datetime1">
              <a:rPr lang="en-US" smtClean="0"/>
              <a:t>3/13/14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9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E99-0E05-EC47-BCC0-E91FDDCCA8B7}" type="datetime1">
              <a:rPr lang="en-US" smtClean="0"/>
              <a:t>3/13/14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220B-6E41-5244-A91F-1E491E52B031}" type="datetime1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5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ADB3-88FB-AF4A-89D2-F9DB3096AC7B}" type="datetime1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1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7099-9EBC-A04D-8D07-3FE1BF80B03E}" type="datetime1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D5DA3-AA7D-F043-8F69-43637440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0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(Ron’s) TRACE v3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Unix Systems “tracing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sz="2800" dirty="0" smtClean="0"/>
              <a:t>2014.03.13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19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mt</a:t>
            </a:r>
            <a:r>
              <a:rPr lang="en-US" dirty="0" smtClean="0"/>
              <a:t> spec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 – “the following </a:t>
            </a:r>
            <a:r>
              <a:rPr lang="en-US" dirty="0" err="1" smtClean="0"/>
              <a:t>int</a:t>
            </a:r>
            <a:r>
              <a:rPr lang="en-US" dirty="0" smtClean="0"/>
              <a:t> is blah: %d”</a:t>
            </a:r>
          </a:p>
          <a:p>
            <a:r>
              <a:rPr lang="en-US" dirty="0"/>
              <a:t>n</a:t>
            </a:r>
            <a:r>
              <a:rPr lang="en-US" dirty="0" smtClean="0"/>
              <a:t>umber of </a:t>
            </a:r>
            <a:r>
              <a:rPr lang="en-US" dirty="0" err="1" smtClean="0"/>
              <a:t>args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ype/size of </a:t>
            </a:r>
            <a:r>
              <a:rPr lang="en-US" dirty="0" err="1" smtClean="0"/>
              <a:t>args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ore c</a:t>
            </a:r>
            <a:r>
              <a:rPr lang="en-US" dirty="0" smtClean="0"/>
              <a:t>ompact specification </a:t>
            </a:r>
            <a:r>
              <a:rPr lang="en-US" sz="1600" dirty="0" smtClean="0"/>
              <a:t>(at least 1 less (%d, vs. “&lt;&lt;“))</a:t>
            </a:r>
            <a:endParaRPr lang="en-US" sz="1600" dirty="0" smtClean="0"/>
          </a:p>
          <a:p>
            <a:r>
              <a:rPr lang="en-US" dirty="0" smtClean="0"/>
              <a:t>Strings (%s) </a:t>
            </a:r>
            <a:r>
              <a:rPr lang="en-US" dirty="0" smtClean="0"/>
              <a:t>– replaced to show </a:t>
            </a:r>
            <a:r>
              <a:rPr lang="en-US" dirty="0" smtClean="0"/>
              <a:t>address %p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7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trace.h</a:t>
            </a:r>
            <a:r>
              <a:rPr lang="en-US" dirty="0" smtClean="0"/>
              <a:t> 5-in-1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378970" y="1955030"/>
            <a:ext cx="0" cy="3948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909734" y="1955030"/>
            <a:ext cx="0" cy="3948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77637" y="3786909"/>
            <a:ext cx="65732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40970" y="2609273"/>
            <a:ext cx="68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99133" y="4767853"/>
            <a:ext cx="892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libtrace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79673" y="4767853"/>
            <a:ext cx="129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ernel main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79673" y="2609273"/>
            <a:ext cx="123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ernel user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99133" y="260927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73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and “to do”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 smtClean="0"/>
              <a:t>check on field width </a:t>
            </a:r>
            <a:r>
              <a:rPr lang="en-US" dirty="0" smtClean="0">
                <a:sym typeface="Wingdings"/>
              </a:rPr>
              <a:t> user can specify %</a:t>
            </a:r>
            <a:r>
              <a:rPr lang="en-US" dirty="0" smtClean="0">
                <a:sym typeface="Wingdings"/>
              </a:rPr>
              <a:t>200000s  </a:t>
            </a:r>
            <a:r>
              <a:rPr lang="en-US" sz="1800" dirty="0" smtClean="0">
                <a:sym typeface="Wingdings"/>
              </a:rPr>
              <a:t>(what can one really do about this?)</a:t>
            </a:r>
            <a:endParaRPr lang="en-US" sz="1800" dirty="0" smtClean="0">
              <a:sym typeface="Wingdings"/>
            </a:endParaRPr>
          </a:p>
          <a:p>
            <a:r>
              <a:rPr lang="en-US" dirty="0">
                <a:sym typeface="Wingdings"/>
              </a:rPr>
              <a:t>n</a:t>
            </a:r>
            <a:r>
              <a:rPr lang="en-US" dirty="0" smtClean="0">
                <a:sym typeface="Wingdings"/>
              </a:rPr>
              <a:t>o </a:t>
            </a:r>
            <a:r>
              <a:rPr lang="en-US" dirty="0" smtClean="0">
                <a:sym typeface="Wingdings"/>
              </a:rPr>
              <a:t>check on </a:t>
            </a:r>
            <a:r>
              <a:rPr lang="en-US" dirty="0" err="1" smtClean="0">
                <a:sym typeface="Wingdings"/>
              </a:rPr>
              <a:t>argsmax</a:t>
            </a:r>
            <a:r>
              <a:rPr lang="en-US" dirty="0" smtClean="0">
                <a:sym typeface="Wingdings"/>
              </a:rPr>
              <a:t>/</a:t>
            </a:r>
            <a:r>
              <a:rPr lang="en-US" dirty="0" err="1" smtClean="0">
                <a:sym typeface="Wingdings"/>
              </a:rPr>
              <a:t>msgmax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err="1" smtClean="0">
                <a:sym typeface="Wingdings"/>
              </a:rPr>
              <a:t>nument</a:t>
            </a:r>
            <a:r>
              <a:rPr lang="en-US" dirty="0" smtClean="0">
                <a:sym typeface="Wingdings"/>
              </a:rPr>
              <a:t>, </a:t>
            </a:r>
            <a:r>
              <a:rPr lang="en-US" dirty="0" err="1" smtClean="0">
                <a:sym typeface="Wingdings"/>
              </a:rPr>
              <a:t>namtblents</a:t>
            </a: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b</a:t>
            </a:r>
            <a:r>
              <a:rPr lang="en-US" dirty="0" smtClean="0">
                <a:sym typeface="Wingdings"/>
              </a:rPr>
              <a:t>it </a:t>
            </a:r>
            <a:r>
              <a:rPr lang="en-US" dirty="0" smtClean="0">
                <a:sym typeface="Wingdings"/>
              </a:rPr>
              <a:t>masks are problematic for some</a:t>
            </a:r>
            <a:r>
              <a:rPr lang="en-US" dirty="0" smtClean="0">
                <a:sym typeface="Wingdings"/>
              </a:rPr>
              <a:t>.</a:t>
            </a:r>
          </a:p>
          <a:p>
            <a:r>
              <a:rPr lang="en-US" dirty="0">
                <a:sym typeface="Wingdings"/>
              </a:rPr>
              <a:t>u</a:t>
            </a:r>
            <a:r>
              <a:rPr lang="en-US" dirty="0" smtClean="0">
                <a:sym typeface="Wingdings"/>
              </a:rPr>
              <a:t>pdated mf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9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025072"/>
          </a:xfrm>
        </p:spPr>
        <p:txBody>
          <a:bodyPr/>
          <a:lstStyle/>
          <a:p>
            <a:r>
              <a:rPr lang="en-US" dirty="0" smtClean="0"/>
              <a:t>Application points</a:t>
            </a:r>
          </a:p>
          <a:p>
            <a:r>
              <a:rPr lang="en-US" dirty="0" smtClean="0"/>
              <a:t>Timestamps (delta time)</a:t>
            </a:r>
          </a:p>
          <a:p>
            <a:r>
              <a:rPr lang="en-US" dirty="0" smtClean="0"/>
              <a:t>Circular buffer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702850"/>
            <a:ext cx="8229600" cy="1403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Scheduling changes</a:t>
            </a:r>
          </a:p>
          <a:p>
            <a:r>
              <a:rPr lang="en-US" dirty="0" smtClean="0"/>
              <a:t>Interrupts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5660" y="3925457"/>
            <a:ext cx="8229600" cy="777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Module Adds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06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48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273" y="1600200"/>
            <a:ext cx="8528242" cy="4525963"/>
          </a:xfrm>
        </p:spPr>
        <p:txBody>
          <a:bodyPr/>
          <a:lstStyle/>
          <a:p>
            <a:r>
              <a:rPr lang="en-US" dirty="0" smtClean="0"/>
              <a:t>User space – </a:t>
            </a:r>
            <a:r>
              <a:rPr lang="en-US" dirty="0" err="1" smtClean="0"/>
              <a:t>mmap</a:t>
            </a:r>
            <a:r>
              <a:rPr lang="en-US" dirty="0" smtClean="0"/>
              <a:t> file</a:t>
            </a:r>
          </a:p>
          <a:p>
            <a:r>
              <a:rPr lang="en-US" sz="2800" dirty="0" smtClean="0"/>
              <a:t>Kernel module that creates file that user space </a:t>
            </a:r>
            <a:r>
              <a:rPr lang="en-US" sz="2800" dirty="0" err="1" smtClean="0"/>
              <a:t>mmaps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Currently, </a:t>
            </a:r>
            <a:r>
              <a:rPr lang="en-US" sz="2400" dirty="0" err="1" smtClean="0"/>
              <a:t>mmap</a:t>
            </a:r>
            <a:r>
              <a:rPr lang="en-US" sz="2400" dirty="0" smtClean="0"/>
              <a:t> critical section read-only, but </a:t>
            </a:r>
            <a:r>
              <a:rPr lang="en-US" sz="2400" dirty="0" err="1" smtClean="0"/>
              <a:t>lvl</a:t>
            </a:r>
            <a:r>
              <a:rPr lang="en-US" sz="2400" dirty="0" smtClean="0"/>
              <a:t> </a:t>
            </a:r>
            <a:r>
              <a:rPr lang="en-US" sz="2400" dirty="0" err="1" smtClean="0"/>
              <a:t>msk</a:t>
            </a:r>
            <a:r>
              <a:rPr lang="en-US" sz="2400" dirty="0" smtClean="0"/>
              <a:t> could be scribbled on causing excessive </a:t>
            </a:r>
            <a:r>
              <a:rPr lang="en-US" sz="2400" dirty="0" err="1" smtClean="0"/>
              <a:t>printk’s</a:t>
            </a:r>
            <a:endParaRPr lang="en-US" sz="2400" dirty="0" smtClean="0"/>
          </a:p>
          <a:p>
            <a:pPr lvl="2"/>
            <a:r>
              <a:rPr lang="en-US" sz="2000" dirty="0" smtClean="0"/>
              <a:t>Could disable </a:t>
            </a:r>
            <a:r>
              <a:rPr lang="en-US" sz="2000" dirty="0" err="1" smtClean="0"/>
              <a:t>printk’s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History/Future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22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28 years </a:t>
            </a:r>
            <a:r>
              <a:rPr lang="en-US" sz="2400" dirty="0" smtClean="0"/>
              <a:t>(as of 2014) of </a:t>
            </a:r>
            <a:r>
              <a:rPr lang="en-US" dirty="0" smtClean="0"/>
              <a:t>“trace”</a:t>
            </a:r>
          </a:p>
          <a:p>
            <a:pPr lvl="1"/>
            <a:r>
              <a:rPr lang="en-US" dirty="0" err="1" smtClean="0"/>
              <a:t>iRMX</a:t>
            </a:r>
            <a:r>
              <a:rPr lang="en-US" dirty="0" smtClean="0"/>
              <a:t>, </a:t>
            </a:r>
            <a:r>
              <a:rPr lang="en-US" dirty="0" err="1" smtClean="0"/>
              <a:t>VxWorks</a:t>
            </a:r>
            <a:r>
              <a:rPr lang="en-US" dirty="0" smtClean="0"/>
              <a:t>, Linux</a:t>
            </a:r>
          </a:p>
          <a:p>
            <a:pPr lvl="1"/>
            <a:r>
              <a:rPr lang="en-US" dirty="0" smtClean="0"/>
              <a:t>OS interactions (</a:t>
            </a:r>
            <a:r>
              <a:rPr lang="en-US" dirty="0" err="1" smtClean="0"/>
              <a:t>sched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 and timing</a:t>
            </a:r>
          </a:p>
          <a:p>
            <a:pPr lvl="1"/>
            <a:r>
              <a:rPr lang="en-US" dirty="0" smtClean="0"/>
              <a:t>Do not cause </a:t>
            </a:r>
            <a:r>
              <a:rPr lang="en-US" dirty="0" err="1" smtClean="0"/>
              <a:t>sched</a:t>
            </a:r>
            <a:r>
              <a:rPr lang="en-US" dirty="0" smtClean="0"/>
              <a:t> change </a:t>
            </a:r>
            <a:r>
              <a:rPr lang="en-US" sz="2200" dirty="0" smtClean="0"/>
              <a:t>(</a:t>
            </a:r>
            <a:r>
              <a:rPr lang="en-US" sz="2200" dirty="0" err="1" smtClean="0"/>
              <a:t>i.e</a:t>
            </a:r>
            <a:r>
              <a:rPr lang="en-US" sz="2200" dirty="0" smtClean="0"/>
              <a:t> </a:t>
            </a:r>
            <a:r>
              <a:rPr lang="en-US" sz="2200" dirty="0" smtClean="0"/>
              <a:t>use separate </a:t>
            </a:r>
            <a:r>
              <a:rPr lang="en-US" sz="2200" dirty="0" smtClean="0"/>
              <a:t>interrupt)</a:t>
            </a:r>
          </a:p>
          <a:p>
            <a:r>
              <a:rPr lang="en-US" dirty="0" smtClean="0"/>
              <a:t>Another year or so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lttng.org</a:t>
            </a:r>
            <a:r>
              <a:rPr lang="en-US" dirty="0" smtClean="0">
                <a:sym typeface="Wingdings"/>
              </a:rPr>
              <a:t> (w/ user space)</a:t>
            </a:r>
          </a:p>
          <a:p>
            <a:pPr lvl="1"/>
            <a:r>
              <a:rPr lang="en-US" dirty="0" smtClean="0">
                <a:sym typeface="Wingdings"/>
              </a:rPr>
              <a:t>(too) Sophisticated, SLF6 kernel needs </a:t>
            </a:r>
            <a:r>
              <a:rPr lang="en-US" dirty="0" smtClean="0">
                <a:sym typeface="Wingdings"/>
              </a:rPr>
              <a:t>patch</a:t>
            </a:r>
          </a:p>
          <a:p>
            <a:pPr lvl="2"/>
            <a:r>
              <a:rPr lang="en-US" dirty="0" smtClean="0">
                <a:sym typeface="Wingdings"/>
              </a:rPr>
              <a:t>Maybe it will get “simple”</a:t>
            </a:r>
            <a:endParaRPr lang="en-US" dirty="0" smtClean="0">
              <a:sym typeface="Wingdings"/>
            </a:endParaRPr>
          </a:p>
          <a:p>
            <a:pPr lvl="2"/>
            <a:r>
              <a:rPr lang="en-US" dirty="0"/>
              <a:t>﻿</a:t>
            </a:r>
            <a:r>
              <a:rPr lang="en-US" sz="1600" dirty="0"/>
              <a:t>https://</a:t>
            </a:r>
            <a:r>
              <a:rPr lang="en-US" sz="1600" dirty="0" err="1"/>
              <a:t>lttng.org</a:t>
            </a:r>
            <a:r>
              <a:rPr lang="en-US" sz="1600" dirty="0"/>
              <a:t>/files/doc/man-pages/man3/lttng-ust.3.</a:t>
            </a:r>
            <a:r>
              <a:rPr lang="en-US" sz="1600" dirty="0" smtClean="0"/>
              <a:t>html</a:t>
            </a:r>
          </a:p>
          <a:p>
            <a:pPr lvl="3"/>
            <a:r>
              <a:rPr lang="en-US" sz="1200" dirty="0"/>
              <a:t>Dated ﻿</a:t>
            </a:r>
            <a:r>
              <a:rPr lang="en-US" sz="1200" dirty="0" smtClean="0"/>
              <a:t>February </a:t>
            </a:r>
            <a:r>
              <a:rPr lang="en-US" sz="1200" dirty="0"/>
              <a:t>16, </a:t>
            </a:r>
            <a:r>
              <a:rPr lang="en-US" sz="1200" dirty="0" smtClean="0"/>
              <a:t>2012</a:t>
            </a:r>
          </a:p>
          <a:p>
            <a:pPr lvl="1"/>
            <a:r>
              <a:rPr lang="en-US" dirty="0" smtClean="0"/>
              <a:t>But, significant parts of TRACE are “general </a:t>
            </a:r>
            <a:r>
              <a:rPr lang="en-US" dirty="0" err="1" smtClean="0"/>
              <a:t>unix</a:t>
            </a:r>
            <a:r>
              <a:rPr lang="en-US" dirty="0" smtClean="0"/>
              <a:t>”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ecently </a:t>
            </a:r>
            <a:r>
              <a:rPr lang="en-US" dirty="0" err="1" smtClean="0"/>
              <a:t>TRACE’d</a:t>
            </a:r>
            <a:r>
              <a:rPr lang="en-US" dirty="0" smtClean="0"/>
              <a:t> on SUNOS (</a:t>
            </a:r>
            <a:r>
              <a:rPr lang="en-US" smtClean="0"/>
              <a:t>user space)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79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“Recently”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</a:t>
            </a:r>
            <a:r>
              <a:rPr lang="en-US" dirty="0" err="1" smtClean="0"/>
              <a:t>syscall</a:t>
            </a:r>
            <a:r>
              <a:rPr lang="en-US" dirty="0" smtClean="0"/>
              <a:t>/</a:t>
            </a:r>
            <a:r>
              <a:rPr lang="en-US" dirty="0" err="1" smtClean="0"/>
              <a:t>vDSO</a:t>
            </a:r>
            <a:endParaRPr lang="en-US" dirty="0" smtClean="0"/>
          </a:p>
          <a:p>
            <a:r>
              <a:rPr lang="en-US" dirty="0" err="1" smtClean="0"/>
              <a:t>cmpxchg</a:t>
            </a:r>
            <a:r>
              <a:rPr lang="en-US" dirty="0" smtClean="0"/>
              <a:t> – c/</a:t>
            </a:r>
            <a:r>
              <a:rPr lang="en-US" dirty="0" err="1" smtClean="0"/>
              <a:t>c++</a:t>
            </a:r>
            <a:r>
              <a:rPr lang="en-US" dirty="0" smtClean="0"/>
              <a:t>11 atomics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Thread local storage as part of c/</a:t>
            </a:r>
            <a:r>
              <a:rPr lang="en-US" dirty="0" err="1" smtClean="0"/>
              <a:t>c++</a:t>
            </a:r>
            <a:r>
              <a:rPr lang="en-US" dirty="0" smtClean="0"/>
              <a:t>11</a:t>
            </a:r>
          </a:p>
          <a:p>
            <a:r>
              <a:rPr lang="en-US" dirty="0" smtClean="0"/>
              <a:t>Kernel event tracing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err="1" smtClean="0"/>
              <a:t>mmap</a:t>
            </a:r>
            <a:r>
              <a:rPr lang="en-US" dirty="0" smtClean="0"/>
              <a:t> </a:t>
            </a:r>
            <a:r>
              <a:rPr lang="en-US" dirty="0" smtClean="0"/>
              <a:t>read-only</a:t>
            </a:r>
            <a:r>
              <a:rPr lang="en-US" dirty="0" smtClean="0"/>
              <a:t>, no </a:t>
            </a:r>
            <a:r>
              <a:rPr lang="en-US" dirty="0" err="1" smtClean="0"/>
              <a:t>printk</a:t>
            </a:r>
            <a:r>
              <a:rPr lang="en-US" dirty="0" smtClean="0"/>
              <a:t> module option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 err="1" smtClean="0"/>
              <a:t>syscall</a:t>
            </a:r>
            <a:r>
              <a:rPr lang="en-US" dirty="0" smtClean="0"/>
              <a:t> (except at </a:t>
            </a:r>
            <a:r>
              <a:rPr lang="en-US" dirty="0" err="1" smtClean="0"/>
              <a:t>init</a:t>
            </a:r>
            <a:r>
              <a:rPr lang="en-US" dirty="0" smtClean="0"/>
              <a:t>) tracing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15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3" y="1417639"/>
            <a:ext cx="8224373" cy="3724167"/>
          </a:xfrm>
        </p:spPr>
        <p:txBody>
          <a:bodyPr>
            <a:normAutofit/>
          </a:bodyPr>
          <a:lstStyle/>
          <a:p>
            <a:r>
              <a:rPr lang="en-US" dirty="0"/>
              <a:t>﻿simple ... </a:t>
            </a:r>
            <a:r>
              <a:rPr lang="en-US" sz="1800" dirty="0" smtClean="0"/>
              <a:t>(and complex/sophisticated </a:t>
            </a:r>
            <a:r>
              <a:rPr lang="en-US" sz="1800" dirty="0"/>
              <a:t>too </a:t>
            </a:r>
            <a:r>
              <a:rPr lang="en-US" sz="1800" dirty="0" smtClean="0"/>
              <a:t>– details, </a:t>
            </a:r>
            <a:r>
              <a:rPr lang="en-US" sz="1800" dirty="0" smtClean="0"/>
              <a:t>controllability)</a:t>
            </a:r>
            <a:endParaRPr lang="en-US" sz="1800" dirty="0" smtClean="0"/>
          </a:p>
          <a:p>
            <a:pPr lvl="1"/>
            <a:r>
              <a:rPr lang="en-US" sz="2000" dirty="0"/>
              <a:t>﻿</a:t>
            </a:r>
            <a:r>
              <a:rPr lang="en-US" sz="2400" dirty="0" smtClean="0"/>
              <a:t>fundamentally:</a:t>
            </a:r>
          </a:p>
          <a:p>
            <a:pPr lvl="2"/>
            <a:r>
              <a:rPr lang="en-US" dirty="0" smtClean="0"/>
              <a:t>a header </a:t>
            </a:r>
            <a:r>
              <a:rPr lang="en-US" sz="1600" dirty="0" smtClean="0"/>
              <a:t>– 2 </a:t>
            </a:r>
            <a:r>
              <a:rPr lang="en-US" sz="1600" dirty="0" smtClean="0"/>
              <a:t>macros: </a:t>
            </a:r>
            <a:r>
              <a:rPr lang="en-US" sz="1600" dirty="0" smtClean="0"/>
              <a:t>TRACE and </a:t>
            </a:r>
            <a:r>
              <a:rPr lang="en-US" sz="1600" dirty="0" smtClean="0"/>
              <a:t>TRACE_CNTL (advanced usage)</a:t>
            </a:r>
            <a:endParaRPr lang="en-US" sz="1600" dirty="0" smtClean="0"/>
          </a:p>
          <a:p>
            <a:pPr lvl="3"/>
            <a:r>
              <a:rPr lang="en-US" sz="1200" dirty="0"/>
              <a:t>﻿can default to </a:t>
            </a:r>
            <a:r>
              <a:rPr lang="en-US" sz="1200" dirty="0" err="1"/>
              <a:t>printf</a:t>
            </a:r>
            <a:r>
              <a:rPr lang="en-US" sz="1200" dirty="0"/>
              <a:t> (</a:t>
            </a:r>
            <a:r>
              <a:rPr lang="en-US" sz="1200" dirty="0" err="1"/>
              <a:t>tlvlS</a:t>
            </a:r>
            <a:r>
              <a:rPr lang="en-US" sz="1200" dirty="0"/>
              <a:t>) (ref </a:t>
            </a:r>
            <a:r>
              <a:rPr lang="en-US" sz="1200" dirty="0" err="1"/>
              <a:t>printf</a:t>
            </a:r>
            <a:r>
              <a:rPr lang="en-US" sz="1200" dirty="0"/>
              <a:t> debugging</a:t>
            </a:r>
            <a:r>
              <a:rPr lang="en-US" sz="1200" dirty="0" smtClean="0"/>
              <a:t>)</a:t>
            </a:r>
            <a:endParaRPr lang="en-US" dirty="0"/>
          </a:p>
          <a:p>
            <a:pPr lvl="2"/>
            <a:r>
              <a:rPr lang="en-US" dirty="0"/>
              <a:t>﻿a header </a:t>
            </a:r>
            <a:r>
              <a:rPr lang="en-US" dirty="0" smtClean="0"/>
              <a:t>+ </a:t>
            </a:r>
            <a:r>
              <a:rPr lang="en-US" dirty="0"/>
              <a:t>show/control utility </a:t>
            </a:r>
            <a:r>
              <a:rPr lang="en-US" dirty="0" smtClean="0"/>
              <a:t>+ *</a:t>
            </a:r>
            <a:endParaRPr lang="en-US" sz="1600" dirty="0" smtClean="0"/>
          </a:p>
          <a:p>
            <a:pPr lvl="2"/>
            <a:r>
              <a:rPr lang="en-US" dirty="0"/>
              <a:t>﻿</a:t>
            </a:r>
            <a:r>
              <a:rPr lang="en-US" dirty="0" smtClean="0"/>
              <a:t>above +</a:t>
            </a:r>
            <a:r>
              <a:rPr lang="en-US" dirty="0"/>
              <a:t> </a:t>
            </a:r>
            <a:r>
              <a:rPr lang="en-US" dirty="0" smtClean="0"/>
              <a:t>kernel module</a:t>
            </a:r>
          </a:p>
          <a:p>
            <a:pPr lvl="2"/>
            <a:r>
              <a:rPr lang="en-US" dirty="0" err="1"/>
              <a:t>l</a:t>
            </a:r>
            <a:r>
              <a:rPr lang="en-US" dirty="0" err="1" smtClean="0"/>
              <a:t>ibtrace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6537" y="5956370"/>
            <a:ext cx="6900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* - optionally</a:t>
            </a:r>
            <a:r>
              <a:rPr lang="en-US" sz="2400" dirty="0"/>
              <a:t>/desirable </a:t>
            </a:r>
            <a:r>
              <a:rPr lang="en-US" sz="2400" dirty="0" err="1"/>
              <a:t>tdelta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87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is </a:t>
            </a:r>
            <a:r>
              <a:rPr lang="en-US" sz="2800" dirty="0"/>
              <a:t>(</a:t>
            </a:r>
            <a:r>
              <a:rPr lang="en-US" sz="2800" dirty="0" err="1"/>
              <a:t>cont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478"/>
            <a:ext cx="8229600" cy="537685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fast and slow</a:t>
            </a:r>
          </a:p>
          <a:p>
            <a:r>
              <a:rPr lang="en-US" dirty="0" smtClean="0"/>
              <a:t>fast </a:t>
            </a:r>
            <a:r>
              <a:rPr lang="en-US" sz="2200" dirty="0" smtClean="0"/>
              <a:t>... for the most part; there are always limits </a:t>
            </a:r>
            <a:r>
              <a:rPr lang="en-US" sz="2200" dirty="0" smtClean="0">
                <a:sym typeface="Wingdings"/>
              </a:rPr>
              <a:t></a:t>
            </a:r>
            <a:endParaRPr lang="en-US" sz="2200" dirty="0" smtClean="0"/>
          </a:p>
          <a:p>
            <a:pPr lvl="1"/>
            <a:r>
              <a:rPr lang="en-US" dirty="0" smtClean="0"/>
              <a:t>﻿trace to memory (file) or memories (files)</a:t>
            </a:r>
          </a:p>
          <a:p>
            <a:pPr lvl="2"/>
            <a:r>
              <a:rPr lang="en-US" dirty="0" smtClean="0"/>
              <a:t>circular – </a:t>
            </a:r>
            <a:r>
              <a:rPr lang="en-US" b="1" dirty="0" smtClean="0"/>
              <a:t>no back pressure </a:t>
            </a:r>
            <a:r>
              <a:rPr lang="en-US" dirty="0" smtClean="0"/>
              <a:t>(just possible contention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o loss, no overwrite with “trigger” functionality</a:t>
            </a:r>
            <a:endParaRPr lang="en-US" dirty="0" smtClean="0"/>
          </a:p>
          <a:p>
            <a:pPr lvl="1"/>
            <a:r>
              <a:rPr lang="en-US" dirty="0" smtClean="0"/>
              <a:t>arguments/</a:t>
            </a:r>
            <a:r>
              <a:rPr lang="en-US" dirty="0" err="1" smtClean="0"/>
              <a:t>fmt</a:t>
            </a:r>
            <a:r>
              <a:rPr lang="en-US" dirty="0" smtClean="0"/>
              <a:t> saved – formatted when </a:t>
            </a:r>
            <a:r>
              <a:rPr lang="en-US" dirty="0" err="1" smtClean="0"/>
              <a:t>show’d</a:t>
            </a:r>
            <a:endParaRPr lang="en-US" dirty="0" smtClean="0"/>
          </a:p>
          <a:p>
            <a:pPr lvl="2"/>
            <a:r>
              <a:rPr lang="en-US" dirty="0"/>
              <a:t>n</a:t>
            </a:r>
            <a:r>
              <a:rPr lang="en-US" dirty="0" smtClean="0"/>
              <a:t>o string arguments – they must be “formatted in” (</a:t>
            </a:r>
            <a:r>
              <a:rPr lang="en-US" dirty="0" err="1" smtClean="0"/>
              <a:t>ie</a:t>
            </a:r>
            <a:r>
              <a:rPr lang="en-US" dirty="0" smtClean="0"/>
              <a:t>. </a:t>
            </a:r>
            <a:r>
              <a:rPr lang="en-US" dirty="0" err="1"/>
              <a:t>s</a:t>
            </a:r>
            <a:r>
              <a:rPr lang="en-US" dirty="0" err="1" smtClean="0"/>
              <a:t>printf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sz="2400" dirty="0" smtClean="0"/>
              <a:t>﻿</a:t>
            </a:r>
            <a:r>
              <a:rPr lang="en-US" sz="2200" dirty="0" smtClean="0"/>
              <a:t>I have seen a couple of times where I've wanted to limit the </a:t>
            </a:r>
            <a:r>
              <a:rPr lang="en-US" sz="2200" dirty="0" err="1" smtClean="0"/>
              <a:t>lvlM</a:t>
            </a:r>
            <a:r>
              <a:rPr lang="en-US" sz="2200" dirty="0" smtClean="0"/>
              <a:t> mask.  Never seen where only a few levels on noticeably effected performance.</a:t>
            </a:r>
          </a:p>
          <a:p>
            <a:pPr lvl="1"/>
            <a:r>
              <a:rPr lang="en-US" dirty="0" smtClean="0"/>
              <a:t>10 to 50 K </a:t>
            </a:r>
            <a:r>
              <a:rPr lang="en-US" dirty="0" err="1" smtClean="0"/>
              <a:t>msgs</a:t>
            </a:r>
            <a:r>
              <a:rPr lang="en-US" dirty="0" smtClean="0"/>
              <a:t>/s </a:t>
            </a:r>
            <a:r>
              <a:rPr lang="en-US" dirty="0" smtClean="0">
                <a:sym typeface="Wingdings"/>
              </a:rPr>
              <a:t> &lt;1% </a:t>
            </a:r>
            <a:r>
              <a:rPr lang="en-US" dirty="0" err="1" smtClean="0">
                <a:sym typeface="Wingdings"/>
              </a:rPr>
              <a:t>cpu</a:t>
            </a:r>
            <a:r>
              <a:rPr lang="en-US" dirty="0" smtClean="0">
                <a:sym typeface="Wingdings"/>
              </a:rPr>
              <a:t>, memory bus bandwidth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depending upon contention </a:t>
            </a:r>
            <a:r>
              <a:rPr lang="en-US" sz="1700" dirty="0" smtClean="0">
                <a:sym typeface="Wingdings"/>
              </a:rPr>
              <a:t>(and also, to a smaller degree, configuration parameters)</a:t>
            </a:r>
          </a:p>
          <a:p>
            <a:pPr lvl="1"/>
            <a:r>
              <a:rPr lang="en-US" dirty="0" smtClean="0">
                <a:sym typeface="Wingdings"/>
              </a:rPr>
              <a:t>Couple orders of magnitude faster/more efficient than network.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low</a:t>
            </a:r>
            <a:r>
              <a:rPr lang="en-US" sz="2400" dirty="0" smtClean="0"/>
              <a:t> </a:t>
            </a:r>
            <a:r>
              <a:rPr lang="en-US" sz="2400" dirty="0" smtClean="0"/>
              <a:t>– aka </a:t>
            </a:r>
            <a:r>
              <a:rPr lang="en-US" sz="2400" dirty="0" err="1" smtClean="0"/>
              <a:t>printf</a:t>
            </a:r>
            <a:r>
              <a:rPr lang="en-US" sz="2400" dirty="0" smtClean="0"/>
              <a:t> </a:t>
            </a:r>
            <a:r>
              <a:rPr lang="en-US" sz="2400" dirty="0"/>
              <a:t>debugging </a:t>
            </a:r>
            <a:r>
              <a:rPr lang="en-US" sz="2400" dirty="0" smtClean="0"/>
              <a:t>(</a:t>
            </a:r>
            <a:r>
              <a:rPr lang="en-US" sz="2400" dirty="0" err="1" smtClean="0"/>
              <a:t>tlvlS</a:t>
            </a:r>
            <a:r>
              <a:rPr lang="en-US" sz="2400" dirty="0" smtClean="0"/>
              <a:t> – no buffer file)</a:t>
            </a:r>
            <a:endParaRPr lang="en-US" sz="2400" dirty="0"/>
          </a:p>
          <a:p>
            <a:pPr lvl="1"/>
            <a:r>
              <a:rPr lang="en-US" sz="2000" dirty="0"/>
              <a:t>aka console logging  (controllable – timestamps match w/ </a:t>
            </a:r>
            <a:r>
              <a:rPr lang="en-US" sz="2000" dirty="0" err="1" smtClean="0"/>
              <a:t>mem</a:t>
            </a:r>
            <a:r>
              <a:rPr lang="en-US" sz="2000" dirty="0" smtClean="0"/>
              <a:t> (if </a:t>
            </a:r>
            <a:r>
              <a:rPr lang="en-US" sz="2000" dirty="0" err="1" smtClean="0"/>
              <a:t>mem</a:t>
            </a:r>
            <a:r>
              <a:rPr lang="en-US" sz="2000" dirty="0" smtClean="0"/>
              <a:t>))</a:t>
            </a:r>
          </a:p>
          <a:p>
            <a:pPr lvl="1"/>
            <a:r>
              <a:rPr lang="en-US" sz="2000" dirty="0" smtClean="0"/>
              <a:t>TRACE_LOG_FUNCTION – message logger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94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is </a:t>
            </a:r>
            <a:r>
              <a:rPr lang="en-US" sz="2800" dirty="0" smtClean="0"/>
              <a:t>(</a:t>
            </a:r>
            <a:r>
              <a:rPr lang="en-US" sz="2800" dirty="0" err="1" smtClean="0"/>
              <a:t>cont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107" y="1300440"/>
            <a:ext cx="8456080" cy="5055910"/>
          </a:xfrm>
        </p:spPr>
        <p:txBody>
          <a:bodyPr>
            <a:normAutofit/>
          </a:bodyPr>
          <a:lstStyle/>
          <a:p>
            <a:r>
              <a:rPr lang="en-US" dirty="0" smtClean="0"/>
              <a:t>timing – </a:t>
            </a:r>
            <a:r>
              <a:rPr lang="en-US" dirty="0" err="1" smtClean="0"/>
              <a:t>tdelta</a:t>
            </a:r>
            <a:endParaRPr lang="en-US" dirty="0" smtClean="0"/>
          </a:p>
          <a:p>
            <a:pPr lvl="1"/>
            <a:r>
              <a:rPr lang="en-US" sz="2400" dirty="0" smtClean="0"/>
              <a:t>Absolute </a:t>
            </a:r>
            <a:r>
              <a:rPr lang="en-US" sz="2400" dirty="0" err="1" smtClean="0"/>
              <a:t>tod</a:t>
            </a:r>
            <a:r>
              <a:rPr lang="en-US" sz="2400" dirty="0" smtClean="0"/>
              <a:t>; convert, delta, stats with </a:t>
            </a:r>
            <a:r>
              <a:rPr lang="en-US" sz="2400" dirty="0" err="1" smtClean="0"/>
              <a:t>trace_delta.pl</a:t>
            </a:r>
            <a:endParaRPr lang="en-US" sz="2400" dirty="0" smtClean="0"/>
          </a:p>
          <a:p>
            <a:pPr lvl="1"/>
            <a:r>
              <a:rPr lang="en-US" sz="2400" dirty="0" smtClean="0"/>
              <a:t>Start with calculation… then do the measurement</a:t>
            </a:r>
          </a:p>
          <a:p>
            <a:r>
              <a:rPr lang="en-US" dirty="0"/>
              <a:t>﻿everything on 1 </a:t>
            </a:r>
            <a:r>
              <a:rPr lang="en-US" dirty="0" smtClean="0"/>
              <a:t>line     </a:t>
            </a:r>
            <a:r>
              <a:rPr lang="en-US" sz="2000" dirty="0" smtClean="0"/>
              <a:t>can be long line </a:t>
            </a:r>
            <a:r>
              <a:rPr lang="en-US" sz="2000" dirty="0" smtClean="0">
                <a:sym typeface="Wingdings"/>
              </a:rPr>
              <a:t></a:t>
            </a:r>
            <a:endParaRPr lang="en-US" sz="2000" dirty="0"/>
          </a:p>
          <a:p>
            <a:pPr lvl="1"/>
            <a:r>
              <a:rPr lang="en-US" sz="2000" dirty="0"/>
              <a:t>﻿</a:t>
            </a:r>
            <a:r>
              <a:rPr lang="en-US" dirty="0"/>
              <a:t>part of the </a:t>
            </a:r>
            <a:r>
              <a:rPr lang="en-US" dirty="0" err="1"/>
              <a:t>unix</a:t>
            </a:r>
            <a:r>
              <a:rPr lang="en-US" dirty="0"/>
              <a:t> philosophy -- </a:t>
            </a:r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88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is </a:t>
            </a:r>
            <a:r>
              <a:rPr lang="en-US" sz="2800" dirty="0"/>
              <a:t>(</a:t>
            </a:r>
            <a:r>
              <a:rPr lang="en-US" sz="2800" dirty="0" err="1"/>
              <a:t>cont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﻿</a:t>
            </a:r>
            <a:r>
              <a:rPr lang="en-US" dirty="0" smtClean="0"/>
              <a:t>controllable</a:t>
            </a:r>
          </a:p>
          <a:p>
            <a:pPr lvl="1"/>
            <a:r>
              <a:rPr lang="en-US" dirty="0"/>
              <a:t>﻿an array of </a:t>
            </a:r>
            <a:r>
              <a:rPr lang="en-US" dirty="0" smtClean="0"/>
              <a:t>bits</a:t>
            </a:r>
            <a:br>
              <a:rPr lang="en-US" dirty="0" smtClean="0"/>
            </a:br>
            <a:r>
              <a:rPr lang="da-DK" dirty="0"/>
              <a:t>﻿</a:t>
            </a:r>
            <a:r>
              <a:rPr lang="da-DK" sz="1200" dirty="0">
                <a:latin typeface="Courier"/>
                <a:cs typeface="Courier"/>
              </a:rPr>
              <a:t>$ TRACE_LVLS=-</a:t>
            </a:r>
            <a:r>
              <a:rPr lang="da-DK" sz="1200" dirty="0" smtClean="0">
                <a:latin typeface="Courier"/>
                <a:cs typeface="Courier"/>
              </a:rPr>
              <a:t>1 </a:t>
            </a:r>
            <a:r>
              <a:rPr lang="da-DK" sz="1200" dirty="0" err="1" smtClean="0">
                <a:latin typeface="Courier"/>
                <a:cs typeface="Courier"/>
              </a:rPr>
              <a:t>ttids</a:t>
            </a:r>
            <a:r>
              <a:rPr lang="da-DK" sz="1200" dirty="0" smtClean="0">
                <a:latin typeface="Courier"/>
                <a:cs typeface="Courier"/>
              </a:rPr>
              <a:t/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mode</a:t>
            </a:r>
            <a:r>
              <a:rPr lang="da-DK" sz="1200" dirty="0">
                <a:latin typeface="Courier"/>
                <a:cs typeface="Courier"/>
              </a:rPr>
              <a:t>:                               M=0                S=</a:t>
            </a:r>
            <a:r>
              <a:rPr lang="da-DK" sz="1200" dirty="0" smtClean="0">
                <a:latin typeface="Courier"/>
                <a:cs typeface="Courier"/>
              </a:rPr>
              <a:t>1</a:t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TID             </a:t>
            </a:r>
            <a:r>
              <a:rPr lang="da-DK" sz="1200" dirty="0">
                <a:latin typeface="Courier"/>
                <a:cs typeface="Courier"/>
              </a:rPr>
              <a:t>NAME              </a:t>
            </a:r>
            <a:r>
              <a:rPr lang="da-DK" sz="1200" dirty="0" err="1">
                <a:latin typeface="Courier"/>
                <a:cs typeface="Courier"/>
              </a:rPr>
              <a:t>maskM</a:t>
            </a:r>
            <a:r>
              <a:rPr lang="da-DK" sz="1200" dirty="0">
                <a:latin typeface="Courier"/>
                <a:cs typeface="Courier"/>
              </a:rPr>
              <a:t>              </a:t>
            </a:r>
            <a:r>
              <a:rPr lang="da-DK" sz="1200" dirty="0" err="1">
                <a:latin typeface="Courier"/>
                <a:cs typeface="Courier"/>
              </a:rPr>
              <a:t>maskS</a:t>
            </a:r>
            <a:r>
              <a:rPr lang="da-DK" sz="1200" dirty="0">
                <a:latin typeface="Courier"/>
                <a:cs typeface="Courier"/>
              </a:rPr>
              <a:t>              </a:t>
            </a:r>
            <a:r>
              <a:rPr lang="da-DK" sz="1200" dirty="0" err="1" smtClean="0">
                <a:latin typeface="Courier"/>
                <a:cs typeface="Courier"/>
              </a:rPr>
              <a:t>maskT</a:t>
            </a:r>
            <a:r>
              <a:rPr lang="da-DK" sz="1200" dirty="0" smtClean="0">
                <a:latin typeface="Courier"/>
                <a:cs typeface="Courier"/>
              </a:rPr>
              <a:t/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-</a:t>
            </a:r>
            <a:r>
              <a:rPr lang="da-DK" sz="1200" dirty="0">
                <a:latin typeface="Courier"/>
                <a:cs typeface="Courier"/>
              </a:rPr>
              <a:t>-- ---------------- ------------------ ------------------ -----------------</a:t>
            </a:r>
            <a:r>
              <a:rPr lang="da-DK" sz="1200" dirty="0" smtClean="0">
                <a:latin typeface="Courier"/>
                <a:cs typeface="Courier"/>
              </a:rPr>
              <a:t>-</a:t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  0            </a:t>
            </a:r>
            <a:r>
              <a:rPr lang="da-DK" sz="1200" dirty="0">
                <a:latin typeface="Courier"/>
                <a:cs typeface="Courier"/>
              </a:rPr>
              <a:t>TRACE 0x0000000000000001 0xffffffffffffffff </a:t>
            </a:r>
            <a:r>
              <a:rPr lang="da-DK" sz="1200" dirty="0" smtClean="0">
                <a:latin typeface="Courier"/>
                <a:cs typeface="Courier"/>
              </a:rPr>
              <a:t>0x0000000000000000</a:t>
            </a:r>
            <a:br>
              <a:rPr lang="da-DK" sz="1200" dirty="0" smtClean="0">
                <a:latin typeface="Courier"/>
                <a:cs typeface="Courier"/>
              </a:rPr>
            </a:br>
            <a:r>
              <a:rPr lang="da-DK" sz="1200" dirty="0" smtClean="0">
                <a:latin typeface="Courier"/>
                <a:cs typeface="Courier"/>
              </a:rPr>
              <a:t>  </a:t>
            </a:r>
            <a:r>
              <a:rPr lang="da-DK" sz="1200" dirty="0">
                <a:latin typeface="Courier"/>
                <a:cs typeface="Courier"/>
              </a:rPr>
              <a:t>1          _TRACE_ 0x0000000000000001 0x0000000000000000 </a:t>
            </a:r>
            <a:r>
              <a:rPr lang="da-DK" sz="1200" dirty="0" smtClean="0">
                <a:latin typeface="Courier"/>
                <a:cs typeface="Courier"/>
              </a:rPr>
              <a:t>0x0000000000000000</a:t>
            </a:r>
            <a:r>
              <a:rPr lang="en-US" sz="1200" dirty="0" smtClean="0">
                <a:latin typeface="Courier"/>
                <a:cs typeface="Courier"/>
              </a:rPr>
              <a:t/>
            </a:r>
            <a:br>
              <a:rPr lang="en-US" sz="1200" dirty="0" smtClean="0">
                <a:latin typeface="Courier"/>
                <a:cs typeface="Courier"/>
              </a:rPr>
            </a:br>
            <a:r>
              <a:rPr lang="en-US" sz="1200" dirty="0" smtClean="0">
                <a:latin typeface="Courier"/>
                <a:cs typeface="Courier"/>
              </a:rPr>
              <a:t/>
            </a:r>
            <a:br>
              <a:rPr lang="en-US" sz="1200" dirty="0" smtClean="0">
                <a:latin typeface="Courier"/>
                <a:cs typeface="Courier"/>
              </a:rPr>
            </a:br>
            <a:r>
              <a:rPr lang="en-US" sz="1200" dirty="0" smtClean="0">
                <a:latin typeface="Courier"/>
                <a:cs typeface="Courier"/>
              </a:rPr>
              <a:t/>
            </a:r>
            <a:br>
              <a:rPr lang="en-US" sz="1200" dirty="0" smtClean="0">
                <a:latin typeface="Courier"/>
                <a:cs typeface="Courier"/>
              </a:rPr>
            </a:br>
            <a:endParaRPr lang="en-US" sz="1200" dirty="0" smtClean="0">
              <a:latin typeface="Courier"/>
              <a:cs typeface="Courier"/>
            </a:endParaRPr>
          </a:p>
          <a:p>
            <a:r>
              <a:rPr lang="en-US" dirty="0" smtClean="0"/>
              <a:t>need to add </a:t>
            </a:r>
            <a:r>
              <a:rPr lang="en-US" dirty="0" err="1" smtClean="0"/>
              <a:t>lvl</a:t>
            </a:r>
            <a:r>
              <a:rPr lang="en-US" dirty="0" smtClean="0"/>
              <a:t> number to bit mask convert to make it easy for some users</a:t>
            </a:r>
            <a:endParaRPr lang="en-US" dirty="0"/>
          </a:p>
          <a:p>
            <a:pPr lvl="1"/>
            <a:endParaRPr lang="da-DK" sz="1200" dirty="0" smtClean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12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is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﻿sampling </a:t>
            </a:r>
            <a:r>
              <a:rPr lang="en-US" dirty="0" smtClean="0"/>
              <a:t>profiler</a:t>
            </a:r>
          </a:p>
          <a:p>
            <a:r>
              <a:rPr lang="en-US" dirty="0"/>
              <a:t>﻿performance </a:t>
            </a:r>
            <a:r>
              <a:rPr lang="en-US" dirty="0" smtClean="0"/>
              <a:t>counter measurement</a:t>
            </a:r>
          </a:p>
          <a:p>
            <a:r>
              <a:rPr lang="en-US" dirty="0"/>
              <a:t>﻿</a:t>
            </a:r>
            <a:r>
              <a:rPr lang="en-US" dirty="0" smtClean="0"/>
              <a:t>debugger – breakpoint/single step</a:t>
            </a:r>
          </a:p>
          <a:p>
            <a:r>
              <a:rPr lang="en-US" dirty="0" smtClean="0"/>
              <a:t>tightly packing data</a:t>
            </a:r>
          </a:p>
          <a:p>
            <a:r>
              <a:rPr lang="en-US" dirty="0" smtClean="0"/>
              <a:t>“throttling”  (no throttling parameters)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08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81" y="1600200"/>
            <a:ext cx="868453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﻿</a:t>
            </a:r>
            <a:r>
              <a:rPr lang="en-US" sz="1400" dirty="0">
                <a:latin typeface="Courier"/>
                <a:cs typeface="Courier"/>
              </a:rPr>
              <a:t>$ TRACE_SHOW="HTIL" </a:t>
            </a:r>
            <a:r>
              <a:rPr lang="en-US" sz="1400" dirty="0" err="1">
                <a:latin typeface="Courier"/>
                <a:cs typeface="Courier"/>
              </a:rPr>
              <a:t>tshow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10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      </a:t>
            </a:r>
            <a:r>
              <a:rPr lang="en-US" sz="1400" dirty="0" err="1">
                <a:latin typeface="Courier"/>
                <a:cs typeface="Courier"/>
              </a:rPr>
              <a:t>us_tod</a:t>
            </a:r>
            <a:r>
              <a:rPr lang="en-US" sz="1400" dirty="0">
                <a:latin typeface="Courier"/>
                <a:cs typeface="Courier"/>
              </a:rPr>
              <a:t> TID lv </a:t>
            </a:r>
            <a:r>
              <a:rPr lang="en-US" sz="1400" dirty="0" err="1" smtClean="0">
                <a:latin typeface="Courier"/>
                <a:cs typeface="Courier"/>
              </a:rPr>
              <a:t>msg</a:t>
            </a: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--------------- --- -</a:t>
            </a:r>
            <a:r>
              <a:rPr lang="en-US" sz="1400" dirty="0" smtClean="0">
                <a:latin typeface="Courier"/>
                <a:cs typeface="Courier"/>
              </a:rPr>
              <a:t>- -----------------------------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1394662919691795  </a:t>
            </a:r>
            <a:r>
              <a:rPr lang="en-US" sz="1400" dirty="0">
                <a:latin typeface="Courier"/>
                <a:cs typeface="Courier"/>
              </a:rPr>
              <a:t>18  0 back to </a:t>
            </a:r>
            <a:r>
              <a:rPr lang="en-US" sz="1400" dirty="0" err="1" smtClean="0">
                <a:latin typeface="Courier"/>
                <a:cs typeface="Courier"/>
              </a:rPr>
              <a:t>example_main</a:t>
            </a: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1394662919691623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1394662919691612  </a:t>
            </a:r>
            <a:r>
              <a:rPr lang="en-US" sz="1400" dirty="0">
                <a:latin typeface="Courier"/>
                <a:cs typeface="Courier"/>
              </a:rPr>
              <a:t>18  0 hello from example_sub1() before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1394662919691554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1394662919691542  </a:t>
            </a:r>
            <a:r>
              <a:rPr lang="en-US" sz="1400" dirty="0">
                <a:latin typeface="Courier"/>
                <a:cs typeface="Courier"/>
              </a:rPr>
              <a:t>18  0 hello from example_sub1() before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1394662919691524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1394662919691512  </a:t>
            </a:r>
            <a:r>
              <a:rPr lang="en-US" sz="1400" dirty="0">
                <a:latin typeface="Courier"/>
                <a:cs typeface="Courier"/>
              </a:rPr>
              <a:t>18  0 hello from example_sub1() before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1394662919691500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1394662919691400  </a:t>
            </a:r>
            <a:r>
              <a:rPr lang="en-US" sz="1400" dirty="0">
                <a:latin typeface="Courier"/>
                <a:cs typeface="Courier"/>
              </a:rPr>
              <a:t>18  0 hello from example_sub1() before calling example_sub2(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1394662919691213  </a:t>
            </a:r>
            <a:r>
              <a:rPr lang="en-US" sz="1400" dirty="0">
                <a:latin typeface="Courier"/>
                <a:cs typeface="Courier"/>
              </a:rPr>
              <a:t>18  0 hello from example_sub1() after  calling example_sub2()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5DA3-AA7D-F043-8F69-43637440C1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98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27197</TotalTime>
  <Words>345</Words>
  <Application>Microsoft Macintosh PowerPoint</Application>
  <PresentationFormat>On-screen Show (4:3)</PresentationFormat>
  <Paragraphs>123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(Ron’s) TRACE v3</vt:lpstr>
      <vt:lpstr>History/Future</vt:lpstr>
      <vt:lpstr>“Recently”</vt:lpstr>
      <vt:lpstr>TRACE is</vt:lpstr>
      <vt:lpstr>TRACE is (cont)</vt:lpstr>
      <vt:lpstr>TRACE is (cont)</vt:lpstr>
      <vt:lpstr>TRACE is (cont)</vt:lpstr>
      <vt:lpstr>TRACE is NOT</vt:lpstr>
      <vt:lpstr>tshow</vt:lpstr>
      <vt:lpstr>fmt spec</vt:lpstr>
      <vt:lpstr>trace.h 5-in-1</vt:lpstr>
      <vt:lpstr>Issues and “to do”</vt:lpstr>
      <vt:lpstr>Fundamentals</vt:lpstr>
      <vt:lpstr>Basic Features</vt:lpstr>
      <vt:lpstr>Usability</vt:lpstr>
    </vt:vector>
  </TitlesOfParts>
  <Company>Fermilab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Rechenmacher</dc:creator>
  <cp:lastModifiedBy>Ron Rechenmacher</cp:lastModifiedBy>
  <cp:revision>58</cp:revision>
  <dcterms:created xsi:type="dcterms:W3CDTF">2013-01-07T19:42:06Z</dcterms:created>
  <dcterms:modified xsi:type="dcterms:W3CDTF">2014-03-13T19:48:21Z</dcterms:modified>
</cp:coreProperties>
</file>