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27e58bb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27e58bb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087a145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087a145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f503adc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3f503adc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27e58bb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27e58bb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27e58bb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27e58bb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e27e58bb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e27e58bb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BMGT 347:     Final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689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41008"/>
              <a:buNone/>
            </a:pPr>
            <a:r>
              <a:rPr lang="en" sz="2280"/>
              <a:t>By: Samantha Wehmer, Leslie Kwok, Brian Garfunkel, Arthur Lin</a:t>
            </a:r>
            <a:endParaRPr sz="22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Overview</a:t>
            </a:r>
            <a:r>
              <a:rPr lang="en" sz="1700"/>
              <a:t>: 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Forecast</a:t>
            </a:r>
            <a:r>
              <a:rPr lang="en" sz="1700"/>
              <a:t> excess returns on stocks based on individual company factors through various regression techniques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Purpose</a:t>
            </a:r>
            <a:r>
              <a:rPr lang="en" sz="1700"/>
              <a:t>: 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Identify most important predictors in forecasting excess returns of any stock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389675"/>
            <a:ext cx="7030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Dropped data in dataset where major economic events </a:t>
            </a:r>
            <a:r>
              <a:rPr lang="en" sz="1400"/>
              <a:t>occurred</a:t>
            </a:r>
            <a:r>
              <a:rPr lang="en" sz="1400"/>
              <a:t> resulted in </a:t>
            </a:r>
            <a:r>
              <a:rPr lang="en" sz="1400"/>
              <a:t>market</a:t>
            </a:r>
            <a:r>
              <a:rPr lang="en" sz="1400"/>
              <a:t> disruption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Black Monday Crash - 10/</a:t>
            </a:r>
            <a:r>
              <a:rPr lang="en" sz="1400"/>
              <a:t>1987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Friday the 13th Mini-Crash - 10/1989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Dot-com Bubble - 03/2000 to 10/2002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2008 Financial Crisis - 09/2008 to 03/2009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Reduced rows of data from 502,636 → 470,413</a:t>
            </a:r>
            <a:endParaRPr sz="1400"/>
          </a:p>
        </p:txBody>
      </p:sp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Methods &amp; Techniques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OLS Regression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Incorporated all predictors (43)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Lasso Regression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Shrink coefficients of 10 less important variables to 0</a:t>
            </a:r>
            <a:endParaRPr sz="15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Include: net operating asset, return on equity, asset turnover, leverage, etc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Ordered variable coefficients to see variable predictability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Random Forest Regression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n_estimator = 100; max_depth = 7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Ranked feature </a:t>
            </a:r>
            <a:r>
              <a:rPr lang="en" sz="1500"/>
              <a:t>importance</a:t>
            </a: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597875"/>
            <a:ext cx="22059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Random Forest</a:t>
            </a:r>
            <a:endParaRPr b="1" sz="18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Train MSE: 0.01112 Train R</a:t>
            </a:r>
            <a:r>
              <a:rPr baseline="30000" lang="en" sz="1600"/>
              <a:t>2</a:t>
            </a:r>
            <a:r>
              <a:rPr lang="en" sz="1600"/>
              <a:t>: 0.03201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Test MSE: 0.00962 Test R</a:t>
            </a:r>
            <a:r>
              <a:rPr baseline="30000" lang="en" sz="1600"/>
              <a:t>2</a:t>
            </a:r>
            <a:r>
              <a:rPr lang="en" sz="1600"/>
              <a:t>: -0.0267</a:t>
            </a:r>
            <a:endParaRPr sz="1500"/>
          </a:p>
        </p:txBody>
      </p:sp>
      <p:sp>
        <p:nvSpPr>
          <p:cNvPr id="303" name="Google Shape;303;p17"/>
          <p:cNvSpPr txBox="1"/>
          <p:nvPr>
            <p:ph idx="2" type="body"/>
          </p:nvPr>
        </p:nvSpPr>
        <p:spPr>
          <a:xfrm>
            <a:off x="3669111" y="1597875"/>
            <a:ext cx="22998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Lasso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Train MSE: 0.01141 Train R</a:t>
            </a:r>
            <a:r>
              <a:rPr baseline="30000" lang="en" sz="1600"/>
              <a:t>2</a:t>
            </a:r>
            <a:r>
              <a:rPr lang="en" sz="1600"/>
              <a:t>: 0.0063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Test MSE: 0.00943 Test R</a:t>
            </a:r>
            <a:r>
              <a:rPr baseline="30000" lang="en" sz="1600"/>
              <a:t>2</a:t>
            </a:r>
            <a:r>
              <a:rPr lang="en" sz="1600"/>
              <a:t>: -0.006</a:t>
            </a:r>
            <a:endParaRPr sz="1500"/>
          </a:p>
        </p:txBody>
      </p:sp>
      <p:sp>
        <p:nvSpPr>
          <p:cNvPr id="304" name="Google Shape;304;p17"/>
          <p:cNvSpPr txBox="1"/>
          <p:nvPr>
            <p:ph idx="2" type="body"/>
          </p:nvPr>
        </p:nvSpPr>
        <p:spPr>
          <a:xfrm>
            <a:off x="6034421" y="1597875"/>
            <a:ext cx="22998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OLS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Train MSE: 0.01141 Train R</a:t>
            </a:r>
            <a:r>
              <a:rPr baseline="30000" lang="en" sz="1600"/>
              <a:t>2</a:t>
            </a:r>
            <a:r>
              <a:rPr lang="en" sz="1600"/>
              <a:t>: 0.00667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Test MSE: 0.00944 Test R</a:t>
            </a:r>
            <a:r>
              <a:rPr baseline="30000" lang="en" sz="1600"/>
              <a:t>2</a:t>
            </a:r>
            <a:r>
              <a:rPr lang="en" sz="1600"/>
              <a:t>: -0.007</a:t>
            </a:r>
            <a:endParaRPr sz="1500"/>
          </a:p>
        </p:txBody>
      </p:sp>
      <p:sp>
        <p:nvSpPr>
          <p:cNvPr id="305" name="Google Shape;305;p17"/>
          <p:cNvSpPr txBox="1"/>
          <p:nvPr>
            <p:ph idx="2" type="body"/>
          </p:nvPr>
        </p:nvSpPr>
        <p:spPr>
          <a:xfrm>
            <a:off x="1303750" y="4019975"/>
            <a:ext cx="70305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Best Model</a:t>
            </a:r>
            <a:endParaRPr b="1" sz="1800" u="sng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Sample: Random Forest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Out of Sample: Lasso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Evaluation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2623525"/>
            <a:ext cx="57384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Split data into 10 </a:t>
            </a:r>
            <a:r>
              <a:rPr lang="en" sz="1600"/>
              <a:t>folds</a:t>
            </a:r>
            <a:r>
              <a:rPr lang="en" sz="1600"/>
              <a:t> (cv = 10), and took mean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R² as the scoring parameter in cross validation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Lasso Model Performance Metrics in the Test Sample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 MSE: 0.00943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 R</a:t>
            </a:r>
            <a:r>
              <a:rPr baseline="30000" lang="en" sz="1600"/>
              <a:t>2</a:t>
            </a:r>
            <a:r>
              <a:rPr lang="en" sz="1600"/>
              <a:t>: -0.006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7693704" cy="8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Predictability and Variable Importance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389400" y="1218525"/>
            <a:ext cx="70305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variables for predictability: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Debt Issuance (debtiss):  Binary variable equal to one if long-term debt issuance indicated in statement of cash flow. Updated annually.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Share Repurchases (repurch):  Binary variable equal to one if repurchase of common or preferred shares indicated in statement of cash flow. Updated annually.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variables are </a:t>
            </a:r>
            <a:r>
              <a:rPr lang="en" u="sng"/>
              <a:t>highly</a:t>
            </a:r>
            <a:r>
              <a:rPr lang="en"/>
              <a:t> irregular; unable to predict.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Would NOT start Hedge Fund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9900" y="3007650"/>
            <a:ext cx="5943600" cy="20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