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9" r:id="rId3"/>
    <p:sldId id="277" r:id="rId4"/>
    <p:sldId id="274" r:id="rId5"/>
    <p:sldId id="260" r:id="rId6"/>
    <p:sldId id="262" r:id="rId7"/>
    <p:sldId id="263" r:id="rId8"/>
    <p:sldId id="268" r:id="rId9"/>
    <p:sldId id="271" r:id="rId10"/>
    <p:sldId id="264" r:id="rId11"/>
    <p:sldId id="269" r:id="rId12"/>
    <p:sldId id="265" r:id="rId13"/>
    <p:sldId id="276" r:id="rId14"/>
    <p:sldId id="273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/>
              <a:t>Время</a:t>
            </a:r>
            <a:r>
              <a:rPr lang="ru-RU" sz="1800" baseline="0"/>
              <a:t> импорта данных</a:t>
            </a:r>
            <a:r>
              <a:rPr lang="en-US" sz="1800" baseline="0"/>
              <a:t> (</a:t>
            </a:r>
            <a:r>
              <a:rPr lang="ru-RU" sz="1800" baseline="0"/>
              <a:t>мин</a:t>
            </a:r>
            <a:r>
              <a:rPr lang="en-US" sz="1800" baseline="0"/>
              <a:t>)</a:t>
            </a:r>
            <a:endParaRPr lang="ru-RU" sz="18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Лист1!$D$1:$D$7</c:f>
              <c:numCache>
                <c:formatCode>General</c:formatCode>
                <c:ptCount val="7"/>
                <c:pt idx="0">
                  <c:v>242</c:v>
                </c:pt>
                <c:pt idx="1">
                  <c:v>45</c:v>
                </c:pt>
                <c:pt idx="2">
                  <c:v>48</c:v>
                </c:pt>
                <c:pt idx="3">
                  <c:v>50</c:v>
                </c:pt>
                <c:pt idx="4">
                  <c:v>48</c:v>
                </c:pt>
                <c:pt idx="5">
                  <c:v>51</c:v>
                </c:pt>
                <c:pt idx="6">
                  <c:v>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2106608"/>
        <c:axId val="1722115856"/>
      </c:barChart>
      <c:catAx>
        <c:axId val="17221066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День загрузки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22115856"/>
        <c:crosses val="autoZero"/>
        <c:auto val="1"/>
        <c:lblAlgn val="ctr"/>
        <c:lblOffset val="100"/>
        <c:noMultiLvlLbl val="0"/>
      </c:catAx>
      <c:valAx>
        <c:axId val="172211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22106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/>
              <a:t>Скорость импорта</a:t>
            </a:r>
            <a:r>
              <a:rPr lang="ru-RU" sz="1800" baseline="0" dirty="0"/>
              <a:t> </a:t>
            </a:r>
            <a:endParaRPr lang="ru-RU" sz="1800" baseline="0" dirty="0" smtClean="0"/>
          </a:p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aseline="0" dirty="0" smtClean="0"/>
              <a:t>(</a:t>
            </a:r>
            <a:r>
              <a:rPr lang="ru-RU" sz="1800" baseline="0" dirty="0"/>
              <a:t>связей </a:t>
            </a:r>
            <a:r>
              <a:rPr lang="en-US" sz="1800" baseline="0" dirty="0"/>
              <a:t>/ c</a:t>
            </a:r>
            <a:r>
              <a:rPr lang="ru-RU" sz="1800" baseline="0" dirty="0"/>
              <a:t>)</a:t>
            </a:r>
            <a:endParaRPr lang="ru-RU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Лист1!$E$1:$E$7</c:f>
              <c:numCache>
                <c:formatCode>General</c:formatCode>
                <c:ptCount val="7"/>
                <c:pt idx="0">
                  <c:v>37880</c:v>
                </c:pt>
                <c:pt idx="1">
                  <c:v>37000</c:v>
                </c:pt>
                <c:pt idx="2">
                  <c:v>34700</c:v>
                </c:pt>
                <c:pt idx="3">
                  <c:v>33300</c:v>
                </c:pt>
                <c:pt idx="4">
                  <c:v>34700</c:v>
                </c:pt>
                <c:pt idx="5">
                  <c:v>32600</c:v>
                </c:pt>
                <c:pt idx="6">
                  <c:v>34000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2116400"/>
        <c:axId val="1722105520"/>
      </c:barChart>
      <c:catAx>
        <c:axId val="17221164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День загрузки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22105520"/>
        <c:crosses val="autoZero"/>
        <c:auto val="1"/>
        <c:lblAlgn val="ctr"/>
        <c:lblOffset val="100"/>
        <c:noMultiLvlLbl val="0"/>
      </c:catAx>
      <c:valAx>
        <c:axId val="172210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22116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/>
              <a:t>Занимаемое место (</a:t>
            </a:r>
            <a:r>
              <a:rPr lang="en-US" sz="1800"/>
              <a:t>GB</a:t>
            </a:r>
            <a:r>
              <a:rPr lang="ru-RU" sz="1800"/>
              <a:t>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Лист1!$F$1:$F$7</c:f>
              <c:numCache>
                <c:formatCode>General</c:formatCode>
                <c:ptCount val="7"/>
                <c:pt idx="0">
                  <c:v>31</c:v>
                </c:pt>
                <c:pt idx="1">
                  <c:v>32.5</c:v>
                </c:pt>
                <c:pt idx="2">
                  <c:v>34</c:v>
                </c:pt>
                <c:pt idx="3">
                  <c:v>35.5</c:v>
                </c:pt>
                <c:pt idx="4">
                  <c:v>37</c:v>
                </c:pt>
                <c:pt idx="5">
                  <c:v>38.5</c:v>
                </c:pt>
                <c:pt idx="6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2110416"/>
        <c:axId val="1722107152"/>
      </c:barChart>
      <c:catAx>
        <c:axId val="17221104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День загрузки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22107152"/>
        <c:crosses val="autoZero"/>
        <c:auto val="1"/>
        <c:lblAlgn val="ctr"/>
        <c:lblOffset val="100"/>
        <c:noMultiLvlLbl val="0"/>
      </c:catAx>
      <c:valAx>
        <c:axId val="172210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22110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 dirty="0">
                <a:effectLst/>
              </a:rPr>
              <a:t>Время импорта данных</a:t>
            </a:r>
            <a:r>
              <a:rPr lang="en-US" sz="1800" b="0" i="0" baseline="0" dirty="0">
                <a:effectLst/>
              </a:rPr>
              <a:t> (</a:t>
            </a:r>
            <a:r>
              <a:rPr lang="ru-RU" sz="1800" b="0" i="0" baseline="0" dirty="0">
                <a:effectLst/>
              </a:rPr>
              <a:t>мин</a:t>
            </a:r>
            <a:r>
              <a:rPr lang="en-US" sz="1800" b="0" i="0" baseline="0" dirty="0">
                <a:effectLst/>
              </a:rPr>
              <a:t>)</a:t>
            </a:r>
            <a:endParaRPr lang="ru-RU" sz="18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0"/>
                  <c:y val="-4.85651214128035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4.85651214128035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1.2933419081163168E-16"/>
                  <c:y val="-4.85651214128035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Лист1!$D$9:$D$15</c:f>
              <c:numCache>
                <c:formatCode>General</c:formatCode>
                <c:ptCount val="7"/>
                <c:pt idx="0">
                  <c:v>3540</c:v>
                </c:pt>
                <c:pt idx="1">
                  <c:v>122</c:v>
                </c:pt>
                <c:pt idx="2">
                  <c:v>125</c:v>
                </c:pt>
                <c:pt idx="3">
                  <c:v>130</c:v>
                </c:pt>
                <c:pt idx="4">
                  <c:v>128</c:v>
                </c:pt>
                <c:pt idx="5">
                  <c:v>128</c:v>
                </c:pt>
                <c:pt idx="6">
                  <c:v>132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2109328"/>
        <c:axId val="1722109872"/>
      </c:barChart>
      <c:catAx>
        <c:axId val="17221093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День загрузки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22109872"/>
        <c:crosses val="autoZero"/>
        <c:auto val="1"/>
        <c:lblAlgn val="ctr"/>
        <c:lblOffset val="100"/>
        <c:noMultiLvlLbl val="0"/>
      </c:catAx>
      <c:valAx>
        <c:axId val="1722109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22109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 dirty="0">
                <a:effectLst/>
              </a:rPr>
              <a:t>Скорость импорта </a:t>
            </a:r>
            <a:endParaRPr lang="en-US" sz="1800" b="0" i="0" baseline="0" dirty="0" smtClean="0">
              <a:effectLst/>
            </a:endParaRP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 dirty="0" smtClean="0">
                <a:effectLst/>
              </a:rPr>
              <a:t>(</a:t>
            </a:r>
            <a:r>
              <a:rPr lang="ru-RU" sz="1800" b="0" i="0" baseline="0" dirty="0">
                <a:effectLst/>
              </a:rPr>
              <a:t>связей </a:t>
            </a:r>
            <a:r>
              <a:rPr lang="en-US" sz="1800" b="0" i="0" baseline="0" dirty="0">
                <a:effectLst/>
              </a:rPr>
              <a:t>/ c</a:t>
            </a:r>
            <a:r>
              <a:rPr lang="ru-RU" sz="1800" b="0" i="0" baseline="0" dirty="0">
                <a:effectLst/>
              </a:rPr>
              <a:t>)</a:t>
            </a:r>
            <a:endParaRPr lang="ru-RU" sz="18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Лист1!$E$9:$E$15</c:f>
              <c:numCache>
                <c:formatCode>General</c:formatCode>
                <c:ptCount val="7"/>
                <c:pt idx="0">
                  <c:v>32900</c:v>
                </c:pt>
                <c:pt idx="1">
                  <c:v>27600</c:v>
                </c:pt>
                <c:pt idx="2">
                  <c:v>26700</c:v>
                </c:pt>
                <c:pt idx="3">
                  <c:v>25600</c:v>
                </c:pt>
                <c:pt idx="4">
                  <c:v>26100</c:v>
                </c:pt>
                <c:pt idx="5">
                  <c:v>26100</c:v>
                </c:pt>
                <c:pt idx="6">
                  <c:v>25300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3450336"/>
        <c:axId val="1723442720"/>
      </c:barChart>
      <c:catAx>
        <c:axId val="17234503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День загрузки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23442720"/>
        <c:crosses val="autoZero"/>
        <c:auto val="1"/>
        <c:lblAlgn val="ctr"/>
        <c:lblOffset val="100"/>
        <c:noMultiLvlLbl val="0"/>
      </c:catAx>
      <c:valAx>
        <c:axId val="172344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2345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Занимаемое место (</a:t>
            </a:r>
            <a:r>
              <a:rPr lang="en-US" sz="1800" b="0" i="0" baseline="0">
                <a:effectLst/>
              </a:rPr>
              <a:t>GB</a:t>
            </a:r>
            <a:r>
              <a:rPr lang="ru-RU" sz="1800" b="0" i="0" baseline="0">
                <a:effectLst/>
              </a:rPr>
              <a:t>)</a:t>
            </a:r>
            <a:endParaRPr lang="ru-RU" sz="18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Лист1!$F$9:$F$15</c:f>
              <c:numCache>
                <c:formatCode>General</c:formatCode>
                <c:ptCount val="7"/>
                <c:pt idx="0">
                  <c:v>350</c:v>
                </c:pt>
                <c:pt idx="1">
                  <c:v>353</c:v>
                </c:pt>
                <c:pt idx="2">
                  <c:v>356.5</c:v>
                </c:pt>
                <c:pt idx="3">
                  <c:v>360</c:v>
                </c:pt>
                <c:pt idx="4">
                  <c:v>363</c:v>
                </c:pt>
                <c:pt idx="5">
                  <c:v>369</c:v>
                </c:pt>
                <c:pt idx="6">
                  <c:v>372.5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1353360"/>
        <c:axId val="1801354448"/>
      </c:barChart>
      <c:catAx>
        <c:axId val="18013533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День загрузки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01354448"/>
        <c:crosses val="autoZero"/>
        <c:auto val="1"/>
        <c:lblAlgn val="ctr"/>
        <c:lblOffset val="100"/>
        <c:noMultiLvlLbl val="0"/>
      </c:catAx>
      <c:valAx>
        <c:axId val="180135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01353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/>
              <a:t>Время выполнения (с)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Лист1!$A$2</c:f>
              <c:strCache>
                <c:ptCount val="1"/>
                <c:pt idx="0">
                  <c:v>S_Small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Лист1!$B$1:$F$1</c:f>
              <c:strCache>
                <c:ptCount val="5"/>
                <c:pt idx="0">
                  <c:v>Q5</c:v>
                </c:pt>
                <c:pt idx="1">
                  <c:v>Q4</c:v>
                </c:pt>
                <c:pt idx="2">
                  <c:v>Q3</c:v>
                </c:pt>
                <c:pt idx="3">
                  <c:v>Q2</c:v>
                </c:pt>
                <c:pt idx="4">
                  <c:v>Q1</c:v>
                </c:pt>
              </c:strCache>
            </c:strRef>
          </c:cat>
          <c:val>
            <c:numRef>
              <c:f>Лист1!$B$2:$F$2</c:f>
              <c:numCache>
                <c:formatCode>General</c:formatCode>
                <c:ptCount val="5"/>
                <c:pt idx="0">
                  <c:v>786</c:v>
                </c:pt>
                <c:pt idx="1">
                  <c:v>104</c:v>
                </c:pt>
                <c:pt idx="2">
                  <c:v>285</c:v>
                </c:pt>
                <c:pt idx="3">
                  <c:v>305</c:v>
                </c:pt>
                <c:pt idx="4">
                  <c:v>4</c:v>
                </c:pt>
              </c:numCache>
            </c:numRef>
          </c:val>
        </c:ser>
        <c:ser>
          <c:idx val="0"/>
          <c:order val="1"/>
          <c:tx>
            <c:strRef>
              <c:f>Лист1!$A$3</c:f>
              <c:strCache>
                <c:ptCount val="1"/>
                <c:pt idx="0">
                  <c:v>S_Big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Лист1!$B$1:$F$1</c:f>
              <c:strCache>
                <c:ptCount val="5"/>
                <c:pt idx="0">
                  <c:v>Q5</c:v>
                </c:pt>
                <c:pt idx="1">
                  <c:v>Q4</c:v>
                </c:pt>
                <c:pt idx="2">
                  <c:v>Q3</c:v>
                </c:pt>
                <c:pt idx="3">
                  <c:v>Q2</c:v>
                </c:pt>
                <c:pt idx="4">
                  <c:v>Q1</c:v>
                </c:pt>
              </c:strCache>
            </c:strRef>
          </c:cat>
          <c:val>
            <c:numRef>
              <c:f>Лист1!$B$3:$F$3</c:f>
              <c:numCache>
                <c:formatCode>General</c:formatCode>
                <c:ptCount val="5"/>
                <c:pt idx="0">
                  <c:v>2730</c:v>
                </c:pt>
                <c:pt idx="1">
                  <c:v>719</c:v>
                </c:pt>
                <c:pt idx="2">
                  <c:v>1650</c:v>
                </c:pt>
                <c:pt idx="3">
                  <c:v>1743</c:v>
                </c:pt>
                <c:pt idx="4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801350096"/>
        <c:axId val="1801348464"/>
      </c:barChart>
      <c:catAx>
        <c:axId val="1801350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01348464"/>
        <c:crosses val="autoZero"/>
        <c:auto val="1"/>
        <c:lblAlgn val="ctr"/>
        <c:lblOffset val="100"/>
        <c:noMultiLvlLbl val="0"/>
      </c:catAx>
      <c:valAx>
        <c:axId val="1801348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400"/>
                </a:pPr>
                <a:r>
                  <a:rPr lang="ru-RU" sz="1400"/>
                  <a:t>Сервер тестирования</a:t>
                </a:r>
              </a:p>
            </c:rich>
          </c:tx>
          <c:layout>
            <c:manualLayout>
              <c:xMode val="edge"/>
              <c:yMode val="edge"/>
              <c:x val="0.39045026070549599"/>
              <c:y val="0.89327347466443119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01350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979190636068689"/>
          <c:y val="0.82094893496682186"/>
          <c:w val="0.1892032548245586"/>
          <c:h val="7.32427001312336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/>
              <a:t>Расходы на анализ данных  в течение пяти лет, руб</a:t>
            </a:r>
          </a:p>
        </c:rich>
      </c:tx>
      <c:layout>
        <c:manualLayout>
          <c:xMode val="edge"/>
          <c:yMode val="edge"/>
          <c:x val="0.13829864244108667"/>
          <c:y val="1.0312245554433712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v>Расходы на анализ при использовании нового ПО, руб</c:v>
          </c:tx>
          <c:invertIfNegative val="0"/>
          <c:cat>
            <c:numRef>
              <c:f>Лист2!$A$1:$A$5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Лист2!$B$1:$B$5</c:f>
              <c:numCache>
                <c:formatCode>General</c:formatCode>
                <c:ptCount val="5"/>
                <c:pt idx="0">
                  <c:v>1300000</c:v>
                </c:pt>
                <c:pt idx="1">
                  <c:v>1300000</c:v>
                </c:pt>
                <c:pt idx="2">
                  <c:v>1300000</c:v>
                </c:pt>
                <c:pt idx="3">
                  <c:v>1300000</c:v>
                </c:pt>
                <c:pt idx="4">
                  <c:v>1300000</c:v>
                </c:pt>
              </c:numCache>
            </c:numRef>
          </c:val>
        </c:ser>
        <c:ser>
          <c:idx val="2"/>
          <c:order val="1"/>
          <c:tx>
            <c:v>Расходы на анализ при использовании старого ПО, руб</c:v>
          </c:tx>
          <c:invertIfNegative val="0"/>
          <c:cat>
            <c:numRef>
              <c:f>Лист2!$A$1:$A$5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Лист2!$C$1:$C$5</c:f>
              <c:numCache>
                <c:formatCode>General</c:formatCode>
                <c:ptCount val="5"/>
                <c:pt idx="0">
                  <c:v>1220000</c:v>
                </c:pt>
                <c:pt idx="1">
                  <c:v>2440000</c:v>
                </c:pt>
                <c:pt idx="2">
                  <c:v>3660000</c:v>
                </c:pt>
                <c:pt idx="3">
                  <c:v>4880000</c:v>
                </c:pt>
                <c:pt idx="4">
                  <c:v>6100000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01350640"/>
        <c:axId val="1801352272"/>
      </c:barChart>
      <c:catAx>
        <c:axId val="18013506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01352272"/>
        <c:crosses val="autoZero"/>
        <c:auto val="1"/>
        <c:lblAlgn val="ctr"/>
        <c:lblOffset val="100"/>
        <c:noMultiLvlLbl val="0"/>
      </c:catAx>
      <c:valAx>
        <c:axId val="18013522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013506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100"/>
      </a:pPr>
      <a:endParaRPr lang="ru-RU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/>
              <a:t>Доход и прибыль при продаже 10 решений в год, руб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5215588849113651"/>
          <c:y val="0.23144836713446501"/>
          <c:w val="0.5137963388679575"/>
          <c:h val="0.63422320200390103"/>
        </c:manualLayout>
      </c:layout>
      <c:lineChart>
        <c:grouping val="standard"/>
        <c:varyColors val="0"/>
        <c:ser>
          <c:idx val="0"/>
          <c:order val="0"/>
          <c:tx>
            <c:v>Доход</c:v>
          </c:tx>
          <c:marker>
            <c:symbol val="none"/>
          </c:marker>
          <c:val>
            <c:numRef>
              <c:f>Лист2!$A$14:$A$23</c:f>
              <c:numCache>
                <c:formatCode>General</c:formatCode>
                <c:ptCount val="10"/>
                <c:pt idx="0">
                  <c:v>500000</c:v>
                </c:pt>
                <c:pt idx="1">
                  <c:v>1000000</c:v>
                </c:pt>
                <c:pt idx="2">
                  <c:v>1500000</c:v>
                </c:pt>
                <c:pt idx="3">
                  <c:v>2000000</c:v>
                </c:pt>
                <c:pt idx="4">
                  <c:v>2500000</c:v>
                </c:pt>
                <c:pt idx="5">
                  <c:v>3000000</c:v>
                </c:pt>
                <c:pt idx="6">
                  <c:v>3500000</c:v>
                </c:pt>
                <c:pt idx="7">
                  <c:v>4000000</c:v>
                </c:pt>
                <c:pt idx="8">
                  <c:v>4500000</c:v>
                </c:pt>
                <c:pt idx="9">
                  <c:v>5000000</c:v>
                </c:pt>
              </c:numCache>
            </c:numRef>
          </c:val>
          <c:smooth val="0"/>
        </c:ser>
        <c:ser>
          <c:idx val="1"/>
          <c:order val="1"/>
          <c:tx>
            <c:v>Прибыль</c:v>
          </c:tx>
          <c:marker>
            <c:symbol val="none"/>
          </c:marker>
          <c:val>
            <c:numRef>
              <c:f>Лист2!$B$14:$B$23</c:f>
              <c:numCache>
                <c:formatCode>General</c:formatCode>
                <c:ptCount val="10"/>
                <c:pt idx="6">
                  <c:v>350000</c:v>
                </c:pt>
                <c:pt idx="7">
                  <c:v>850000</c:v>
                </c:pt>
                <c:pt idx="8">
                  <c:v>1350000</c:v>
                </c:pt>
                <c:pt idx="9">
                  <c:v>1850000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1347376"/>
        <c:axId val="1801347920"/>
      </c:lineChart>
      <c:catAx>
        <c:axId val="1801347376"/>
        <c:scaling>
          <c:orientation val="minMax"/>
        </c:scaling>
        <c:delete val="0"/>
        <c:axPos val="b"/>
        <c:majorTickMark val="out"/>
        <c:minorTickMark val="none"/>
        <c:tickLblPos val="nextTo"/>
        <c:crossAx val="1801347920"/>
        <c:crosses val="autoZero"/>
        <c:auto val="1"/>
        <c:lblAlgn val="ctr"/>
        <c:lblOffset val="100"/>
        <c:noMultiLvlLbl val="0"/>
      </c:catAx>
      <c:valAx>
        <c:axId val="18013479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013473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9542224867384905"/>
          <c:y val="0.51401075710946209"/>
          <c:w val="0.30318588939853242"/>
          <c:h val="0.3136310251241925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50"/>
      </a:pPr>
      <a:endParaRPr lang="ru-RU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4144-D27E-4842-90AC-3CB116F8B924}" type="datetimeFigureOut">
              <a:rPr lang="ru-RU" smtClean="0"/>
              <a:t>14.06.2015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31E1-26C8-4DAF-9B40-DA142C2C76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7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4144-D27E-4842-90AC-3CB116F8B924}" type="datetimeFigureOut">
              <a:rPr lang="ru-RU" smtClean="0"/>
              <a:t>14.06.2015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31E1-26C8-4DAF-9B40-DA142C2C76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04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4144-D27E-4842-90AC-3CB116F8B924}" type="datetimeFigureOut">
              <a:rPr lang="ru-RU" smtClean="0"/>
              <a:t>14.06.2015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31E1-26C8-4DAF-9B40-DA142C2C76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15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4144-D27E-4842-90AC-3CB116F8B924}" type="datetimeFigureOut">
              <a:rPr lang="ru-RU" smtClean="0"/>
              <a:t>14.06.2015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31E1-26C8-4DAF-9B40-DA142C2C76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39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4144-D27E-4842-90AC-3CB116F8B924}" type="datetimeFigureOut">
              <a:rPr lang="ru-RU" smtClean="0"/>
              <a:t>14.06.2015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31E1-26C8-4DAF-9B40-DA142C2C76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74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4144-D27E-4842-90AC-3CB116F8B924}" type="datetimeFigureOut">
              <a:rPr lang="ru-RU" smtClean="0"/>
              <a:t>14.06.2015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31E1-26C8-4DAF-9B40-DA142C2C76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28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4144-D27E-4842-90AC-3CB116F8B924}" type="datetimeFigureOut">
              <a:rPr lang="ru-RU" smtClean="0"/>
              <a:t>14.06.2015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31E1-26C8-4DAF-9B40-DA142C2C76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0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4144-D27E-4842-90AC-3CB116F8B924}" type="datetimeFigureOut">
              <a:rPr lang="ru-RU" smtClean="0"/>
              <a:t>14.06.2015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31E1-26C8-4DAF-9B40-DA142C2C76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77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4144-D27E-4842-90AC-3CB116F8B924}" type="datetimeFigureOut">
              <a:rPr lang="ru-RU" smtClean="0"/>
              <a:t>14.06.2015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31E1-26C8-4DAF-9B40-DA142C2C76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59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4144-D27E-4842-90AC-3CB116F8B924}" type="datetimeFigureOut">
              <a:rPr lang="ru-RU" smtClean="0"/>
              <a:t>14.06.2015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31E1-26C8-4DAF-9B40-DA142C2C76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99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4144-D27E-4842-90AC-3CB116F8B924}" type="datetimeFigureOut">
              <a:rPr lang="ru-RU" smtClean="0"/>
              <a:t>14.06.2015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31E1-26C8-4DAF-9B40-DA142C2C76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11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44144-D27E-4842-90AC-3CB116F8B924}" type="datetimeFigureOut">
              <a:rPr lang="ru-RU" smtClean="0"/>
              <a:t>14.06.2015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931E1-26C8-4DAF-9B40-DA142C2C76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64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620688"/>
            <a:ext cx="734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j-lt"/>
              </a:rPr>
              <a:t>Московский государственный технический университет им. Н.Э. Баумана</a:t>
            </a:r>
            <a:endParaRPr lang="ru-RU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132856"/>
            <a:ext cx="71172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err="1" smtClean="0"/>
              <a:t>Графовая</a:t>
            </a:r>
            <a:r>
              <a:rPr lang="ru-RU" sz="3600" dirty="0" smtClean="0"/>
              <a:t> база данных, </a:t>
            </a:r>
          </a:p>
          <a:p>
            <a:pPr algn="ctr"/>
            <a:r>
              <a:rPr lang="ru-RU" sz="3600" dirty="0" smtClean="0"/>
              <a:t>предназначенная для хранения и </a:t>
            </a:r>
          </a:p>
          <a:p>
            <a:pPr algn="ctr"/>
            <a:r>
              <a:rPr lang="ru-RU" sz="3600" dirty="0" smtClean="0"/>
              <a:t>анализа </a:t>
            </a:r>
            <a:r>
              <a:rPr lang="ru-RU" sz="3600" dirty="0" err="1" smtClean="0"/>
              <a:t>биллинговой</a:t>
            </a:r>
            <a:r>
              <a:rPr lang="ru-RU" sz="3600" dirty="0" smtClean="0"/>
              <a:t> информации</a:t>
            </a:r>
            <a:endParaRPr lang="ru-RU" sz="3600" dirty="0">
              <a:latin typeface="+mj-lt"/>
              <a:cs typeface="Times New Roman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41172"/>
              </p:ext>
            </p:extLst>
          </p:nvPr>
        </p:nvGraphicFramePr>
        <p:xfrm>
          <a:off x="4499992" y="5013176"/>
          <a:ext cx="41517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280"/>
                <a:gridCol w="163150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Выполнил: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/>
                        <a:t>Бартенев</a:t>
                      </a:r>
                      <a:r>
                        <a:rPr lang="ru-RU" sz="1800" baseline="0" dirty="0" smtClean="0"/>
                        <a:t> М.В.</a:t>
                      </a:r>
                      <a:endParaRPr lang="ru-RU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Научный руководитель: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/>
                        <a:t>Вишняков И.Э.</a:t>
                      </a:r>
                      <a:endParaRPr lang="ru-RU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3881023" y="6077347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Москва 2015</a:t>
            </a:r>
          </a:p>
        </p:txBody>
      </p:sp>
    </p:spTree>
    <p:extLst>
      <p:ext uri="{BB962C8B-B14F-4D97-AF65-F5344CB8AC3E}">
        <p14:creationId xmlns:p14="http://schemas.microsoft.com/office/powerpoint/2010/main" val="266907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Тестирование импорта данных (</a:t>
            </a:r>
            <a:r>
              <a:rPr lang="en-US" dirty="0" err="1" smtClean="0"/>
              <a:t>s_small</a:t>
            </a:r>
            <a:r>
              <a:rPr lang="ru-RU" dirty="0" smtClean="0"/>
              <a:t>)</a:t>
            </a:r>
            <a:endParaRPr lang="ru-RU" dirty="0"/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3169988899"/>
              </p:ext>
            </p:extLst>
          </p:nvPr>
        </p:nvGraphicFramePr>
        <p:xfrm>
          <a:off x="395536" y="1628800"/>
          <a:ext cx="2952328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2266310100"/>
              </p:ext>
            </p:extLst>
          </p:nvPr>
        </p:nvGraphicFramePr>
        <p:xfrm>
          <a:off x="3347864" y="1628800"/>
          <a:ext cx="2733650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1003044553"/>
              </p:ext>
            </p:extLst>
          </p:nvPr>
        </p:nvGraphicFramePr>
        <p:xfrm>
          <a:off x="6084168" y="1628800"/>
          <a:ext cx="2592288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8915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Рисунок 6 ‒ Импорт данных </a:t>
            </a:r>
            <a:r>
              <a:rPr kumimoji="0" lang="en-US" altLang="ru-RU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</a:t>
            </a:r>
            <a:r>
              <a:rPr kumimoji="0" lang="ru-RU" altLang="ru-RU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_</a:t>
            </a:r>
            <a:r>
              <a:rPr kumimoji="0" lang="en-US" altLang="ru-RU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Small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9115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Рисунок 7 ‒ Импорт данных </a:t>
            </a:r>
            <a:r>
              <a:rPr kumimoji="0" lang="en-US" altLang="ru-RU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</a:t>
            </a:r>
            <a:r>
              <a:rPr kumimoji="0" lang="ru-RU" altLang="ru-RU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_</a:t>
            </a:r>
            <a:r>
              <a:rPr kumimoji="0" lang="en-US" altLang="ru-RU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Big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6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Тестирование импорта данных (</a:t>
            </a:r>
            <a:r>
              <a:rPr lang="en-US" dirty="0" err="1" smtClean="0"/>
              <a:t>s_big</a:t>
            </a:r>
            <a:r>
              <a:rPr lang="ru-RU" dirty="0" smtClean="0"/>
              <a:t>)</a:t>
            </a:r>
            <a:endParaRPr lang="ru-RU" dirty="0"/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4177119222"/>
              </p:ext>
            </p:extLst>
          </p:nvPr>
        </p:nvGraphicFramePr>
        <p:xfrm>
          <a:off x="611560" y="1556792"/>
          <a:ext cx="2664296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1680066702"/>
              </p:ext>
            </p:extLst>
          </p:nvPr>
        </p:nvGraphicFramePr>
        <p:xfrm>
          <a:off x="3275856" y="1556792"/>
          <a:ext cx="2880320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215538282"/>
              </p:ext>
            </p:extLst>
          </p:nvPr>
        </p:nvGraphicFramePr>
        <p:xfrm>
          <a:off x="6156176" y="1556792"/>
          <a:ext cx="2592288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9115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Рисунок 7 ‒ Импорт данных </a:t>
            </a:r>
            <a:r>
              <a:rPr kumimoji="0" lang="en-US" altLang="ru-RU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</a:t>
            </a:r>
            <a:r>
              <a:rPr kumimoji="0" lang="ru-RU" altLang="ru-RU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_</a:t>
            </a:r>
            <a:r>
              <a:rPr kumimoji="0" lang="en-US" altLang="ru-RU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Big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68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ru-RU" dirty="0" smtClean="0"/>
              <a:t>Тестирование анализа данных</a:t>
            </a:r>
            <a:endParaRPr lang="ru-RU" dirty="0"/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1859232943"/>
              </p:ext>
            </p:extLst>
          </p:nvPr>
        </p:nvGraphicFramePr>
        <p:xfrm>
          <a:off x="333872" y="836712"/>
          <a:ext cx="8496944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668753"/>
              </p:ext>
            </p:extLst>
          </p:nvPr>
        </p:nvGraphicFramePr>
        <p:xfrm>
          <a:off x="333872" y="4941168"/>
          <a:ext cx="8496943" cy="160191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56184"/>
                <a:gridCol w="1800200"/>
                <a:gridCol w="1944216"/>
                <a:gridCol w="1440160"/>
                <a:gridCol w="1656183"/>
              </a:tblGrid>
              <a:tr h="302940"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Аналитическая операция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029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Q3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Q4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5462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Поиск</a:t>
                      </a:r>
                      <a:r>
                        <a:rPr lang="ru-RU" sz="1800" baseline="0" dirty="0" smtClean="0">
                          <a:effectLst/>
                        </a:rPr>
                        <a:t> соседей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Попарное пересечение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Поиск 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окружающей сети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Поиск путей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Поиск сообществ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69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2954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Организационно-экономическая часть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89468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Ленточный график выполнения работ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07723" y="894682"/>
                <a:ext cx="4136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Стоимость продукта: </a:t>
                </a:r>
                <a14:m>
                  <m:oMath xmlns:m="http://schemas.openxmlformats.org/officeDocument/2006/math">
                    <m:r>
                      <a:rPr lang="ru-RU">
                        <a:latin typeface="Cambria Math"/>
                      </a:rPr>
                      <m:t>3150000</m:t>
                    </m:r>
                  </m:oMath>
                </a14:m>
                <a:r>
                  <a:rPr lang="ru-RU" dirty="0" smtClean="0"/>
                  <a:t> рублей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723" y="894682"/>
                <a:ext cx="413627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178" t="-833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824584"/>
              </p:ext>
            </p:extLst>
          </p:nvPr>
        </p:nvGraphicFramePr>
        <p:xfrm>
          <a:off x="251520" y="1412776"/>
          <a:ext cx="5112570" cy="4894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8695"/>
                <a:gridCol w="1143473"/>
                <a:gridCol w="288032"/>
                <a:gridCol w="821119"/>
                <a:gridCol w="220743"/>
                <a:gridCol w="189209"/>
                <a:gridCol w="189209"/>
                <a:gridCol w="189209"/>
                <a:gridCol w="189209"/>
                <a:gridCol w="189209"/>
                <a:gridCol w="189209"/>
                <a:gridCol w="189209"/>
                <a:gridCol w="189209"/>
                <a:gridCol w="189209"/>
                <a:gridCol w="189209"/>
                <a:gridCol w="189209"/>
                <a:gridCol w="189209"/>
              </a:tblGrid>
              <a:tr h="39229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№ этапа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vert="vert27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Содержание работ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Продолжительность, раб. дни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vert="vert27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Исполнители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Календарные дни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33142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Категория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Число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10.03 - 15.03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16.03 - 22.03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23.03 - 29.03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30.03 - 05.04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06.04 - 12.04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13.04 - 19.04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20.04 - 26.04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27.04 - 03.05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04.05 - 10.05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11.05 - 17.05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18.05 - 24.05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25.05 - 31.05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vert="vert270" anchor="ctr"/>
                </a:tc>
              </a:tr>
              <a:tr h="54146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Количество рабочих дней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2985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</a:tr>
              <a:tr h="48929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Эскизный проект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Старший инженер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</a:tr>
              <a:tr h="5602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Технический проект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Инженер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</a:tr>
              <a:tr h="5048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Рабочий проект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16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Инженер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</a:tr>
              <a:tr h="42663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Разработка технической документации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17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Старший инженер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85" marR="5385" marT="538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6496699"/>
              </p:ext>
            </p:extLst>
          </p:nvPr>
        </p:nvGraphicFramePr>
        <p:xfrm>
          <a:off x="5436096" y="1412776"/>
          <a:ext cx="3456384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5342533"/>
              </p:ext>
            </p:extLst>
          </p:nvPr>
        </p:nvGraphicFramePr>
        <p:xfrm>
          <a:off x="5508104" y="4077072"/>
          <a:ext cx="3312368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2063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Результаты:</a:t>
            </a:r>
          </a:p>
          <a:p>
            <a:r>
              <a:rPr lang="ru-RU" dirty="0" err="1" smtClean="0"/>
              <a:t>графовое</a:t>
            </a:r>
            <a:r>
              <a:rPr lang="ru-RU" dirty="0" smtClean="0"/>
              <a:t> хранилище </a:t>
            </a:r>
            <a:r>
              <a:rPr lang="ru-RU" dirty="0" err="1" smtClean="0"/>
              <a:t>биллинговых</a:t>
            </a:r>
            <a:r>
              <a:rPr lang="ru-RU" dirty="0" smtClean="0"/>
              <a:t> данных</a:t>
            </a:r>
            <a:r>
              <a:rPr lang="en-US" dirty="0" smtClean="0"/>
              <a:t>;</a:t>
            </a:r>
          </a:p>
          <a:p>
            <a:r>
              <a:rPr lang="ru-RU" dirty="0" smtClean="0"/>
              <a:t>время импорта и анализа данных соответствует заявленным ограничениям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язык запросов для доступа к </a:t>
            </a:r>
            <a:r>
              <a:rPr lang="ru-RU" dirty="0" err="1" smtClean="0"/>
              <a:t>биллинговым</a:t>
            </a:r>
            <a:r>
              <a:rPr lang="ru-RU" dirty="0" smtClean="0"/>
              <a:t> данным</a:t>
            </a:r>
          </a:p>
          <a:p>
            <a:pPr marL="0" indent="0">
              <a:buNone/>
            </a:pPr>
            <a:r>
              <a:rPr lang="ru-RU" dirty="0" smtClean="0"/>
              <a:t>Возможное развитие проекта:</a:t>
            </a:r>
          </a:p>
          <a:p>
            <a:r>
              <a:rPr lang="ru-RU" dirty="0" smtClean="0"/>
              <a:t>добавление </a:t>
            </a:r>
            <a:r>
              <a:rPr lang="ru-RU" dirty="0" smtClean="0"/>
              <a:t>поддержки транзакций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добавление поддержки </a:t>
            </a:r>
            <a:r>
              <a:rPr lang="ru-RU" dirty="0" smtClean="0"/>
              <a:t>графического интерфейса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43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err="1" smtClean="0"/>
              <a:t>Биллинговые</a:t>
            </a:r>
            <a:r>
              <a:rPr lang="ru-RU" dirty="0" smtClean="0"/>
              <a:t>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47260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u="sng" dirty="0" smtClean="0"/>
              <a:t>Определение: </a:t>
            </a:r>
          </a:p>
          <a:p>
            <a:pPr marL="0" lvl="0" indent="0">
              <a:buNone/>
            </a:pPr>
            <a:r>
              <a:rPr lang="ru-RU" dirty="0" smtClean="0"/>
              <a:t>перечисление всех звонков абонента за период времени</a:t>
            </a:r>
          </a:p>
          <a:p>
            <a:pPr marL="0" lvl="0" indent="0">
              <a:buNone/>
            </a:pPr>
            <a:r>
              <a:rPr lang="ru-RU" u="sng" dirty="0" smtClean="0"/>
              <a:t>Формат </a:t>
            </a:r>
            <a:r>
              <a:rPr lang="ru-RU" u="sng" dirty="0" err="1" smtClean="0"/>
              <a:t>биллинга</a:t>
            </a:r>
            <a:r>
              <a:rPr lang="ru-RU" u="sng" dirty="0" smtClean="0"/>
              <a:t>:</a:t>
            </a:r>
            <a:endParaRPr lang="ru-RU" u="sng" dirty="0"/>
          </a:p>
          <a:p>
            <a:pPr marL="0" indent="0">
              <a:buNone/>
            </a:pPr>
            <a:r>
              <a:rPr lang="fr-FR" i="1" dirty="0"/>
              <a:t>{</a:t>
            </a:r>
            <a:r>
              <a:rPr lang="fr-FR" i="1" dirty="0" err="1"/>
              <a:t>source_node</a:t>
            </a:r>
            <a:r>
              <a:rPr lang="fr-FR" dirty="0"/>
              <a:t>; </a:t>
            </a:r>
            <a:r>
              <a:rPr lang="fr-FR" i="1" dirty="0" err="1"/>
              <a:t>destination_node</a:t>
            </a:r>
            <a:r>
              <a:rPr lang="en-US" i="1" dirty="0"/>
              <a:t>;</a:t>
            </a:r>
            <a:r>
              <a:rPr lang="fr-FR" i="1" dirty="0"/>
              <a:t> </a:t>
            </a:r>
            <a:r>
              <a:rPr lang="fr-FR" i="1" dirty="0" err="1"/>
              <a:t>rel_time</a:t>
            </a:r>
            <a:r>
              <a:rPr lang="fr-FR" i="1" dirty="0" smtClean="0"/>
              <a:t>}</a:t>
            </a:r>
            <a:endParaRPr lang="ru-RU" dirty="0" smtClean="0"/>
          </a:p>
          <a:p>
            <a:pPr marL="0" lvl="0" indent="0">
              <a:buNone/>
            </a:pPr>
            <a:r>
              <a:rPr lang="ru-RU" u="sng" dirty="0" smtClean="0"/>
              <a:t>Особенности</a:t>
            </a:r>
            <a:r>
              <a:rPr lang="ru-RU" u="sng" dirty="0" smtClean="0"/>
              <a:t>:</a:t>
            </a:r>
          </a:p>
          <a:p>
            <a:pPr lvl="0"/>
            <a:r>
              <a:rPr lang="ru-RU" dirty="0"/>
              <a:t>б</a:t>
            </a:r>
            <a:r>
              <a:rPr lang="ru-RU" dirty="0" smtClean="0"/>
              <a:t>ольшой объем</a:t>
            </a:r>
            <a:r>
              <a:rPr lang="en-US" dirty="0"/>
              <a:t>;</a:t>
            </a:r>
            <a:endParaRPr lang="ru-RU" dirty="0" smtClean="0"/>
          </a:p>
          <a:p>
            <a:pPr lvl="0"/>
            <a:r>
              <a:rPr lang="ru-RU" dirty="0" smtClean="0"/>
              <a:t>естественная </a:t>
            </a:r>
            <a:r>
              <a:rPr lang="ru-RU" dirty="0" err="1" smtClean="0"/>
              <a:t>графовая</a:t>
            </a:r>
            <a:r>
              <a:rPr lang="ru-RU" dirty="0" smtClean="0"/>
              <a:t> структура</a:t>
            </a:r>
            <a:r>
              <a:rPr lang="en-US" dirty="0" smtClean="0"/>
              <a:t>;</a:t>
            </a:r>
            <a:endParaRPr lang="ru-RU" dirty="0" smtClean="0"/>
          </a:p>
          <a:p>
            <a:pPr lvl="0"/>
            <a:r>
              <a:rPr lang="ru-RU" smtClean="0"/>
              <a:t>постоянное обновление.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65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устойчивое хранение </a:t>
            </a:r>
            <a:r>
              <a:rPr lang="ru-RU" dirty="0" err="1" smtClean="0"/>
              <a:t>биллинговых</a:t>
            </a:r>
            <a:r>
              <a:rPr lang="ru-RU" dirty="0" smtClean="0"/>
              <a:t> данных</a:t>
            </a:r>
          </a:p>
          <a:p>
            <a:r>
              <a:rPr lang="ru-RU" dirty="0"/>
              <a:t>обработка всего объема данных за ограниченное время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хранение </a:t>
            </a:r>
            <a:r>
              <a:rPr lang="ru-RU" dirty="0" smtClean="0"/>
              <a:t>большого объема </a:t>
            </a:r>
            <a:r>
              <a:rPr lang="ru-RU" dirty="0" err="1" smtClean="0"/>
              <a:t>биллинговых</a:t>
            </a:r>
            <a:r>
              <a:rPr lang="ru-RU" dirty="0" smtClean="0"/>
              <a:t> данных в рамках одного сервера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реализация </a:t>
            </a:r>
            <a:r>
              <a:rPr lang="ru-RU" dirty="0" smtClean="0"/>
              <a:t>удобного языка запросов к </a:t>
            </a:r>
            <a:r>
              <a:rPr lang="ru-RU" dirty="0" err="1" smtClean="0"/>
              <a:t>биллинговым</a:t>
            </a:r>
            <a:r>
              <a:rPr lang="ru-RU" dirty="0" smtClean="0"/>
              <a:t> данным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16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7834" y="144276"/>
            <a:ext cx="8229600" cy="102849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Задача хранения </a:t>
            </a:r>
            <a:r>
              <a:rPr lang="ru-RU" dirty="0" err="1" smtClean="0"/>
              <a:t>биллинговых</a:t>
            </a:r>
            <a:r>
              <a:rPr lang="ru-RU" dirty="0" smtClean="0"/>
              <a:t>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7834" y="4077072"/>
            <a:ext cx="8362882" cy="2558528"/>
          </a:xfrm>
        </p:spPr>
        <p:txBody>
          <a:bodyPr>
            <a:normAutofit/>
          </a:bodyPr>
          <a:lstStyle/>
          <a:p>
            <a:r>
              <a:rPr lang="ru-RU" dirty="0" smtClean="0"/>
              <a:t>начальная загрузка графа </a:t>
            </a:r>
          </a:p>
          <a:p>
            <a:r>
              <a:rPr lang="ru-RU" dirty="0"/>
              <a:t>д</a:t>
            </a:r>
            <a:r>
              <a:rPr lang="ru-RU" dirty="0" smtClean="0"/>
              <a:t>оступ к данным для выполнения анализа</a:t>
            </a:r>
          </a:p>
          <a:p>
            <a:r>
              <a:rPr lang="ru-RU" dirty="0"/>
              <a:t>д</a:t>
            </a:r>
            <a:r>
              <a:rPr lang="ru-RU" dirty="0" smtClean="0"/>
              <a:t>огрузка новых данных, в случае их появления</a:t>
            </a:r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08104" y="1772816"/>
            <a:ext cx="3563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Ограничения: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хранение до 16 </a:t>
            </a:r>
            <a:r>
              <a:rPr lang="ru-RU" sz="2400" dirty="0"/>
              <a:t>миллиардов вершин и ребер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з</a:t>
            </a:r>
            <a:r>
              <a:rPr lang="ru-RU" sz="2400" dirty="0" smtClean="0"/>
              <a:t>агрузка от </a:t>
            </a:r>
            <a:r>
              <a:rPr lang="ru-RU" sz="2400" dirty="0"/>
              <a:t>10000 ребер </a:t>
            </a:r>
            <a:r>
              <a:rPr lang="en-US" sz="2400" dirty="0"/>
              <a:t>/ </a:t>
            </a:r>
            <a:r>
              <a:rPr lang="ru-RU" sz="2400" dirty="0"/>
              <a:t>сек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4" y="1301464"/>
            <a:ext cx="4993843" cy="264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0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анализа </a:t>
            </a:r>
            <a:r>
              <a:rPr lang="ru-RU" dirty="0" err="1" smtClean="0"/>
              <a:t>биллинговых</a:t>
            </a:r>
            <a:r>
              <a:rPr lang="ru-RU" dirty="0" smtClean="0"/>
              <a:t>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16834"/>
            <a:ext cx="5266928" cy="4853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Аналитические операции:</a:t>
            </a:r>
          </a:p>
          <a:p>
            <a:r>
              <a:rPr lang="ru-RU" sz="2800" dirty="0" smtClean="0"/>
              <a:t>поиск соседних вершин до заданной глубины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r>
              <a:rPr lang="ru-RU" sz="2800" dirty="0"/>
              <a:t>п</a:t>
            </a:r>
            <a:r>
              <a:rPr lang="ru-RU" sz="2800" dirty="0" smtClean="0"/>
              <a:t>ересечение соседей списка вершин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r>
              <a:rPr lang="ru-RU" sz="2800" dirty="0"/>
              <a:t>п</a:t>
            </a:r>
            <a:r>
              <a:rPr lang="ru-RU" sz="2800" dirty="0" smtClean="0"/>
              <a:t>оиск окружающей сети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r>
              <a:rPr lang="ru-RU" sz="2800" dirty="0"/>
              <a:t>п</a:t>
            </a:r>
            <a:r>
              <a:rPr lang="ru-RU" sz="2800" dirty="0" smtClean="0"/>
              <a:t>оиск путей между двумя вершинами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r>
              <a:rPr lang="ru-RU" sz="2800" dirty="0"/>
              <a:t>п</a:t>
            </a:r>
            <a:r>
              <a:rPr lang="ru-RU" sz="2800" dirty="0" smtClean="0"/>
              <a:t>оиск сообществ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r>
              <a:rPr lang="ru-RU" sz="2800" dirty="0"/>
              <a:t>в</a:t>
            </a:r>
            <a:r>
              <a:rPr lang="ru-RU" sz="2800" dirty="0" smtClean="0"/>
              <a:t>ыполнение фильтрации по диапазону времени</a:t>
            </a:r>
            <a:r>
              <a:rPr lang="en-US" sz="2800" dirty="0" smtClean="0"/>
              <a:t>.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08104" y="1416834"/>
            <a:ext cx="37444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Ограничения: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до </a:t>
            </a:r>
            <a:r>
              <a:rPr lang="ru-RU" sz="2800" dirty="0"/>
              <a:t>10 секунд на поиск всех соседей вершины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до 60 минут на выполнения аналитических операций</a:t>
            </a:r>
          </a:p>
        </p:txBody>
      </p:sp>
    </p:spTree>
    <p:extLst>
      <p:ext uri="{BB962C8B-B14F-4D97-AF65-F5344CB8AC3E}">
        <p14:creationId xmlns:p14="http://schemas.microsoft.com/office/powerpoint/2010/main" val="329043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хранилища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040560"/>
          </a:xfrm>
        </p:spPr>
        <p:txBody>
          <a:bodyPr>
            <a:normAutofit fontScale="92500"/>
          </a:bodyPr>
          <a:lstStyle/>
          <a:p>
            <a:pPr lvl="0"/>
            <a:r>
              <a:rPr lang="ru-RU" dirty="0" smtClean="0"/>
              <a:t>списки </a:t>
            </a:r>
            <a:r>
              <a:rPr lang="ru-RU" dirty="0"/>
              <a:t>смежности входящих и исходящих </a:t>
            </a:r>
            <a:r>
              <a:rPr lang="ru-RU" dirty="0" smtClean="0"/>
              <a:t>ребер, хранимые в </a:t>
            </a:r>
            <a:r>
              <a:rPr lang="en-US" dirty="0" smtClean="0"/>
              <a:t>B+ </a:t>
            </a:r>
            <a:r>
              <a:rPr lang="ru-RU" dirty="0"/>
              <a:t>-</a:t>
            </a:r>
            <a:r>
              <a:rPr lang="en-US" dirty="0" smtClean="0"/>
              <a:t> </a:t>
            </a:r>
            <a:r>
              <a:rPr lang="ru-RU" dirty="0" smtClean="0"/>
              <a:t>деревьях;</a:t>
            </a:r>
            <a:endParaRPr lang="ru-RU" dirty="0"/>
          </a:p>
          <a:p>
            <a:pPr lvl="0"/>
            <a:r>
              <a:rPr lang="ru-RU" dirty="0" smtClean="0"/>
              <a:t>отображение </a:t>
            </a:r>
            <a:r>
              <a:rPr lang="ru-RU" dirty="0"/>
              <a:t>строковых идентификаторов вершин на внутренние идентификаторы хранилища;</a:t>
            </a:r>
          </a:p>
          <a:p>
            <a:pPr lvl="0"/>
            <a:r>
              <a:rPr lang="ru-RU" dirty="0" smtClean="0"/>
              <a:t>перечисление </a:t>
            </a:r>
            <a:r>
              <a:rPr lang="ru-RU" dirty="0" smtClean="0"/>
              <a:t>всех </a:t>
            </a:r>
            <a:r>
              <a:rPr lang="ru-RU" dirty="0"/>
              <a:t>соединений за определенный период времени;</a:t>
            </a:r>
          </a:p>
          <a:p>
            <a:pPr lvl="0"/>
            <a:r>
              <a:rPr lang="ru-RU" dirty="0" smtClean="0"/>
              <a:t>индекс </a:t>
            </a:r>
            <a:r>
              <a:rPr lang="ru-RU" dirty="0"/>
              <a:t>сообществ за определенный период времени;</a:t>
            </a:r>
          </a:p>
          <a:p>
            <a:pPr lvl="0"/>
            <a:r>
              <a:rPr lang="ru-RU" dirty="0"/>
              <a:t>о</a:t>
            </a:r>
            <a:r>
              <a:rPr lang="ru-RU" dirty="0" smtClean="0"/>
              <a:t>бщая статистика </a:t>
            </a:r>
            <a:r>
              <a:rPr lang="ru-RU" dirty="0"/>
              <a:t>и </a:t>
            </a:r>
            <a:r>
              <a:rPr lang="ru-RU" dirty="0" smtClean="0"/>
              <a:t>подсчет </a:t>
            </a:r>
            <a:r>
              <a:rPr lang="ru-RU" dirty="0"/>
              <a:t>периодов времени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117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Язык запросов к хранилищу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908720"/>
            <a:ext cx="8229600" cy="612068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ru-RU" sz="2300" dirty="0" smtClean="0"/>
              <a:t>Создание, удаление БД:</a:t>
            </a:r>
            <a:endParaRPr lang="en-US" sz="2300" dirty="0" smtClean="0"/>
          </a:p>
          <a:p>
            <a:pPr lvl="0"/>
            <a:r>
              <a:rPr lang="en-US" sz="2000" dirty="0" smtClean="0"/>
              <a:t>CREATE </a:t>
            </a:r>
            <a:r>
              <a:rPr lang="en-US" sz="2000" dirty="0"/>
              <a:t>DATABASE </a:t>
            </a:r>
            <a:r>
              <a:rPr lang="en-US" sz="2000" dirty="0" err="1"/>
              <a:t>database</a:t>
            </a:r>
            <a:r>
              <a:rPr lang="ru-RU" sz="2000" dirty="0"/>
              <a:t>_</a:t>
            </a:r>
            <a:r>
              <a:rPr lang="en-US" sz="2000" dirty="0"/>
              <a:t>id</a:t>
            </a:r>
            <a:r>
              <a:rPr lang="ru-RU" sz="2000" dirty="0"/>
              <a:t> [</a:t>
            </a:r>
            <a:r>
              <a:rPr lang="en-US" sz="2000" dirty="0"/>
              <a:t>IN directory</a:t>
            </a:r>
            <a:r>
              <a:rPr lang="ru-RU" sz="2000" dirty="0"/>
              <a:t>_</a:t>
            </a:r>
            <a:r>
              <a:rPr lang="en-US" sz="2000" dirty="0"/>
              <a:t>path</a:t>
            </a:r>
            <a:r>
              <a:rPr lang="ru-RU" sz="2000" dirty="0"/>
              <a:t>] </a:t>
            </a:r>
            <a:endParaRPr lang="ru-RU" sz="2000" dirty="0" smtClean="0"/>
          </a:p>
          <a:p>
            <a:pPr lvl="0"/>
            <a:r>
              <a:rPr lang="en-US" sz="2000" dirty="0" smtClean="0"/>
              <a:t>DROP </a:t>
            </a:r>
            <a:r>
              <a:rPr lang="en-US" sz="2000" dirty="0"/>
              <a:t>DATABASE </a:t>
            </a:r>
            <a:r>
              <a:rPr lang="en-US" sz="2000" dirty="0" err="1"/>
              <a:t>database</a:t>
            </a:r>
            <a:r>
              <a:rPr lang="ru-RU" sz="2000" dirty="0"/>
              <a:t>_</a:t>
            </a:r>
            <a:r>
              <a:rPr lang="en-US" sz="2000" dirty="0"/>
              <a:t>id </a:t>
            </a:r>
            <a:endParaRPr lang="ru-RU" sz="2000" dirty="0" smtClean="0"/>
          </a:p>
          <a:p>
            <a:pPr lvl="0"/>
            <a:r>
              <a:rPr lang="en-US" sz="2000" dirty="0" smtClean="0"/>
              <a:t>TRUNCATE </a:t>
            </a:r>
            <a:r>
              <a:rPr lang="en-US" sz="2000" dirty="0"/>
              <a:t>database</a:t>
            </a:r>
            <a:r>
              <a:rPr lang="ru-RU" sz="2000" dirty="0"/>
              <a:t>_</a:t>
            </a:r>
            <a:r>
              <a:rPr lang="en-US" sz="2000" dirty="0"/>
              <a:t>id </a:t>
            </a:r>
            <a:endParaRPr lang="ru-RU" sz="2000" dirty="0" smtClean="0"/>
          </a:p>
          <a:p>
            <a:pPr marL="0" lvl="0" indent="0">
              <a:buNone/>
            </a:pPr>
            <a:r>
              <a:rPr lang="ru-RU" sz="2300" dirty="0" smtClean="0"/>
              <a:t>Вставка и удаление вершин и ребер:</a:t>
            </a:r>
          </a:p>
          <a:p>
            <a:r>
              <a:rPr lang="en-US" sz="2000" dirty="0"/>
              <a:t>INSERT NODE INTO database</a:t>
            </a:r>
            <a:r>
              <a:rPr lang="ru-RU" sz="2000" dirty="0"/>
              <a:t>_</a:t>
            </a:r>
            <a:r>
              <a:rPr lang="en-US" sz="2000" dirty="0"/>
              <a:t>id VALUE node</a:t>
            </a:r>
            <a:r>
              <a:rPr lang="ru-RU" sz="2000" dirty="0"/>
              <a:t>_</a:t>
            </a:r>
            <a:r>
              <a:rPr lang="en-US" sz="2000" dirty="0"/>
              <a:t>value </a:t>
            </a:r>
            <a:endParaRPr lang="ru-RU" sz="2000" dirty="0" smtClean="0"/>
          </a:p>
          <a:p>
            <a:pPr lvl="0"/>
            <a:r>
              <a:rPr lang="en-US" sz="2000" dirty="0" smtClean="0"/>
              <a:t>INSERT </a:t>
            </a:r>
            <a:r>
              <a:rPr lang="en-US" sz="2000" dirty="0"/>
              <a:t>EDGE INTO database</a:t>
            </a:r>
            <a:r>
              <a:rPr lang="ru-RU" sz="2000" dirty="0"/>
              <a:t>_</a:t>
            </a:r>
            <a:r>
              <a:rPr lang="en-US" sz="2000" dirty="0"/>
              <a:t>id VALUE source</a:t>
            </a:r>
            <a:r>
              <a:rPr lang="ru-RU" sz="2000" dirty="0"/>
              <a:t>_</a:t>
            </a:r>
            <a:r>
              <a:rPr lang="en-US" sz="2000" dirty="0"/>
              <a:t>node</a:t>
            </a:r>
            <a:r>
              <a:rPr lang="ru-RU" sz="2000" dirty="0"/>
              <a:t>, </a:t>
            </a:r>
            <a:r>
              <a:rPr lang="en-US" sz="2000" dirty="0" err="1"/>
              <a:t>dest</a:t>
            </a:r>
            <a:r>
              <a:rPr lang="ru-RU" sz="2000" dirty="0"/>
              <a:t>_</a:t>
            </a:r>
            <a:r>
              <a:rPr lang="en-US" sz="2000" dirty="0"/>
              <a:t>node</a:t>
            </a:r>
            <a:r>
              <a:rPr lang="ru-RU" sz="2000" dirty="0"/>
              <a:t> [</a:t>
            </a:r>
            <a:r>
              <a:rPr lang="en-US" sz="2000" dirty="0"/>
              <a:t>TIME date</a:t>
            </a:r>
            <a:r>
              <a:rPr lang="ru-RU" sz="2000" dirty="0"/>
              <a:t>_</a:t>
            </a:r>
            <a:r>
              <a:rPr lang="en-US" sz="2000" dirty="0"/>
              <a:t>time</a:t>
            </a:r>
            <a:r>
              <a:rPr lang="ru-RU" sz="2000" dirty="0"/>
              <a:t>] </a:t>
            </a:r>
            <a:endParaRPr lang="ru-RU" sz="2000" dirty="0" smtClean="0"/>
          </a:p>
          <a:p>
            <a:pPr lvl="0"/>
            <a:r>
              <a:rPr lang="en-US" sz="2000" dirty="0" smtClean="0"/>
              <a:t>DELETE </a:t>
            </a:r>
            <a:r>
              <a:rPr lang="en-US" sz="2000" dirty="0"/>
              <a:t>NODE FROM database</a:t>
            </a:r>
            <a:r>
              <a:rPr lang="ru-RU" sz="2000" dirty="0"/>
              <a:t>_</a:t>
            </a:r>
            <a:r>
              <a:rPr lang="en-US" sz="2000" dirty="0"/>
              <a:t>id VALUE node</a:t>
            </a:r>
            <a:r>
              <a:rPr lang="ru-RU" sz="2000" dirty="0"/>
              <a:t>_</a:t>
            </a:r>
            <a:r>
              <a:rPr lang="en-US" sz="2000" dirty="0" smtClean="0"/>
              <a:t>value</a:t>
            </a:r>
            <a:endParaRPr lang="ru-RU" sz="2000" dirty="0"/>
          </a:p>
          <a:p>
            <a:pPr lvl="0"/>
            <a:r>
              <a:rPr lang="en-US" sz="2000" dirty="0"/>
              <a:t>DELETE EDGE FROM database</a:t>
            </a:r>
            <a:r>
              <a:rPr lang="ru-RU" sz="2000" dirty="0"/>
              <a:t>_</a:t>
            </a:r>
            <a:r>
              <a:rPr lang="en-US" sz="2000" dirty="0"/>
              <a:t>id VALUE source</a:t>
            </a:r>
            <a:r>
              <a:rPr lang="ru-RU" sz="2000" dirty="0"/>
              <a:t>_</a:t>
            </a:r>
            <a:r>
              <a:rPr lang="en-US" sz="2000" dirty="0"/>
              <a:t>node</a:t>
            </a:r>
            <a:r>
              <a:rPr lang="ru-RU" sz="2000" dirty="0"/>
              <a:t>, </a:t>
            </a:r>
            <a:r>
              <a:rPr lang="en-US" sz="2000" dirty="0" err="1"/>
              <a:t>dest</a:t>
            </a:r>
            <a:r>
              <a:rPr lang="ru-RU" sz="2000" dirty="0"/>
              <a:t>_</a:t>
            </a:r>
            <a:r>
              <a:rPr lang="en-US" sz="2000" dirty="0"/>
              <a:t>node </a:t>
            </a:r>
            <a:endParaRPr lang="ru-RU" sz="2000" dirty="0" smtClean="0"/>
          </a:p>
          <a:p>
            <a:pPr marL="0" lvl="0" indent="0">
              <a:buNone/>
            </a:pPr>
            <a:r>
              <a:rPr lang="ru-RU" sz="2300" dirty="0" smtClean="0"/>
              <a:t>Импорт данных:</a:t>
            </a:r>
            <a:endParaRPr lang="ru-RU" sz="2300" dirty="0"/>
          </a:p>
          <a:p>
            <a:pPr lvl="0"/>
            <a:r>
              <a:rPr lang="en-US" sz="2000" dirty="0" smtClean="0"/>
              <a:t>IMPORT </a:t>
            </a:r>
            <a:r>
              <a:rPr lang="en-US" sz="2000" dirty="0"/>
              <a:t>FILE </a:t>
            </a:r>
            <a:r>
              <a:rPr lang="en-US" sz="2000" dirty="0" err="1"/>
              <a:t>file</a:t>
            </a:r>
            <a:r>
              <a:rPr lang="ru-RU" sz="2000" dirty="0"/>
              <a:t>_</a:t>
            </a:r>
            <a:r>
              <a:rPr lang="en-US" sz="2000" dirty="0"/>
              <a:t>path INTO database</a:t>
            </a:r>
            <a:r>
              <a:rPr lang="ru-RU" sz="2000" dirty="0"/>
              <a:t>_</a:t>
            </a:r>
            <a:r>
              <a:rPr lang="en-US" sz="2000" dirty="0"/>
              <a:t>id </a:t>
            </a:r>
            <a:endParaRPr lang="ru-RU" sz="2000" dirty="0" smtClean="0"/>
          </a:p>
          <a:p>
            <a:pPr marL="0" lvl="0" indent="0">
              <a:buNone/>
            </a:pPr>
            <a:r>
              <a:rPr lang="ru-RU" sz="2300" dirty="0" smtClean="0"/>
              <a:t>Выборка данных с помощью аналитических операций:</a:t>
            </a:r>
          </a:p>
          <a:p>
            <a:pPr lvl="0"/>
            <a:r>
              <a:rPr lang="en-US" sz="2000" dirty="0" smtClean="0"/>
              <a:t>FROM </a:t>
            </a:r>
            <a:r>
              <a:rPr lang="en-US" sz="2000" dirty="0"/>
              <a:t>&lt;</a:t>
            </a:r>
            <a:r>
              <a:rPr lang="en-US" sz="2000" dirty="0" err="1"/>
              <a:t>database_id</a:t>
            </a:r>
            <a:r>
              <a:rPr lang="en-US" sz="2000" dirty="0" smtClean="0"/>
              <a:t>&gt;</a:t>
            </a:r>
            <a:r>
              <a:rPr lang="ru-RU" sz="2000" dirty="0" smtClean="0"/>
              <a:t> </a:t>
            </a:r>
            <a:r>
              <a:rPr lang="en-US" sz="2000" dirty="0" smtClean="0"/>
              <a:t>SELECT </a:t>
            </a:r>
            <a:r>
              <a:rPr lang="en-US" sz="2000" dirty="0" err="1" smtClean="0"/>
              <a:t>analyze_operation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2780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Конфигурация оборудования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657630"/>
              </p:ext>
            </p:extLst>
          </p:nvPr>
        </p:nvGraphicFramePr>
        <p:xfrm>
          <a:off x="755576" y="2132856"/>
          <a:ext cx="7776864" cy="403244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356464"/>
                <a:gridCol w="2710200"/>
                <a:gridCol w="2710200"/>
              </a:tblGrid>
              <a:tr h="480249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Параметр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Конфигурация</a:t>
                      </a:r>
                      <a:endParaRPr lang="ru-RU" sz="1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1535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r>
                        <a:rPr lang="ru-RU" sz="2000">
                          <a:effectLst/>
                        </a:rPr>
                        <a:t>_</a:t>
                      </a:r>
                      <a:r>
                        <a:rPr lang="en-US" sz="2000">
                          <a:effectLst/>
                        </a:rPr>
                        <a:t>Small</a:t>
                      </a:r>
                      <a:endParaRPr lang="ru-RU" sz="1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r>
                        <a:rPr lang="ru-RU" sz="2000">
                          <a:effectLst/>
                        </a:rPr>
                        <a:t>_</a:t>
                      </a:r>
                      <a:r>
                        <a:rPr lang="en-US" sz="2000">
                          <a:effectLst/>
                        </a:rPr>
                        <a:t>Big</a:t>
                      </a:r>
                      <a:endParaRPr lang="ru-RU" sz="1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10180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CPU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Intel Core i5 3.1 GHz </a:t>
                      </a:r>
                      <a:endParaRPr lang="ru-RU" sz="18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(4 cores)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Intel Xeon E5 2.4 GHz </a:t>
                      </a:r>
                      <a:endParaRPr lang="ru-RU" sz="18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(16 cores)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5004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RAM</a:t>
                      </a:r>
                      <a:endParaRPr lang="ru-RU" sz="1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16GB</a:t>
                      </a:r>
                      <a:endParaRPr lang="ru-RU" sz="1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64GB</a:t>
                      </a:r>
                      <a:endParaRPr lang="ru-RU" sz="1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5004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HDD</a:t>
                      </a:r>
                      <a:endParaRPr lang="ru-RU" sz="1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500GB, 7200 rpm</a:t>
                      </a:r>
                      <a:endParaRPr lang="ru-RU" sz="1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2TB, 7200 rpm</a:t>
                      </a:r>
                      <a:endParaRPr lang="ru-RU" sz="1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10180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OS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Windows Server 2008 R2 Enterprise x64</a:t>
                      </a:r>
                      <a:endParaRPr lang="ru-RU" sz="1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Windows Server 2008 R2 Enterprise x64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80757" y="1360661"/>
            <a:ext cx="7237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Два сервера</a:t>
            </a:r>
            <a:r>
              <a:rPr lang="en-US" sz="2000" dirty="0" smtClean="0"/>
              <a:t>: </a:t>
            </a:r>
            <a:r>
              <a:rPr lang="ru-RU" sz="2000" dirty="0" smtClean="0"/>
              <a:t>низкого уровня (</a:t>
            </a:r>
            <a:r>
              <a:rPr lang="en-US" sz="2000" dirty="0" err="1" smtClean="0"/>
              <a:t>s_small</a:t>
            </a:r>
            <a:r>
              <a:rPr lang="ru-RU" sz="2000" dirty="0" smtClean="0"/>
              <a:t>) и</a:t>
            </a:r>
            <a:r>
              <a:rPr lang="en-US" sz="2000" dirty="0" smtClean="0"/>
              <a:t> </a:t>
            </a:r>
            <a:r>
              <a:rPr lang="ru-RU" sz="2000" dirty="0" smtClean="0"/>
              <a:t>высокого уровня (</a:t>
            </a:r>
            <a:r>
              <a:rPr lang="en-US" sz="2000" dirty="0" err="1" smtClean="0"/>
              <a:t>s_big</a:t>
            </a:r>
            <a:r>
              <a:rPr lang="ru-RU" sz="2000" dirty="0" smtClean="0"/>
              <a:t>)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3760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Тестовые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S_small</a:t>
            </a:r>
            <a:r>
              <a:rPr lang="en-US" dirty="0" smtClean="0"/>
              <a:t>:</a:t>
            </a:r>
          </a:p>
          <a:p>
            <a:r>
              <a:rPr lang="ru-RU" dirty="0" smtClean="0"/>
              <a:t>Первый день: 500 млн соединений</a:t>
            </a:r>
          </a:p>
          <a:p>
            <a:r>
              <a:rPr lang="ru-RU" dirty="0" smtClean="0"/>
              <a:t>Каждый последующий день: 100 млн соединений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S_big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Первый день: 7 млрд соединений</a:t>
            </a:r>
          </a:p>
          <a:p>
            <a:r>
              <a:rPr lang="ru-RU" dirty="0" smtClean="0"/>
              <a:t>Каждый последующий день: 200 млн соединений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405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742</Words>
  <Application>Microsoft Office PowerPoint</Application>
  <PresentationFormat>Экран (4:3)</PresentationFormat>
  <Paragraphs>238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Times New Roman</vt:lpstr>
      <vt:lpstr>Тема Office</vt:lpstr>
      <vt:lpstr>Презентация PowerPoint</vt:lpstr>
      <vt:lpstr>Биллинговые данные</vt:lpstr>
      <vt:lpstr>Цель работы</vt:lpstr>
      <vt:lpstr>Задача хранения биллинговых данных</vt:lpstr>
      <vt:lpstr>Задача анализа биллинговых данных</vt:lpstr>
      <vt:lpstr>Структура хранилища</vt:lpstr>
      <vt:lpstr>Язык запросов к хранилищу</vt:lpstr>
      <vt:lpstr>Конфигурация оборудования</vt:lpstr>
      <vt:lpstr>Тестовые данные</vt:lpstr>
      <vt:lpstr>Тестирование импорта данных (s_small)</vt:lpstr>
      <vt:lpstr>Тестирование импорта данных (s_big)</vt:lpstr>
      <vt:lpstr>Тестирование анализа данных</vt:lpstr>
      <vt:lpstr>Организационно-экономическая часть</vt:lpstr>
      <vt:lpstr>Заключение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Графовая база данных, предназначенная для хранения и анализа биллинговой информации</dc:title>
  <dc:creator>Max</dc:creator>
  <cp:lastModifiedBy>Windows User</cp:lastModifiedBy>
  <cp:revision>45</cp:revision>
  <dcterms:created xsi:type="dcterms:W3CDTF">2015-06-03T12:42:53Z</dcterms:created>
  <dcterms:modified xsi:type="dcterms:W3CDTF">2015-06-14T11:13:43Z</dcterms:modified>
</cp:coreProperties>
</file>