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75" r:id="rId1"/>
  </p:sldMasterIdLst>
  <p:notesMasterIdLst>
    <p:notesMasterId r:id="rId45"/>
  </p:notesMasterIdLst>
  <p:handoutMasterIdLst>
    <p:handoutMasterId r:id="rId46"/>
  </p:handoutMasterIdLst>
  <p:sldIdLst>
    <p:sldId id="721" r:id="rId2"/>
    <p:sldId id="1101" r:id="rId3"/>
    <p:sldId id="1068" r:id="rId4"/>
    <p:sldId id="1069" r:id="rId5"/>
    <p:sldId id="1070" r:id="rId6"/>
    <p:sldId id="1071" r:id="rId7"/>
    <p:sldId id="1072" r:id="rId8"/>
    <p:sldId id="1073" r:id="rId9"/>
    <p:sldId id="1074" r:id="rId10"/>
    <p:sldId id="1075" r:id="rId11"/>
    <p:sldId id="1076" r:id="rId12"/>
    <p:sldId id="1077" r:id="rId13"/>
    <p:sldId id="1078" r:id="rId14"/>
    <p:sldId id="1079" r:id="rId15"/>
    <p:sldId id="1080" r:id="rId16"/>
    <p:sldId id="1081" r:id="rId17"/>
    <p:sldId id="1082" r:id="rId18"/>
    <p:sldId id="1083" r:id="rId19"/>
    <p:sldId id="1084" r:id="rId20"/>
    <p:sldId id="1085" r:id="rId21"/>
    <p:sldId id="1111" r:id="rId22"/>
    <p:sldId id="1112" r:id="rId23"/>
    <p:sldId id="1102" r:id="rId24"/>
    <p:sldId id="1089" r:id="rId25"/>
    <p:sldId id="1090" r:id="rId26"/>
    <p:sldId id="1091" r:id="rId27"/>
    <p:sldId id="1092" r:id="rId28"/>
    <p:sldId id="1093" r:id="rId29"/>
    <p:sldId id="1094" r:id="rId30"/>
    <p:sldId id="1095" r:id="rId31"/>
    <p:sldId id="1096" r:id="rId32"/>
    <p:sldId id="1113" r:id="rId33"/>
    <p:sldId id="1114" r:id="rId34"/>
    <p:sldId id="1097" r:id="rId35"/>
    <p:sldId id="1098" r:id="rId36"/>
    <p:sldId id="1099" r:id="rId37"/>
    <p:sldId id="1100" r:id="rId38"/>
    <p:sldId id="1107" r:id="rId39"/>
    <p:sldId id="1108" r:id="rId40"/>
    <p:sldId id="1109" r:id="rId41"/>
    <p:sldId id="1110" r:id="rId42"/>
    <p:sldId id="724" r:id="rId43"/>
    <p:sldId id="723" r:id="rId44"/>
  </p:sldIdLst>
  <p:sldSz cx="9144000" cy="6858000" type="screen4x3"/>
  <p:notesSz cx="6858000" cy="9144000"/>
  <p:defaultTextStyle>
    <a:defPPr>
      <a:defRPr lang="en-US"/>
    </a:defPPr>
    <a:lvl1pPr algn="l" rtl="0" fontAlgn="base">
      <a:spcBef>
        <a:spcPct val="0"/>
      </a:spcBef>
      <a:spcAft>
        <a:spcPct val="0"/>
      </a:spcAft>
      <a:defRPr sz="1400" b="1" kern="1200">
        <a:solidFill>
          <a:srgbClr val="292929"/>
        </a:solidFill>
        <a:latin typeface="Arial" charset="0"/>
        <a:ea typeface="ＭＳ Ｐゴシック" pitchFamily="34" charset="-128"/>
        <a:cs typeface="Arial" charset="0"/>
      </a:defRPr>
    </a:lvl1pPr>
    <a:lvl2pPr marL="457200" algn="l" rtl="0" fontAlgn="base">
      <a:spcBef>
        <a:spcPct val="0"/>
      </a:spcBef>
      <a:spcAft>
        <a:spcPct val="0"/>
      </a:spcAft>
      <a:defRPr sz="1400" b="1" kern="1200">
        <a:solidFill>
          <a:srgbClr val="292929"/>
        </a:solidFill>
        <a:latin typeface="Arial" charset="0"/>
        <a:ea typeface="ＭＳ Ｐゴシック" pitchFamily="34" charset="-128"/>
        <a:cs typeface="Arial" charset="0"/>
      </a:defRPr>
    </a:lvl2pPr>
    <a:lvl3pPr marL="914400" algn="l" rtl="0" fontAlgn="base">
      <a:spcBef>
        <a:spcPct val="0"/>
      </a:spcBef>
      <a:spcAft>
        <a:spcPct val="0"/>
      </a:spcAft>
      <a:defRPr sz="1400" b="1" kern="1200">
        <a:solidFill>
          <a:srgbClr val="292929"/>
        </a:solidFill>
        <a:latin typeface="Arial" charset="0"/>
        <a:ea typeface="ＭＳ Ｐゴシック" pitchFamily="34" charset="-128"/>
        <a:cs typeface="Arial" charset="0"/>
      </a:defRPr>
    </a:lvl3pPr>
    <a:lvl4pPr marL="1371600" algn="l" rtl="0" fontAlgn="base">
      <a:spcBef>
        <a:spcPct val="0"/>
      </a:spcBef>
      <a:spcAft>
        <a:spcPct val="0"/>
      </a:spcAft>
      <a:defRPr sz="1400" b="1" kern="1200">
        <a:solidFill>
          <a:srgbClr val="292929"/>
        </a:solidFill>
        <a:latin typeface="Arial" charset="0"/>
        <a:ea typeface="ＭＳ Ｐゴシック" pitchFamily="34" charset="-128"/>
        <a:cs typeface="Arial" charset="0"/>
      </a:defRPr>
    </a:lvl4pPr>
    <a:lvl5pPr marL="1828800" algn="l" rtl="0" fontAlgn="base">
      <a:spcBef>
        <a:spcPct val="0"/>
      </a:spcBef>
      <a:spcAft>
        <a:spcPct val="0"/>
      </a:spcAft>
      <a:defRPr sz="1400" b="1" kern="1200">
        <a:solidFill>
          <a:srgbClr val="292929"/>
        </a:solidFill>
        <a:latin typeface="Arial" charset="0"/>
        <a:ea typeface="ＭＳ Ｐゴシック" pitchFamily="34" charset="-128"/>
        <a:cs typeface="Arial" charset="0"/>
      </a:defRPr>
    </a:lvl5pPr>
    <a:lvl6pPr marL="2286000" algn="l" defTabSz="914400" rtl="0" eaLnBrk="1" latinLnBrk="0" hangingPunct="1">
      <a:defRPr sz="1400" b="1" kern="1200">
        <a:solidFill>
          <a:srgbClr val="292929"/>
        </a:solidFill>
        <a:latin typeface="Arial" charset="0"/>
        <a:ea typeface="ＭＳ Ｐゴシック" pitchFamily="34" charset="-128"/>
        <a:cs typeface="Arial" charset="0"/>
      </a:defRPr>
    </a:lvl6pPr>
    <a:lvl7pPr marL="2743200" algn="l" defTabSz="914400" rtl="0" eaLnBrk="1" latinLnBrk="0" hangingPunct="1">
      <a:defRPr sz="1400" b="1" kern="1200">
        <a:solidFill>
          <a:srgbClr val="292929"/>
        </a:solidFill>
        <a:latin typeface="Arial" charset="0"/>
        <a:ea typeface="ＭＳ Ｐゴシック" pitchFamily="34" charset="-128"/>
        <a:cs typeface="Arial" charset="0"/>
      </a:defRPr>
    </a:lvl7pPr>
    <a:lvl8pPr marL="3200400" algn="l" defTabSz="914400" rtl="0" eaLnBrk="1" latinLnBrk="0" hangingPunct="1">
      <a:defRPr sz="1400" b="1" kern="1200">
        <a:solidFill>
          <a:srgbClr val="292929"/>
        </a:solidFill>
        <a:latin typeface="Arial" charset="0"/>
        <a:ea typeface="ＭＳ Ｐゴシック" pitchFamily="34" charset="-128"/>
        <a:cs typeface="Arial" charset="0"/>
      </a:defRPr>
    </a:lvl8pPr>
    <a:lvl9pPr marL="3657600" algn="l" defTabSz="914400" rtl="0" eaLnBrk="1" latinLnBrk="0" hangingPunct="1">
      <a:defRPr sz="1400" b="1" kern="1200">
        <a:solidFill>
          <a:srgbClr val="292929"/>
        </a:solidFill>
        <a:latin typeface="Arial" charset="0"/>
        <a:ea typeface="ＭＳ Ｐゴシック" pitchFamily="34" charset="-128"/>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2672"/>
    <a:srgbClr val="3333FF"/>
    <a:srgbClr val="96C1C2"/>
    <a:srgbClr val="07E2E7"/>
    <a:srgbClr val="06BABE"/>
    <a:srgbClr val="205C8A"/>
    <a:srgbClr val="33289C"/>
    <a:srgbClr val="D31145"/>
    <a:srgbClr val="8E0714"/>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04" autoAdjust="0"/>
    <p:restoredTop sz="99096" autoAdjust="0"/>
  </p:normalViewPr>
  <p:slideViewPr>
    <p:cSldViewPr snapToGrid="0">
      <p:cViewPr>
        <p:scale>
          <a:sx n="77" d="100"/>
          <a:sy n="77" d="100"/>
        </p:scale>
        <p:origin x="-852" y="-420"/>
      </p:cViewPr>
      <p:guideLst>
        <p:guide orient="horz" pos="2160"/>
        <p:guide pos="786"/>
      </p:guideLst>
    </p:cSldViewPr>
  </p:slideViewPr>
  <p:notesTextViewPr>
    <p:cViewPr>
      <p:scale>
        <a:sx n="100" d="100"/>
        <a:sy n="100" d="100"/>
      </p:scale>
      <p:origin x="0" y="0"/>
    </p:cViewPr>
  </p:notesTextViewPr>
  <p:sorterViewPr>
    <p:cViewPr>
      <p:scale>
        <a:sx n="90" d="100"/>
        <a:sy n="90" d="100"/>
      </p:scale>
      <p:origin x="0" y="2880"/>
    </p:cViewPr>
  </p:sorterViewPr>
  <p:notesViewPr>
    <p:cSldViewPr snapToGrid="0">
      <p:cViewPr>
        <p:scale>
          <a:sx n="100" d="100"/>
          <a:sy n="100" d="100"/>
        </p:scale>
        <p:origin x="-1536"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spcAft>
                <a:spcPct val="0"/>
              </a:spcAft>
              <a:buClrTx/>
              <a:buFontTx/>
              <a:buNone/>
              <a:defRPr sz="1000" b="0" dirty="0" smtClean="0">
                <a:solidFill>
                  <a:schemeClr val="bg1">
                    <a:lumMod val="65000"/>
                  </a:schemeClr>
                </a:solidFill>
                <a:latin typeface="Arial" pitchFamily="34" charset="0"/>
                <a:ea typeface="+mn-ea"/>
                <a:cs typeface="Arial" pitchFamily="34" charset="0"/>
              </a:defRPr>
            </a:lvl1pPr>
          </a:lstStyle>
          <a:p>
            <a:pPr>
              <a:defRPr/>
            </a:pPr>
            <a:r>
              <a:rPr lang="en-US" dirty="0"/>
              <a:t>Header</a:t>
            </a:r>
          </a:p>
        </p:txBody>
      </p:sp>
      <p:sp>
        <p:nvSpPr>
          <p:cNvPr id="8"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spcAft>
                <a:spcPct val="0"/>
              </a:spcAft>
              <a:buClrTx/>
              <a:buFontTx/>
              <a:buNone/>
              <a:defRPr sz="1000" b="0">
                <a:solidFill>
                  <a:schemeClr val="bg1">
                    <a:lumMod val="65000"/>
                  </a:schemeClr>
                </a:solidFill>
                <a:latin typeface="Arial" pitchFamily="34" charset="0"/>
                <a:ea typeface="+mn-ea"/>
                <a:cs typeface="Arial" pitchFamily="34" charset="0"/>
              </a:defRPr>
            </a:lvl1pPr>
          </a:lstStyle>
          <a:p>
            <a:pPr>
              <a:defRPr/>
            </a:pPr>
            <a:endParaRPr lang="en-US" dirty="0"/>
          </a:p>
        </p:txBody>
      </p:sp>
      <p:sp>
        <p:nvSpPr>
          <p:cNvPr id="9" name="Rectangle 6"/>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200" b="1" dirty="0" smtClean="0">
                <a:solidFill>
                  <a:schemeClr val="bg1">
                    <a:lumMod val="65000"/>
                  </a:schemeClr>
                </a:solidFill>
                <a:latin typeface="Arial" pitchFamily="34" charset="0"/>
                <a:cs typeface="+mn-cs"/>
              </a:defRPr>
            </a:lvl1pPr>
          </a:lstStyle>
          <a:p>
            <a:pPr>
              <a:defRPr/>
            </a:pPr>
            <a:r>
              <a:rPr lang="en-US" dirty="0"/>
              <a:t>#</a:t>
            </a:r>
            <a:r>
              <a:rPr lang="en-US" sz="700" dirty="0"/>
              <a:t>#SASGF11</a:t>
            </a:r>
          </a:p>
          <a:p>
            <a:pPr>
              <a:defRPr/>
            </a:pPr>
            <a:endParaRPr lang="en-US" dirty="0"/>
          </a:p>
          <a:p>
            <a:pPr>
              <a:defRPr/>
            </a:pPr>
            <a:endParaRPr lang="en-US" sz="600" dirty="0"/>
          </a:p>
          <a:p>
            <a:pPr>
              <a:defRPr/>
            </a:pPr>
            <a:r>
              <a:rPr lang="en-US" sz="600" dirty="0"/>
              <a:t>Copyright © 2010, SAS Institute Inc. All rights reserved.</a:t>
            </a:r>
            <a:endParaRPr lang="en-US" sz="800" dirty="0">
              <a:latin typeface="Times New Roman" pitchFamily="18" charset="0"/>
            </a:endParaRPr>
          </a:p>
        </p:txBody>
      </p:sp>
      <p:sp>
        <p:nvSpPr>
          <p:cNvPr id="10" name="Rectangle 7"/>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solidFill>
                  <a:schemeClr val="bg1">
                    <a:lumMod val="65000"/>
                  </a:schemeClr>
                </a:solidFill>
                <a:latin typeface="Arial Narrow" pitchFamily="34" charset="0"/>
                <a:cs typeface="+mn-cs"/>
              </a:defRPr>
            </a:lvl1pPr>
          </a:lstStyle>
          <a:p>
            <a:pPr>
              <a:defRPr/>
            </a:pPr>
            <a:fld id="{E3E9DF4B-C2A2-4D81-8139-D7FAE209308D}" type="slidenum">
              <a:rPr lang="en-US"/>
              <a:pPr>
                <a:defRPr/>
              </a:pPr>
              <a:t>‹#›</a:t>
            </a:fld>
            <a:endParaRPr lang="en-US" dirty="0"/>
          </a:p>
        </p:txBody>
      </p:sp>
    </p:spTree>
    <p:extLst>
      <p:ext uri="{BB962C8B-B14F-4D97-AF65-F5344CB8AC3E}">
        <p14:creationId xmlns:p14="http://schemas.microsoft.com/office/powerpoint/2010/main" val="18340822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spcAft>
                <a:spcPct val="0"/>
              </a:spcAft>
              <a:buClrTx/>
              <a:buFontTx/>
              <a:buNone/>
              <a:defRPr sz="1000" b="0" dirty="0">
                <a:solidFill>
                  <a:schemeClr val="bg1">
                    <a:lumMod val="65000"/>
                  </a:schemeClr>
                </a:solidFill>
                <a:latin typeface="Arial" pitchFamily="34" charset="0"/>
                <a:ea typeface="+mn-ea"/>
                <a:cs typeface="Arial" pitchFamily="34" charset="0"/>
              </a:defRPr>
            </a:lvl1pPr>
          </a:lstStyle>
          <a:p>
            <a:pPr>
              <a:defRPr/>
            </a:pPr>
            <a:endParaRPr lang="en-US" dirty="0"/>
          </a:p>
        </p:txBody>
      </p:sp>
      <p:sp>
        <p:nvSpPr>
          <p:cNvPr id="399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spcAft>
                <a:spcPct val="0"/>
              </a:spcAft>
              <a:buClrTx/>
              <a:buFontTx/>
              <a:buNone/>
              <a:defRPr sz="1000" b="0">
                <a:solidFill>
                  <a:schemeClr val="bg1">
                    <a:lumMod val="65000"/>
                  </a:schemeClr>
                </a:solidFill>
                <a:latin typeface="Arial" pitchFamily="34" charset="0"/>
                <a:ea typeface="+mn-ea"/>
                <a:cs typeface="Arial" pitchFamily="34" charset="0"/>
              </a:defRPr>
            </a:lvl1pPr>
          </a:lstStyle>
          <a:p>
            <a:pPr>
              <a:defRPr/>
            </a:pPr>
            <a:endParaRPr lang="en-US" dirty="0"/>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399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800" b="1" dirty="0" smtClean="0">
                <a:solidFill>
                  <a:schemeClr val="bg1">
                    <a:lumMod val="65000"/>
                  </a:schemeClr>
                </a:solidFill>
                <a:latin typeface="Arial" pitchFamily="34" charset="0"/>
                <a:cs typeface="+mn-cs"/>
              </a:defRPr>
            </a:lvl1pPr>
          </a:lstStyle>
          <a:p>
            <a:pPr>
              <a:defRPr/>
            </a:pPr>
            <a:r>
              <a:rPr lang="en-US" dirty="0"/>
              <a:t>#SASGF11</a:t>
            </a:r>
          </a:p>
          <a:p>
            <a:pPr>
              <a:defRPr/>
            </a:pPr>
            <a:endParaRPr lang="en-US" sz="600" dirty="0"/>
          </a:p>
          <a:p>
            <a:pPr>
              <a:defRPr/>
            </a:pPr>
            <a:r>
              <a:rPr lang="en-US" sz="600" dirty="0"/>
              <a:t>Copyright © 2010, SAS Institute Inc. All rights reserved.</a:t>
            </a:r>
            <a:endParaRPr lang="en-US" sz="1200" dirty="0">
              <a:latin typeface="Times New Roman" pitchFamily="18" charset="0"/>
            </a:endParaRPr>
          </a:p>
        </p:txBody>
      </p:sp>
      <p:sp>
        <p:nvSpPr>
          <p:cNvPr id="399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solidFill>
                  <a:schemeClr val="bg1">
                    <a:lumMod val="65000"/>
                  </a:schemeClr>
                </a:solidFill>
                <a:latin typeface="Arial Narrow" pitchFamily="34" charset="0"/>
                <a:cs typeface="+mn-cs"/>
              </a:defRPr>
            </a:lvl1pPr>
          </a:lstStyle>
          <a:p>
            <a:pPr>
              <a:defRPr/>
            </a:pPr>
            <a:fld id="{9B32FE13-74BB-4CA1-9BEC-CC2BC9A3B4F7}" type="slidenum">
              <a:rPr lang="en-US"/>
              <a:pPr>
                <a:defRPr/>
              </a:pPr>
              <a:t>‹#›</a:t>
            </a:fld>
            <a:endParaRPr lang="en-US" dirty="0"/>
          </a:p>
        </p:txBody>
      </p:sp>
    </p:spTree>
    <p:extLst>
      <p:ext uri="{BB962C8B-B14F-4D97-AF65-F5344CB8AC3E}">
        <p14:creationId xmlns:p14="http://schemas.microsoft.com/office/powerpoint/2010/main" val="605211201"/>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pitchFamily="34" charset="0"/>
        <a:ea typeface="ＭＳ Ｐゴシック" pitchFamily="-112" charset="-128"/>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pitchFamily="-112" charset="-128"/>
        <a:cs typeface="Arial"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pitchFamily="-112" charset="-128"/>
        <a:cs typeface="Arial"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pitchFamily="-112" charset="-128"/>
        <a:cs typeface="Arial" pitchFamily="34"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pitchFamily="-11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4" name="Footer Placeholder 3"/>
          <p:cNvSpPr txBox="1">
            <a:spLocks noGrp="1"/>
          </p:cNvSpPr>
          <p:nvPr/>
        </p:nvSpPr>
        <p:spPr bwMode="auto">
          <a:xfrm>
            <a:off x="0" y="8685213"/>
            <a:ext cx="2971800" cy="457200"/>
          </a:xfrm>
          <a:prstGeom prst="rect">
            <a:avLst/>
          </a:prstGeom>
          <a:noFill/>
          <a:ln>
            <a:miter lim="800000"/>
            <a:headEnd/>
            <a:tailEnd/>
          </a:ln>
        </p:spPr>
        <p:txBody>
          <a:bodyPr anchor="b"/>
          <a:lstStyle/>
          <a:p>
            <a:pPr eaLnBrk="0" hangingPunct="0">
              <a:defRPr/>
            </a:pPr>
            <a:r>
              <a:rPr lang="en-US" sz="600" b="1" dirty="0">
                <a:solidFill>
                  <a:srgbClr val="FFFFFF">
                    <a:lumMod val="65000"/>
                  </a:srgbClr>
                </a:solidFill>
                <a:cs typeface="Arial" charset="0"/>
              </a:rPr>
              <a:t>Copyright © 2010, SAS Institute Inc. All rights reserved.</a:t>
            </a:r>
            <a:endParaRPr lang="en-US" sz="1200" b="1" dirty="0">
              <a:solidFill>
                <a:srgbClr val="FFFFFF">
                  <a:lumMod val="65000"/>
                </a:srgbClr>
              </a:solidFill>
              <a:latin typeface="Times New Roman" pitchFamily="18" charset="0"/>
              <a:cs typeface="Arial" charset="0"/>
            </a:endParaRPr>
          </a:p>
        </p:txBody>
      </p:sp>
      <p:sp>
        <p:nvSpPr>
          <p:cNvPr id="5" name="Slide Number Placeholder 4"/>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9BF102E0-7C02-4778-9BC3-BA0C3EF5132A}" type="slidenum">
              <a:rPr lang="en-US" sz="1200">
                <a:solidFill>
                  <a:srgbClr val="FFFFFF">
                    <a:lumMod val="65000"/>
                  </a:srgbClr>
                </a:solidFill>
                <a:latin typeface="Arial Narrow" pitchFamily="34" charset="0"/>
                <a:cs typeface="Arial" charset="0"/>
              </a:rPr>
              <a:pPr algn="r">
                <a:defRPr/>
              </a:pPr>
              <a:t>1</a:t>
            </a:fld>
            <a:endParaRPr lang="en-US" sz="1200" dirty="0">
              <a:solidFill>
                <a:srgbClr val="FFFFFF">
                  <a:lumMod val="65000"/>
                </a:srgbClr>
              </a:solidFill>
              <a:latin typeface="Arial Narrow" pitchFamily="34" charset="0"/>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a:ln/>
        </p:spPr>
      </p:sp>
      <p:sp>
        <p:nvSpPr>
          <p:cNvPr id="152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pitchFamily="34" charset="-128"/>
              <a:cs typeface="Arial" charset="0"/>
            </a:endParaRPr>
          </a:p>
        </p:txBody>
      </p:sp>
      <p:sp>
        <p:nvSpPr>
          <p:cNvPr id="4" name="Footer Placeholder 3"/>
          <p:cNvSpPr txBox="1">
            <a:spLocks noGrp="1"/>
          </p:cNvSpPr>
          <p:nvPr/>
        </p:nvSpPr>
        <p:spPr bwMode="auto">
          <a:xfrm>
            <a:off x="0" y="8685213"/>
            <a:ext cx="2971800" cy="457200"/>
          </a:xfrm>
          <a:prstGeom prst="rect">
            <a:avLst/>
          </a:prstGeom>
          <a:noFill/>
          <a:ln>
            <a:miter lim="800000"/>
            <a:headEnd/>
            <a:tailEnd/>
          </a:ln>
        </p:spPr>
        <p:txBody>
          <a:bodyPr anchor="b"/>
          <a:lstStyle/>
          <a:p>
            <a:pPr eaLnBrk="0" hangingPunct="0">
              <a:defRPr/>
            </a:pPr>
            <a:r>
              <a:rPr lang="en-US" sz="800" dirty="0">
                <a:solidFill>
                  <a:schemeClr val="bg1">
                    <a:lumMod val="65000"/>
                  </a:schemeClr>
                </a:solidFill>
                <a:latin typeface="Arial" pitchFamily="34" charset="0"/>
                <a:cs typeface="+mn-cs"/>
              </a:rPr>
              <a:t>#SASGF11</a:t>
            </a:r>
          </a:p>
          <a:p>
            <a:pPr eaLnBrk="0" hangingPunct="0">
              <a:defRPr/>
            </a:pPr>
            <a:endParaRPr lang="en-US" sz="600" dirty="0">
              <a:solidFill>
                <a:schemeClr val="bg1">
                  <a:lumMod val="65000"/>
                </a:schemeClr>
              </a:solidFill>
              <a:latin typeface="Arial" pitchFamily="34" charset="0"/>
              <a:cs typeface="+mn-cs"/>
            </a:endParaRPr>
          </a:p>
          <a:p>
            <a:pPr eaLnBrk="0" hangingPunct="0">
              <a:defRPr/>
            </a:pPr>
            <a:r>
              <a:rPr lang="en-US" sz="600" dirty="0">
                <a:solidFill>
                  <a:schemeClr val="bg1">
                    <a:lumMod val="65000"/>
                  </a:schemeClr>
                </a:solidFill>
                <a:latin typeface="Arial" pitchFamily="34" charset="0"/>
                <a:cs typeface="+mn-cs"/>
              </a:rPr>
              <a:t>Copyright © 2010, SAS Institute Inc. All rights reserved.</a:t>
            </a:r>
            <a:endParaRPr lang="en-US" sz="1200" dirty="0">
              <a:solidFill>
                <a:schemeClr val="bg1">
                  <a:lumMod val="65000"/>
                </a:schemeClr>
              </a:solidFill>
              <a:latin typeface="Times New Roman" pitchFamily="18" charset="0"/>
              <a:cs typeface="+mn-cs"/>
            </a:endParaRPr>
          </a:p>
        </p:txBody>
      </p:sp>
      <p:sp>
        <p:nvSpPr>
          <p:cNvPr id="5" name="Slide Number Placeholder 4"/>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18CD1DF4-BDBC-4D3D-8FEE-28BF2729B0E0}" type="slidenum">
              <a:rPr lang="en-US" sz="1200" b="0">
                <a:solidFill>
                  <a:schemeClr val="bg1">
                    <a:lumMod val="65000"/>
                  </a:schemeClr>
                </a:solidFill>
                <a:latin typeface="Arial Narrow" pitchFamily="34" charset="0"/>
                <a:cs typeface="+mn-cs"/>
              </a:rPr>
              <a:pPr algn="r">
                <a:defRPr/>
              </a:pPr>
              <a:t>10</a:t>
            </a:fld>
            <a:endParaRPr lang="en-US" sz="1200" b="0" dirty="0">
              <a:solidFill>
                <a:schemeClr val="bg1">
                  <a:lumMod val="65000"/>
                </a:schemeClr>
              </a:solidFill>
              <a:latin typeface="Arial Narrow" pitchFamily="34" charset="0"/>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a:ln/>
        </p:spPr>
      </p:sp>
      <p:sp>
        <p:nvSpPr>
          <p:cNvPr id="202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pitchFamily="34" charset="-128"/>
              <a:cs typeface="Arial" charset="0"/>
            </a:endParaRPr>
          </a:p>
        </p:txBody>
      </p:sp>
      <p:sp>
        <p:nvSpPr>
          <p:cNvPr id="4" name="Footer Placeholder 3"/>
          <p:cNvSpPr txBox="1">
            <a:spLocks noGrp="1"/>
          </p:cNvSpPr>
          <p:nvPr/>
        </p:nvSpPr>
        <p:spPr bwMode="auto">
          <a:xfrm>
            <a:off x="0" y="8685213"/>
            <a:ext cx="2971800" cy="457200"/>
          </a:xfrm>
          <a:prstGeom prst="rect">
            <a:avLst/>
          </a:prstGeom>
          <a:noFill/>
          <a:ln>
            <a:miter lim="800000"/>
            <a:headEnd/>
            <a:tailEnd/>
          </a:ln>
        </p:spPr>
        <p:txBody>
          <a:bodyPr anchor="b"/>
          <a:lstStyle/>
          <a:p>
            <a:pPr eaLnBrk="0" hangingPunct="0">
              <a:defRPr/>
            </a:pPr>
            <a:r>
              <a:rPr lang="en-US" sz="800" dirty="0">
                <a:solidFill>
                  <a:schemeClr val="bg1">
                    <a:lumMod val="65000"/>
                  </a:schemeClr>
                </a:solidFill>
                <a:latin typeface="Arial" pitchFamily="34" charset="0"/>
                <a:cs typeface="+mn-cs"/>
              </a:rPr>
              <a:t>#SASGF11</a:t>
            </a:r>
          </a:p>
          <a:p>
            <a:pPr eaLnBrk="0" hangingPunct="0">
              <a:defRPr/>
            </a:pPr>
            <a:endParaRPr lang="en-US" sz="600" dirty="0">
              <a:solidFill>
                <a:schemeClr val="bg1">
                  <a:lumMod val="65000"/>
                </a:schemeClr>
              </a:solidFill>
              <a:latin typeface="Arial" pitchFamily="34" charset="0"/>
              <a:cs typeface="+mn-cs"/>
            </a:endParaRPr>
          </a:p>
          <a:p>
            <a:pPr eaLnBrk="0" hangingPunct="0">
              <a:defRPr/>
            </a:pPr>
            <a:r>
              <a:rPr lang="en-US" sz="600" dirty="0">
                <a:solidFill>
                  <a:schemeClr val="bg1">
                    <a:lumMod val="65000"/>
                  </a:schemeClr>
                </a:solidFill>
                <a:latin typeface="Arial" pitchFamily="34" charset="0"/>
                <a:cs typeface="+mn-cs"/>
              </a:rPr>
              <a:t>Copyright © 2010, SAS Institute Inc. All rights reserved.</a:t>
            </a:r>
            <a:endParaRPr lang="en-US" sz="1200" dirty="0">
              <a:solidFill>
                <a:schemeClr val="bg1">
                  <a:lumMod val="65000"/>
                </a:schemeClr>
              </a:solidFill>
              <a:latin typeface="Times New Roman" pitchFamily="18" charset="0"/>
              <a:cs typeface="+mn-cs"/>
            </a:endParaRPr>
          </a:p>
        </p:txBody>
      </p:sp>
      <p:sp>
        <p:nvSpPr>
          <p:cNvPr id="5" name="Slide Number Placeholder 4"/>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0454E613-E1BE-4490-BB2A-5F147F07DEA3}" type="slidenum">
              <a:rPr lang="en-US" sz="1200" b="0">
                <a:solidFill>
                  <a:schemeClr val="bg1">
                    <a:lumMod val="65000"/>
                  </a:schemeClr>
                </a:solidFill>
                <a:latin typeface="Arial Narrow" pitchFamily="34" charset="0"/>
                <a:cs typeface="+mn-cs"/>
              </a:rPr>
              <a:pPr algn="r">
                <a:defRPr/>
              </a:pPr>
              <a:t>11</a:t>
            </a:fld>
            <a:endParaRPr lang="en-US" sz="1200" b="0" dirty="0">
              <a:solidFill>
                <a:schemeClr val="bg1">
                  <a:lumMod val="65000"/>
                </a:schemeClr>
              </a:solidFill>
              <a:latin typeface="Arial Narrow" pitchFamily="34" charset="0"/>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a:ln/>
        </p:spPr>
      </p:sp>
      <p:sp>
        <p:nvSpPr>
          <p:cNvPr id="202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pitchFamily="34" charset="-128"/>
              <a:cs typeface="Arial" charset="0"/>
            </a:endParaRPr>
          </a:p>
        </p:txBody>
      </p:sp>
      <p:sp>
        <p:nvSpPr>
          <p:cNvPr id="4" name="Footer Placeholder 3"/>
          <p:cNvSpPr txBox="1">
            <a:spLocks noGrp="1"/>
          </p:cNvSpPr>
          <p:nvPr/>
        </p:nvSpPr>
        <p:spPr bwMode="auto">
          <a:xfrm>
            <a:off x="0" y="8685213"/>
            <a:ext cx="2971800" cy="457200"/>
          </a:xfrm>
          <a:prstGeom prst="rect">
            <a:avLst/>
          </a:prstGeom>
          <a:noFill/>
          <a:ln>
            <a:miter lim="800000"/>
            <a:headEnd/>
            <a:tailEnd/>
          </a:ln>
        </p:spPr>
        <p:txBody>
          <a:bodyPr anchor="b"/>
          <a:lstStyle/>
          <a:p>
            <a:pPr eaLnBrk="0" hangingPunct="0">
              <a:defRPr/>
            </a:pPr>
            <a:r>
              <a:rPr lang="en-US" sz="800" dirty="0">
                <a:solidFill>
                  <a:schemeClr val="bg1">
                    <a:lumMod val="65000"/>
                  </a:schemeClr>
                </a:solidFill>
                <a:latin typeface="Arial" pitchFamily="34" charset="0"/>
                <a:cs typeface="+mn-cs"/>
              </a:rPr>
              <a:t>#SASGF11</a:t>
            </a:r>
          </a:p>
          <a:p>
            <a:pPr eaLnBrk="0" hangingPunct="0">
              <a:defRPr/>
            </a:pPr>
            <a:endParaRPr lang="en-US" sz="600" dirty="0">
              <a:solidFill>
                <a:schemeClr val="bg1">
                  <a:lumMod val="65000"/>
                </a:schemeClr>
              </a:solidFill>
              <a:latin typeface="Arial" pitchFamily="34" charset="0"/>
              <a:cs typeface="+mn-cs"/>
            </a:endParaRPr>
          </a:p>
          <a:p>
            <a:pPr eaLnBrk="0" hangingPunct="0">
              <a:defRPr/>
            </a:pPr>
            <a:r>
              <a:rPr lang="en-US" sz="600" dirty="0">
                <a:solidFill>
                  <a:schemeClr val="bg1">
                    <a:lumMod val="65000"/>
                  </a:schemeClr>
                </a:solidFill>
                <a:latin typeface="Arial" pitchFamily="34" charset="0"/>
                <a:cs typeface="+mn-cs"/>
              </a:rPr>
              <a:t>Copyright © 2010, SAS Institute Inc. All rights reserved.</a:t>
            </a:r>
            <a:endParaRPr lang="en-US" sz="1200" dirty="0">
              <a:solidFill>
                <a:schemeClr val="bg1">
                  <a:lumMod val="65000"/>
                </a:schemeClr>
              </a:solidFill>
              <a:latin typeface="Times New Roman" pitchFamily="18" charset="0"/>
              <a:cs typeface="+mn-cs"/>
            </a:endParaRPr>
          </a:p>
        </p:txBody>
      </p:sp>
      <p:sp>
        <p:nvSpPr>
          <p:cNvPr id="5" name="Slide Number Placeholder 4"/>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0454E613-E1BE-4490-BB2A-5F147F07DEA3}" type="slidenum">
              <a:rPr lang="en-US" sz="1200" b="0">
                <a:solidFill>
                  <a:schemeClr val="bg1">
                    <a:lumMod val="65000"/>
                  </a:schemeClr>
                </a:solidFill>
                <a:latin typeface="Arial Narrow" pitchFamily="34" charset="0"/>
                <a:cs typeface="+mn-cs"/>
              </a:rPr>
              <a:pPr algn="r">
                <a:defRPr/>
              </a:pPr>
              <a:t>12</a:t>
            </a:fld>
            <a:endParaRPr lang="en-US" sz="1200" b="0" dirty="0">
              <a:solidFill>
                <a:schemeClr val="bg1">
                  <a:lumMod val="65000"/>
                </a:schemeClr>
              </a:solidFill>
              <a:latin typeface="Arial Narrow" pitchFamily="34" charset="0"/>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a:ln/>
        </p:spPr>
      </p:sp>
      <p:sp>
        <p:nvSpPr>
          <p:cNvPr id="202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pitchFamily="34" charset="-128"/>
              <a:cs typeface="Arial" charset="0"/>
            </a:endParaRPr>
          </a:p>
        </p:txBody>
      </p:sp>
      <p:sp>
        <p:nvSpPr>
          <p:cNvPr id="4" name="Footer Placeholder 3"/>
          <p:cNvSpPr txBox="1">
            <a:spLocks noGrp="1"/>
          </p:cNvSpPr>
          <p:nvPr/>
        </p:nvSpPr>
        <p:spPr bwMode="auto">
          <a:xfrm>
            <a:off x="0" y="8685213"/>
            <a:ext cx="2971800" cy="457200"/>
          </a:xfrm>
          <a:prstGeom prst="rect">
            <a:avLst/>
          </a:prstGeom>
          <a:noFill/>
          <a:ln>
            <a:miter lim="800000"/>
            <a:headEnd/>
            <a:tailEnd/>
          </a:ln>
        </p:spPr>
        <p:txBody>
          <a:bodyPr anchor="b"/>
          <a:lstStyle/>
          <a:p>
            <a:pPr eaLnBrk="0" hangingPunct="0">
              <a:defRPr/>
            </a:pPr>
            <a:r>
              <a:rPr lang="en-US" sz="800" dirty="0">
                <a:solidFill>
                  <a:schemeClr val="bg1">
                    <a:lumMod val="65000"/>
                  </a:schemeClr>
                </a:solidFill>
                <a:latin typeface="Arial" pitchFamily="34" charset="0"/>
                <a:cs typeface="+mn-cs"/>
              </a:rPr>
              <a:t>#SASGF11</a:t>
            </a:r>
          </a:p>
          <a:p>
            <a:pPr eaLnBrk="0" hangingPunct="0">
              <a:defRPr/>
            </a:pPr>
            <a:endParaRPr lang="en-US" sz="600" dirty="0">
              <a:solidFill>
                <a:schemeClr val="bg1">
                  <a:lumMod val="65000"/>
                </a:schemeClr>
              </a:solidFill>
              <a:latin typeface="Arial" pitchFamily="34" charset="0"/>
              <a:cs typeface="+mn-cs"/>
            </a:endParaRPr>
          </a:p>
          <a:p>
            <a:pPr eaLnBrk="0" hangingPunct="0">
              <a:defRPr/>
            </a:pPr>
            <a:r>
              <a:rPr lang="en-US" sz="600" dirty="0">
                <a:solidFill>
                  <a:schemeClr val="bg1">
                    <a:lumMod val="65000"/>
                  </a:schemeClr>
                </a:solidFill>
                <a:latin typeface="Arial" pitchFamily="34" charset="0"/>
                <a:cs typeface="+mn-cs"/>
              </a:rPr>
              <a:t>Copyright © 2010, SAS Institute Inc. All rights reserved.</a:t>
            </a:r>
            <a:endParaRPr lang="en-US" sz="1200" dirty="0">
              <a:solidFill>
                <a:schemeClr val="bg1">
                  <a:lumMod val="65000"/>
                </a:schemeClr>
              </a:solidFill>
              <a:latin typeface="Times New Roman" pitchFamily="18" charset="0"/>
              <a:cs typeface="+mn-cs"/>
            </a:endParaRPr>
          </a:p>
        </p:txBody>
      </p:sp>
      <p:sp>
        <p:nvSpPr>
          <p:cNvPr id="5" name="Slide Number Placeholder 4"/>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0454E613-E1BE-4490-BB2A-5F147F07DEA3}" type="slidenum">
              <a:rPr lang="en-US" sz="1200" b="0">
                <a:solidFill>
                  <a:schemeClr val="bg1">
                    <a:lumMod val="65000"/>
                  </a:schemeClr>
                </a:solidFill>
                <a:latin typeface="Arial Narrow" pitchFamily="34" charset="0"/>
                <a:cs typeface="+mn-cs"/>
              </a:rPr>
              <a:pPr algn="r">
                <a:defRPr/>
              </a:pPr>
              <a:t>13</a:t>
            </a:fld>
            <a:endParaRPr lang="en-US" sz="1200" b="0" dirty="0">
              <a:solidFill>
                <a:schemeClr val="bg1">
                  <a:lumMod val="65000"/>
                </a:schemeClr>
              </a:solidFill>
              <a:latin typeface="Arial Narrow" pitchFamily="34" charset="0"/>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a:ln/>
        </p:spPr>
      </p:sp>
      <p:sp>
        <p:nvSpPr>
          <p:cNvPr id="202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pitchFamily="34" charset="-128"/>
              <a:cs typeface="Arial" charset="0"/>
            </a:endParaRPr>
          </a:p>
        </p:txBody>
      </p:sp>
      <p:sp>
        <p:nvSpPr>
          <p:cNvPr id="4" name="Footer Placeholder 3"/>
          <p:cNvSpPr txBox="1">
            <a:spLocks noGrp="1"/>
          </p:cNvSpPr>
          <p:nvPr/>
        </p:nvSpPr>
        <p:spPr bwMode="auto">
          <a:xfrm>
            <a:off x="0" y="8685213"/>
            <a:ext cx="2971800" cy="457200"/>
          </a:xfrm>
          <a:prstGeom prst="rect">
            <a:avLst/>
          </a:prstGeom>
          <a:noFill/>
          <a:ln>
            <a:miter lim="800000"/>
            <a:headEnd/>
            <a:tailEnd/>
          </a:ln>
        </p:spPr>
        <p:txBody>
          <a:bodyPr anchor="b"/>
          <a:lstStyle/>
          <a:p>
            <a:pPr eaLnBrk="0" hangingPunct="0">
              <a:defRPr/>
            </a:pPr>
            <a:r>
              <a:rPr lang="en-US" sz="800" dirty="0">
                <a:solidFill>
                  <a:schemeClr val="bg1">
                    <a:lumMod val="65000"/>
                  </a:schemeClr>
                </a:solidFill>
                <a:latin typeface="Arial" pitchFamily="34" charset="0"/>
                <a:cs typeface="+mn-cs"/>
              </a:rPr>
              <a:t>#SASGF11</a:t>
            </a:r>
          </a:p>
          <a:p>
            <a:pPr eaLnBrk="0" hangingPunct="0">
              <a:defRPr/>
            </a:pPr>
            <a:endParaRPr lang="en-US" sz="600" dirty="0">
              <a:solidFill>
                <a:schemeClr val="bg1">
                  <a:lumMod val="65000"/>
                </a:schemeClr>
              </a:solidFill>
              <a:latin typeface="Arial" pitchFamily="34" charset="0"/>
              <a:cs typeface="+mn-cs"/>
            </a:endParaRPr>
          </a:p>
          <a:p>
            <a:pPr eaLnBrk="0" hangingPunct="0">
              <a:defRPr/>
            </a:pPr>
            <a:r>
              <a:rPr lang="en-US" sz="600" dirty="0">
                <a:solidFill>
                  <a:schemeClr val="bg1">
                    <a:lumMod val="65000"/>
                  </a:schemeClr>
                </a:solidFill>
                <a:latin typeface="Arial" pitchFamily="34" charset="0"/>
                <a:cs typeface="+mn-cs"/>
              </a:rPr>
              <a:t>Copyright © 2010, SAS Institute Inc. All rights reserved.</a:t>
            </a:r>
            <a:endParaRPr lang="en-US" sz="1200" dirty="0">
              <a:solidFill>
                <a:schemeClr val="bg1">
                  <a:lumMod val="65000"/>
                </a:schemeClr>
              </a:solidFill>
              <a:latin typeface="Times New Roman" pitchFamily="18" charset="0"/>
              <a:cs typeface="+mn-cs"/>
            </a:endParaRPr>
          </a:p>
        </p:txBody>
      </p:sp>
      <p:sp>
        <p:nvSpPr>
          <p:cNvPr id="5" name="Slide Number Placeholder 4"/>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0454E613-E1BE-4490-BB2A-5F147F07DEA3}" type="slidenum">
              <a:rPr lang="en-US" sz="1200" b="0">
                <a:solidFill>
                  <a:schemeClr val="bg1">
                    <a:lumMod val="65000"/>
                  </a:schemeClr>
                </a:solidFill>
                <a:latin typeface="Arial Narrow" pitchFamily="34" charset="0"/>
                <a:cs typeface="+mn-cs"/>
              </a:rPr>
              <a:pPr algn="r">
                <a:defRPr/>
              </a:pPr>
              <a:t>14</a:t>
            </a:fld>
            <a:endParaRPr lang="en-US" sz="1200" b="0" dirty="0">
              <a:solidFill>
                <a:schemeClr val="bg1">
                  <a:lumMod val="65000"/>
                </a:schemeClr>
              </a:solidFill>
              <a:latin typeface="Arial Narrow" pitchFamily="34" charset="0"/>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a:ln/>
        </p:spPr>
      </p:sp>
      <p:sp>
        <p:nvSpPr>
          <p:cNvPr id="152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pitchFamily="34" charset="-128"/>
              <a:cs typeface="Arial" charset="0"/>
            </a:endParaRPr>
          </a:p>
        </p:txBody>
      </p:sp>
      <p:sp>
        <p:nvSpPr>
          <p:cNvPr id="4" name="Footer Placeholder 3"/>
          <p:cNvSpPr txBox="1">
            <a:spLocks noGrp="1"/>
          </p:cNvSpPr>
          <p:nvPr/>
        </p:nvSpPr>
        <p:spPr bwMode="auto">
          <a:xfrm>
            <a:off x="0" y="8685213"/>
            <a:ext cx="2971800" cy="457200"/>
          </a:xfrm>
          <a:prstGeom prst="rect">
            <a:avLst/>
          </a:prstGeom>
          <a:noFill/>
          <a:ln>
            <a:miter lim="800000"/>
            <a:headEnd/>
            <a:tailEnd/>
          </a:ln>
        </p:spPr>
        <p:txBody>
          <a:bodyPr anchor="b"/>
          <a:lstStyle/>
          <a:p>
            <a:pPr eaLnBrk="0" hangingPunct="0">
              <a:defRPr/>
            </a:pPr>
            <a:r>
              <a:rPr lang="en-US" sz="800" dirty="0">
                <a:solidFill>
                  <a:schemeClr val="bg1">
                    <a:lumMod val="65000"/>
                  </a:schemeClr>
                </a:solidFill>
                <a:latin typeface="Arial" pitchFamily="34" charset="0"/>
                <a:cs typeface="+mn-cs"/>
              </a:rPr>
              <a:t>#SASGF11</a:t>
            </a:r>
          </a:p>
          <a:p>
            <a:pPr eaLnBrk="0" hangingPunct="0">
              <a:defRPr/>
            </a:pPr>
            <a:endParaRPr lang="en-US" sz="600" dirty="0">
              <a:solidFill>
                <a:schemeClr val="bg1">
                  <a:lumMod val="65000"/>
                </a:schemeClr>
              </a:solidFill>
              <a:latin typeface="Arial" pitchFamily="34" charset="0"/>
              <a:cs typeface="+mn-cs"/>
            </a:endParaRPr>
          </a:p>
          <a:p>
            <a:pPr eaLnBrk="0" hangingPunct="0">
              <a:defRPr/>
            </a:pPr>
            <a:r>
              <a:rPr lang="en-US" sz="600" dirty="0">
                <a:solidFill>
                  <a:schemeClr val="bg1">
                    <a:lumMod val="65000"/>
                  </a:schemeClr>
                </a:solidFill>
                <a:latin typeface="Arial" pitchFamily="34" charset="0"/>
                <a:cs typeface="+mn-cs"/>
              </a:rPr>
              <a:t>Copyright © 2010, SAS Institute Inc. All rights reserved.</a:t>
            </a:r>
            <a:endParaRPr lang="en-US" sz="1200" dirty="0">
              <a:solidFill>
                <a:schemeClr val="bg1">
                  <a:lumMod val="65000"/>
                </a:schemeClr>
              </a:solidFill>
              <a:latin typeface="Times New Roman" pitchFamily="18" charset="0"/>
              <a:cs typeface="+mn-cs"/>
            </a:endParaRPr>
          </a:p>
        </p:txBody>
      </p:sp>
      <p:sp>
        <p:nvSpPr>
          <p:cNvPr id="5" name="Slide Number Placeholder 4"/>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18CD1DF4-BDBC-4D3D-8FEE-28BF2729B0E0}" type="slidenum">
              <a:rPr lang="en-US" sz="1200" b="0">
                <a:solidFill>
                  <a:schemeClr val="bg1">
                    <a:lumMod val="65000"/>
                  </a:schemeClr>
                </a:solidFill>
                <a:latin typeface="Arial Narrow" pitchFamily="34" charset="0"/>
                <a:cs typeface="+mn-cs"/>
              </a:rPr>
              <a:pPr algn="r">
                <a:defRPr/>
              </a:pPr>
              <a:t>15</a:t>
            </a:fld>
            <a:endParaRPr lang="en-US" sz="1200" b="0" dirty="0">
              <a:solidFill>
                <a:schemeClr val="bg1">
                  <a:lumMod val="65000"/>
                </a:schemeClr>
              </a:solidFill>
              <a:latin typeface="Arial Narrow" pitchFamily="34" charset="0"/>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a:ln/>
        </p:spPr>
      </p:sp>
      <p:sp>
        <p:nvSpPr>
          <p:cNvPr id="152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pitchFamily="34" charset="-128"/>
              <a:cs typeface="Arial" charset="0"/>
            </a:endParaRPr>
          </a:p>
        </p:txBody>
      </p:sp>
      <p:sp>
        <p:nvSpPr>
          <p:cNvPr id="4" name="Footer Placeholder 3"/>
          <p:cNvSpPr txBox="1">
            <a:spLocks noGrp="1"/>
          </p:cNvSpPr>
          <p:nvPr/>
        </p:nvSpPr>
        <p:spPr bwMode="auto">
          <a:xfrm>
            <a:off x="0" y="8685213"/>
            <a:ext cx="2971800" cy="457200"/>
          </a:xfrm>
          <a:prstGeom prst="rect">
            <a:avLst/>
          </a:prstGeom>
          <a:noFill/>
          <a:ln>
            <a:miter lim="800000"/>
            <a:headEnd/>
            <a:tailEnd/>
          </a:ln>
        </p:spPr>
        <p:txBody>
          <a:bodyPr anchor="b"/>
          <a:lstStyle/>
          <a:p>
            <a:pPr eaLnBrk="0" hangingPunct="0">
              <a:defRPr/>
            </a:pPr>
            <a:r>
              <a:rPr lang="en-US" sz="800" dirty="0">
                <a:solidFill>
                  <a:schemeClr val="bg1">
                    <a:lumMod val="65000"/>
                  </a:schemeClr>
                </a:solidFill>
                <a:latin typeface="Arial" pitchFamily="34" charset="0"/>
                <a:cs typeface="+mn-cs"/>
              </a:rPr>
              <a:t>#SASGF11</a:t>
            </a:r>
          </a:p>
          <a:p>
            <a:pPr eaLnBrk="0" hangingPunct="0">
              <a:defRPr/>
            </a:pPr>
            <a:endParaRPr lang="en-US" sz="600" dirty="0">
              <a:solidFill>
                <a:schemeClr val="bg1">
                  <a:lumMod val="65000"/>
                </a:schemeClr>
              </a:solidFill>
              <a:latin typeface="Arial" pitchFamily="34" charset="0"/>
              <a:cs typeface="+mn-cs"/>
            </a:endParaRPr>
          </a:p>
          <a:p>
            <a:pPr eaLnBrk="0" hangingPunct="0">
              <a:defRPr/>
            </a:pPr>
            <a:r>
              <a:rPr lang="en-US" sz="600" dirty="0">
                <a:solidFill>
                  <a:schemeClr val="bg1">
                    <a:lumMod val="65000"/>
                  </a:schemeClr>
                </a:solidFill>
                <a:latin typeface="Arial" pitchFamily="34" charset="0"/>
                <a:cs typeface="+mn-cs"/>
              </a:rPr>
              <a:t>Copyright © 2010, SAS Institute Inc. All rights reserved.</a:t>
            </a:r>
            <a:endParaRPr lang="en-US" sz="1200" dirty="0">
              <a:solidFill>
                <a:schemeClr val="bg1">
                  <a:lumMod val="65000"/>
                </a:schemeClr>
              </a:solidFill>
              <a:latin typeface="Times New Roman" pitchFamily="18" charset="0"/>
              <a:cs typeface="+mn-cs"/>
            </a:endParaRPr>
          </a:p>
        </p:txBody>
      </p:sp>
      <p:sp>
        <p:nvSpPr>
          <p:cNvPr id="5" name="Slide Number Placeholder 4"/>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18CD1DF4-BDBC-4D3D-8FEE-28BF2729B0E0}" type="slidenum">
              <a:rPr lang="en-US" sz="1200" b="0">
                <a:solidFill>
                  <a:schemeClr val="bg1">
                    <a:lumMod val="65000"/>
                  </a:schemeClr>
                </a:solidFill>
                <a:latin typeface="Arial Narrow" pitchFamily="34" charset="0"/>
                <a:cs typeface="+mn-cs"/>
              </a:rPr>
              <a:pPr algn="r">
                <a:defRPr/>
              </a:pPr>
              <a:t>16</a:t>
            </a:fld>
            <a:endParaRPr lang="en-US" sz="1200" b="0" dirty="0">
              <a:solidFill>
                <a:schemeClr val="bg1">
                  <a:lumMod val="65000"/>
                </a:schemeClr>
              </a:solidFill>
              <a:latin typeface="Arial Narrow" pitchFamily="34" charset="0"/>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a:ln/>
        </p:spPr>
      </p:sp>
      <p:sp>
        <p:nvSpPr>
          <p:cNvPr id="152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pitchFamily="34" charset="-128"/>
              <a:cs typeface="Arial" charset="0"/>
            </a:endParaRPr>
          </a:p>
        </p:txBody>
      </p:sp>
      <p:sp>
        <p:nvSpPr>
          <p:cNvPr id="4" name="Footer Placeholder 3"/>
          <p:cNvSpPr txBox="1">
            <a:spLocks noGrp="1"/>
          </p:cNvSpPr>
          <p:nvPr/>
        </p:nvSpPr>
        <p:spPr bwMode="auto">
          <a:xfrm>
            <a:off x="0" y="8685213"/>
            <a:ext cx="2971800" cy="457200"/>
          </a:xfrm>
          <a:prstGeom prst="rect">
            <a:avLst/>
          </a:prstGeom>
          <a:noFill/>
          <a:ln>
            <a:miter lim="800000"/>
            <a:headEnd/>
            <a:tailEnd/>
          </a:ln>
        </p:spPr>
        <p:txBody>
          <a:bodyPr anchor="b"/>
          <a:lstStyle/>
          <a:p>
            <a:pPr eaLnBrk="0" hangingPunct="0">
              <a:defRPr/>
            </a:pPr>
            <a:r>
              <a:rPr lang="en-US" sz="800" dirty="0">
                <a:solidFill>
                  <a:schemeClr val="bg1">
                    <a:lumMod val="65000"/>
                  </a:schemeClr>
                </a:solidFill>
                <a:latin typeface="Arial" pitchFamily="34" charset="0"/>
                <a:cs typeface="+mn-cs"/>
              </a:rPr>
              <a:t>#SASGF11</a:t>
            </a:r>
          </a:p>
          <a:p>
            <a:pPr eaLnBrk="0" hangingPunct="0">
              <a:defRPr/>
            </a:pPr>
            <a:endParaRPr lang="en-US" sz="600" dirty="0">
              <a:solidFill>
                <a:schemeClr val="bg1">
                  <a:lumMod val="65000"/>
                </a:schemeClr>
              </a:solidFill>
              <a:latin typeface="Arial" pitchFamily="34" charset="0"/>
              <a:cs typeface="+mn-cs"/>
            </a:endParaRPr>
          </a:p>
          <a:p>
            <a:pPr eaLnBrk="0" hangingPunct="0">
              <a:defRPr/>
            </a:pPr>
            <a:r>
              <a:rPr lang="en-US" sz="600" dirty="0">
                <a:solidFill>
                  <a:schemeClr val="bg1">
                    <a:lumMod val="65000"/>
                  </a:schemeClr>
                </a:solidFill>
                <a:latin typeface="Arial" pitchFamily="34" charset="0"/>
                <a:cs typeface="+mn-cs"/>
              </a:rPr>
              <a:t>Copyright © 2010, SAS Institute Inc. All rights reserved.</a:t>
            </a:r>
            <a:endParaRPr lang="en-US" sz="1200" dirty="0">
              <a:solidFill>
                <a:schemeClr val="bg1">
                  <a:lumMod val="65000"/>
                </a:schemeClr>
              </a:solidFill>
              <a:latin typeface="Times New Roman" pitchFamily="18" charset="0"/>
              <a:cs typeface="+mn-cs"/>
            </a:endParaRPr>
          </a:p>
        </p:txBody>
      </p:sp>
      <p:sp>
        <p:nvSpPr>
          <p:cNvPr id="5" name="Slide Number Placeholder 4"/>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18CD1DF4-BDBC-4D3D-8FEE-28BF2729B0E0}" type="slidenum">
              <a:rPr lang="en-US" sz="1200" b="0">
                <a:solidFill>
                  <a:schemeClr val="bg1">
                    <a:lumMod val="65000"/>
                  </a:schemeClr>
                </a:solidFill>
                <a:latin typeface="Arial Narrow" pitchFamily="34" charset="0"/>
                <a:cs typeface="+mn-cs"/>
              </a:rPr>
              <a:pPr algn="r">
                <a:defRPr/>
              </a:pPr>
              <a:t>17</a:t>
            </a:fld>
            <a:endParaRPr lang="en-US" sz="1200" b="0" dirty="0">
              <a:solidFill>
                <a:schemeClr val="bg1">
                  <a:lumMod val="65000"/>
                </a:schemeClr>
              </a:solidFill>
              <a:latin typeface="Arial Narrow" pitchFamily="34" charset="0"/>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a:ln/>
        </p:spPr>
      </p:sp>
      <p:sp>
        <p:nvSpPr>
          <p:cNvPr id="202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pitchFamily="34" charset="-128"/>
              <a:cs typeface="Arial" charset="0"/>
            </a:endParaRPr>
          </a:p>
        </p:txBody>
      </p:sp>
      <p:sp>
        <p:nvSpPr>
          <p:cNvPr id="4" name="Footer Placeholder 3"/>
          <p:cNvSpPr txBox="1">
            <a:spLocks noGrp="1"/>
          </p:cNvSpPr>
          <p:nvPr/>
        </p:nvSpPr>
        <p:spPr bwMode="auto">
          <a:xfrm>
            <a:off x="0" y="8685213"/>
            <a:ext cx="2971800" cy="457200"/>
          </a:xfrm>
          <a:prstGeom prst="rect">
            <a:avLst/>
          </a:prstGeom>
          <a:noFill/>
          <a:ln>
            <a:miter lim="800000"/>
            <a:headEnd/>
            <a:tailEnd/>
          </a:ln>
        </p:spPr>
        <p:txBody>
          <a:bodyPr anchor="b"/>
          <a:lstStyle/>
          <a:p>
            <a:pPr eaLnBrk="0" hangingPunct="0">
              <a:defRPr/>
            </a:pPr>
            <a:r>
              <a:rPr lang="en-US" sz="800" dirty="0">
                <a:solidFill>
                  <a:schemeClr val="bg1">
                    <a:lumMod val="65000"/>
                  </a:schemeClr>
                </a:solidFill>
                <a:latin typeface="Arial" pitchFamily="34" charset="0"/>
                <a:cs typeface="+mn-cs"/>
              </a:rPr>
              <a:t>#SASGF11</a:t>
            </a:r>
          </a:p>
          <a:p>
            <a:pPr eaLnBrk="0" hangingPunct="0">
              <a:defRPr/>
            </a:pPr>
            <a:endParaRPr lang="en-US" sz="600" dirty="0">
              <a:solidFill>
                <a:schemeClr val="bg1">
                  <a:lumMod val="65000"/>
                </a:schemeClr>
              </a:solidFill>
              <a:latin typeface="Arial" pitchFamily="34" charset="0"/>
              <a:cs typeface="+mn-cs"/>
            </a:endParaRPr>
          </a:p>
          <a:p>
            <a:pPr eaLnBrk="0" hangingPunct="0">
              <a:defRPr/>
            </a:pPr>
            <a:r>
              <a:rPr lang="en-US" sz="600" dirty="0">
                <a:solidFill>
                  <a:schemeClr val="bg1">
                    <a:lumMod val="65000"/>
                  </a:schemeClr>
                </a:solidFill>
                <a:latin typeface="Arial" pitchFamily="34" charset="0"/>
                <a:cs typeface="+mn-cs"/>
              </a:rPr>
              <a:t>Copyright © 2010, SAS Institute Inc. All rights reserved.</a:t>
            </a:r>
            <a:endParaRPr lang="en-US" sz="1200" dirty="0">
              <a:solidFill>
                <a:schemeClr val="bg1">
                  <a:lumMod val="65000"/>
                </a:schemeClr>
              </a:solidFill>
              <a:latin typeface="Times New Roman" pitchFamily="18" charset="0"/>
              <a:cs typeface="+mn-cs"/>
            </a:endParaRPr>
          </a:p>
        </p:txBody>
      </p:sp>
      <p:sp>
        <p:nvSpPr>
          <p:cNvPr id="5" name="Slide Number Placeholder 4"/>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0454E613-E1BE-4490-BB2A-5F147F07DEA3}" type="slidenum">
              <a:rPr lang="en-US" sz="1200" b="0">
                <a:solidFill>
                  <a:schemeClr val="bg1">
                    <a:lumMod val="65000"/>
                  </a:schemeClr>
                </a:solidFill>
                <a:latin typeface="Arial Narrow" pitchFamily="34" charset="0"/>
                <a:cs typeface="+mn-cs"/>
              </a:rPr>
              <a:pPr algn="r">
                <a:defRPr/>
              </a:pPr>
              <a:t>18</a:t>
            </a:fld>
            <a:endParaRPr lang="en-US" sz="1200" b="0" dirty="0">
              <a:solidFill>
                <a:schemeClr val="bg1">
                  <a:lumMod val="65000"/>
                </a:schemeClr>
              </a:solidFill>
              <a:latin typeface="Arial Narrow" pitchFamily="34" charset="0"/>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a:ln/>
        </p:spPr>
      </p:sp>
      <p:sp>
        <p:nvSpPr>
          <p:cNvPr id="202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pitchFamily="34" charset="-128"/>
              <a:cs typeface="Arial" charset="0"/>
            </a:endParaRPr>
          </a:p>
        </p:txBody>
      </p:sp>
      <p:sp>
        <p:nvSpPr>
          <p:cNvPr id="4" name="Footer Placeholder 3"/>
          <p:cNvSpPr txBox="1">
            <a:spLocks noGrp="1"/>
          </p:cNvSpPr>
          <p:nvPr/>
        </p:nvSpPr>
        <p:spPr bwMode="auto">
          <a:xfrm>
            <a:off x="0" y="8685213"/>
            <a:ext cx="2971800" cy="457200"/>
          </a:xfrm>
          <a:prstGeom prst="rect">
            <a:avLst/>
          </a:prstGeom>
          <a:noFill/>
          <a:ln>
            <a:miter lim="800000"/>
            <a:headEnd/>
            <a:tailEnd/>
          </a:ln>
        </p:spPr>
        <p:txBody>
          <a:bodyPr anchor="b"/>
          <a:lstStyle/>
          <a:p>
            <a:pPr eaLnBrk="0" hangingPunct="0">
              <a:defRPr/>
            </a:pPr>
            <a:r>
              <a:rPr lang="en-US" sz="800" dirty="0">
                <a:solidFill>
                  <a:schemeClr val="bg1">
                    <a:lumMod val="65000"/>
                  </a:schemeClr>
                </a:solidFill>
                <a:latin typeface="Arial" pitchFamily="34" charset="0"/>
                <a:cs typeface="+mn-cs"/>
              </a:rPr>
              <a:t>#SASGF11</a:t>
            </a:r>
          </a:p>
          <a:p>
            <a:pPr eaLnBrk="0" hangingPunct="0">
              <a:defRPr/>
            </a:pPr>
            <a:endParaRPr lang="en-US" sz="600" dirty="0">
              <a:solidFill>
                <a:schemeClr val="bg1">
                  <a:lumMod val="65000"/>
                </a:schemeClr>
              </a:solidFill>
              <a:latin typeface="Arial" pitchFamily="34" charset="0"/>
              <a:cs typeface="+mn-cs"/>
            </a:endParaRPr>
          </a:p>
          <a:p>
            <a:pPr eaLnBrk="0" hangingPunct="0">
              <a:defRPr/>
            </a:pPr>
            <a:r>
              <a:rPr lang="en-US" sz="600" dirty="0">
                <a:solidFill>
                  <a:schemeClr val="bg1">
                    <a:lumMod val="65000"/>
                  </a:schemeClr>
                </a:solidFill>
                <a:latin typeface="Arial" pitchFamily="34" charset="0"/>
                <a:cs typeface="+mn-cs"/>
              </a:rPr>
              <a:t>Copyright © 2010, SAS Institute Inc. All rights reserved.</a:t>
            </a:r>
            <a:endParaRPr lang="en-US" sz="1200" dirty="0">
              <a:solidFill>
                <a:schemeClr val="bg1">
                  <a:lumMod val="65000"/>
                </a:schemeClr>
              </a:solidFill>
              <a:latin typeface="Times New Roman" pitchFamily="18" charset="0"/>
              <a:cs typeface="+mn-cs"/>
            </a:endParaRPr>
          </a:p>
        </p:txBody>
      </p:sp>
      <p:sp>
        <p:nvSpPr>
          <p:cNvPr id="5" name="Slide Number Placeholder 4"/>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0454E613-E1BE-4490-BB2A-5F147F07DEA3}" type="slidenum">
              <a:rPr lang="en-US" sz="1200" b="0">
                <a:solidFill>
                  <a:schemeClr val="bg1">
                    <a:lumMod val="65000"/>
                  </a:schemeClr>
                </a:solidFill>
                <a:latin typeface="Arial Narrow" pitchFamily="34" charset="0"/>
                <a:cs typeface="+mn-cs"/>
              </a:rPr>
              <a:pPr algn="r">
                <a:defRPr/>
              </a:pPr>
              <a:t>19</a:t>
            </a:fld>
            <a:endParaRPr lang="en-US" sz="1200" b="0" dirty="0">
              <a:solidFill>
                <a:schemeClr val="bg1">
                  <a:lumMod val="65000"/>
                </a:schemeClr>
              </a:solidFill>
              <a:latin typeface="Arial Narrow" pitchFamily="34"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pitchFamily="34" charset="-128"/>
              <a:cs typeface="Arial" charset="0"/>
            </a:endParaRPr>
          </a:p>
        </p:txBody>
      </p:sp>
      <p:sp>
        <p:nvSpPr>
          <p:cNvPr id="4" name="Footer Placeholder 3"/>
          <p:cNvSpPr>
            <a:spLocks noGrp="1"/>
          </p:cNvSpPr>
          <p:nvPr>
            <p:ph type="ftr" sz="quarter" idx="4"/>
          </p:nvPr>
        </p:nvSpPr>
        <p:spPr/>
        <p:txBody>
          <a:bodyPr/>
          <a:lstStyle/>
          <a:p>
            <a:pPr>
              <a:defRPr/>
            </a:pPr>
            <a:r>
              <a:rPr lang="en-US" sz="600" dirty="0"/>
              <a:t>Copyright © 2010, SAS Institute Inc. All rights reserved.</a:t>
            </a:r>
            <a:endParaRPr lang="en-US" sz="1200" dirty="0">
              <a:latin typeface="Times New Roman" pitchFamily="18" charset="0"/>
            </a:endParaRPr>
          </a:p>
        </p:txBody>
      </p:sp>
      <p:sp>
        <p:nvSpPr>
          <p:cNvPr id="5" name="Slide Number Placeholder 4"/>
          <p:cNvSpPr>
            <a:spLocks noGrp="1"/>
          </p:cNvSpPr>
          <p:nvPr>
            <p:ph type="sldNum" sz="quarter" idx="5"/>
          </p:nvPr>
        </p:nvSpPr>
        <p:spPr/>
        <p:txBody>
          <a:bodyPr/>
          <a:lstStyle/>
          <a:p>
            <a:pPr>
              <a:defRPr/>
            </a:pPr>
            <a:fld id="{E097D4B5-4B74-43BB-B233-71C712096A0F}" type="slidenum">
              <a:rPr lang="en-US"/>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a:ln/>
        </p:spPr>
      </p:sp>
      <p:sp>
        <p:nvSpPr>
          <p:cNvPr id="202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pitchFamily="34" charset="-128"/>
              <a:cs typeface="Arial" charset="0"/>
            </a:endParaRPr>
          </a:p>
        </p:txBody>
      </p:sp>
      <p:sp>
        <p:nvSpPr>
          <p:cNvPr id="4" name="Footer Placeholder 3"/>
          <p:cNvSpPr txBox="1">
            <a:spLocks noGrp="1"/>
          </p:cNvSpPr>
          <p:nvPr/>
        </p:nvSpPr>
        <p:spPr bwMode="auto">
          <a:xfrm>
            <a:off x="0" y="8685213"/>
            <a:ext cx="2971800" cy="457200"/>
          </a:xfrm>
          <a:prstGeom prst="rect">
            <a:avLst/>
          </a:prstGeom>
          <a:noFill/>
          <a:ln>
            <a:miter lim="800000"/>
            <a:headEnd/>
            <a:tailEnd/>
          </a:ln>
        </p:spPr>
        <p:txBody>
          <a:bodyPr anchor="b"/>
          <a:lstStyle/>
          <a:p>
            <a:pPr eaLnBrk="0" hangingPunct="0">
              <a:defRPr/>
            </a:pPr>
            <a:r>
              <a:rPr lang="en-US" sz="800" dirty="0">
                <a:solidFill>
                  <a:schemeClr val="bg1">
                    <a:lumMod val="65000"/>
                  </a:schemeClr>
                </a:solidFill>
                <a:latin typeface="Arial" pitchFamily="34" charset="0"/>
                <a:cs typeface="+mn-cs"/>
              </a:rPr>
              <a:t>#SASGF11</a:t>
            </a:r>
          </a:p>
          <a:p>
            <a:pPr eaLnBrk="0" hangingPunct="0">
              <a:defRPr/>
            </a:pPr>
            <a:endParaRPr lang="en-US" sz="600" dirty="0">
              <a:solidFill>
                <a:schemeClr val="bg1">
                  <a:lumMod val="65000"/>
                </a:schemeClr>
              </a:solidFill>
              <a:latin typeface="Arial" pitchFamily="34" charset="0"/>
              <a:cs typeface="+mn-cs"/>
            </a:endParaRPr>
          </a:p>
          <a:p>
            <a:pPr eaLnBrk="0" hangingPunct="0">
              <a:defRPr/>
            </a:pPr>
            <a:r>
              <a:rPr lang="en-US" sz="600" dirty="0">
                <a:solidFill>
                  <a:schemeClr val="bg1">
                    <a:lumMod val="65000"/>
                  </a:schemeClr>
                </a:solidFill>
                <a:latin typeface="Arial" pitchFamily="34" charset="0"/>
                <a:cs typeface="+mn-cs"/>
              </a:rPr>
              <a:t>Copyright © 2010, SAS Institute Inc. All rights reserved.</a:t>
            </a:r>
            <a:endParaRPr lang="en-US" sz="1200" dirty="0">
              <a:solidFill>
                <a:schemeClr val="bg1">
                  <a:lumMod val="65000"/>
                </a:schemeClr>
              </a:solidFill>
              <a:latin typeface="Times New Roman" pitchFamily="18" charset="0"/>
              <a:cs typeface="+mn-cs"/>
            </a:endParaRPr>
          </a:p>
        </p:txBody>
      </p:sp>
      <p:sp>
        <p:nvSpPr>
          <p:cNvPr id="5" name="Slide Number Placeholder 4"/>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0454E613-E1BE-4490-BB2A-5F147F07DEA3}" type="slidenum">
              <a:rPr lang="en-US" sz="1200" b="0">
                <a:solidFill>
                  <a:schemeClr val="bg1">
                    <a:lumMod val="65000"/>
                  </a:schemeClr>
                </a:solidFill>
                <a:latin typeface="Arial Narrow" pitchFamily="34" charset="0"/>
                <a:cs typeface="+mn-cs"/>
              </a:rPr>
              <a:pPr algn="r">
                <a:defRPr/>
              </a:pPr>
              <a:t>20</a:t>
            </a:fld>
            <a:endParaRPr lang="en-US" sz="1200" b="0" dirty="0">
              <a:solidFill>
                <a:schemeClr val="bg1">
                  <a:lumMod val="65000"/>
                </a:schemeClr>
              </a:solidFill>
              <a:latin typeface="Arial Narrow" pitchFamily="34" charset="0"/>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a:ln/>
        </p:spPr>
      </p:sp>
      <p:sp>
        <p:nvSpPr>
          <p:cNvPr id="202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pitchFamily="34" charset="-128"/>
              <a:cs typeface="Arial" charset="0"/>
            </a:endParaRPr>
          </a:p>
        </p:txBody>
      </p:sp>
      <p:sp>
        <p:nvSpPr>
          <p:cNvPr id="4" name="Footer Placeholder 3"/>
          <p:cNvSpPr txBox="1">
            <a:spLocks noGrp="1"/>
          </p:cNvSpPr>
          <p:nvPr/>
        </p:nvSpPr>
        <p:spPr bwMode="auto">
          <a:xfrm>
            <a:off x="0" y="8685213"/>
            <a:ext cx="2971800" cy="457200"/>
          </a:xfrm>
          <a:prstGeom prst="rect">
            <a:avLst/>
          </a:prstGeom>
          <a:noFill/>
          <a:ln>
            <a:miter lim="800000"/>
            <a:headEnd/>
            <a:tailEnd/>
          </a:ln>
        </p:spPr>
        <p:txBody>
          <a:bodyPr anchor="b"/>
          <a:lstStyle/>
          <a:p>
            <a:pPr eaLnBrk="0" hangingPunct="0">
              <a:defRPr/>
            </a:pPr>
            <a:r>
              <a:rPr lang="en-US" sz="800" dirty="0">
                <a:solidFill>
                  <a:schemeClr val="bg1">
                    <a:lumMod val="65000"/>
                  </a:schemeClr>
                </a:solidFill>
                <a:latin typeface="Arial" pitchFamily="34" charset="0"/>
                <a:cs typeface="+mn-cs"/>
              </a:rPr>
              <a:t>#SASGF11</a:t>
            </a:r>
          </a:p>
          <a:p>
            <a:pPr eaLnBrk="0" hangingPunct="0">
              <a:defRPr/>
            </a:pPr>
            <a:endParaRPr lang="en-US" sz="600" dirty="0">
              <a:solidFill>
                <a:schemeClr val="bg1">
                  <a:lumMod val="65000"/>
                </a:schemeClr>
              </a:solidFill>
              <a:latin typeface="Arial" pitchFamily="34" charset="0"/>
              <a:cs typeface="+mn-cs"/>
            </a:endParaRPr>
          </a:p>
          <a:p>
            <a:pPr eaLnBrk="0" hangingPunct="0">
              <a:defRPr/>
            </a:pPr>
            <a:r>
              <a:rPr lang="en-US" sz="600" dirty="0">
                <a:solidFill>
                  <a:schemeClr val="bg1">
                    <a:lumMod val="65000"/>
                  </a:schemeClr>
                </a:solidFill>
                <a:latin typeface="Arial" pitchFamily="34" charset="0"/>
                <a:cs typeface="+mn-cs"/>
              </a:rPr>
              <a:t>Copyright © 2010, SAS Institute Inc. All rights reserved.</a:t>
            </a:r>
            <a:endParaRPr lang="en-US" sz="1200" dirty="0">
              <a:solidFill>
                <a:schemeClr val="bg1">
                  <a:lumMod val="65000"/>
                </a:schemeClr>
              </a:solidFill>
              <a:latin typeface="Times New Roman" pitchFamily="18" charset="0"/>
              <a:cs typeface="+mn-cs"/>
            </a:endParaRPr>
          </a:p>
        </p:txBody>
      </p:sp>
      <p:sp>
        <p:nvSpPr>
          <p:cNvPr id="5" name="Slide Number Placeholder 4"/>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0454E613-E1BE-4490-BB2A-5F147F07DEA3}" type="slidenum">
              <a:rPr lang="en-US" sz="1200" b="0">
                <a:solidFill>
                  <a:schemeClr val="bg1">
                    <a:lumMod val="65000"/>
                  </a:schemeClr>
                </a:solidFill>
                <a:latin typeface="Arial Narrow" pitchFamily="34" charset="0"/>
                <a:cs typeface="+mn-cs"/>
              </a:rPr>
              <a:pPr algn="r">
                <a:defRPr/>
              </a:pPr>
              <a:t>21</a:t>
            </a:fld>
            <a:endParaRPr lang="en-US" sz="1200" b="0" dirty="0">
              <a:solidFill>
                <a:schemeClr val="bg1">
                  <a:lumMod val="65000"/>
                </a:schemeClr>
              </a:solidFill>
              <a:latin typeface="Arial Narrow" pitchFamily="34" charset="0"/>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a:ln/>
        </p:spPr>
      </p:sp>
      <p:sp>
        <p:nvSpPr>
          <p:cNvPr id="202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pitchFamily="34" charset="-128"/>
              <a:cs typeface="Arial" charset="0"/>
            </a:endParaRPr>
          </a:p>
        </p:txBody>
      </p:sp>
      <p:sp>
        <p:nvSpPr>
          <p:cNvPr id="4" name="Footer Placeholder 3"/>
          <p:cNvSpPr txBox="1">
            <a:spLocks noGrp="1"/>
          </p:cNvSpPr>
          <p:nvPr/>
        </p:nvSpPr>
        <p:spPr bwMode="auto">
          <a:xfrm>
            <a:off x="0" y="8685213"/>
            <a:ext cx="2971800" cy="457200"/>
          </a:xfrm>
          <a:prstGeom prst="rect">
            <a:avLst/>
          </a:prstGeom>
          <a:noFill/>
          <a:ln>
            <a:miter lim="800000"/>
            <a:headEnd/>
            <a:tailEnd/>
          </a:ln>
        </p:spPr>
        <p:txBody>
          <a:bodyPr anchor="b"/>
          <a:lstStyle/>
          <a:p>
            <a:pPr eaLnBrk="0" hangingPunct="0">
              <a:defRPr/>
            </a:pPr>
            <a:r>
              <a:rPr lang="en-US" sz="800" dirty="0">
                <a:solidFill>
                  <a:schemeClr val="bg1">
                    <a:lumMod val="65000"/>
                  </a:schemeClr>
                </a:solidFill>
                <a:latin typeface="Arial" pitchFamily="34" charset="0"/>
                <a:cs typeface="+mn-cs"/>
              </a:rPr>
              <a:t>#SASGF11</a:t>
            </a:r>
          </a:p>
          <a:p>
            <a:pPr eaLnBrk="0" hangingPunct="0">
              <a:defRPr/>
            </a:pPr>
            <a:endParaRPr lang="en-US" sz="600" dirty="0">
              <a:solidFill>
                <a:schemeClr val="bg1">
                  <a:lumMod val="65000"/>
                </a:schemeClr>
              </a:solidFill>
              <a:latin typeface="Arial" pitchFamily="34" charset="0"/>
              <a:cs typeface="+mn-cs"/>
            </a:endParaRPr>
          </a:p>
          <a:p>
            <a:pPr eaLnBrk="0" hangingPunct="0">
              <a:defRPr/>
            </a:pPr>
            <a:r>
              <a:rPr lang="en-US" sz="600" dirty="0">
                <a:solidFill>
                  <a:schemeClr val="bg1">
                    <a:lumMod val="65000"/>
                  </a:schemeClr>
                </a:solidFill>
                <a:latin typeface="Arial" pitchFamily="34" charset="0"/>
                <a:cs typeface="+mn-cs"/>
              </a:rPr>
              <a:t>Copyright © 2010, SAS Institute Inc. All rights reserved.</a:t>
            </a:r>
            <a:endParaRPr lang="en-US" sz="1200" dirty="0">
              <a:solidFill>
                <a:schemeClr val="bg1">
                  <a:lumMod val="65000"/>
                </a:schemeClr>
              </a:solidFill>
              <a:latin typeface="Times New Roman" pitchFamily="18" charset="0"/>
              <a:cs typeface="+mn-cs"/>
            </a:endParaRPr>
          </a:p>
        </p:txBody>
      </p:sp>
      <p:sp>
        <p:nvSpPr>
          <p:cNvPr id="5" name="Slide Number Placeholder 4"/>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0454E613-E1BE-4490-BB2A-5F147F07DEA3}" type="slidenum">
              <a:rPr lang="en-US" sz="1200" b="0">
                <a:solidFill>
                  <a:schemeClr val="bg1">
                    <a:lumMod val="65000"/>
                  </a:schemeClr>
                </a:solidFill>
                <a:latin typeface="Arial Narrow" pitchFamily="34" charset="0"/>
                <a:cs typeface="+mn-cs"/>
              </a:rPr>
              <a:pPr algn="r">
                <a:defRPr/>
              </a:pPr>
              <a:t>22</a:t>
            </a:fld>
            <a:endParaRPr lang="en-US" sz="1200" b="0" dirty="0">
              <a:solidFill>
                <a:schemeClr val="bg1">
                  <a:lumMod val="65000"/>
                </a:schemeClr>
              </a:solidFill>
              <a:latin typeface="Arial Narrow" pitchFamily="34" charset="0"/>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a:ln/>
        </p:spPr>
      </p:sp>
      <p:sp>
        <p:nvSpPr>
          <p:cNvPr id="202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pitchFamily="34" charset="-128"/>
              <a:cs typeface="Arial" charset="0"/>
            </a:endParaRPr>
          </a:p>
        </p:txBody>
      </p:sp>
      <p:sp>
        <p:nvSpPr>
          <p:cNvPr id="4" name="Footer Placeholder 3"/>
          <p:cNvSpPr txBox="1">
            <a:spLocks noGrp="1"/>
          </p:cNvSpPr>
          <p:nvPr/>
        </p:nvSpPr>
        <p:spPr bwMode="auto">
          <a:xfrm>
            <a:off x="0" y="8685213"/>
            <a:ext cx="2971800" cy="457200"/>
          </a:xfrm>
          <a:prstGeom prst="rect">
            <a:avLst/>
          </a:prstGeom>
          <a:noFill/>
          <a:ln>
            <a:miter lim="800000"/>
            <a:headEnd/>
            <a:tailEnd/>
          </a:ln>
        </p:spPr>
        <p:txBody>
          <a:bodyPr anchor="b"/>
          <a:lstStyle/>
          <a:p>
            <a:pPr eaLnBrk="0" hangingPunct="0">
              <a:defRPr/>
            </a:pPr>
            <a:r>
              <a:rPr lang="en-US" sz="800" dirty="0">
                <a:solidFill>
                  <a:schemeClr val="bg1">
                    <a:lumMod val="65000"/>
                  </a:schemeClr>
                </a:solidFill>
                <a:latin typeface="Arial" pitchFamily="34" charset="0"/>
                <a:cs typeface="+mn-cs"/>
              </a:rPr>
              <a:t>#SASGF11</a:t>
            </a:r>
          </a:p>
          <a:p>
            <a:pPr eaLnBrk="0" hangingPunct="0">
              <a:defRPr/>
            </a:pPr>
            <a:endParaRPr lang="en-US" sz="600" dirty="0">
              <a:solidFill>
                <a:schemeClr val="bg1">
                  <a:lumMod val="65000"/>
                </a:schemeClr>
              </a:solidFill>
              <a:latin typeface="Arial" pitchFamily="34" charset="0"/>
              <a:cs typeface="+mn-cs"/>
            </a:endParaRPr>
          </a:p>
          <a:p>
            <a:pPr eaLnBrk="0" hangingPunct="0">
              <a:defRPr/>
            </a:pPr>
            <a:r>
              <a:rPr lang="en-US" sz="600" dirty="0">
                <a:solidFill>
                  <a:schemeClr val="bg1">
                    <a:lumMod val="65000"/>
                  </a:schemeClr>
                </a:solidFill>
                <a:latin typeface="Arial" pitchFamily="34" charset="0"/>
                <a:cs typeface="+mn-cs"/>
              </a:rPr>
              <a:t>Copyright © 2010, SAS Institute Inc. All rights reserved.</a:t>
            </a:r>
            <a:endParaRPr lang="en-US" sz="1200" dirty="0">
              <a:solidFill>
                <a:schemeClr val="bg1">
                  <a:lumMod val="65000"/>
                </a:schemeClr>
              </a:solidFill>
              <a:latin typeface="Times New Roman" pitchFamily="18" charset="0"/>
              <a:cs typeface="+mn-cs"/>
            </a:endParaRPr>
          </a:p>
        </p:txBody>
      </p:sp>
      <p:sp>
        <p:nvSpPr>
          <p:cNvPr id="5" name="Slide Number Placeholder 4"/>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0454E613-E1BE-4490-BB2A-5F147F07DEA3}" type="slidenum">
              <a:rPr lang="en-US" sz="1200" b="0">
                <a:solidFill>
                  <a:schemeClr val="bg1">
                    <a:lumMod val="65000"/>
                  </a:schemeClr>
                </a:solidFill>
                <a:latin typeface="Arial Narrow" pitchFamily="34" charset="0"/>
                <a:cs typeface="+mn-cs"/>
              </a:rPr>
              <a:pPr algn="r">
                <a:defRPr/>
              </a:pPr>
              <a:t>23</a:t>
            </a:fld>
            <a:endParaRPr lang="en-US" sz="1200" b="0" dirty="0">
              <a:solidFill>
                <a:schemeClr val="bg1">
                  <a:lumMod val="65000"/>
                </a:schemeClr>
              </a:solidFill>
              <a:latin typeface="Arial Narrow" pitchFamily="34" charset="0"/>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a:ln/>
        </p:spPr>
      </p:sp>
      <p:sp>
        <p:nvSpPr>
          <p:cNvPr id="202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pitchFamily="34" charset="-128"/>
              <a:cs typeface="Arial" charset="0"/>
            </a:endParaRPr>
          </a:p>
        </p:txBody>
      </p:sp>
      <p:sp>
        <p:nvSpPr>
          <p:cNvPr id="4" name="Footer Placeholder 3"/>
          <p:cNvSpPr txBox="1">
            <a:spLocks noGrp="1"/>
          </p:cNvSpPr>
          <p:nvPr/>
        </p:nvSpPr>
        <p:spPr bwMode="auto">
          <a:xfrm>
            <a:off x="0" y="8685213"/>
            <a:ext cx="2971800" cy="457200"/>
          </a:xfrm>
          <a:prstGeom prst="rect">
            <a:avLst/>
          </a:prstGeom>
          <a:noFill/>
          <a:ln>
            <a:miter lim="800000"/>
            <a:headEnd/>
            <a:tailEnd/>
          </a:ln>
        </p:spPr>
        <p:txBody>
          <a:bodyPr anchor="b"/>
          <a:lstStyle/>
          <a:p>
            <a:pPr eaLnBrk="0" hangingPunct="0">
              <a:defRPr/>
            </a:pPr>
            <a:r>
              <a:rPr lang="en-US" sz="800" dirty="0">
                <a:solidFill>
                  <a:schemeClr val="bg1">
                    <a:lumMod val="65000"/>
                  </a:schemeClr>
                </a:solidFill>
                <a:latin typeface="Arial" pitchFamily="34" charset="0"/>
                <a:cs typeface="+mn-cs"/>
              </a:rPr>
              <a:t>#SASGF11</a:t>
            </a:r>
          </a:p>
          <a:p>
            <a:pPr eaLnBrk="0" hangingPunct="0">
              <a:defRPr/>
            </a:pPr>
            <a:endParaRPr lang="en-US" sz="600" dirty="0">
              <a:solidFill>
                <a:schemeClr val="bg1">
                  <a:lumMod val="65000"/>
                </a:schemeClr>
              </a:solidFill>
              <a:latin typeface="Arial" pitchFamily="34" charset="0"/>
              <a:cs typeface="+mn-cs"/>
            </a:endParaRPr>
          </a:p>
          <a:p>
            <a:pPr eaLnBrk="0" hangingPunct="0">
              <a:defRPr/>
            </a:pPr>
            <a:r>
              <a:rPr lang="en-US" sz="600" dirty="0">
                <a:solidFill>
                  <a:schemeClr val="bg1">
                    <a:lumMod val="65000"/>
                  </a:schemeClr>
                </a:solidFill>
                <a:latin typeface="Arial" pitchFamily="34" charset="0"/>
                <a:cs typeface="+mn-cs"/>
              </a:rPr>
              <a:t>Copyright © 2010, SAS Institute Inc. All rights reserved.</a:t>
            </a:r>
            <a:endParaRPr lang="en-US" sz="1200" dirty="0">
              <a:solidFill>
                <a:schemeClr val="bg1">
                  <a:lumMod val="65000"/>
                </a:schemeClr>
              </a:solidFill>
              <a:latin typeface="Times New Roman" pitchFamily="18" charset="0"/>
              <a:cs typeface="+mn-cs"/>
            </a:endParaRPr>
          </a:p>
        </p:txBody>
      </p:sp>
      <p:sp>
        <p:nvSpPr>
          <p:cNvPr id="5" name="Slide Number Placeholder 4"/>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0454E613-E1BE-4490-BB2A-5F147F07DEA3}" type="slidenum">
              <a:rPr lang="en-US" sz="1200" b="0">
                <a:solidFill>
                  <a:schemeClr val="bg1">
                    <a:lumMod val="65000"/>
                  </a:schemeClr>
                </a:solidFill>
                <a:latin typeface="Arial Narrow" pitchFamily="34" charset="0"/>
                <a:cs typeface="+mn-cs"/>
              </a:rPr>
              <a:pPr algn="r">
                <a:defRPr/>
              </a:pPr>
              <a:t>24</a:t>
            </a:fld>
            <a:endParaRPr lang="en-US" sz="1200" b="0" dirty="0">
              <a:solidFill>
                <a:schemeClr val="bg1">
                  <a:lumMod val="65000"/>
                </a:schemeClr>
              </a:solidFill>
              <a:latin typeface="Arial Narrow" pitchFamily="34" charset="0"/>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a:ln/>
        </p:spPr>
      </p:sp>
      <p:sp>
        <p:nvSpPr>
          <p:cNvPr id="202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pitchFamily="34" charset="-128"/>
              <a:cs typeface="Arial" charset="0"/>
            </a:endParaRPr>
          </a:p>
        </p:txBody>
      </p:sp>
      <p:sp>
        <p:nvSpPr>
          <p:cNvPr id="4" name="Footer Placeholder 3"/>
          <p:cNvSpPr txBox="1">
            <a:spLocks noGrp="1"/>
          </p:cNvSpPr>
          <p:nvPr/>
        </p:nvSpPr>
        <p:spPr bwMode="auto">
          <a:xfrm>
            <a:off x="0" y="8685213"/>
            <a:ext cx="2971800" cy="457200"/>
          </a:xfrm>
          <a:prstGeom prst="rect">
            <a:avLst/>
          </a:prstGeom>
          <a:noFill/>
          <a:ln>
            <a:miter lim="800000"/>
            <a:headEnd/>
            <a:tailEnd/>
          </a:ln>
        </p:spPr>
        <p:txBody>
          <a:bodyPr anchor="b"/>
          <a:lstStyle/>
          <a:p>
            <a:pPr eaLnBrk="0" hangingPunct="0">
              <a:defRPr/>
            </a:pPr>
            <a:r>
              <a:rPr lang="en-US" sz="800" dirty="0">
                <a:solidFill>
                  <a:schemeClr val="bg1">
                    <a:lumMod val="65000"/>
                  </a:schemeClr>
                </a:solidFill>
                <a:latin typeface="Arial" pitchFamily="34" charset="0"/>
                <a:cs typeface="+mn-cs"/>
              </a:rPr>
              <a:t>#SASGF11</a:t>
            </a:r>
          </a:p>
          <a:p>
            <a:pPr eaLnBrk="0" hangingPunct="0">
              <a:defRPr/>
            </a:pPr>
            <a:endParaRPr lang="en-US" sz="600" dirty="0">
              <a:solidFill>
                <a:schemeClr val="bg1">
                  <a:lumMod val="65000"/>
                </a:schemeClr>
              </a:solidFill>
              <a:latin typeface="Arial" pitchFamily="34" charset="0"/>
              <a:cs typeface="+mn-cs"/>
            </a:endParaRPr>
          </a:p>
          <a:p>
            <a:pPr eaLnBrk="0" hangingPunct="0">
              <a:defRPr/>
            </a:pPr>
            <a:r>
              <a:rPr lang="en-US" sz="600" dirty="0">
                <a:solidFill>
                  <a:schemeClr val="bg1">
                    <a:lumMod val="65000"/>
                  </a:schemeClr>
                </a:solidFill>
                <a:latin typeface="Arial" pitchFamily="34" charset="0"/>
                <a:cs typeface="+mn-cs"/>
              </a:rPr>
              <a:t>Copyright © 2010, SAS Institute Inc. All rights reserved.</a:t>
            </a:r>
            <a:endParaRPr lang="en-US" sz="1200" dirty="0">
              <a:solidFill>
                <a:schemeClr val="bg1">
                  <a:lumMod val="65000"/>
                </a:schemeClr>
              </a:solidFill>
              <a:latin typeface="Times New Roman" pitchFamily="18" charset="0"/>
              <a:cs typeface="+mn-cs"/>
            </a:endParaRPr>
          </a:p>
        </p:txBody>
      </p:sp>
      <p:sp>
        <p:nvSpPr>
          <p:cNvPr id="5" name="Slide Number Placeholder 4"/>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0454E613-E1BE-4490-BB2A-5F147F07DEA3}" type="slidenum">
              <a:rPr lang="en-US" sz="1200" b="0">
                <a:solidFill>
                  <a:schemeClr val="bg1">
                    <a:lumMod val="65000"/>
                  </a:schemeClr>
                </a:solidFill>
                <a:latin typeface="Arial Narrow" pitchFamily="34" charset="0"/>
                <a:cs typeface="+mn-cs"/>
              </a:rPr>
              <a:pPr algn="r">
                <a:defRPr/>
              </a:pPr>
              <a:t>25</a:t>
            </a:fld>
            <a:endParaRPr lang="en-US" sz="1200" b="0" dirty="0">
              <a:solidFill>
                <a:schemeClr val="bg1">
                  <a:lumMod val="65000"/>
                </a:schemeClr>
              </a:solidFill>
              <a:latin typeface="Arial Narrow" pitchFamily="34" charset="0"/>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a:ln/>
        </p:spPr>
      </p:sp>
      <p:sp>
        <p:nvSpPr>
          <p:cNvPr id="202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pitchFamily="34" charset="-128"/>
              <a:cs typeface="Arial" charset="0"/>
            </a:endParaRPr>
          </a:p>
        </p:txBody>
      </p:sp>
      <p:sp>
        <p:nvSpPr>
          <p:cNvPr id="4" name="Footer Placeholder 3"/>
          <p:cNvSpPr txBox="1">
            <a:spLocks noGrp="1"/>
          </p:cNvSpPr>
          <p:nvPr/>
        </p:nvSpPr>
        <p:spPr bwMode="auto">
          <a:xfrm>
            <a:off x="0" y="8685213"/>
            <a:ext cx="2971800" cy="457200"/>
          </a:xfrm>
          <a:prstGeom prst="rect">
            <a:avLst/>
          </a:prstGeom>
          <a:noFill/>
          <a:ln>
            <a:miter lim="800000"/>
            <a:headEnd/>
            <a:tailEnd/>
          </a:ln>
        </p:spPr>
        <p:txBody>
          <a:bodyPr anchor="b"/>
          <a:lstStyle/>
          <a:p>
            <a:pPr eaLnBrk="0" hangingPunct="0">
              <a:defRPr/>
            </a:pPr>
            <a:r>
              <a:rPr lang="en-US" sz="800" dirty="0">
                <a:solidFill>
                  <a:schemeClr val="bg1">
                    <a:lumMod val="65000"/>
                  </a:schemeClr>
                </a:solidFill>
                <a:latin typeface="Arial" pitchFamily="34" charset="0"/>
                <a:cs typeface="+mn-cs"/>
              </a:rPr>
              <a:t>#SASGF11</a:t>
            </a:r>
          </a:p>
          <a:p>
            <a:pPr eaLnBrk="0" hangingPunct="0">
              <a:defRPr/>
            </a:pPr>
            <a:endParaRPr lang="en-US" sz="600" dirty="0">
              <a:solidFill>
                <a:schemeClr val="bg1">
                  <a:lumMod val="65000"/>
                </a:schemeClr>
              </a:solidFill>
              <a:latin typeface="Arial" pitchFamily="34" charset="0"/>
              <a:cs typeface="+mn-cs"/>
            </a:endParaRPr>
          </a:p>
          <a:p>
            <a:pPr eaLnBrk="0" hangingPunct="0">
              <a:defRPr/>
            </a:pPr>
            <a:r>
              <a:rPr lang="en-US" sz="600" dirty="0">
                <a:solidFill>
                  <a:schemeClr val="bg1">
                    <a:lumMod val="65000"/>
                  </a:schemeClr>
                </a:solidFill>
                <a:latin typeface="Arial" pitchFamily="34" charset="0"/>
                <a:cs typeface="+mn-cs"/>
              </a:rPr>
              <a:t>Copyright © 2010, SAS Institute Inc. All rights reserved.</a:t>
            </a:r>
            <a:endParaRPr lang="en-US" sz="1200" dirty="0">
              <a:solidFill>
                <a:schemeClr val="bg1">
                  <a:lumMod val="65000"/>
                </a:schemeClr>
              </a:solidFill>
              <a:latin typeface="Times New Roman" pitchFamily="18" charset="0"/>
              <a:cs typeface="+mn-cs"/>
            </a:endParaRPr>
          </a:p>
        </p:txBody>
      </p:sp>
      <p:sp>
        <p:nvSpPr>
          <p:cNvPr id="5" name="Slide Number Placeholder 4"/>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0454E613-E1BE-4490-BB2A-5F147F07DEA3}" type="slidenum">
              <a:rPr lang="en-US" sz="1200" b="0">
                <a:solidFill>
                  <a:schemeClr val="bg1">
                    <a:lumMod val="65000"/>
                  </a:schemeClr>
                </a:solidFill>
                <a:latin typeface="Arial Narrow" pitchFamily="34" charset="0"/>
                <a:cs typeface="+mn-cs"/>
              </a:rPr>
              <a:pPr algn="r">
                <a:defRPr/>
              </a:pPr>
              <a:t>26</a:t>
            </a:fld>
            <a:endParaRPr lang="en-US" sz="1200" b="0" dirty="0">
              <a:solidFill>
                <a:schemeClr val="bg1">
                  <a:lumMod val="65000"/>
                </a:schemeClr>
              </a:solidFill>
              <a:latin typeface="Arial Narrow" pitchFamily="34" charset="0"/>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a:ln/>
        </p:spPr>
      </p:sp>
      <p:sp>
        <p:nvSpPr>
          <p:cNvPr id="202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pitchFamily="34" charset="-128"/>
              <a:cs typeface="Arial" charset="0"/>
            </a:endParaRPr>
          </a:p>
        </p:txBody>
      </p:sp>
      <p:sp>
        <p:nvSpPr>
          <p:cNvPr id="4" name="Footer Placeholder 3"/>
          <p:cNvSpPr txBox="1">
            <a:spLocks noGrp="1"/>
          </p:cNvSpPr>
          <p:nvPr/>
        </p:nvSpPr>
        <p:spPr bwMode="auto">
          <a:xfrm>
            <a:off x="0" y="8685213"/>
            <a:ext cx="2971800" cy="457200"/>
          </a:xfrm>
          <a:prstGeom prst="rect">
            <a:avLst/>
          </a:prstGeom>
          <a:noFill/>
          <a:ln>
            <a:miter lim="800000"/>
            <a:headEnd/>
            <a:tailEnd/>
          </a:ln>
        </p:spPr>
        <p:txBody>
          <a:bodyPr anchor="b"/>
          <a:lstStyle/>
          <a:p>
            <a:pPr eaLnBrk="0" hangingPunct="0">
              <a:defRPr/>
            </a:pPr>
            <a:r>
              <a:rPr lang="en-US" sz="800" dirty="0">
                <a:solidFill>
                  <a:schemeClr val="bg1">
                    <a:lumMod val="65000"/>
                  </a:schemeClr>
                </a:solidFill>
                <a:latin typeface="Arial" pitchFamily="34" charset="0"/>
                <a:cs typeface="+mn-cs"/>
              </a:rPr>
              <a:t>#SASGF11</a:t>
            </a:r>
          </a:p>
          <a:p>
            <a:pPr eaLnBrk="0" hangingPunct="0">
              <a:defRPr/>
            </a:pPr>
            <a:endParaRPr lang="en-US" sz="600" dirty="0">
              <a:solidFill>
                <a:schemeClr val="bg1">
                  <a:lumMod val="65000"/>
                </a:schemeClr>
              </a:solidFill>
              <a:latin typeface="Arial" pitchFamily="34" charset="0"/>
              <a:cs typeface="+mn-cs"/>
            </a:endParaRPr>
          </a:p>
          <a:p>
            <a:pPr eaLnBrk="0" hangingPunct="0">
              <a:defRPr/>
            </a:pPr>
            <a:r>
              <a:rPr lang="en-US" sz="600" dirty="0">
                <a:solidFill>
                  <a:schemeClr val="bg1">
                    <a:lumMod val="65000"/>
                  </a:schemeClr>
                </a:solidFill>
                <a:latin typeface="Arial" pitchFamily="34" charset="0"/>
                <a:cs typeface="+mn-cs"/>
              </a:rPr>
              <a:t>Copyright © 2010, SAS Institute Inc. All rights reserved.</a:t>
            </a:r>
            <a:endParaRPr lang="en-US" sz="1200" dirty="0">
              <a:solidFill>
                <a:schemeClr val="bg1">
                  <a:lumMod val="65000"/>
                </a:schemeClr>
              </a:solidFill>
              <a:latin typeface="Times New Roman" pitchFamily="18" charset="0"/>
              <a:cs typeface="+mn-cs"/>
            </a:endParaRPr>
          </a:p>
        </p:txBody>
      </p:sp>
      <p:sp>
        <p:nvSpPr>
          <p:cNvPr id="5" name="Slide Number Placeholder 4"/>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0454E613-E1BE-4490-BB2A-5F147F07DEA3}" type="slidenum">
              <a:rPr lang="en-US" sz="1200" b="0">
                <a:solidFill>
                  <a:schemeClr val="bg1">
                    <a:lumMod val="65000"/>
                  </a:schemeClr>
                </a:solidFill>
                <a:latin typeface="Arial Narrow" pitchFamily="34" charset="0"/>
                <a:cs typeface="+mn-cs"/>
              </a:rPr>
              <a:pPr algn="r">
                <a:defRPr/>
              </a:pPr>
              <a:t>27</a:t>
            </a:fld>
            <a:endParaRPr lang="en-US" sz="1200" b="0" dirty="0">
              <a:solidFill>
                <a:schemeClr val="bg1">
                  <a:lumMod val="65000"/>
                </a:schemeClr>
              </a:solidFill>
              <a:latin typeface="Arial Narrow" pitchFamily="34" charset="0"/>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a:ln/>
        </p:spPr>
      </p:sp>
      <p:sp>
        <p:nvSpPr>
          <p:cNvPr id="202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pitchFamily="34" charset="-128"/>
              <a:cs typeface="Arial" charset="0"/>
            </a:endParaRPr>
          </a:p>
        </p:txBody>
      </p:sp>
      <p:sp>
        <p:nvSpPr>
          <p:cNvPr id="4" name="Footer Placeholder 3"/>
          <p:cNvSpPr txBox="1">
            <a:spLocks noGrp="1"/>
          </p:cNvSpPr>
          <p:nvPr/>
        </p:nvSpPr>
        <p:spPr bwMode="auto">
          <a:xfrm>
            <a:off x="0" y="8685213"/>
            <a:ext cx="2971800" cy="457200"/>
          </a:xfrm>
          <a:prstGeom prst="rect">
            <a:avLst/>
          </a:prstGeom>
          <a:noFill/>
          <a:ln>
            <a:miter lim="800000"/>
            <a:headEnd/>
            <a:tailEnd/>
          </a:ln>
        </p:spPr>
        <p:txBody>
          <a:bodyPr anchor="b"/>
          <a:lstStyle/>
          <a:p>
            <a:pPr eaLnBrk="0" hangingPunct="0">
              <a:defRPr/>
            </a:pPr>
            <a:r>
              <a:rPr lang="en-US" sz="800" dirty="0">
                <a:solidFill>
                  <a:schemeClr val="bg1">
                    <a:lumMod val="65000"/>
                  </a:schemeClr>
                </a:solidFill>
                <a:latin typeface="Arial" pitchFamily="34" charset="0"/>
                <a:cs typeface="+mn-cs"/>
              </a:rPr>
              <a:t>#SASGF11</a:t>
            </a:r>
          </a:p>
          <a:p>
            <a:pPr eaLnBrk="0" hangingPunct="0">
              <a:defRPr/>
            </a:pPr>
            <a:endParaRPr lang="en-US" sz="600" dirty="0">
              <a:solidFill>
                <a:schemeClr val="bg1">
                  <a:lumMod val="65000"/>
                </a:schemeClr>
              </a:solidFill>
              <a:latin typeface="Arial" pitchFamily="34" charset="0"/>
              <a:cs typeface="+mn-cs"/>
            </a:endParaRPr>
          </a:p>
          <a:p>
            <a:pPr eaLnBrk="0" hangingPunct="0">
              <a:defRPr/>
            </a:pPr>
            <a:r>
              <a:rPr lang="en-US" sz="600" dirty="0">
                <a:solidFill>
                  <a:schemeClr val="bg1">
                    <a:lumMod val="65000"/>
                  </a:schemeClr>
                </a:solidFill>
                <a:latin typeface="Arial" pitchFamily="34" charset="0"/>
                <a:cs typeface="+mn-cs"/>
              </a:rPr>
              <a:t>Copyright © 2010, SAS Institute Inc. All rights reserved.</a:t>
            </a:r>
            <a:endParaRPr lang="en-US" sz="1200" dirty="0">
              <a:solidFill>
                <a:schemeClr val="bg1">
                  <a:lumMod val="65000"/>
                </a:schemeClr>
              </a:solidFill>
              <a:latin typeface="Times New Roman" pitchFamily="18" charset="0"/>
              <a:cs typeface="+mn-cs"/>
            </a:endParaRPr>
          </a:p>
        </p:txBody>
      </p:sp>
      <p:sp>
        <p:nvSpPr>
          <p:cNvPr id="5" name="Slide Number Placeholder 4"/>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0454E613-E1BE-4490-BB2A-5F147F07DEA3}" type="slidenum">
              <a:rPr lang="en-US" sz="1200" b="0">
                <a:solidFill>
                  <a:schemeClr val="bg1">
                    <a:lumMod val="65000"/>
                  </a:schemeClr>
                </a:solidFill>
                <a:latin typeface="Arial Narrow" pitchFamily="34" charset="0"/>
                <a:cs typeface="+mn-cs"/>
              </a:rPr>
              <a:pPr algn="r">
                <a:defRPr/>
              </a:pPr>
              <a:t>28</a:t>
            </a:fld>
            <a:endParaRPr lang="en-US" sz="1200" b="0" dirty="0">
              <a:solidFill>
                <a:schemeClr val="bg1">
                  <a:lumMod val="65000"/>
                </a:schemeClr>
              </a:solidFill>
              <a:latin typeface="Arial Narrow" pitchFamily="34" charset="0"/>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a:ln/>
        </p:spPr>
      </p:sp>
      <p:sp>
        <p:nvSpPr>
          <p:cNvPr id="202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pitchFamily="34" charset="-128"/>
              <a:cs typeface="Arial" charset="0"/>
            </a:endParaRPr>
          </a:p>
        </p:txBody>
      </p:sp>
      <p:sp>
        <p:nvSpPr>
          <p:cNvPr id="4" name="Footer Placeholder 3"/>
          <p:cNvSpPr txBox="1">
            <a:spLocks noGrp="1"/>
          </p:cNvSpPr>
          <p:nvPr/>
        </p:nvSpPr>
        <p:spPr bwMode="auto">
          <a:xfrm>
            <a:off x="0" y="8685213"/>
            <a:ext cx="2971800" cy="457200"/>
          </a:xfrm>
          <a:prstGeom prst="rect">
            <a:avLst/>
          </a:prstGeom>
          <a:noFill/>
          <a:ln>
            <a:miter lim="800000"/>
            <a:headEnd/>
            <a:tailEnd/>
          </a:ln>
        </p:spPr>
        <p:txBody>
          <a:bodyPr anchor="b"/>
          <a:lstStyle/>
          <a:p>
            <a:pPr eaLnBrk="0" hangingPunct="0">
              <a:defRPr/>
            </a:pPr>
            <a:r>
              <a:rPr lang="en-US" sz="800" dirty="0">
                <a:solidFill>
                  <a:schemeClr val="bg1">
                    <a:lumMod val="65000"/>
                  </a:schemeClr>
                </a:solidFill>
                <a:latin typeface="Arial" pitchFamily="34" charset="0"/>
                <a:cs typeface="+mn-cs"/>
              </a:rPr>
              <a:t>#SASGF11</a:t>
            </a:r>
          </a:p>
          <a:p>
            <a:pPr eaLnBrk="0" hangingPunct="0">
              <a:defRPr/>
            </a:pPr>
            <a:endParaRPr lang="en-US" sz="600" dirty="0">
              <a:solidFill>
                <a:schemeClr val="bg1">
                  <a:lumMod val="65000"/>
                </a:schemeClr>
              </a:solidFill>
              <a:latin typeface="Arial" pitchFamily="34" charset="0"/>
              <a:cs typeface="+mn-cs"/>
            </a:endParaRPr>
          </a:p>
          <a:p>
            <a:pPr eaLnBrk="0" hangingPunct="0">
              <a:defRPr/>
            </a:pPr>
            <a:r>
              <a:rPr lang="en-US" sz="600" dirty="0">
                <a:solidFill>
                  <a:schemeClr val="bg1">
                    <a:lumMod val="65000"/>
                  </a:schemeClr>
                </a:solidFill>
                <a:latin typeface="Arial" pitchFamily="34" charset="0"/>
                <a:cs typeface="+mn-cs"/>
              </a:rPr>
              <a:t>Copyright © 2010, SAS Institute Inc. All rights reserved.</a:t>
            </a:r>
            <a:endParaRPr lang="en-US" sz="1200" dirty="0">
              <a:solidFill>
                <a:schemeClr val="bg1">
                  <a:lumMod val="65000"/>
                </a:schemeClr>
              </a:solidFill>
              <a:latin typeface="Times New Roman" pitchFamily="18" charset="0"/>
              <a:cs typeface="+mn-cs"/>
            </a:endParaRPr>
          </a:p>
        </p:txBody>
      </p:sp>
      <p:sp>
        <p:nvSpPr>
          <p:cNvPr id="5" name="Slide Number Placeholder 4"/>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0454E613-E1BE-4490-BB2A-5F147F07DEA3}" type="slidenum">
              <a:rPr lang="en-US" sz="1200" b="0">
                <a:solidFill>
                  <a:schemeClr val="bg1">
                    <a:lumMod val="65000"/>
                  </a:schemeClr>
                </a:solidFill>
                <a:latin typeface="Arial Narrow" pitchFamily="34" charset="0"/>
                <a:cs typeface="+mn-cs"/>
              </a:rPr>
              <a:pPr algn="r">
                <a:defRPr/>
              </a:pPr>
              <a:t>29</a:t>
            </a:fld>
            <a:endParaRPr lang="en-US" sz="1200" b="0" dirty="0">
              <a:solidFill>
                <a:schemeClr val="bg1">
                  <a:lumMod val="65000"/>
                </a:schemeClr>
              </a:solidFill>
              <a:latin typeface="Arial Narrow" pitchFamily="34" charset="0"/>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a:ln/>
        </p:spPr>
      </p:sp>
      <p:sp>
        <p:nvSpPr>
          <p:cNvPr id="202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pitchFamily="34" charset="-128"/>
              <a:cs typeface="Arial" charset="0"/>
            </a:endParaRPr>
          </a:p>
        </p:txBody>
      </p:sp>
      <p:sp>
        <p:nvSpPr>
          <p:cNvPr id="4" name="Footer Placeholder 3"/>
          <p:cNvSpPr txBox="1">
            <a:spLocks noGrp="1"/>
          </p:cNvSpPr>
          <p:nvPr/>
        </p:nvSpPr>
        <p:spPr bwMode="auto">
          <a:xfrm>
            <a:off x="0" y="8685213"/>
            <a:ext cx="2971800" cy="457200"/>
          </a:xfrm>
          <a:prstGeom prst="rect">
            <a:avLst/>
          </a:prstGeom>
          <a:noFill/>
          <a:ln>
            <a:miter lim="800000"/>
            <a:headEnd/>
            <a:tailEnd/>
          </a:ln>
        </p:spPr>
        <p:txBody>
          <a:bodyPr anchor="b"/>
          <a:lstStyle/>
          <a:p>
            <a:pPr eaLnBrk="0" hangingPunct="0">
              <a:defRPr/>
            </a:pPr>
            <a:r>
              <a:rPr lang="en-US" sz="800" dirty="0">
                <a:solidFill>
                  <a:schemeClr val="bg1">
                    <a:lumMod val="65000"/>
                  </a:schemeClr>
                </a:solidFill>
                <a:latin typeface="Arial" pitchFamily="34" charset="0"/>
                <a:cs typeface="+mn-cs"/>
              </a:rPr>
              <a:t>#SASGF11</a:t>
            </a:r>
          </a:p>
          <a:p>
            <a:pPr eaLnBrk="0" hangingPunct="0">
              <a:defRPr/>
            </a:pPr>
            <a:endParaRPr lang="en-US" sz="600" dirty="0">
              <a:solidFill>
                <a:schemeClr val="bg1">
                  <a:lumMod val="65000"/>
                </a:schemeClr>
              </a:solidFill>
              <a:latin typeface="Arial" pitchFamily="34" charset="0"/>
              <a:cs typeface="+mn-cs"/>
            </a:endParaRPr>
          </a:p>
          <a:p>
            <a:pPr eaLnBrk="0" hangingPunct="0">
              <a:defRPr/>
            </a:pPr>
            <a:r>
              <a:rPr lang="en-US" sz="600" dirty="0">
                <a:solidFill>
                  <a:schemeClr val="bg1">
                    <a:lumMod val="65000"/>
                  </a:schemeClr>
                </a:solidFill>
                <a:latin typeface="Arial" pitchFamily="34" charset="0"/>
                <a:cs typeface="+mn-cs"/>
              </a:rPr>
              <a:t>Copyright © 2010, SAS Institute Inc. All rights reserved.</a:t>
            </a:r>
            <a:endParaRPr lang="en-US" sz="1200" dirty="0">
              <a:solidFill>
                <a:schemeClr val="bg1">
                  <a:lumMod val="65000"/>
                </a:schemeClr>
              </a:solidFill>
              <a:latin typeface="Times New Roman" pitchFamily="18" charset="0"/>
              <a:cs typeface="+mn-cs"/>
            </a:endParaRPr>
          </a:p>
        </p:txBody>
      </p:sp>
      <p:sp>
        <p:nvSpPr>
          <p:cNvPr id="5" name="Slide Number Placeholder 4"/>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0454E613-E1BE-4490-BB2A-5F147F07DEA3}" type="slidenum">
              <a:rPr lang="en-US" sz="1200" b="0">
                <a:solidFill>
                  <a:schemeClr val="bg1">
                    <a:lumMod val="65000"/>
                  </a:schemeClr>
                </a:solidFill>
                <a:latin typeface="Arial Narrow" pitchFamily="34" charset="0"/>
                <a:cs typeface="+mn-cs"/>
              </a:rPr>
              <a:pPr algn="r">
                <a:defRPr/>
              </a:pPr>
              <a:t>3</a:t>
            </a:fld>
            <a:endParaRPr lang="en-US" sz="1200" b="0" dirty="0">
              <a:solidFill>
                <a:schemeClr val="bg1">
                  <a:lumMod val="65000"/>
                </a:schemeClr>
              </a:solidFill>
              <a:latin typeface="Arial Narrow" pitchFamily="34" charset="0"/>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a:ln/>
        </p:spPr>
      </p:sp>
      <p:sp>
        <p:nvSpPr>
          <p:cNvPr id="202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pitchFamily="34" charset="-128"/>
              <a:cs typeface="Arial" charset="0"/>
            </a:endParaRPr>
          </a:p>
        </p:txBody>
      </p:sp>
      <p:sp>
        <p:nvSpPr>
          <p:cNvPr id="4" name="Footer Placeholder 3"/>
          <p:cNvSpPr txBox="1">
            <a:spLocks noGrp="1"/>
          </p:cNvSpPr>
          <p:nvPr/>
        </p:nvSpPr>
        <p:spPr bwMode="auto">
          <a:xfrm>
            <a:off x="0" y="8685213"/>
            <a:ext cx="2971800" cy="457200"/>
          </a:xfrm>
          <a:prstGeom prst="rect">
            <a:avLst/>
          </a:prstGeom>
          <a:noFill/>
          <a:ln>
            <a:miter lim="800000"/>
            <a:headEnd/>
            <a:tailEnd/>
          </a:ln>
        </p:spPr>
        <p:txBody>
          <a:bodyPr anchor="b"/>
          <a:lstStyle/>
          <a:p>
            <a:pPr eaLnBrk="0" hangingPunct="0">
              <a:defRPr/>
            </a:pPr>
            <a:r>
              <a:rPr lang="en-US" sz="800" dirty="0">
                <a:solidFill>
                  <a:schemeClr val="bg1">
                    <a:lumMod val="65000"/>
                  </a:schemeClr>
                </a:solidFill>
                <a:latin typeface="Arial" pitchFamily="34" charset="0"/>
                <a:cs typeface="+mn-cs"/>
              </a:rPr>
              <a:t>#SASGF11</a:t>
            </a:r>
          </a:p>
          <a:p>
            <a:pPr eaLnBrk="0" hangingPunct="0">
              <a:defRPr/>
            </a:pPr>
            <a:endParaRPr lang="en-US" sz="600" dirty="0">
              <a:solidFill>
                <a:schemeClr val="bg1">
                  <a:lumMod val="65000"/>
                </a:schemeClr>
              </a:solidFill>
              <a:latin typeface="Arial" pitchFamily="34" charset="0"/>
              <a:cs typeface="+mn-cs"/>
            </a:endParaRPr>
          </a:p>
          <a:p>
            <a:pPr eaLnBrk="0" hangingPunct="0">
              <a:defRPr/>
            </a:pPr>
            <a:r>
              <a:rPr lang="en-US" sz="600" dirty="0">
                <a:solidFill>
                  <a:schemeClr val="bg1">
                    <a:lumMod val="65000"/>
                  </a:schemeClr>
                </a:solidFill>
                <a:latin typeface="Arial" pitchFamily="34" charset="0"/>
                <a:cs typeface="+mn-cs"/>
              </a:rPr>
              <a:t>Copyright © 2010, SAS Institute Inc. All rights reserved.</a:t>
            </a:r>
            <a:endParaRPr lang="en-US" sz="1200" dirty="0">
              <a:solidFill>
                <a:schemeClr val="bg1">
                  <a:lumMod val="65000"/>
                </a:schemeClr>
              </a:solidFill>
              <a:latin typeface="Times New Roman" pitchFamily="18" charset="0"/>
              <a:cs typeface="+mn-cs"/>
            </a:endParaRPr>
          </a:p>
        </p:txBody>
      </p:sp>
      <p:sp>
        <p:nvSpPr>
          <p:cNvPr id="5" name="Slide Number Placeholder 4"/>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0454E613-E1BE-4490-BB2A-5F147F07DEA3}" type="slidenum">
              <a:rPr lang="en-US" sz="1200" b="0">
                <a:solidFill>
                  <a:schemeClr val="bg1">
                    <a:lumMod val="65000"/>
                  </a:schemeClr>
                </a:solidFill>
                <a:latin typeface="Arial Narrow" pitchFamily="34" charset="0"/>
                <a:cs typeface="+mn-cs"/>
              </a:rPr>
              <a:pPr algn="r">
                <a:defRPr/>
              </a:pPr>
              <a:t>30</a:t>
            </a:fld>
            <a:endParaRPr lang="en-US" sz="1200" b="0" dirty="0">
              <a:solidFill>
                <a:schemeClr val="bg1">
                  <a:lumMod val="65000"/>
                </a:schemeClr>
              </a:solidFill>
              <a:latin typeface="Arial Narrow" pitchFamily="34" charset="0"/>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a:ln/>
        </p:spPr>
      </p:sp>
      <p:sp>
        <p:nvSpPr>
          <p:cNvPr id="202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pitchFamily="34" charset="-128"/>
              <a:cs typeface="Arial" charset="0"/>
            </a:endParaRPr>
          </a:p>
        </p:txBody>
      </p:sp>
      <p:sp>
        <p:nvSpPr>
          <p:cNvPr id="4" name="Footer Placeholder 3"/>
          <p:cNvSpPr txBox="1">
            <a:spLocks noGrp="1"/>
          </p:cNvSpPr>
          <p:nvPr/>
        </p:nvSpPr>
        <p:spPr bwMode="auto">
          <a:xfrm>
            <a:off x="0" y="8685213"/>
            <a:ext cx="2971800" cy="457200"/>
          </a:xfrm>
          <a:prstGeom prst="rect">
            <a:avLst/>
          </a:prstGeom>
          <a:noFill/>
          <a:ln>
            <a:miter lim="800000"/>
            <a:headEnd/>
            <a:tailEnd/>
          </a:ln>
        </p:spPr>
        <p:txBody>
          <a:bodyPr anchor="b"/>
          <a:lstStyle/>
          <a:p>
            <a:pPr eaLnBrk="0" hangingPunct="0">
              <a:defRPr/>
            </a:pPr>
            <a:r>
              <a:rPr lang="en-US" sz="800" dirty="0">
                <a:solidFill>
                  <a:schemeClr val="bg1">
                    <a:lumMod val="65000"/>
                  </a:schemeClr>
                </a:solidFill>
                <a:latin typeface="Arial" pitchFamily="34" charset="0"/>
                <a:cs typeface="+mn-cs"/>
              </a:rPr>
              <a:t>#SASGF11</a:t>
            </a:r>
          </a:p>
          <a:p>
            <a:pPr eaLnBrk="0" hangingPunct="0">
              <a:defRPr/>
            </a:pPr>
            <a:endParaRPr lang="en-US" sz="600" dirty="0">
              <a:solidFill>
                <a:schemeClr val="bg1">
                  <a:lumMod val="65000"/>
                </a:schemeClr>
              </a:solidFill>
              <a:latin typeface="Arial" pitchFamily="34" charset="0"/>
              <a:cs typeface="+mn-cs"/>
            </a:endParaRPr>
          </a:p>
          <a:p>
            <a:pPr eaLnBrk="0" hangingPunct="0">
              <a:defRPr/>
            </a:pPr>
            <a:r>
              <a:rPr lang="en-US" sz="600" dirty="0">
                <a:solidFill>
                  <a:schemeClr val="bg1">
                    <a:lumMod val="65000"/>
                  </a:schemeClr>
                </a:solidFill>
                <a:latin typeface="Arial" pitchFamily="34" charset="0"/>
                <a:cs typeface="+mn-cs"/>
              </a:rPr>
              <a:t>Copyright © 2010, SAS Institute Inc. All rights reserved.</a:t>
            </a:r>
            <a:endParaRPr lang="en-US" sz="1200" dirty="0">
              <a:solidFill>
                <a:schemeClr val="bg1">
                  <a:lumMod val="65000"/>
                </a:schemeClr>
              </a:solidFill>
              <a:latin typeface="Times New Roman" pitchFamily="18" charset="0"/>
              <a:cs typeface="+mn-cs"/>
            </a:endParaRPr>
          </a:p>
        </p:txBody>
      </p:sp>
      <p:sp>
        <p:nvSpPr>
          <p:cNvPr id="5" name="Slide Number Placeholder 4"/>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0454E613-E1BE-4490-BB2A-5F147F07DEA3}" type="slidenum">
              <a:rPr lang="en-US" sz="1200" b="0">
                <a:solidFill>
                  <a:schemeClr val="bg1">
                    <a:lumMod val="65000"/>
                  </a:schemeClr>
                </a:solidFill>
                <a:latin typeface="Arial Narrow" pitchFamily="34" charset="0"/>
                <a:cs typeface="+mn-cs"/>
              </a:rPr>
              <a:pPr algn="r">
                <a:defRPr/>
              </a:pPr>
              <a:t>31</a:t>
            </a:fld>
            <a:endParaRPr lang="en-US" sz="1200" b="0" dirty="0">
              <a:solidFill>
                <a:schemeClr val="bg1">
                  <a:lumMod val="65000"/>
                </a:schemeClr>
              </a:solidFill>
              <a:latin typeface="Arial Narrow" pitchFamily="34" charset="0"/>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a:ln/>
        </p:spPr>
      </p:sp>
      <p:sp>
        <p:nvSpPr>
          <p:cNvPr id="202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pitchFamily="34" charset="-128"/>
              <a:cs typeface="Arial" charset="0"/>
            </a:endParaRPr>
          </a:p>
        </p:txBody>
      </p:sp>
      <p:sp>
        <p:nvSpPr>
          <p:cNvPr id="4" name="Footer Placeholder 3"/>
          <p:cNvSpPr txBox="1">
            <a:spLocks noGrp="1"/>
          </p:cNvSpPr>
          <p:nvPr/>
        </p:nvSpPr>
        <p:spPr bwMode="auto">
          <a:xfrm>
            <a:off x="0" y="8685213"/>
            <a:ext cx="2971800" cy="457200"/>
          </a:xfrm>
          <a:prstGeom prst="rect">
            <a:avLst/>
          </a:prstGeom>
          <a:noFill/>
          <a:ln>
            <a:miter lim="800000"/>
            <a:headEnd/>
            <a:tailEnd/>
          </a:ln>
        </p:spPr>
        <p:txBody>
          <a:bodyPr anchor="b"/>
          <a:lstStyle/>
          <a:p>
            <a:pPr eaLnBrk="0" hangingPunct="0">
              <a:defRPr/>
            </a:pPr>
            <a:r>
              <a:rPr lang="en-US" sz="800" dirty="0">
                <a:solidFill>
                  <a:schemeClr val="bg1">
                    <a:lumMod val="65000"/>
                  </a:schemeClr>
                </a:solidFill>
                <a:latin typeface="Arial" pitchFamily="34" charset="0"/>
                <a:cs typeface="+mn-cs"/>
              </a:rPr>
              <a:t>#SASGF11</a:t>
            </a:r>
          </a:p>
          <a:p>
            <a:pPr eaLnBrk="0" hangingPunct="0">
              <a:defRPr/>
            </a:pPr>
            <a:endParaRPr lang="en-US" sz="600" dirty="0">
              <a:solidFill>
                <a:schemeClr val="bg1">
                  <a:lumMod val="65000"/>
                </a:schemeClr>
              </a:solidFill>
              <a:latin typeface="Arial" pitchFamily="34" charset="0"/>
              <a:cs typeface="+mn-cs"/>
            </a:endParaRPr>
          </a:p>
          <a:p>
            <a:pPr eaLnBrk="0" hangingPunct="0">
              <a:defRPr/>
            </a:pPr>
            <a:r>
              <a:rPr lang="en-US" sz="600" dirty="0">
                <a:solidFill>
                  <a:schemeClr val="bg1">
                    <a:lumMod val="65000"/>
                  </a:schemeClr>
                </a:solidFill>
                <a:latin typeface="Arial" pitchFamily="34" charset="0"/>
                <a:cs typeface="+mn-cs"/>
              </a:rPr>
              <a:t>Copyright © 2010, SAS Institute Inc. All rights reserved.</a:t>
            </a:r>
            <a:endParaRPr lang="en-US" sz="1200" dirty="0">
              <a:solidFill>
                <a:schemeClr val="bg1">
                  <a:lumMod val="65000"/>
                </a:schemeClr>
              </a:solidFill>
              <a:latin typeface="Times New Roman" pitchFamily="18" charset="0"/>
              <a:cs typeface="+mn-cs"/>
            </a:endParaRPr>
          </a:p>
        </p:txBody>
      </p:sp>
      <p:sp>
        <p:nvSpPr>
          <p:cNvPr id="5" name="Slide Number Placeholder 4"/>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0454E613-E1BE-4490-BB2A-5F147F07DEA3}" type="slidenum">
              <a:rPr lang="en-US" sz="1200" b="0">
                <a:solidFill>
                  <a:schemeClr val="bg1">
                    <a:lumMod val="65000"/>
                  </a:schemeClr>
                </a:solidFill>
                <a:latin typeface="Arial Narrow" pitchFamily="34" charset="0"/>
                <a:cs typeface="+mn-cs"/>
              </a:rPr>
              <a:pPr algn="r">
                <a:defRPr/>
              </a:pPr>
              <a:t>32</a:t>
            </a:fld>
            <a:endParaRPr lang="en-US" sz="1200" b="0" dirty="0">
              <a:solidFill>
                <a:schemeClr val="bg1">
                  <a:lumMod val="65000"/>
                </a:schemeClr>
              </a:solidFill>
              <a:latin typeface="Arial Narrow" pitchFamily="34" charset="0"/>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a:ln/>
        </p:spPr>
      </p:sp>
      <p:sp>
        <p:nvSpPr>
          <p:cNvPr id="202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pitchFamily="34" charset="-128"/>
              <a:cs typeface="Arial" charset="0"/>
            </a:endParaRPr>
          </a:p>
        </p:txBody>
      </p:sp>
      <p:sp>
        <p:nvSpPr>
          <p:cNvPr id="4" name="Footer Placeholder 3"/>
          <p:cNvSpPr txBox="1">
            <a:spLocks noGrp="1"/>
          </p:cNvSpPr>
          <p:nvPr/>
        </p:nvSpPr>
        <p:spPr bwMode="auto">
          <a:xfrm>
            <a:off x="0" y="8685213"/>
            <a:ext cx="2971800" cy="457200"/>
          </a:xfrm>
          <a:prstGeom prst="rect">
            <a:avLst/>
          </a:prstGeom>
          <a:noFill/>
          <a:ln>
            <a:miter lim="800000"/>
            <a:headEnd/>
            <a:tailEnd/>
          </a:ln>
        </p:spPr>
        <p:txBody>
          <a:bodyPr anchor="b"/>
          <a:lstStyle/>
          <a:p>
            <a:pPr eaLnBrk="0" hangingPunct="0">
              <a:defRPr/>
            </a:pPr>
            <a:r>
              <a:rPr lang="en-US" sz="800" dirty="0">
                <a:solidFill>
                  <a:schemeClr val="bg1">
                    <a:lumMod val="65000"/>
                  </a:schemeClr>
                </a:solidFill>
                <a:latin typeface="Arial" pitchFamily="34" charset="0"/>
                <a:cs typeface="+mn-cs"/>
              </a:rPr>
              <a:t>#SASGF11</a:t>
            </a:r>
          </a:p>
          <a:p>
            <a:pPr eaLnBrk="0" hangingPunct="0">
              <a:defRPr/>
            </a:pPr>
            <a:endParaRPr lang="en-US" sz="600" dirty="0">
              <a:solidFill>
                <a:schemeClr val="bg1">
                  <a:lumMod val="65000"/>
                </a:schemeClr>
              </a:solidFill>
              <a:latin typeface="Arial" pitchFamily="34" charset="0"/>
              <a:cs typeface="+mn-cs"/>
            </a:endParaRPr>
          </a:p>
          <a:p>
            <a:pPr eaLnBrk="0" hangingPunct="0">
              <a:defRPr/>
            </a:pPr>
            <a:r>
              <a:rPr lang="en-US" sz="600" dirty="0">
                <a:solidFill>
                  <a:schemeClr val="bg1">
                    <a:lumMod val="65000"/>
                  </a:schemeClr>
                </a:solidFill>
                <a:latin typeface="Arial" pitchFamily="34" charset="0"/>
                <a:cs typeface="+mn-cs"/>
              </a:rPr>
              <a:t>Copyright © 2010, SAS Institute Inc. All rights reserved.</a:t>
            </a:r>
            <a:endParaRPr lang="en-US" sz="1200" dirty="0">
              <a:solidFill>
                <a:schemeClr val="bg1">
                  <a:lumMod val="65000"/>
                </a:schemeClr>
              </a:solidFill>
              <a:latin typeface="Times New Roman" pitchFamily="18" charset="0"/>
              <a:cs typeface="+mn-cs"/>
            </a:endParaRPr>
          </a:p>
        </p:txBody>
      </p:sp>
      <p:sp>
        <p:nvSpPr>
          <p:cNvPr id="5" name="Slide Number Placeholder 4"/>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0454E613-E1BE-4490-BB2A-5F147F07DEA3}" type="slidenum">
              <a:rPr lang="en-US" sz="1200" b="0">
                <a:solidFill>
                  <a:schemeClr val="bg1">
                    <a:lumMod val="65000"/>
                  </a:schemeClr>
                </a:solidFill>
                <a:latin typeface="Arial Narrow" pitchFamily="34" charset="0"/>
                <a:cs typeface="+mn-cs"/>
              </a:rPr>
              <a:pPr algn="r">
                <a:defRPr/>
              </a:pPr>
              <a:t>33</a:t>
            </a:fld>
            <a:endParaRPr lang="en-US" sz="1200" b="0" dirty="0">
              <a:solidFill>
                <a:schemeClr val="bg1">
                  <a:lumMod val="65000"/>
                </a:schemeClr>
              </a:solidFill>
              <a:latin typeface="Arial Narrow" pitchFamily="34" charset="0"/>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a:ln/>
        </p:spPr>
      </p:sp>
      <p:sp>
        <p:nvSpPr>
          <p:cNvPr id="202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pitchFamily="34" charset="-128"/>
              <a:cs typeface="Arial" charset="0"/>
            </a:endParaRPr>
          </a:p>
        </p:txBody>
      </p:sp>
      <p:sp>
        <p:nvSpPr>
          <p:cNvPr id="4" name="Footer Placeholder 3"/>
          <p:cNvSpPr txBox="1">
            <a:spLocks noGrp="1"/>
          </p:cNvSpPr>
          <p:nvPr/>
        </p:nvSpPr>
        <p:spPr bwMode="auto">
          <a:xfrm>
            <a:off x="0" y="8685213"/>
            <a:ext cx="2971800" cy="457200"/>
          </a:xfrm>
          <a:prstGeom prst="rect">
            <a:avLst/>
          </a:prstGeom>
          <a:noFill/>
          <a:ln>
            <a:miter lim="800000"/>
            <a:headEnd/>
            <a:tailEnd/>
          </a:ln>
        </p:spPr>
        <p:txBody>
          <a:bodyPr anchor="b"/>
          <a:lstStyle/>
          <a:p>
            <a:pPr eaLnBrk="0" hangingPunct="0">
              <a:defRPr/>
            </a:pPr>
            <a:r>
              <a:rPr lang="en-US" sz="800" dirty="0">
                <a:solidFill>
                  <a:schemeClr val="bg1">
                    <a:lumMod val="65000"/>
                  </a:schemeClr>
                </a:solidFill>
                <a:latin typeface="Arial" pitchFamily="34" charset="0"/>
                <a:cs typeface="+mn-cs"/>
              </a:rPr>
              <a:t>#SASGF11</a:t>
            </a:r>
          </a:p>
          <a:p>
            <a:pPr eaLnBrk="0" hangingPunct="0">
              <a:defRPr/>
            </a:pPr>
            <a:endParaRPr lang="en-US" sz="600" dirty="0">
              <a:solidFill>
                <a:schemeClr val="bg1">
                  <a:lumMod val="65000"/>
                </a:schemeClr>
              </a:solidFill>
              <a:latin typeface="Arial" pitchFamily="34" charset="0"/>
              <a:cs typeface="+mn-cs"/>
            </a:endParaRPr>
          </a:p>
          <a:p>
            <a:pPr eaLnBrk="0" hangingPunct="0">
              <a:defRPr/>
            </a:pPr>
            <a:r>
              <a:rPr lang="en-US" sz="600" dirty="0">
                <a:solidFill>
                  <a:schemeClr val="bg1">
                    <a:lumMod val="65000"/>
                  </a:schemeClr>
                </a:solidFill>
                <a:latin typeface="Arial" pitchFamily="34" charset="0"/>
                <a:cs typeface="+mn-cs"/>
              </a:rPr>
              <a:t>Copyright © 2010, SAS Institute Inc. All rights reserved.</a:t>
            </a:r>
            <a:endParaRPr lang="en-US" sz="1200" dirty="0">
              <a:solidFill>
                <a:schemeClr val="bg1">
                  <a:lumMod val="65000"/>
                </a:schemeClr>
              </a:solidFill>
              <a:latin typeface="Times New Roman" pitchFamily="18" charset="0"/>
              <a:cs typeface="+mn-cs"/>
            </a:endParaRPr>
          </a:p>
        </p:txBody>
      </p:sp>
      <p:sp>
        <p:nvSpPr>
          <p:cNvPr id="5" name="Slide Number Placeholder 4"/>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0454E613-E1BE-4490-BB2A-5F147F07DEA3}" type="slidenum">
              <a:rPr lang="en-US" sz="1200" b="0">
                <a:solidFill>
                  <a:schemeClr val="bg1">
                    <a:lumMod val="65000"/>
                  </a:schemeClr>
                </a:solidFill>
                <a:latin typeface="Arial Narrow" pitchFamily="34" charset="0"/>
                <a:cs typeface="+mn-cs"/>
              </a:rPr>
              <a:pPr algn="r">
                <a:defRPr/>
              </a:pPr>
              <a:t>34</a:t>
            </a:fld>
            <a:endParaRPr lang="en-US" sz="1200" b="0" dirty="0">
              <a:solidFill>
                <a:schemeClr val="bg1">
                  <a:lumMod val="65000"/>
                </a:schemeClr>
              </a:solidFill>
              <a:latin typeface="Arial Narrow" pitchFamily="34" charset="0"/>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a:ln/>
        </p:spPr>
      </p:sp>
      <p:sp>
        <p:nvSpPr>
          <p:cNvPr id="202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pitchFamily="34" charset="-128"/>
              <a:cs typeface="Arial" charset="0"/>
            </a:endParaRPr>
          </a:p>
        </p:txBody>
      </p:sp>
      <p:sp>
        <p:nvSpPr>
          <p:cNvPr id="4" name="Footer Placeholder 3"/>
          <p:cNvSpPr txBox="1">
            <a:spLocks noGrp="1"/>
          </p:cNvSpPr>
          <p:nvPr/>
        </p:nvSpPr>
        <p:spPr bwMode="auto">
          <a:xfrm>
            <a:off x="0" y="8685213"/>
            <a:ext cx="2971800" cy="457200"/>
          </a:xfrm>
          <a:prstGeom prst="rect">
            <a:avLst/>
          </a:prstGeom>
          <a:noFill/>
          <a:ln>
            <a:miter lim="800000"/>
            <a:headEnd/>
            <a:tailEnd/>
          </a:ln>
        </p:spPr>
        <p:txBody>
          <a:bodyPr anchor="b"/>
          <a:lstStyle/>
          <a:p>
            <a:pPr eaLnBrk="0" hangingPunct="0">
              <a:defRPr/>
            </a:pPr>
            <a:r>
              <a:rPr lang="en-US" sz="800" dirty="0">
                <a:solidFill>
                  <a:schemeClr val="bg1">
                    <a:lumMod val="65000"/>
                  </a:schemeClr>
                </a:solidFill>
                <a:latin typeface="Arial" pitchFamily="34" charset="0"/>
                <a:cs typeface="+mn-cs"/>
              </a:rPr>
              <a:t>#SASGF11</a:t>
            </a:r>
          </a:p>
          <a:p>
            <a:pPr eaLnBrk="0" hangingPunct="0">
              <a:defRPr/>
            </a:pPr>
            <a:endParaRPr lang="en-US" sz="600" dirty="0">
              <a:solidFill>
                <a:schemeClr val="bg1">
                  <a:lumMod val="65000"/>
                </a:schemeClr>
              </a:solidFill>
              <a:latin typeface="Arial" pitchFamily="34" charset="0"/>
              <a:cs typeface="+mn-cs"/>
            </a:endParaRPr>
          </a:p>
          <a:p>
            <a:pPr eaLnBrk="0" hangingPunct="0">
              <a:defRPr/>
            </a:pPr>
            <a:r>
              <a:rPr lang="en-US" sz="600" dirty="0">
                <a:solidFill>
                  <a:schemeClr val="bg1">
                    <a:lumMod val="65000"/>
                  </a:schemeClr>
                </a:solidFill>
                <a:latin typeface="Arial" pitchFamily="34" charset="0"/>
                <a:cs typeface="+mn-cs"/>
              </a:rPr>
              <a:t>Copyright © 2010, SAS Institute Inc. All rights reserved.</a:t>
            </a:r>
            <a:endParaRPr lang="en-US" sz="1200" dirty="0">
              <a:solidFill>
                <a:schemeClr val="bg1">
                  <a:lumMod val="65000"/>
                </a:schemeClr>
              </a:solidFill>
              <a:latin typeface="Times New Roman" pitchFamily="18" charset="0"/>
              <a:cs typeface="+mn-cs"/>
            </a:endParaRPr>
          </a:p>
        </p:txBody>
      </p:sp>
      <p:sp>
        <p:nvSpPr>
          <p:cNvPr id="5" name="Slide Number Placeholder 4"/>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0454E613-E1BE-4490-BB2A-5F147F07DEA3}" type="slidenum">
              <a:rPr lang="en-US" sz="1200" b="0">
                <a:solidFill>
                  <a:schemeClr val="bg1">
                    <a:lumMod val="65000"/>
                  </a:schemeClr>
                </a:solidFill>
                <a:latin typeface="Arial Narrow" pitchFamily="34" charset="0"/>
                <a:cs typeface="+mn-cs"/>
              </a:rPr>
              <a:pPr algn="r">
                <a:defRPr/>
              </a:pPr>
              <a:t>35</a:t>
            </a:fld>
            <a:endParaRPr lang="en-US" sz="1200" b="0" dirty="0">
              <a:solidFill>
                <a:schemeClr val="bg1">
                  <a:lumMod val="65000"/>
                </a:schemeClr>
              </a:solidFill>
              <a:latin typeface="Arial Narrow" pitchFamily="34" charset="0"/>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a:ln/>
        </p:spPr>
      </p:sp>
      <p:sp>
        <p:nvSpPr>
          <p:cNvPr id="202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pitchFamily="34" charset="-128"/>
              <a:cs typeface="Arial" charset="0"/>
            </a:endParaRPr>
          </a:p>
        </p:txBody>
      </p:sp>
      <p:sp>
        <p:nvSpPr>
          <p:cNvPr id="4" name="Footer Placeholder 3"/>
          <p:cNvSpPr txBox="1">
            <a:spLocks noGrp="1"/>
          </p:cNvSpPr>
          <p:nvPr/>
        </p:nvSpPr>
        <p:spPr bwMode="auto">
          <a:xfrm>
            <a:off x="0" y="8685213"/>
            <a:ext cx="2971800" cy="457200"/>
          </a:xfrm>
          <a:prstGeom prst="rect">
            <a:avLst/>
          </a:prstGeom>
          <a:noFill/>
          <a:ln>
            <a:miter lim="800000"/>
            <a:headEnd/>
            <a:tailEnd/>
          </a:ln>
        </p:spPr>
        <p:txBody>
          <a:bodyPr anchor="b"/>
          <a:lstStyle/>
          <a:p>
            <a:pPr eaLnBrk="0" hangingPunct="0">
              <a:defRPr/>
            </a:pPr>
            <a:r>
              <a:rPr lang="en-US" sz="800" dirty="0">
                <a:solidFill>
                  <a:schemeClr val="bg1">
                    <a:lumMod val="65000"/>
                  </a:schemeClr>
                </a:solidFill>
                <a:latin typeface="Arial" pitchFamily="34" charset="0"/>
                <a:cs typeface="+mn-cs"/>
              </a:rPr>
              <a:t>#SASGF11</a:t>
            </a:r>
          </a:p>
          <a:p>
            <a:pPr eaLnBrk="0" hangingPunct="0">
              <a:defRPr/>
            </a:pPr>
            <a:endParaRPr lang="en-US" sz="600" dirty="0">
              <a:solidFill>
                <a:schemeClr val="bg1">
                  <a:lumMod val="65000"/>
                </a:schemeClr>
              </a:solidFill>
              <a:latin typeface="Arial" pitchFamily="34" charset="0"/>
              <a:cs typeface="+mn-cs"/>
            </a:endParaRPr>
          </a:p>
          <a:p>
            <a:pPr eaLnBrk="0" hangingPunct="0">
              <a:defRPr/>
            </a:pPr>
            <a:r>
              <a:rPr lang="en-US" sz="600" dirty="0">
                <a:solidFill>
                  <a:schemeClr val="bg1">
                    <a:lumMod val="65000"/>
                  </a:schemeClr>
                </a:solidFill>
                <a:latin typeface="Arial" pitchFamily="34" charset="0"/>
                <a:cs typeface="+mn-cs"/>
              </a:rPr>
              <a:t>Copyright © 2010, SAS Institute Inc. All rights reserved.</a:t>
            </a:r>
            <a:endParaRPr lang="en-US" sz="1200" dirty="0">
              <a:solidFill>
                <a:schemeClr val="bg1">
                  <a:lumMod val="65000"/>
                </a:schemeClr>
              </a:solidFill>
              <a:latin typeface="Times New Roman" pitchFamily="18" charset="0"/>
              <a:cs typeface="+mn-cs"/>
            </a:endParaRPr>
          </a:p>
        </p:txBody>
      </p:sp>
      <p:sp>
        <p:nvSpPr>
          <p:cNvPr id="5" name="Slide Number Placeholder 4"/>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0454E613-E1BE-4490-BB2A-5F147F07DEA3}" type="slidenum">
              <a:rPr lang="en-US" sz="1200" b="0">
                <a:solidFill>
                  <a:schemeClr val="bg1">
                    <a:lumMod val="65000"/>
                  </a:schemeClr>
                </a:solidFill>
                <a:latin typeface="Arial Narrow" pitchFamily="34" charset="0"/>
                <a:cs typeface="+mn-cs"/>
              </a:rPr>
              <a:pPr algn="r">
                <a:defRPr/>
              </a:pPr>
              <a:t>36</a:t>
            </a:fld>
            <a:endParaRPr lang="en-US" sz="1200" b="0" dirty="0">
              <a:solidFill>
                <a:schemeClr val="bg1">
                  <a:lumMod val="65000"/>
                </a:schemeClr>
              </a:solidFill>
              <a:latin typeface="Arial Narrow" pitchFamily="34" charset="0"/>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a:ln/>
        </p:spPr>
      </p:sp>
      <p:sp>
        <p:nvSpPr>
          <p:cNvPr id="202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pitchFamily="34" charset="-128"/>
              <a:cs typeface="Arial" charset="0"/>
            </a:endParaRPr>
          </a:p>
        </p:txBody>
      </p:sp>
      <p:sp>
        <p:nvSpPr>
          <p:cNvPr id="4" name="Footer Placeholder 3"/>
          <p:cNvSpPr txBox="1">
            <a:spLocks noGrp="1"/>
          </p:cNvSpPr>
          <p:nvPr/>
        </p:nvSpPr>
        <p:spPr bwMode="auto">
          <a:xfrm>
            <a:off x="0" y="8685213"/>
            <a:ext cx="2971800" cy="457200"/>
          </a:xfrm>
          <a:prstGeom prst="rect">
            <a:avLst/>
          </a:prstGeom>
          <a:noFill/>
          <a:ln>
            <a:miter lim="800000"/>
            <a:headEnd/>
            <a:tailEnd/>
          </a:ln>
        </p:spPr>
        <p:txBody>
          <a:bodyPr anchor="b"/>
          <a:lstStyle/>
          <a:p>
            <a:pPr eaLnBrk="0" hangingPunct="0">
              <a:defRPr/>
            </a:pPr>
            <a:r>
              <a:rPr lang="en-US" sz="800" dirty="0">
                <a:solidFill>
                  <a:schemeClr val="bg1">
                    <a:lumMod val="65000"/>
                  </a:schemeClr>
                </a:solidFill>
                <a:latin typeface="Arial" pitchFamily="34" charset="0"/>
                <a:cs typeface="+mn-cs"/>
              </a:rPr>
              <a:t>#SASGF11</a:t>
            </a:r>
          </a:p>
          <a:p>
            <a:pPr eaLnBrk="0" hangingPunct="0">
              <a:defRPr/>
            </a:pPr>
            <a:endParaRPr lang="en-US" sz="600" dirty="0">
              <a:solidFill>
                <a:schemeClr val="bg1">
                  <a:lumMod val="65000"/>
                </a:schemeClr>
              </a:solidFill>
              <a:latin typeface="Arial" pitchFamily="34" charset="0"/>
              <a:cs typeface="+mn-cs"/>
            </a:endParaRPr>
          </a:p>
          <a:p>
            <a:pPr eaLnBrk="0" hangingPunct="0">
              <a:defRPr/>
            </a:pPr>
            <a:r>
              <a:rPr lang="en-US" sz="600" dirty="0">
                <a:solidFill>
                  <a:schemeClr val="bg1">
                    <a:lumMod val="65000"/>
                  </a:schemeClr>
                </a:solidFill>
                <a:latin typeface="Arial" pitchFamily="34" charset="0"/>
                <a:cs typeface="+mn-cs"/>
              </a:rPr>
              <a:t>Copyright © 2010, SAS Institute Inc. All rights reserved.</a:t>
            </a:r>
            <a:endParaRPr lang="en-US" sz="1200" dirty="0">
              <a:solidFill>
                <a:schemeClr val="bg1">
                  <a:lumMod val="65000"/>
                </a:schemeClr>
              </a:solidFill>
              <a:latin typeface="Times New Roman" pitchFamily="18" charset="0"/>
              <a:cs typeface="+mn-cs"/>
            </a:endParaRPr>
          </a:p>
        </p:txBody>
      </p:sp>
      <p:sp>
        <p:nvSpPr>
          <p:cNvPr id="5" name="Slide Number Placeholder 4"/>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0454E613-E1BE-4490-BB2A-5F147F07DEA3}" type="slidenum">
              <a:rPr lang="en-US" sz="1200" b="0">
                <a:solidFill>
                  <a:schemeClr val="bg1">
                    <a:lumMod val="65000"/>
                  </a:schemeClr>
                </a:solidFill>
                <a:latin typeface="Arial Narrow" pitchFamily="34" charset="0"/>
                <a:cs typeface="+mn-cs"/>
              </a:rPr>
              <a:pPr algn="r">
                <a:defRPr/>
              </a:pPr>
              <a:t>37</a:t>
            </a:fld>
            <a:endParaRPr lang="en-US" sz="1200" b="0" dirty="0">
              <a:solidFill>
                <a:schemeClr val="bg1">
                  <a:lumMod val="65000"/>
                </a:schemeClr>
              </a:solidFill>
              <a:latin typeface="Arial Narrow" pitchFamily="34" charset="0"/>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a:ln/>
        </p:spPr>
      </p:sp>
      <p:sp>
        <p:nvSpPr>
          <p:cNvPr id="202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pitchFamily="34" charset="-128"/>
              <a:cs typeface="Arial" charset="0"/>
            </a:endParaRPr>
          </a:p>
        </p:txBody>
      </p:sp>
      <p:sp>
        <p:nvSpPr>
          <p:cNvPr id="4" name="Footer Placeholder 3"/>
          <p:cNvSpPr txBox="1">
            <a:spLocks noGrp="1"/>
          </p:cNvSpPr>
          <p:nvPr/>
        </p:nvSpPr>
        <p:spPr bwMode="auto">
          <a:xfrm>
            <a:off x="0" y="8685213"/>
            <a:ext cx="2971800" cy="457200"/>
          </a:xfrm>
          <a:prstGeom prst="rect">
            <a:avLst/>
          </a:prstGeom>
          <a:noFill/>
          <a:ln>
            <a:miter lim="800000"/>
            <a:headEnd/>
            <a:tailEnd/>
          </a:ln>
        </p:spPr>
        <p:txBody>
          <a:bodyPr anchor="b"/>
          <a:lstStyle/>
          <a:p>
            <a:pPr eaLnBrk="0" hangingPunct="0">
              <a:defRPr/>
            </a:pPr>
            <a:r>
              <a:rPr lang="en-US" sz="800" dirty="0">
                <a:solidFill>
                  <a:schemeClr val="bg1">
                    <a:lumMod val="65000"/>
                  </a:schemeClr>
                </a:solidFill>
                <a:latin typeface="Arial" pitchFamily="34" charset="0"/>
                <a:cs typeface="+mn-cs"/>
              </a:rPr>
              <a:t>#SASGF11</a:t>
            </a:r>
          </a:p>
          <a:p>
            <a:pPr eaLnBrk="0" hangingPunct="0">
              <a:defRPr/>
            </a:pPr>
            <a:endParaRPr lang="en-US" sz="600" dirty="0">
              <a:solidFill>
                <a:schemeClr val="bg1">
                  <a:lumMod val="65000"/>
                </a:schemeClr>
              </a:solidFill>
              <a:latin typeface="Arial" pitchFamily="34" charset="0"/>
              <a:cs typeface="+mn-cs"/>
            </a:endParaRPr>
          </a:p>
          <a:p>
            <a:pPr eaLnBrk="0" hangingPunct="0">
              <a:defRPr/>
            </a:pPr>
            <a:r>
              <a:rPr lang="en-US" sz="600" dirty="0">
                <a:solidFill>
                  <a:schemeClr val="bg1">
                    <a:lumMod val="65000"/>
                  </a:schemeClr>
                </a:solidFill>
                <a:latin typeface="Arial" pitchFamily="34" charset="0"/>
                <a:cs typeface="+mn-cs"/>
              </a:rPr>
              <a:t>Copyright © 2010, SAS Institute Inc. All rights reserved.</a:t>
            </a:r>
            <a:endParaRPr lang="en-US" sz="1200" dirty="0">
              <a:solidFill>
                <a:schemeClr val="bg1">
                  <a:lumMod val="65000"/>
                </a:schemeClr>
              </a:solidFill>
              <a:latin typeface="Times New Roman" pitchFamily="18" charset="0"/>
              <a:cs typeface="+mn-cs"/>
            </a:endParaRPr>
          </a:p>
        </p:txBody>
      </p:sp>
      <p:sp>
        <p:nvSpPr>
          <p:cNvPr id="5" name="Slide Number Placeholder 4"/>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0454E613-E1BE-4490-BB2A-5F147F07DEA3}" type="slidenum">
              <a:rPr lang="en-US" sz="1200" b="0">
                <a:solidFill>
                  <a:schemeClr val="bg1">
                    <a:lumMod val="65000"/>
                  </a:schemeClr>
                </a:solidFill>
                <a:latin typeface="Arial Narrow" pitchFamily="34" charset="0"/>
                <a:cs typeface="+mn-cs"/>
              </a:rPr>
              <a:pPr algn="r">
                <a:defRPr/>
              </a:pPr>
              <a:t>38</a:t>
            </a:fld>
            <a:endParaRPr lang="en-US" sz="1200" b="0" dirty="0">
              <a:solidFill>
                <a:schemeClr val="bg1">
                  <a:lumMod val="65000"/>
                </a:schemeClr>
              </a:solidFill>
              <a:latin typeface="Arial Narrow" pitchFamily="34" charset="0"/>
              <a:cs typeface="+mn-c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a:ln/>
        </p:spPr>
      </p:sp>
      <p:sp>
        <p:nvSpPr>
          <p:cNvPr id="202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pitchFamily="34" charset="-128"/>
              <a:cs typeface="Arial" charset="0"/>
            </a:endParaRPr>
          </a:p>
        </p:txBody>
      </p:sp>
      <p:sp>
        <p:nvSpPr>
          <p:cNvPr id="4" name="Footer Placeholder 3"/>
          <p:cNvSpPr txBox="1">
            <a:spLocks noGrp="1"/>
          </p:cNvSpPr>
          <p:nvPr/>
        </p:nvSpPr>
        <p:spPr bwMode="auto">
          <a:xfrm>
            <a:off x="0" y="8685213"/>
            <a:ext cx="2971800" cy="457200"/>
          </a:xfrm>
          <a:prstGeom prst="rect">
            <a:avLst/>
          </a:prstGeom>
          <a:noFill/>
          <a:ln>
            <a:miter lim="800000"/>
            <a:headEnd/>
            <a:tailEnd/>
          </a:ln>
        </p:spPr>
        <p:txBody>
          <a:bodyPr anchor="b"/>
          <a:lstStyle/>
          <a:p>
            <a:pPr eaLnBrk="0" hangingPunct="0">
              <a:defRPr/>
            </a:pPr>
            <a:r>
              <a:rPr lang="en-US" sz="800" dirty="0">
                <a:solidFill>
                  <a:schemeClr val="bg1">
                    <a:lumMod val="65000"/>
                  </a:schemeClr>
                </a:solidFill>
                <a:latin typeface="Arial" pitchFamily="34" charset="0"/>
                <a:cs typeface="+mn-cs"/>
              </a:rPr>
              <a:t>#SASGF11</a:t>
            </a:r>
          </a:p>
          <a:p>
            <a:pPr eaLnBrk="0" hangingPunct="0">
              <a:defRPr/>
            </a:pPr>
            <a:endParaRPr lang="en-US" sz="600" dirty="0">
              <a:solidFill>
                <a:schemeClr val="bg1">
                  <a:lumMod val="65000"/>
                </a:schemeClr>
              </a:solidFill>
              <a:latin typeface="Arial" pitchFamily="34" charset="0"/>
              <a:cs typeface="+mn-cs"/>
            </a:endParaRPr>
          </a:p>
          <a:p>
            <a:pPr eaLnBrk="0" hangingPunct="0">
              <a:defRPr/>
            </a:pPr>
            <a:r>
              <a:rPr lang="en-US" sz="600" dirty="0">
                <a:solidFill>
                  <a:schemeClr val="bg1">
                    <a:lumMod val="65000"/>
                  </a:schemeClr>
                </a:solidFill>
                <a:latin typeface="Arial" pitchFamily="34" charset="0"/>
                <a:cs typeface="+mn-cs"/>
              </a:rPr>
              <a:t>Copyright © 2010, SAS Institute Inc. All rights reserved.</a:t>
            </a:r>
            <a:endParaRPr lang="en-US" sz="1200" dirty="0">
              <a:solidFill>
                <a:schemeClr val="bg1">
                  <a:lumMod val="65000"/>
                </a:schemeClr>
              </a:solidFill>
              <a:latin typeface="Times New Roman" pitchFamily="18" charset="0"/>
              <a:cs typeface="+mn-cs"/>
            </a:endParaRPr>
          </a:p>
        </p:txBody>
      </p:sp>
      <p:sp>
        <p:nvSpPr>
          <p:cNvPr id="5" name="Slide Number Placeholder 4"/>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0454E613-E1BE-4490-BB2A-5F147F07DEA3}" type="slidenum">
              <a:rPr lang="en-US" sz="1200" b="0">
                <a:solidFill>
                  <a:schemeClr val="bg1">
                    <a:lumMod val="65000"/>
                  </a:schemeClr>
                </a:solidFill>
                <a:latin typeface="Arial Narrow" pitchFamily="34" charset="0"/>
                <a:cs typeface="+mn-cs"/>
              </a:rPr>
              <a:pPr algn="r">
                <a:defRPr/>
              </a:pPr>
              <a:t>39</a:t>
            </a:fld>
            <a:endParaRPr lang="en-US" sz="1200" b="0" dirty="0">
              <a:solidFill>
                <a:schemeClr val="bg1">
                  <a:lumMod val="65000"/>
                </a:schemeClr>
              </a:solidFill>
              <a:latin typeface="Arial Narrow" pitchFamily="34" charset="0"/>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a:ln/>
        </p:spPr>
      </p:sp>
      <p:sp>
        <p:nvSpPr>
          <p:cNvPr id="202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pitchFamily="34" charset="-128"/>
              <a:cs typeface="Arial" charset="0"/>
            </a:endParaRPr>
          </a:p>
        </p:txBody>
      </p:sp>
      <p:sp>
        <p:nvSpPr>
          <p:cNvPr id="4" name="Footer Placeholder 3"/>
          <p:cNvSpPr txBox="1">
            <a:spLocks noGrp="1"/>
          </p:cNvSpPr>
          <p:nvPr/>
        </p:nvSpPr>
        <p:spPr bwMode="auto">
          <a:xfrm>
            <a:off x="0" y="8685213"/>
            <a:ext cx="2971800" cy="457200"/>
          </a:xfrm>
          <a:prstGeom prst="rect">
            <a:avLst/>
          </a:prstGeom>
          <a:noFill/>
          <a:ln>
            <a:miter lim="800000"/>
            <a:headEnd/>
            <a:tailEnd/>
          </a:ln>
        </p:spPr>
        <p:txBody>
          <a:bodyPr anchor="b"/>
          <a:lstStyle/>
          <a:p>
            <a:pPr eaLnBrk="0" hangingPunct="0">
              <a:defRPr/>
            </a:pPr>
            <a:r>
              <a:rPr lang="en-US" sz="800" dirty="0">
                <a:solidFill>
                  <a:schemeClr val="bg1">
                    <a:lumMod val="65000"/>
                  </a:schemeClr>
                </a:solidFill>
                <a:latin typeface="Arial" pitchFamily="34" charset="0"/>
                <a:cs typeface="+mn-cs"/>
              </a:rPr>
              <a:t>#SASGF11</a:t>
            </a:r>
          </a:p>
          <a:p>
            <a:pPr eaLnBrk="0" hangingPunct="0">
              <a:defRPr/>
            </a:pPr>
            <a:endParaRPr lang="en-US" sz="600" dirty="0">
              <a:solidFill>
                <a:schemeClr val="bg1">
                  <a:lumMod val="65000"/>
                </a:schemeClr>
              </a:solidFill>
              <a:latin typeface="Arial" pitchFamily="34" charset="0"/>
              <a:cs typeface="+mn-cs"/>
            </a:endParaRPr>
          </a:p>
          <a:p>
            <a:pPr eaLnBrk="0" hangingPunct="0">
              <a:defRPr/>
            </a:pPr>
            <a:r>
              <a:rPr lang="en-US" sz="600" dirty="0">
                <a:solidFill>
                  <a:schemeClr val="bg1">
                    <a:lumMod val="65000"/>
                  </a:schemeClr>
                </a:solidFill>
                <a:latin typeface="Arial" pitchFamily="34" charset="0"/>
                <a:cs typeface="+mn-cs"/>
              </a:rPr>
              <a:t>Copyright © 2010, SAS Institute Inc. All rights reserved.</a:t>
            </a:r>
            <a:endParaRPr lang="en-US" sz="1200" dirty="0">
              <a:solidFill>
                <a:schemeClr val="bg1">
                  <a:lumMod val="65000"/>
                </a:schemeClr>
              </a:solidFill>
              <a:latin typeface="Times New Roman" pitchFamily="18" charset="0"/>
              <a:cs typeface="+mn-cs"/>
            </a:endParaRPr>
          </a:p>
        </p:txBody>
      </p:sp>
      <p:sp>
        <p:nvSpPr>
          <p:cNvPr id="5" name="Slide Number Placeholder 4"/>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0454E613-E1BE-4490-BB2A-5F147F07DEA3}" type="slidenum">
              <a:rPr lang="en-US" sz="1200" b="0">
                <a:solidFill>
                  <a:schemeClr val="bg1">
                    <a:lumMod val="65000"/>
                  </a:schemeClr>
                </a:solidFill>
                <a:latin typeface="Arial Narrow" pitchFamily="34" charset="0"/>
                <a:cs typeface="+mn-cs"/>
              </a:rPr>
              <a:pPr algn="r">
                <a:defRPr/>
              </a:pPr>
              <a:t>4</a:t>
            </a:fld>
            <a:endParaRPr lang="en-US" sz="1200" b="0" dirty="0">
              <a:solidFill>
                <a:schemeClr val="bg1">
                  <a:lumMod val="65000"/>
                </a:schemeClr>
              </a:solidFill>
              <a:latin typeface="Arial Narrow" pitchFamily="34" charset="0"/>
              <a:cs typeface="+mn-c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a:ln/>
        </p:spPr>
      </p:sp>
      <p:sp>
        <p:nvSpPr>
          <p:cNvPr id="202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pitchFamily="34" charset="-128"/>
              <a:cs typeface="Arial" charset="0"/>
            </a:endParaRPr>
          </a:p>
        </p:txBody>
      </p:sp>
      <p:sp>
        <p:nvSpPr>
          <p:cNvPr id="4" name="Footer Placeholder 3"/>
          <p:cNvSpPr txBox="1">
            <a:spLocks noGrp="1"/>
          </p:cNvSpPr>
          <p:nvPr/>
        </p:nvSpPr>
        <p:spPr bwMode="auto">
          <a:xfrm>
            <a:off x="0" y="8685213"/>
            <a:ext cx="2971800" cy="457200"/>
          </a:xfrm>
          <a:prstGeom prst="rect">
            <a:avLst/>
          </a:prstGeom>
          <a:noFill/>
          <a:ln>
            <a:miter lim="800000"/>
            <a:headEnd/>
            <a:tailEnd/>
          </a:ln>
        </p:spPr>
        <p:txBody>
          <a:bodyPr anchor="b"/>
          <a:lstStyle/>
          <a:p>
            <a:pPr eaLnBrk="0" hangingPunct="0">
              <a:defRPr/>
            </a:pPr>
            <a:r>
              <a:rPr lang="en-US" sz="800" dirty="0">
                <a:solidFill>
                  <a:schemeClr val="bg1">
                    <a:lumMod val="65000"/>
                  </a:schemeClr>
                </a:solidFill>
                <a:latin typeface="Arial" pitchFamily="34" charset="0"/>
                <a:cs typeface="+mn-cs"/>
              </a:rPr>
              <a:t>#SASGF11</a:t>
            </a:r>
          </a:p>
          <a:p>
            <a:pPr eaLnBrk="0" hangingPunct="0">
              <a:defRPr/>
            </a:pPr>
            <a:endParaRPr lang="en-US" sz="600" dirty="0">
              <a:solidFill>
                <a:schemeClr val="bg1">
                  <a:lumMod val="65000"/>
                </a:schemeClr>
              </a:solidFill>
              <a:latin typeface="Arial" pitchFamily="34" charset="0"/>
              <a:cs typeface="+mn-cs"/>
            </a:endParaRPr>
          </a:p>
          <a:p>
            <a:pPr eaLnBrk="0" hangingPunct="0">
              <a:defRPr/>
            </a:pPr>
            <a:r>
              <a:rPr lang="en-US" sz="600" dirty="0">
                <a:solidFill>
                  <a:schemeClr val="bg1">
                    <a:lumMod val="65000"/>
                  </a:schemeClr>
                </a:solidFill>
                <a:latin typeface="Arial" pitchFamily="34" charset="0"/>
                <a:cs typeface="+mn-cs"/>
              </a:rPr>
              <a:t>Copyright © 2010, SAS Institute Inc. All rights reserved.</a:t>
            </a:r>
            <a:endParaRPr lang="en-US" sz="1200" dirty="0">
              <a:solidFill>
                <a:schemeClr val="bg1">
                  <a:lumMod val="65000"/>
                </a:schemeClr>
              </a:solidFill>
              <a:latin typeface="Times New Roman" pitchFamily="18" charset="0"/>
              <a:cs typeface="+mn-cs"/>
            </a:endParaRPr>
          </a:p>
        </p:txBody>
      </p:sp>
      <p:sp>
        <p:nvSpPr>
          <p:cNvPr id="5" name="Slide Number Placeholder 4"/>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0454E613-E1BE-4490-BB2A-5F147F07DEA3}" type="slidenum">
              <a:rPr lang="en-US" sz="1200" b="0">
                <a:solidFill>
                  <a:schemeClr val="bg1">
                    <a:lumMod val="65000"/>
                  </a:schemeClr>
                </a:solidFill>
                <a:latin typeface="Arial Narrow" pitchFamily="34" charset="0"/>
                <a:cs typeface="+mn-cs"/>
              </a:rPr>
              <a:pPr algn="r">
                <a:defRPr/>
              </a:pPr>
              <a:t>40</a:t>
            </a:fld>
            <a:endParaRPr lang="en-US" sz="1200" b="0" dirty="0">
              <a:solidFill>
                <a:schemeClr val="bg1">
                  <a:lumMod val="65000"/>
                </a:schemeClr>
              </a:solidFill>
              <a:latin typeface="Arial Narrow" pitchFamily="34" charset="0"/>
              <a:cs typeface="+mn-c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a:ln/>
        </p:spPr>
      </p:sp>
      <p:sp>
        <p:nvSpPr>
          <p:cNvPr id="202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pitchFamily="34" charset="-128"/>
              <a:cs typeface="Arial" charset="0"/>
            </a:endParaRPr>
          </a:p>
        </p:txBody>
      </p:sp>
      <p:sp>
        <p:nvSpPr>
          <p:cNvPr id="4" name="Footer Placeholder 3"/>
          <p:cNvSpPr txBox="1">
            <a:spLocks noGrp="1"/>
          </p:cNvSpPr>
          <p:nvPr/>
        </p:nvSpPr>
        <p:spPr bwMode="auto">
          <a:xfrm>
            <a:off x="0" y="8685213"/>
            <a:ext cx="2971800" cy="457200"/>
          </a:xfrm>
          <a:prstGeom prst="rect">
            <a:avLst/>
          </a:prstGeom>
          <a:noFill/>
          <a:ln>
            <a:miter lim="800000"/>
            <a:headEnd/>
            <a:tailEnd/>
          </a:ln>
        </p:spPr>
        <p:txBody>
          <a:bodyPr anchor="b"/>
          <a:lstStyle/>
          <a:p>
            <a:pPr eaLnBrk="0" hangingPunct="0">
              <a:defRPr/>
            </a:pPr>
            <a:r>
              <a:rPr lang="en-US" sz="800" dirty="0">
                <a:solidFill>
                  <a:schemeClr val="bg1">
                    <a:lumMod val="65000"/>
                  </a:schemeClr>
                </a:solidFill>
                <a:latin typeface="Arial" pitchFamily="34" charset="0"/>
                <a:cs typeface="+mn-cs"/>
              </a:rPr>
              <a:t>#SASGF11</a:t>
            </a:r>
          </a:p>
          <a:p>
            <a:pPr eaLnBrk="0" hangingPunct="0">
              <a:defRPr/>
            </a:pPr>
            <a:endParaRPr lang="en-US" sz="600" dirty="0">
              <a:solidFill>
                <a:schemeClr val="bg1">
                  <a:lumMod val="65000"/>
                </a:schemeClr>
              </a:solidFill>
              <a:latin typeface="Arial" pitchFamily="34" charset="0"/>
              <a:cs typeface="+mn-cs"/>
            </a:endParaRPr>
          </a:p>
          <a:p>
            <a:pPr eaLnBrk="0" hangingPunct="0">
              <a:defRPr/>
            </a:pPr>
            <a:r>
              <a:rPr lang="en-US" sz="600" dirty="0">
                <a:solidFill>
                  <a:schemeClr val="bg1">
                    <a:lumMod val="65000"/>
                  </a:schemeClr>
                </a:solidFill>
                <a:latin typeface="Arial" pitchFamily="34" charset="0"/>
                <a:cs typeface="+mn-cs"/>
              </a:rPr>
              <a:t>Copyright © 2010, SAS Institute Inc. All rights reserved.</a:t>
            </a:r>
            <a:endParaRPr lang="en-US" sz="1200" dirty="0">
              <a:solidFill>
                <a:schemeClr val="bg1">
                  <a:lumMod val="65000"/>
                </a:schemeClr>
              </a:solidFill>
              <a:latin typeface="Times New Roman" pitchFamily="18" charset="0"/>
              <a:cs typeface="+mn-cs"/>
            </a:endParaRPr>
          </a:p>
        </p:txBody>
      </p:sp>
      <p:sp>
        <p:nvSpPr>
          <p:cNvPr id="5" name="Slide Number Placeholder 4"/>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0454E613-E1BE-4490-BB2A-5F147F07DEA3}" type="slidenum">
              <a:rPr lang="en-US" sz="1200" b="0">
                <a:solidFill>
                  <a:schemeClr val="bg1">
                    <a:lumMod val="65000"/>
                  </a:schemeClr>
                </a:solidFill>
                <a:latin typeface="Arial Narrow" pitchFamily="34" charset="0"/>
                <a:cs typeface="+mn-cs"/>
              </a:rPr>
              <a:pPr algn="r">
                <a:defRPr/>
              </a:pPr>
              <a:t>41</a:t>
            </a:fld>
            <a:endParaRPr lang="en-US" sz="1200" b="0" dirty="0">
              <a:solidFill>
                <a:schemeClr val="bg1">
                  <a:lumMod val="65000"/>
                </a:schemeClr>
              </a:solidFill>
              <a:latin typeface="Arial Narrow" pitchFamily="34" charset="0"/>
              <a:cs typeface="+mn-c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a:ln/>
        </p:spPr>
      </p:sp>
      <p:sp>
        <p:nvSpPr>
          <p:cNvPr id="202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pitchFamily="34" charset="-128"/>
              <a:cs typeface="Arial" charset="0"/>
            </a:endParaRPr>
          </a:p>
        </p:txBody>
      </p:sp>
      <p:sp>
        <p:nvSpPr>
          <p:cNvPr id="4" name="Footer Placeholder 3"/>
          <p:cNvSpPr txBox="1">
            <a:spLocks noGrp="1"/>
          </p:cNvSpPr>
          <p:nvPr/>
        </p:nvSpPr>
        <p:spPr bwMode="auto">
          <a:xfrm>
            <a:off x="0" y="8685213"/>
            <a:ext cx="2971800" cy="457200"/>
          </a:xfrm>
          <a:prstGeom prst="rect">
            <a:avLst/>
          </a:prstGeom>
          <a:noFill/>
          <a:ln>
            <a:miter lim="800000"/>
            <a:headEnd/>
            <a:tailEnd/>
          </a:ln>
        </p:spPr>
        <p:txBody>
          <a:bodyPr anchor="b"/>
          <a:lstStyle/>
          <a:p>
            <a:pPr eaLnBrk="0" hangingPunct="0">
              <a:defRPr/>
            </a:pPr>
            <a:r>
              <a:rPr lang="en-US" sz="800" dirty="0">
                <a:solidFill>
                  <a:srgbClr val="FFFFFF">
                    <a:lumMod val="65000"/>
                  </a:srgbClr>
                </a:solidFill>
                <a:latin typeface="Arial" pitchFamily="34" charset="0"/>
              </a:rPr>
              <a:t>#SASGF11</a:t>
            </a:r>
          </a:p>
          <a:p>
            <a:pPr eaLnBrk="0" hangingPunct="0">
              <a:defRPr/>
            </a:pPr>
            <a:endParaRPr lang="en-US" sz="600" dirty="0">
              <a:solidFill>
                <a:srgbClr val="FFFFFF">
                  <a:lumMod val="65000"/>
                </a:srgbClr>
              </a:solidFill>
              <a:latin typeface="Arial" pitchFamily="34" charset="0"/>
            </a:endParaRPr>
          </a:p>
          <a:p>
            <a:pPr eaLnBrk="0" hangingPunct="0">
              <a:defRPr/>
            </a:pPr>
            <a:r>
              <a:rPr lang="en-US" sz="600" dirty="0">
                <a:solidFill>
                  <a:srgbClr val="FFFFFF">
                    <a:lumMod val="65000"/>
                  </a:srgbClr>
                </a:solidFill>
                <a:latin typeface="Arial" pitchFamily="34" charset="0"/>
              </a:rPr>
              <a:t>Copyright © 2010, SAS Institute Inc. All rights reserved.</a:t>
            </a:r>
            <a:endParaRPr lang="en-US" sz="1200" dirty="0">
              <a:solidFill>
                <a:srgbClr val="FFFFFF">
                  <a:lumMod val="65000"/>
                </a:srgbClr>
              </a:solidFill>
              <a:latin typeface="Times New Roman" pitchFamily="18" charset="0"/>
            </a:endParaRPr>
          </a:p>
        </p:txBody>
      </p:sp>
      <p:sp>
        <p:nvSpPr>
          <p:cNvPr id="5" name="Slide Number Placeholder 4"/>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0454E613-E1BE-4490-BB2A-5F147F07DEA3}" type="slidenum">
              <a:rPr lang="en-US" sz="1200" b="0">
                <a:solidFill>
                  <a:srgbClr val="FFFFFF">
                    <a:lumMod val="65000"/>
                  </a:srgbClr>
                </a:solidFill>
                <a:latin typeface="Arial Narrow" pitchFamily="34" charset="0"/>
              </a:rPr>
              <a:pPr algn="r">
                <a:defRPr/>
              </a:pPr>
              <a:t>42</a:t>
            </a:fld>
            <a:endParaRPr lang="en-US" sz="1200" b="0" dirty="0">
              <a:solidFill>
                <a:srgbClr val="FFFFFF">
                  <a:lumMod val="65000"/>
                </a:srgbClr>
              </a:solidFill>
              <a:latin typeface="Arial Narrow"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dirty="0" smtClean="0"/>
              <a:t>#SASGF11</a:t>
            </a:r>
          </a:p>
          <a:p>
            <a:pPr>
              <a:defRPr/>
            </a:pPr>
            <a:endParaRPr lang="en-US" sz="600" dirty="0" smtClean="0"/>
          </a:p>
          <a:p>
            <a:pPr>
              <a:defRPr/>
            </a:pPr>
            <a:r>
              <a:rPr lang="en-US" sz="600" dirty="0" smtClean="0"/>
              <a:t>Copyright © 2010, SAS Institute Inc. All rights reserved.</a:t>
            </a:r>
            <a:endParaRPr lang="en-US" sz="1200" dirty="0">
              <a:latin typeface="Times New Roman" pitchFamily="18" charset="0"/>
            </a:endParaRPr>
          </a:p>
        </p:txBody>
      </p:sp>
      <p:sp>
        <p:nvSpPr>
          <p:cNvPr id="5" name="Slide Number Placeholder 4"/>
          <p:cNvSpPr>
            <a:spLocks noGrp="1"/>
          </p:cNvSpPr>
          <p:nvPr>
            <p:ph type="sldNum" sz="quarter" idx="11"/>
          </p:nvPr>
        </p:nvSpPr>
        <p:spPr/>
        <p:txBody>
          <a:bodyPr/>
          <a:lstStyle/>
          <a:p>
            <a:pPr>
              <a:defRPr/>
            </a:pPr>
            <a:fld id="{9B32FE13-74BB-4CA1-9BEC-CC2BC9A3B4F7}" type="slidenum">
              <a:rPr lang="en-US" smtClean="0"/>
              <a:pPr>
                <a:defRPr/>
              </a:pPr>
              <a:t>43</a:t>
            </a:fld>
            <a:endParaRPr lang="en-US" dirty="0"/>
          </a:p>
        </p:txBody>
      </p:sp>
    </p:spTree>
    <p:extLst>
      <p:ext uri="{BB962C8B-B14F-4D97-AF65-F5344CB8AC3E}">
        <p14:creationId xmlns:p14="http://schemas.microsoft.com/office/powerpoint/2010/main" val="313653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a:ln/>
        </p:spPr>
      </p:sp>
      <p:sp>
        <p:nvSpPr>
          <p:cNvPr id="152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pitchFamily="34" charset="-128"/>
              <a:cs typeface="Arial" charset="0"/>
            </a:endParaRPr>
          </a:p>
        </p:txBody>
      </p:sp>
      <p:sp>
        <p:nvSpPr>
          <p:cNvPr id="4" name="Footer Placeholder 3"/>
          <p:cNvSpPr txBox="1">
            <a:spLocks noGrp="1"/>
          </p:cNvSpPr>
          <p:nvPr/>
        </p:nvSpPr>
        <p:spPr bwMode="auto">
          <a:xfrm>
            <a:off x="0" y="8685213"/>
            <a:ext cx="2971800" cy="457200"/>
          </a:xfrm>
          <a:prstGeom prst="rect">
            <a:avLst/>
          </a:prstGeom>
          <a:noFill/>
          <a:ln>
            <a:miter lim="800000"/>
            <a:headEnd/>
            <a:tailEnd/>
          </a:ln>
        </p:spPr>
        <p:txBody>
          <a:bodyPr anchor="b"/>
          <a:lstStyle/>
          <a:p>
            <a:pPr eaLnBrk="0" hangingPunct="0">
              <a:defRPr/>
            </a:pPr>
            <a:r>
              <a:rPr lang="en-US" sz="800" dirty="0">
                <a:solidFill>
                  <a:schemeClr val="bg1">
                    <a:lumMod val="65000"/>
                  </a:schemeClr>
                </a:solidFill>
                <a:latin typeface="Arial" pitchFamily="34" charset="0"/>
                <a:cs typeface="+mn-cs"/>
              </a:rPr>
              <a:t>#SASGF11</a:t>
            </a:r>
          </a:p>
          <a:p>
            <a:pPr eaLnBrk="0" hangingPunct="0">
              <a:defRPr/>
            </a:pPr>
            <a:endParaRPr lang="en-US" sz="600" dirty="0">
              <a:solidFill>
                <a:schemeClr val="bg1">
                  <a:lumMod val="65000"/>
                </a:schemeClr>
              </a:solidFill>
              <a:latin typeface="Arial" pitchFamily="34" charset="0"/>
              <a:cs typeface="+mn-cs"/>
            </a:endParaRPr>
          </a:p>
          <a:p>
            <a:pPr eaLnBrk="0" hangingPunct="0">
              <a:defRPr/>
            </a:pPr>
            <a:r>
              <a:rPr lang="en-US" sz="600" dirty="0">
                <a:solidFill>
                  <a:schemeClr val="bg1">
                    <a:lumMod val="65000"/>
                  </a:schemeClr>
                </a:solidFill>
                <a:latin typeface="Arial" pitchFamily="34" charset="0"/>
                <a:cs typeface="+mn-cs"/>
              </a:rPr>
              <a:t>Copyright © 2010, SAS Institute Inc. All rights reserved.</a:t>
            </a:r>
            <a:endParaRPr lang="en-US" sz="1200" dirty="0">
              <a:solidFill>
                <a:schemeClr val="bg1">
                  <a:lumMod val="65000"/>
                </a:schemeClr>
              </a:solidFill>
              <a:latin typeface="Times New Roman" pitchFamily="18" charset="0"/>
              <a:cs typeface="+mn-cs"/>
            </a:endParaRPr>
          </a:p>
        </p:txBody>
      </p:sp>
      <p:sp>
        <p:nvSpPr>
          <p:cNvPr id="5" name="Slide Number Placeholder 4"/>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18CD1DF4-BDBC-4D3D-8FEE-28BF2729B0E0}" type="slidenum">
              <a:rPr lang="en-US" sz="1200" b="0">
                <a:solidFill>
                  <a:schemeClr val="bg1">
                    <a:lumMod val="65000"/>
                  </a:schemeClr>
                </a:solidFill>
                <a:latin typeface="Arial Narrow" pitchFamily="34" charset="0"/>
                <a:cs typeface="+mn-cs"/>
              </a:rPr>
              <a:pPr algn="r">
                <a:defRPr/>
              </a:pPr>
              <a:t>5</a:t>
            </a:fld>
            <a:endParaRPr lang="en-US" sz="1200" b="0" dirty="0">
              <a:solidFill>
                <a:schemeClr val="bg1">
                  <a:lumMod val="65000"/>
                </a:schemeClr>
              </a:solidFill>
              <a:latin typeface="Arial Narrow" pitchFamily="34" charset="0"/>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a:ln/>
        </p:spPr>
      </p:sp>
      <p:sp>
        <p:nvSpPr>
          <p:cNvPr id="152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pitchFamily="34" charset="-128"/>
              <a:cs typeface="Arial" charset="0"/>
            </a:endParaRPr>
          </a:p>
        </p:txBody>
      </p:sp>
      <p:sp>
        <p:nvSpPr>
          <p:cNvPr id="4" name="Footer Placeholder 3"/>
          <p:cNvSpPr txBox="1">
            <a:spLocks noGrp="1"/>
          </p:cNvSpPr>
          <p:nvPr/>
        </p:nvSpPr>
        <p:spPr bwMode="auto">
          <a:xfrm>
            <a:off x="0" y="8685213"/>
            <a:ext cx="2971800" cy="457200"/>
          </a:xfrm>
          <a:prstGeom prst="rect">
            <a:avLst/>
          </a:prstGeom>
          <a:noFill/>
          <a:ln>
            <a:miter lim="800000"/>
            <a:headEnd/>
            <a:tailEnd/>
          </a:ln>
        </p:spPr>
        <p:txBody>
          <a:bodyPr anchor="b"/>
          <a:lstStyle/>
          <a:p>
            <a:pPr eaLnBrk="0" hangingPunct="0">
              <a:defRPr/>
            </a:pPr>
            <a:r>
              <a:rPr lang="en-US" sz="800" dirty="0">
                <a:solidFill>
                  <a:schemeClr val="bg1">
                    <a:lumMod val="65000"/>
                  </a:schemeClr>
                </a:solidFill>
                <a:latin typeface="Arial" pitchFamily="34" charset="0"/>
                <a:cs typeface="+mn-cs"/>
              </a:rPr>
              <a:t>#SASGF11</a:t>
            </a:r>
          </a:p>
          <a:p>
            <a:pPr eaLnBrk="0" hangingPunct="0">
              <a:defRPr/>
            </a:pPr>
            <a:endParaRPr lang="en-US" sz="600" dirty="0">
              <a:solidFill>
                <a:schemeClr val="bg1">
                  <a:lumMod val="65000"/>
                </a:schemeClr>
              </a:solidFill>
              <a:latin typeface="Arial" pitchFamily="34" charset="0"/>
              <a:cs typeface="+mn-cs"/>
            </a:endParaRPr>
          </a:p>
          <a:p>
            <a:pPr eaLnBrk="0" hangingPunct="0">
              <a:defRPr/>
            </a:pPr>
            <a:r>
              <a:rPr lang="en-US" sz="600" dirty="0">
                <a:solidFill>
                  <a:schemeClr val="bg1">
                    <a:lumMod val="65000"/>
                  </a:schemeClr>
                </a:solidFill>
                <a:latin typeface="Arial" pitchFamily="34" charset="0"/>
                <a:cs typeface="+mn-cs"/>
              </a:rPr>
              <a:t>Copyright © 2010, SAS Institute Inc. All rights reserved.</a:t>
            </a:r>
            <a:endParaRPr lang="en-US" sz="1200" dirty="0">
              <a:solidFill>
                <a:schemeClr val="bg1">
                  <a:lumMod val="65000"/>
                </a:schemeClr>
              </a:solidFill>
              <a:latin typeface="Times New Roman" pitchFamily="18" charset="0"/>
              <a:cs typeface="+mn-cs"/>
            </a:endParaRPr>
          </a:p>
        </p:txBody>
      </p:sp>
      <p:sp>
        <p:nvSpPr>
          <p:cNvPr id="5" name="Slide Number Placeholder 4"/>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18CD1DF4-BDBC-4D3D-8FEE-28BF2729B0E0}" type="slidenum">
              <a:rPr lang="en-US" sz="1200" b="0">
                <a:solidFill>
                  <a:schemeClr val="bg1">
                    <a:lumMod val="65000"/>
                  </a:schemeClr>
                </a:solidFill>
                <a:latin typeface="Arial Narrow" pitchFamily="34" charset="0"/>
                <a:cs typeface="+mn-cs"/>
              </a:rPr>
              <a:pPr algn="r">
                <a:defRPr/>
              </a:pPr>
              <a:t>6</a:t>
            </a:fld>
            <a:endParaRPr lang="en-US" sz="1200" b="0" dirty="0">
              <a:solidFill>
                <a:schemeClr val="bg1">
                  <a:lumMod val="65000"/>
                </a:schemeClr>
              </a:solidFill>
              <a:latin typeface="Arial Narrow" pitchFamily="34" charset="0"/>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a:ln/>
        </p:spPr>
      </p:sp>
      <p:sp>
        <p:nvSpPr>
          <p:cNvPr id="202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pitchFamily="34" charset="-128"/>
              <a:cs typeface="Arial" charset="0"/>
            </a:endParaRPr>
          </a:p>
        </p:txBody>
      </p:sp>
      <p:sp>
        <p:nvSpPr>
          <p:cNvPr id="4" name="Footer Placeholder 3"/>
          <p:cNvSpPr txBox="1">
            <a:spLocks noGrp="1"/>
          </p:cNvSpPr>
          <p:nvPr/>
        </p:nvSpPr>
        <p:spPr bwMode="auto">
          <a:xfrm>
            <a:off x="0" y="8685213"/>
            <a:ext cx="2971800" cy="457200"/>
          </a:xfrm>
          <a:prstGeom prst="rect">
            <a:avLst/>
          </a:prstGeom>
          <a:noFill/>
          <a:ln>
            <a:miter lim="800000"/>
            <a:headEnd/>
            <a:tailEnd/>
          </a:ln>
        </p:spPr>
        <p:txBody>
          <a:bodyPr anchor="b"/>
          <a:lstStyle/>
          <a:p>
            <a:pPr eaLnBrk="0" hangingPunct="0">
              <a:defRPr/>
            </a:pPr>
            <a:r>
              <a:rPr lang="en-US" sz="800" dirty="0">
                <a:solidFill>
                  <a:schemeClr val="bg1">
                    <a:lumMod val="65000"/>
                  </a:schemeClr>
                </a:solidFill>
                <a:latin typeface="Arial" pitchFamily="34" charset="0"/>
                <a:cs typeface="+mn-cs"/>
              </a:rPr>
              <a:t>#SASGF11</a:t>
            </a:r>
          </a:p>
          <a:p>
            <a:pPr eaLnBrk="0" hangingPunct="0">
              <a:defRPr/>
            </a:pPr>
            <a:endParaRPr lang="en-US" sz="600" dirty="0">
              <a:solidFill>
                <a:schemeClr val="bg1">
                  <a:lumMod val="65000"/>
                </a:schemeClr>
              </a:solidFill>
              <a:latin typeface="Arial" pitchFamily="34" charset="0"/>
              <a:cs typeface="+mn-cs"/>
            </a:endParaRPr>
          </a:p>
          <a:p>
            <a:pPr eaLnBrk="0" hangingPunct="0">
              <a:defRPr/>
            </a:pPr>
            <a:r>
              <a:rPr lang="en-US" sz="600" dirty="0">
                <a:solidFill>
                  <a:schemeClr val="bg1">
                    <a:lumMod val="65000"/>
                  </a:schemeClr>
                </a:solidFill>
                <a:latin typeface="Arial" pitchFamily="34" charset="0"/>
                <a:cs typeface="+mn-cs"/>
              </a:rPr>
              <a:t>Copyright © 2010, SAS Institute Inc. All rights reserved.</a:t>
            </a:r>
            <a:endParaRPr lang="en-US" sz="1200" dirty="0">
              <a:solidFill>
                <a:schemeClr val="bg1">
                  <a:lumMod val="65000"/>
                </a:schemeClr>
              </a:solidFill>
              <a:latin typeface="Times New Roman" pitchFamily="18" charset="0"/>
              <a:cs typeface="+mn-cs"/>
            </a:endParaRPr>
          </a:p>
        </p:txBody>
      </p:sp>
      <p:sp>
        <p:nvSpPr>
          <p:cNvPr id="5" name="Slide Number Placeholder 4"/>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0454E613-E1BE-4490-BB2A-5F147F07DEA3}" type="slidenum">
              <a:rPr lang="en-US" sz="1200" b="0">
                <a:solidFill>
                  <a:schemeClr val="bg1">
                    <a:lumMod val="65000"/>
                  </a:schemeClr>
                </a:solidFill>
                <a:latin typeface="Arial Narrow" pitchFamily="34" charset="0"/>
                <a:cs typeface="+mn-cs"/>
              </a:rPr>
              <a:pPr algn="r">
                <a:defRPr/>
              </a:pPr>
              <a:t>7</a:t>
            </a:fld>
            <a:endParaRPr lang="en-US" sz="1200" b="0" dirty="0">
              <a:solidFill>
                <a:schemeClr val="bg1">
                  <a:lumMod val="65000"/>
                </a:schemeClr>
              </a:solidFill>
              <a:latin typeface="Arial Narrow" pitchFamily="34" charset="0"/>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a:ln/>
        </p:spPr>
      </p:sp>
      <p:sp>
        <p:nvSpPr>
          <p:cNvPr id="202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pitchFamily="34" charset="-128"/>
              <a:cs typeface="Arial" charset="0"/>
            </a:endParaRPr>
          </a:p>
        </p:txBody>
      </p:sp>
      <p:sp>
        <p:nvSpPr>
          <p:cNvPr id="4" name="Footer Placeholder 3"/>
          <p:cNvSpPr txBox="1">
            <a:spLocks noGrp="1"/>
          </p:cNvSpPr>
          <p:nvPr/>
        </p:nvSpPr>
        <p:spPr bwMode="auto">
          <a:xfrm>
            <a:off x="0" y="8685213"/>
            <a:ext cx="2971800" cy="457200"/>
          </a:xfrm>
          <a:prstGeom prst="rect">
            <a:avLst/>
          </a:prstGeom>
          <a:noFill/>
          <a:ln>
            <a:miter lim="800000"/>
            <a:headEnd/>
            <a:tailEnd/>
          </a:ln>
        </p:spPr>
        <p:txBody>
          <a:bodyPr anchor="b"/>
          <a:lstStyle/>
          <a:p>
            <a:pPr eaLnBrk="0" hangingPunct="0">
              <a:defRPr/>
            </a:pPr>
            <a:r>
              <a:rPr lang="en-US" sz="800" dirty="0">
                <a:solidFill>
                  <a:schemeClr val="bg1">
                    <a:lumMod val="65000"/>
                  </a:schemeClr>
                </a:solidFill>
                <a:latin typeface="Arial" pitchFamily="34" charset="0"/>
                <a:cs typeface="+mn-cs"/>
              </a:rPr>
              <a:t>#SASGF11</a:t>
            </a:r>
          </a:p>
          <a:p>
            <a:pPr eaLnBrk="0" hangingPunct="0">
              <a:defRPr/>
            </a:pPr>
            <a:endParaRPr lang="en-US" sz="600" dirty="0">
              <a:solidFill>
                <a:schemeClr val="bg1">
                  <a:lumMod val="65000"/>
                </a:schemeClr>
              </a:solidFill>
              <a:latin typeface="Arial" pitchFamily="34" charset="0"/>
              <a:cs typeface="+mn-cs"/>
            </a:endParaRPr>
          </a:p>
          <a:p>
            <a:pPr eaLnBrk="0" hangingPunct="0">
              <a:defRPr/>
            </a:pPr>
            <a:r>
              <a:rPr lang="en-US" sz="600" dirty="0">
                <a:solidFill>
                  <a:schemeClr val="bg1">
                    <a:lumMod val="65000"/>
                  </a:schemeClr>
                </a:solidFill>
                <a:latin typeface="Arial" pitchFamily="34" charset="0"/>
                <a:cs typeface="+mn-cs"/>
              </a:rPr>
              <a:t>Copyright © 2010, SAS Institute Inc. All rights reserved.</a:t>
            </a:r>
            <a:endParaRPr lang="en-US" sz="1200" dirty="0">
              <a:solidFill>
                <a:schemeClr val="bg1">
                  <a:lumMod val="65000"/>
                </a:schemeClr>
              </a:solidFill>
              <a:latin typeface="Times New Roman" pitchFamily="18" charset="0"/>
              <a:cs typeface="+mn-cs"/>
            </a:endParaRPr>
          </a:p>
        </p:txBody>
      </p:sp>
      <p:sp>
        <p:nvSpPr>
          <p:cNvPr id="5" name="Slide Number Placeholder 4"/>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0454E613-E1BE-4490-BB2A-5F147F07DEA3}" type="slidenum">
              <a:rPr lang="en-US" sz="1200" b="0">
                <a:solidFill>
                  <a:schemeClr val="bg1">
                    <a:lumMod val="65000"/>
                  </a:schemeClr>
                </a:solidFill>
                <a:latin typeface="Arial Narrow" pitchFamily="34" charset="0"/>
                <a:cs typeface="+mn-cs"/>
              </a:rPr>
              <a:pPr algn="r">
                <a:defRPr/>
              </a:pPr>
              <a:t>8</a:t>
            </a:fld>
            <a:endParaRPr lang="en-US" sz="1200" b="0" dirty="0">
              <a:solidFill>
                <a:schemeClr val="bg1">
                  <a:lumMod val="65000"/>
                </a:schemeClr>
              </a:solidFill>
              <a:latin typeface="Arial Narrow" pitchFamily="34" charset="0"/>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a:ln/>
        </p:spPr>
      </p:sp>
      <p:sp>
        <p:nvSpPr>
          <p:cNvPr id="152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pitchFamily="34" charset="-128"/>
              <a:cs typeface="Arial" charset="0"/>
            </a:endParaRPr>
          </a:p>
        </p:txBody>
      </p:sp>
      <p:sp>
        <p:nvSpPr>
          <p:cNvPr id="4" name="Footer Placeholder 3"/>
          <p:cNvSpPr txBox="1">
            <a:spLocks noGrp="1"/>
          </p:cNvSpPr>
          <p:nvPr/>
        </p:nvSpPr>
        <p:spPr bwMode="auto">
          <a:xfrm>
            <a:off x="0" y="8685213"/>
            <a:ext cx="2971800" cy="457200"/>
          </a:xfrm>
          <a:prstGeom prst="rect">
            <a:avLst/>
          </a:prstGeom>
          <a:noFill/>
          <a:ln>
            <a:miter lim="800000"/>
            <a:headEnd/>
            <a:tailEnd/>
          </a:ln>
        </p:spPr>
        <p:txBody>
          <a:bodyPr anchor="b"/>
          <a:lstStyle/>
          <a:p>
            <a:pPr eaLnBrk="0" hangingPunct="0">
              <a:defRPr/>
            </a:pPr>
            <a:r>
              <a:rPr lang="en-US" sz="800" dirty="0">
                <a:solidFill>
                  <a:schemeClr val="bg1">
                    <a:lumMod val="65000"/>
                  </a:schemeClr>
                </a:solidFill>
                <a:latin typeface="Arial" pitchFamily="34" charset="0"/>
                <a:cs typeface="+mn-cs"/>
              </a:rPr>
              <a:t>#SASGF11</a:t>
            </a:r>
          </a:p>
          <a:p>
            <a:pPr eaLnBrk="0" hangingPunct="0">
              <a:defRPr/>
            </a:pPr>
            <a:endParaRPr lang="en-US" sz="600" dirty="0">
              <a:solidFill>
                <a:schemeClr val="bg1">
                  <a:lumMod val="65000"/>
                </a:schemeClr>
              </a:solidFill>
              <a:latin typeface="Arial" pitchFamily="34" charset="0"/>
              <a:cs typeface="+mn-cs"/>
            </a:endParaRPr>
          </a:p>
          <a:p>
            <a:pPr eaLnBrk="0" hangingPunct="0">
              <a:defRPr/>
            </a:pPr>
            <a:r>
              <a:rPr lang="en-US" sz="600" dirty="0">
                <a:solidFill>
                  <a:schemeClr val="bg1">
                    <a:lumMod val="65000"/>
                  </a:schemeClr>
                </a:solidFill>
                <a:latin typeface="Arial" pitchFamily="34" charset="0"/>
                <a:cs typeface="+mn-cs"/>
              </a:rPr>
              <a:t>Copyright © 2010, SAS Institute Inc. All rights reserved.</a:t>
            </a:r>
            <a:endParaRPr lang="en-US" sz="1200" dirty="0">
              <a:solidFill>
                <a:schemeClr val="bg1">
                  <a:lumMod val="65000"/>
                </a:schemeClr>
              </a:solidFill>
              <a:latin typeface="Times New Roman" pitchFamily="18" charset="0"/>
              <a:cs typeface="+mn-cs"/>
            </a:endParaRPr>
          </a:p>
        </p:txBody>
      </p:sp>
      <p:sp>
        <p:nvSpPr>
          <p:cNvPr id="5" name="Slide Number Placeholder 4"/>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18CD1DF4-BDBC-4D3D-8FEE-28BF2729B0E0}" type="slidenum">
              <a:rPr lang="en-US" sz="1200" b="0">
                <a:solidFill>
                  <a:schemeClr val="bg1">
                    <a:lumMod val="65000"/>
                  </a:schemeClr>
                </a:solidFill>
                <a:latin typeface="Arial Narrow" pitchFamily="34" charset="0"/>
                <a:cs typeface="+mn-cs"/>
              </a:rPr>
              <a:pPr algn="r">
                <a:defRPr/>
              </a:pPr>
              <a:t>9</a:t>
            </a:fld>
            <a:endParaRPr lang="en-US" sz="1200" b="0" dirty="0">
              <a:solidFill>
                <a:schemeClr val="bg1">
                  <a:lumMod val="65000"/>
                </a:schemeClr>
              </a:solidFill>
              <a:latin typeface="Arial Narrow" pitchFamily="34" charset="0"/>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46301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Oval 1">
            <a:hlinkClick r:id="" action="ppaction://noaction"/>
          </p:cNvPr>
          <p:cNvSpPr/>
          <p:nvPr userDrawn="1"/>
        </p:nvSpPr>
        <p:spPr bwMode="auto">
          <a:xfrm>
            <a:off x="827903" y="5338120"/>
            <a:ext cx="926757" cy="1519880"/>
          </a:xfrm>
          <a:prstGeom prst="ellipse">
            <a:avLst/>
          </a:prstGeom>
          <a:no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US" sz="1400" b="0" i="0" u="none" strike="noStrike" cap="none" normalizeH="0" baseline="0" dirty="0" smtClean="0">
              <a:ln>
                <a:noFill/>
              </a:ln>
              <a:solidFill>
                <a:srgbClr val="292929"/>
              </a:solidFill>
              <a:effectLst/>
              <a:latin typeface="Arial" charset="0"/>
            </a:endParaRPr>
          </a:p>
        </p:txBody>
      </p:sp>
      <p:pic>
        <p:nvPicPr>
          <p:cNvPr id="1031"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4794"/>
            <a:ext cx="9144000" cy="6867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8519573"/>
      </p:ext>
    </p:extLst>
  </p:cSld>
  <p:clrMapOvr>
    <a:masterClrMapping/>
  </p:clrMapOvr>
  <p:transition spd="slow">
    <p:pull/>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AS Closing Slide Alternative">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844746"/>
            <a:ext cx="9144000" cy="101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363659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96" r:id="rId1"/>
    <p:sldLayoutId id="2147483895" r:id="rId2"/>
    <p:sldLayoutId id="2147483897" r:id="rId3"/>
  </p:sldLayoutIdLst>
  <p:transition spd="slow">
    <p:pull/>
  </p:transition>
  <p:timing>
    <p:tnLst>
      <p:par>
        <p:cTn id="1" dur="indefinite" restart="never" nodeType="tmRoot"/>
      </p:par>
    </p:tnLst>
  </p:timing>
  <p:hf hdr="0" ftr="0" dt="0"/>
  <p:txStyles>
    <p:title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p:titleStyle>
    <p:bodyStyle>
      <a:lvl1pPr marL="347663" indent="-347663" algn="l" rtl="0" fontAlgn="base">
        <a:lnSpc>
          <a:spcPct val="90000"/>
        </a:lnSpc>
        <a:spcBef>
          <a:spcPct val="35000"/>
        </a:spcBef>
        <a:spcAft>
          <a:spcPct val="17000"/>
        </a:spcAft>
        <a:buClr>
          <a:schemeClr val="accent2"/>
        </a:buClr>
        <a:buFont typeface="Wingdings" pitchFamily="2" charset="2"/>
        <a:buChar char="§"/>
        <a:defRPr sz="2400">
          <a:solidFill>
            <a:srgbClr val="292929"/>
          </a:solidFill>
          <a:latin typeface="+mn-lt"/>
          <a:ea typeface="ＭＳ Ｐゴシック" pitchFamily="-112" charset="-128"/>
          <a:cs typeface="ＭＳ Ｐゴシック" pitchFamily="-112" charset="-128"/>
        </a:defRPr>
      </a:lvl1pPr>
      <a:lvl2pPr marL="684213" indent="-222250" algn="l" rtl="0" fontAlgn="base">
        <a:lnSpc>
          <a:spcPct val="92000"/>
        </a:lnSpc>
        <a:spcBef>
          <a:spcPct val="17000"/>
        </a:spcBef>
        <a:spcAft>
          <a:spcPct val="17000"/>
        </a:spcAft>
        <a:buClr>
          <a:schemeClr val="accent2"/>
        </a:buClr>
        <a:buFont typeface="Wingdings" pitchFamily="2" charset="2"/>
        <a:buChar char="§"/>
        <a:defRPr sz="2000">
          <a:solidFill>
            <a:srgbClr val="292929"/>
          </a:solidFill>
          <a:latin typeface="+mn-lt"/>
          <a:ea typeface="ＭＳ Ｐゴシック" pitchFamily="-112" charset="-128"/>
        </a:defRPr>
      </a:lvl2pPr>
      <a:lvl3pPr marL="1025525" indent="-227013" algn="l" rtl="0" fontAlgn="base">
        <a:lnSpc>
          <a:spcPct val="92000"/>
        </a:lnSpc>
        <a:spcBef>
          <a:spcPct val="17000"/>
        </a:spcBef>
        <a:spcAft>
          <a:spcPct val="17000"/>
        </a:spcAft>
        <a:buClr>
          <a:schemeClr val="accent2"/>
        </a:buClr>
        <a:buFont typeface="Arial" charset="0"/>
        <a:buChar char="»"/>
        <a:defRPr sz="2000">
          <a:solidFill>
            <a:srgbClr val="292929"/>
          </a:solidFill>
          <a:latin typeface="+mn-lt"/>
          <a:ea typeface="ＭＳ Ｐゴシック" pitchFamily="-112" charset="-128"/>
        </a:defRPr>
      </a:lvl3pPr>
      <a:lvl4pPr marL="1600200" indent="-228600" algn="l" rtl="0" fontAlgn="base">
        <a:spcBef>
          <a:spcPct val="20000"/>
        </a:spcBef>
        <a:spcAft>
          <a:spcPct val="0"/>
        </a:spcAft>
        <a:buClr>
          <a:schemeClr val="accent2"/>
        </a:buClr>
        <a:buFont typeface="Arial" charset="0"/>
        <a:buChar char="»"/>
        <a:defRPr sz="2000">
          <a:solidFill>
            <a:schemeClr val="tx1"/>
          </a:solidFill>
          <a:latin typeface="+mn-lt"/>
          <a:ea typeface="ＭＳ Ｐゴシック" pitchFamily="-112" charset="-128"/>
        </a:defRPr>
      </a:lvl4pPr>
      <a:lvl5pPr marL="2057400" indent="-228600" algn="l" rtl="0" fontAlgn="base">
        <a:spcBef>
          <a:spcPct val="20000"/>
        </a:spcBef>
        <a:spcAft>
          <a:spcPct val="0"/>
        </a:spcAft>
        <a:buClr>
          <a:schemeClr val="accent2"/>
        </a:buClr>
        <a:buFont typeface="Arial" charset="0"/>
        <a:buChar char="–"/>
        <a:defRPr sz="2000">
          <a:solidFill>
            <a:schemeClr val="tx1"/>
          </a:solidFill>
          <a:latin typeface="+mn-lt"/>
          <a:ea typeface="ＭＳ Ｐゴシック" pitchFamily="-112"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www.sascommunity.org/wiki/SAS_Global_Forum_2012_Presentations"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3"/>
          <p:cNvSpPr>
            <a:spLocks noGrp="1"/>
          </p:cNvSpPr>
          <p:nvPr>
            <p:ph type="ctrTitle" sz="quarter" idx="4294967295"/>
          </p:nvPr>
        </p:nvSpPr>
        <p:spPr>
          <a:xfrm>
            <a:off x="269478" y="1166618"/>
            <a:ext cx="2832068" cy="398892"/>
          </a:xfrm>
          <a:prstGeom prst="rect">
            <a:avLst/>
          </a:prstGeom>
        </p:spPr>
        <p:txBody>
          <a:bodyPr wrap="square">
            <a:spAutoFit/>
          </a:bodyPr>
          <a:lstStyle/>
          <a:p>
            <a:r>
              <a:rPr lang="nl-NL" sz="2400" dirty="0">
                <a:solidFill>
                  <a:schemeClr val="tx2">
                    <a:lumMod val="50000"/>
                    <a:lumOff val="50000"/>
                  </a:schemeClr>
                </a:solidFill>
              </a:rPr>
              <a:t>Next </a:t>
            </a:r>
            <a:r>
              <a:rPr lang="nl-NL" sz="2400" dirty="0" smtClean="0">
                <a:solidFill>
                  <a:schemeClr val="tx2">
                    <a:lumMod val="50000"/>
                    <a:lumOff val="50000"/>
                  </a:schemeClr>
                </a:solidFill>
              </a:rPr>
              <a:t>Presentation:</a:t>
            </a:r>
            <a:endParaRPr lang="nl-NL" sz="3200" b="0" dirty="0">
              <a:solidFill>
                <a:schemeClr val="tx2">
                  <a:lumMod val="50000"/>
                  <a:lumOff val="50000"/>
                </a:schemeClr>
              </a:solidFill>
            </a:endParaRPr>
          </a:p>
        </p:txBody>
      </p:sp>
      <p:sp>
        <p:nvSpPr>
          <p:cNvPr id="7172" name="Text Box 4"/>
          <p:cNvSpPr txBox="1">
            <a:spLocks noChangeArrowheads="1"/>
          </p:cNvSpPr>
          <p:nvPr/>
        </p:nvSpPr>
        <p:spPr bwMode="auto">
          <a:xfrm>
            <a:off x="1013887" y="2269111"/>
            <a:ext cx="7159611" cy="3939540"/>
          </a:xfrm>
          <a:prstGeom prst="rect">
            <a:avLst/>
          </a:prstGeom>
          <a:solidFill>
            <a:srgbClr val="96C1C2">
              <a:alpha val="78824"/>
            </a:srgbClr>
          </a:solidFill>
          <a:ln w="31750">
            <a:solidFill>
              <a:schemeClr val="bg1"/>
            </a:solidFill>
          </a:ln>
          <a:effectLst/>
          <a:extLst/>
        </p:spPr>
        <p:txBody>
          <a:bodyPr wrap="square">
            <a:spAutoFit/>
          </a:bodyPr>
          <a:lstStyle/>
          <a:p>
            <a:pPr eaLnBrk="0" hangingPunct="0">
              <a:lnSpc>
                <a:spcPts val="2000"/>
              </a:lnSpc>
            </a:pPr>
            <a:endParaRPr lang="nl-NL" sz="2800" dirty="0" smtClean="0">
              <a:solidFill>
                <a:schemeClr val="tx2">
                  <a:lumMod val="50000"/>
                  <a:lumOff val="50000"/>
                </a:schemeClr>
              </a:solidFill>
              <a:latin typeface="Arial Narrow" pitchFamily="34" charset="0"/>
            </a:endParaRPr>
          </a:p>
          <a:p>
            <a:pPr eaLnBrk="0" hangingPunct="0">
              <a:lnSpc>
                <a:spcPts val="2000"/>
              </a:lnSpc>
            </a:pPr>
            <a:endParaRPr lang="nl-NL" sz="2800" dirty="0" smtClean="0">
              <a:solidFill>
                <a:schemeClr val="tx2">
                  <a:lumMod val="50000"/>
                  <a:lumOff val="50000"/>
                </a:schemeClr>
              </a:solidFill>
              <a:latin typeface="Arial Narrow" pitchFamily="34" charset="0"/>
            </a:endParaRPr>
          </a:p>
          <a:p>
            <a:pPr eaLnBrk="0" hangingPunct="0">
              <a:lnSpc>
                <a:spcPts val="2000"/>
              </a:lnSpc>
            </a:pPr>
            <a:r>
              <a:rPr lang="nl-NL" sz="2800" dirty="0" smtClean="0">
                <a:solidFill>
                  <a:schemeClr val="tx2">
                    <a:lumMod val="50000"/>
                    <a:lumOff val="50000"/>
                  </a:schemeClr>
                </a:solidFill>
                <a:latin typeface="Arial Narrow" pitchFamily="34" charset="0"/>
              </a:rPr>
              <a:t>Presenter</a:t>
            </a:r>
            <a:r>
              <a:rPr lang="nl-NL" sz="2800" dirty="0">
                <a:solidFill>
                  <a:schemeClr val="tx2">
                    <a:lumMod val="50000"/>
                    <a:lumOff val="50000"/>
                  </a:schemeClr>
                </a:solidFill>
                <a:latin typeface="Arial Narrow" pitchFamily="34" charset="0"/>
              </a:rPr>
              <a:t>:</a:t>
            </a:r>
            <a:r>
              <a:rPr lang="nl-NL" sz="2800" dirty="0">
                <a:solidFill>
                  <a:srgbClr val="151A51"/>
                </a:solidFill>
                <a:latin typeface="Arial Narrow" pitchFamily="34" charset="0"/>
              </a:rPr>
              <a:t>	</a:t>
            </a:r>
            <a:r>
              <a:rPr lang="nl-NL" sz="2800" dirty="0">
                <a:solidFill>
                  <a:srgbClr val="0000FF"/>
                </a:solidFill>
                <a:latin typeface="Arial Narrow" pitchFamily="34" charset="0"/>
              </a:rPr>
              <a:t> Arthur </a:t>
            </a:r>
            <a:r>
              <a:rPr lang="nl-NL" sz="2800" dirty="0" smtClean="0">
                <a:solidFill>
                  <a:srgbClr val="0000FF"/>
                </a:solidFill>
                <a:latin typeface="Arial Narrow" pitchFamily="34" charset="0"/>
              </a:rPr>
              <a:t>Tabachneck</a:t>
            </a:r>
          </a:p>
          <a:p>
            <a:pPr eaLnBrk="0" hangingPunct="0">
              <a:lnSpc>
                <a:spcPts val="2000"/>
              </a:lnSpc>
            </a:pPr>
            <a:endParaRPr lang="nl-NL" sz="2800" dirty="0">
              <a:solidFill>
                <a:srgbClr val="0000FF"/>
              </a:solidFill>
              <a:latin typeface="Arial Narrow" pitchFamily="34" charset="0"/>
            </a:endParaRPr>
          </a:p>
          <a:p>
            <a:pPr eaLnBrk="0" hangingPunct="0">
              <a:lnSpc>
                <a:spcPts val="2000"/>
              </a:lnSpc>
            </a:pPr>
            <a:endParaRPr lang="nl-NL" sz="2800" dirty="0" smtClean="0">
              <a:solidFill>
                <a:srgbClr val="0000FF"/>
              </a:solidFill>
              <a:latin typeface="Arial Narrow" pitchFamily="34" charset="0"/>
            </a:endParaRPr>
          </a:p>
          <a:p>
            <a:pPr eaLnBrk="0" hangingPunct="0">
              <a:lnSpc>
                <a:spcPts val="2000"/>
              </a:lnSpc>
            </a:pPr>
            <a:endParaRPr lang="nl-NL" sz="2400" dirty="0">
              <a:solidFill>
                <a:srgbClr val="0000FF"/>
              </a:solidFill>
              <a:latin typeface="Arial Narrow" pitchFamily="34" charset="0"/>
            </a:endParaRPr>
          </a:p>
          <a:p>
            <a:pPr eaLnBrk="0" hangingPunct="0">
              <a:lnSpc>
                <a:spcPts val="2000"/>
              </a:lnSpc>
            </a:pPr>
            <a:r>
              <a:rPr lang="nl-NL" sz="2400" b="1" dirty="0" smtClean="0">
                <a:solidFill>
                  <a:srgbClr val="3333FF"/>
                </a:solidFill>
                <a:latin typeface="Arial" charset="0"/>
                <a:cs typeface="Arial" charset="0"/>
              </a:rPr>
              <a:t>Art </a:t>
            </a:r>
            <a:r>
              <a:rPr lang="nl-NL" sz="2400" b="1" dirty="0">
                <a:solidFill>
                  <a:srgbClr val="3333FF"/>
                </a:solidFill>
                <a:latin typeface="Arial" charset="0"/>
                <a:cs typeface="Arial" charset="0"/>
              </a:rPr>
              <a:t>holds a PhD from Michigan State University, has been a SAS user </a:t>
            </a:r>
            <a:r>
              <a:rPr lang="nl-NL" sz="2400" b="1" dirty="0" smtClean="0">
                <a:solidFill>
                  <a:srgbClr val="3333FF"/>
                </a:solidFill>
                <a:latin typeface="Arial" charset="0"/>
                <a:cs typeface="Arial" charset="0"/>
              </a:rPr>
              <a:t>since 1974, </a:t>
            </a:r>
            <a:r>
              <a:rPr lang="nl-NL" sz="2400" b="1" dirty="0">
                <a:solidFill>
                  <a:srgbClr val="3333FF"/>
                </a:solidFill>
                <a:latin typeface="Arial" charset="0"/>
                <a:cs typeface="Arial" charset="0"/>
              </a:rPr>
              <a:t>is president of the Toronto Area SAS </a:t>
            </a:r>
            <a:r>
              <a:rPr lang="nl-NL" sz="2400" b="1" dirty="0" smtClean="0">
                <a:solidFill>
                  <a:srgbClr val="3333FF"/>
                </a:solidFill>
                <a:latin typeface="Arial" charset="0"/>
                <a:cs typeface="Arial" charset="0"/>
              </a:rPr>
              <a:t>Society and has received such recognitions as the SAS </a:t>
            </a:r>
            <a:r>
              <a:rPr lang="nl-NL" sz="2400" b="1" dirty="0">
                <a:solidFill>
                  <a:srgbClr val="3333FF"/>
                </a:solidFill>
                <a:latin typeface="Arial" charset="0"/>
                <a:cs typeface="Arial" charset="0"/>
              </a:rPr>
              <a:t>Customer Value Award </a:t>
            </a:r>
            <a:r>
              <a:rPr lang="nl-NL" sz="2400" b="1" dirty="0" smtClean="0">
                <a:solidFill>
                  <a:srgbClr val="3333FF"/>
                </a:solidFill>
                <a:latin typeface="Arial" charset="0"/>
                <a:cs typeface="Arial" charset="0"/>
              </a:rPr>
              <a:t>(1999), SAS-L </a:t>
            </a:r>
            <a:r>
              <a:rPr lang="nl-NL" sz="2400" b="1" dirty="0">
                <a:solidFill>
                  <a:srgbClr val="3333FF"/>
                </a:solidFill>
                <a:latin typeface="Arial" charset="0"/>
                <a:cs typeface="Arial" charset="0"/>
              </a:rPr>
              <a:t>Hall of </a:t>
            </a:r>
            <a:r>
              <a:rPr lang="nl-NL" sz="2400" b="1" dirty="0" smtClean="0">
                <a:solidFill>
                  <a:srgbClr val="3333FF"/>
                </a:solidFill>
                <a:latin typeface="Arial" charset="0"/>
                <a:cs typeface="Arial" charset="0"/>
              </a:rPr>
              <a:t>Fame (2011), SAS Circle of Excellence (2012) and, in 2012, was recognized as being the first SAS user to have been awarded more than 10,000 points on the SAS Discussion Forums</a:t>
            </a:r>
            <a:endParaRPr lang="nl-NL" sz="2400" b="1" dirty="0">
              <a:solidFill>
                <a:srgbClr val="3333FF"/>
              </a:solidFill>
              <a:latin typeface="Arial" charset="0"/>
              <a:cs typeface="Arial" charset="0"/>
            </a:endParaRPr>
          </a:p>
        </p:txBody>
      </p:sp>
      <p:sp>
        <p:nvSpPr>
          <p:cNvPr id="6" name="Title 3"/>
          <p:cNvSpPr txBox="1">
            <a:spLocks/>
          </p:cNvSpPr>
          <p:nvPr/>
        </p:nvSpPr>
        <p:spPr bwMode="auto">
          <a:xfrm>
            <a:off x="249846" y="1584309"/>
            <a:ext cx="8021037" cy="501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algn="l" rtl="0" fontAlgn="base">
              <a:lnSpc>
                <a:spcPct val="83000"/>
              </a:lnSpc>
              <a:spcBef>
                <a:spcPct val="0"/>
              </a:spcBef>
              <a:spcAft>
                <a:spcPct val="0"/>
              </a:spcAft>
              <a:defRPr sz="3600" b="1">
                <a:solidFill>
                  <a:srgbClr val="408F3A"/>
                </a:solidFill>
                <a:latin typeface="+mj-lt"/>
                <a:ea typeface="+mj-ea"/>
                <a:cs typeface="+mj-cs"/>
              </a:defRPr>
            </a:lvl1pPr>
            <a:lvl2pPr algn="l" rtl="0" fontAlgn="base">
              <a:lnSpc>
                <a:spcPct val="83000"/>
              </a:lnSpc>
              <a:spcBef>
                <a:spcPct val="0"/>
              </a:spcBef>
              <a:spcAft>
                <a:spcPct val="0"/>
              </a:spcAft>
              <a:defRPr sz="3600" b="1">
                <a:solidFill>
                  <a:srgbClr val="408F3A"/>
                </a:solidFill>
                <a:latin typeface="Arial Narrow" pitchFamily="34" charset="0"/>
                <a:ea typeface="ＭＳ Ｐゴシック" pitchFamily="34" charset="-128"/>
              </a:defRPr>
            </a:lvl2pPr>
            <a:lvl3pPr algn="l" rtl="0" fontAlgn="base">
              <a:lnSpc>
                <a:spcPct val="83000"/>
              </a:lnSpc>
              <a:spcBef>
                <a:spcPct val="0"/>
              </a:spcBef>
              <a:spcAft>
                <a:spcPct val="0"/>
              </a:spcAft>
              <a:defRPr sz="3600" b="1">
                <a:solidFill>
                  <a:srgbClr val="408F3A"/>
                </a:solidFill>
                <a:latin typeface="Arial Narrow" pitchFamily="34" charset="0"/>
                <a:ea typeface="ＭＳ Ｐゴシック" pitchFamily="34" charset="-128"/>
              </a:defRPr>
            </a:lvl3pPr>
            <a:lvl4pPr algn="l" rtl="0" fontAlgn="base">
              <a:lnSpc>
                <a:spcPct val="83000"/>
              </a:lnSpc>
              <a:spcBef>
                <a:spcPct val="0"/>
              </a:spcBef>
              <a:spcAft>
                <a:spcPct val="0"/>
              </a:spcAft>
              <a:defRPr sz="3600" b="1">
                <a:solidFill>
                  <a:srgbClr val="408F3A"/>
                </a:solidFill>
                <a:latin typeface="Arial Narrow" pitchFamily="34" charset="0"/>
                <a:ea typeface="ＭＳ Ｐゴシック" pitchFamily="34" charset="-128"/>
              </a:defRPr>
            </a:lvl4pPr>
            <a:lvl5pPr algn="l" rtl="0" fontAlgn="base">
              <a:lnSpc>
                <a:spcPct val="83000"/>
              </a:lnSpc>
              <a:spcBef>
                <a:spcPct val="0"/>
              </a:spcBef>
              <a:spcAft>
                <a:spcPct val="0"/>
              </a:spcAft>
              <a:defRPr sz="3600" b="1">
                <a:solidFill>
                  <a:srgbClr val="408F3A"/>
                </a:solidFill>
                <a:latin typeface="Arial Narrow" pitchFamily="34" charset="0"/>
                <a:ea typeface="ＭＳ Ｐゴシック" pitchFamily="34" charset="-128"/>
              </a:defRPr>
            </a:lvl5pPr>
            <a:lvl6pPr marL="457200" algn="l" rtl="0" fontAlgn="base">
              <a:lnSpc>
                <a:spcPct val="83000"/>
              </a:lnSpc>
              <a:spcBef>
                <a:spcPct val="0"/>
              </a:spcBef>
              <a:spcAft>
                <a:spcPct val="0"/>
              </a:spcAft>
              <a:defRPr sz="3600" b="1">
                <a:solidFill>
                  <a:srgbClr val="408F3A"/>
                </a:solidFill>
                <a:latin typeface="Arial Narrow" pitchFamily="34" charset="0"/>
                <a:ea typeface="ＭＳ Ｐゴシック" pitchFamily="34" charset="-128"/>
              </a:defRPr>
            </a:lvl6pPr>
            <a:lvl7pPr marL="914400" algn="l" rtl="0" fontAlgn="base">
              <a:lnSpc>
                <a:spcPct val="83000"/>
              </a:lnSpc>
              <a:spcBef>
                <a:spcPct val="0"/>
              </a:spcBef>
              <a:spcAft>
                <a:spcPct val="0"/>
              </a:spcAft>
              <a:defRPr sz="3600" b="1">
                <a:solidFill>
                  <a:srgbClr val="408F3A"/>
                </a:solidFill>
                <a:latin typeface="Arial Narrow" pitchFamily="34" charset="0"/>
                <a:ea typeface="ＭＳ Ｐゴシック" pitchFamily="34" charset="-128"/>
              </a:defRPr>
            </a:lvl7pPr>
            <a:lvl8pPr marL="1371600" algn="l" rtl="0" fontAlgn="base">
              <a:lnSpc>
                <a:spcPct val="83000"/>
              </a:lnSpc>
              <a:spcBef>
                <a:spcPct val="0"/>
              </a:spcBef>
              <a:spcAft>
                <a:spcPct val="0"/>
              </a:spcAft>
              <a:defRPr sz="3600" b="1">
                <a:solidFill>
                  <a:srgbClr val="408F3A"/>
                </a:solidFill>
                <a:latin typeface="Arial Narrow" pitchFamily="34" charset="0"/>
                <a:ea typeface="ＭＳ Ｐゴシック" pitchFamily="34" charset="-128"/>
              </a:defRPr>
            </a:lvl8pPr>
            <a:lvl9pPr marL="1828800" algn="l" rtl="0" fontAlgn="base">
              <a:lnSpc>
                <a:spcPct val="83000"/>
              </a:lnSpc>
              <a:spcBef>
                <a:spcPct val="0"/>
              </a:spcBef>
              <a:spcAft>
                <a:spcPct val="0"/>
              </a:spcAft>
              <a:defRPr sz="3600" b="1">
                <a:solidFill>
                  <a:srgbClr val="408F3A"/>
                </a:solidFill>
                <a:latin typeface="Arial Narrow" pitchFamily="34" charset="0"/>
                <a:ea typeface="ＭＳ Ｐゴシック" pitchFamily="34" charset="-128"/>
              </a:defRPr>
            </a:lvl9pPr>
          </a:lstStyle>
          <a:p>
            <a:r>
              <a:rPr lang="en-US" sz="3200" dirty="0">
                <a:solidFill>
                  <a:srgbClr val="B82672"/>
                </a:solidFill>
                <a:effectLst>
                  <a:outerShdw blurRad="38100" dist="38100" dir="2700000" algn="tl">
                    <a:srgbClr val="000000">
                      <a:alpha val="43137"/>
                    </a:srgbClr>
                  </a:outerShdw>
                </a:effectLst>
                <a:ea typeface="ＭＳ Ｐゴシック" pitchFamily="34" charset="-128"/>
              </a:rPr>
              <a:t>A Better Way </a:t>
            </a:r>
            <a:r>
              <a:rPr lang="en-US" sz="3200" dirty="0" smtClean="0">
                <a:solidFill>
                  <a:srgbClr val="B82672"/>
                </a:solidFill>
                <a:effectLst>
                  <a:outerShdw blurRad="38100" dist="38100" dir="2700000" algn="tl">
                    <a:srgbClr val="000000">
                      <a:alpha val="43137"/>
                    </a:srgbClr>
                  </a:outerShdw>
                </a:effectLst>
                <a:ea typeface="ＭＳ Ｐゴシック" pitchFamily="34" charset="-128"/>
              </a:rPr>
              <a:t>to </a:t>
            </a:r>
            <a:r>
              <a:rPr lang="en-US" sz="3200" dirty="0">
                <a:solidFill>
                  <a:srgbClr val="B82672"/>
                </a:solidFill>
                <a:effectLst>
                  <a:outerShdw blurRad="38100" dist="38100" dir="2700000" algn="tl">
                    <a:srgbClr val="000000">
                      <a:alpha val="43137"/>
                    </a:srgbClr>
                  </a:outerShdw>
                </a:effectLst>
                <a:ea typeface="ＭＳ Ｐゴシック" pitchFamily="34" charset="-128"/>
              </a:rPr>
              <a:t>Flip (</a:t>
            </a:r>
            <a:r>
              <a:rPr lang="en-US" sz="3200" dirty="0" smtClean="0">
                <a:solidFill>
                  <a:srgbClr val="B82672"/>
                </a:solidFill>
                <a:effectLst>
                  <a:outerShdw blurRad="38100" dist="38100" dir="2700000" algn="tl">
                    <a:srgbClr val="000000">
                      <a:alpha val="43137"/>
                    </a:srgbClr>
                  </a:outerShdw>
                </a:effectLst>
                <a:ea typeface="ＭＳ Ｐゴシック" pitchFamily="34" charset="-128"/>
              </a:rPr>
              <a:t>Transpose) a </a:t>
            </a:r>
            <a:r>
              <a:rPr lang="en-US" sz="3200" dirty="0">
                <a:solidFill>
                  <a:srgbClr val="B82672"/>
                </a:solidFill>
                <a:effectLst>
                  <a:outerShdw blurRad="38100" dist="38100" dir="2700000" algn="tl">
                    <a:srgbClr val="000000">
                      <a:alpha val="43137"/>
                    </a:srgbClr>
                  </a:outerShdw>
                </a:effectLst>
                <a:ea typeface="ＭＳ Ｐゴシック" pitchFamily="34" charset="-128"/>
              </a:rPr>
              <a:t>SAS</a:t>
            </a:r>
            <a:r>
              <a:rPr lang="en-US" sz="3200" baseline="30000" dirty="0">
                <a:solidFill>
                  <a:srgbClr val="B82672"/>
                </a:solidFill>
              </a:rPr>
              <a:t>®</a:t>
            </a:r>
            <a:r>
              <a:rPr lang="en-US" sz="3200" dirty="0">
                <a:solidFill>
                  <a:srgbClr val="B82672"/>
                </a:solidFill>
                <a:effectLst>
                  <a:outerShdw blurRad="38100" dist="38100" dir="2700000" algn="tl">
                    <a:srgbClr val="000000">
                      <a:alpha val="43137"/>
                    </a:srgbClr>
                  </a:outerShdw>
                </a:effectLst>
                <a:ea typeface="ＭＳ Ｐゴシック" pitchFamily="34" charset="-128"/>
              </a:rPr>
              <a:t> Dataset</a:t>
            </a:r>
            <a:endParaRPr lang="nl-NL" sz="3200" b="0" dirty="0">
              <a:solidFill>
                <a:srgbClr val="B82672"/>
              </a:solidFill>
            </a:endParaRPr>
          </a:p>
        </p:txBody>
      </p:sp>
      <p:pic>
        <p:nvPicPr>
          <p:cNvPr id="7178" name="Picture 10" descr="E:\SASForum\2012\Bios\040.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3715" y="2390014"/>
            <a:ext cx="966788" cy="1092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p:zoom/>
      </p:transition>
    </mc:Choice>
    <mc:Fallback xmlns="">
      <p:transition spd="slow">
        <p:zo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3"/>
          <p:cNvSpPr txBox="1">
            <a:spLocks/>
          </p:cNvSpPr>
          <p:nvPr/>
        </p:nvSpPr>
        <p:spPr>
          <a:xfrm>
            <a:off x="4116" y="1484493"/>
            <a:ext cx="9139884" cy="554383"/>
          </a:xfrm>
          <a:prstGeom prst="rect">
            <a:avLst/>
          </a:prstGeom>
        </p:spPr>
        <p:txBody>
          <a:bodyPr/>
          <a:lst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a:lstStyle>
          <a:p>
            <a:pPr algn="ctr"/>
            <a:r>
              <a:rPr lang="en-US" sz="3200" dirty="0" smtClean="0">
                <a:solidFill>
                  <a:srgbClr val="3333FF"/>
                </a:solidFill>
                <a:ea typeface="ＭＳ Ｐゴシック" pitchFamily="34" charset="-128"/>
              </a:rPr>
              <a:t>to:</a:t>
            </a:r>
            <a:endParaRPr lang="en-US" sz="2400" dirty="0" smtClean="0">
              <a:solidFill>
                <a:srgbClr val="3333FF"/>
              </a:solidFill>
              <a:ea typeface="ＭＳ Ｐゴシック" pitchFamily="34" charset="-128"/>
            </a:endParaRPr>
          </a:p>
        </p:txBody>
      </p:sp>
      <p:graphicFrame>
        <p:nvGraphicFramePr>
          <p:cNvPr id="6" name="Table 5"/>
          <p:cNvGraphicFramePr>
            <a:graphicFrameLocks noGrp="1"/>
          </p:cNvGraphicFramePr>
          <p:nvPr>
            <p:extLst>
              <p:ext uri="{D42A27DB-BD31-4B8C-83A1-F6EECF244321}">
                <p14:modId xmlns:p14="http://schemas.microsoft.com/office/powerpoint/2010/main" val="2500591183"/>
              </p:ext>
            </p:extLst>
          </p:nvPr>
        </p:nvGraphicFramePr>
        <p:xfrm>
          <a:off x="473545" y="2572922"/>
          <a:ext cx="8201025" cy="1565910"/>
        </p:xfrm>
        <a:graphic>
          <a:graphicData uri="http://schemas.openxmlformats.org/drawingml/2006/table">
            <a:tbl>
              <a:tblPr/>
              <a:tblGrid>
                <a:gridCol w="911225"/>
                <a:gridCol w="911225"/>
                <a:gridCol w="911225"/>
                <a:gridCol w="911225"/>
                <a:gridCol w="911225"/>
                <a:gridCol w="911225"/>
                <a:gridCol w="911225"/>
                <a:gridCol w="911225"/>
                <a:gridCol w="911225"/>
              </a:tblGrid>
              <a:tr h="0">
                <a:tc>
                  <a:txBody>
                    <a:bodyPr/>
                    <a:lstStyle/>
                    <a:p>
                      <a:pPr fontAlgn="t"/>
                      <a:r>
                        <a:rPr lang="en-CA" b="1" i="0" dirty="0" smtClean="0">
                          <a:solidFill>
                            <a:schemeClr val="bg1"/>
                          </a:solidFill>
                          <a:effectLst/>
                          <a:latin typeface="Arial"/>
                        </a:rPr>
                        <a:t>idnum</a:t>
                      </a:r>
                      <a:endParaRPr lang="en-CA" b="1" i="0" dirty="0">
                        <a:solidFill>
                          <a:schemeClr val="bg1"/>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007DC3"/>
                    </a:solidFill>
                  </a:tcPr>
                </a:tc>
                <a:tc>
                  <a:txBody>
                    <a:bodyPr/>
                    <a:lstStyle/>
                    <a:p>
                      <a:pPr fontAlgn="t"/>
                      <a:r>
                        <a:rPr lang="en-CA" b="1" i="0" dirty="0" smtClean="0">
                          <a:solidFill>
                            <a:schemeClr val="bg1"/>
                          </a:solidFill>
                          <a:effectLst/>
                          <a:latin typeface="Arial"/>
                        </a:rPr>
                        <a:t>var1</a:t>
                      </a:r>
                    </a:p>
                    <a:p>
                      <a:pPr fontAlgn="t"/>
                      <a:r>
                        <a:rPr lang="en-CA" b="1" i="0" dirty="0" smtClean="0">
                          <a:solidFill>
                            <a:schemeClr val="bg1"/>
                          </a:solidFill>
                          <a:effectLst/>
                          <a:latin typeface="Arial"/>
                        </a:rPr>
                        <a:t>Qtr1</a:t>
                      </a:r>
                      <a:endParaRPr lang="en-CA" b="1" i="0" dirty="0">
                        <a:solidFill>
                          <a:schemeClr val="bg1"/>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007DC3"/>
                    </a:solidFill>
                  </a:tcPr>
                </a:tc>
                <a:tc>
                  <a:txBody>
                    <a:bodyPr/>
                    <a:lstStyle/>
                    <a:p>
                      <a:pPr fontAlgn="t"/>
                      <a:r>
                        <a:rPr lang="en-CA" b="1" i="0" dirty="0" smtClean="0">
                          <a:solidFill>
                            <a:schemeClr val="bg1"/>
                          </a:solidFill>
                          <a:effectLst/>
                          <a:latin typeface="Arial"/>
                        </a:rPr>
                        <a:t>var2</a:t>
                      </a:r>
                    </a:p>
                    <a:p>
                      <a:pPr fontAlgn="t"/>
                      <a:r>
                        <a:rPr lang="en-CA" b="1" i="0" dirty="0" smtClean="0">
                          <a:solidFill>
                            <a:schemeClr val="bg1"/>
                          </a:solidFill>
                          <a:effectLst/>
                          <a:latin typeface="Arial"/>
                        </a:rPr>
                        <a:t>Qtr1</a:t>
                      </a:r>
                      <a:endParaRPr lang="en-CA" b="1" i="0" dirty="0">
                        <a:solidFill>
                          <a:schemeClr val="bg1"/>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007DC3"/>
                    </a:solidFill>
                  </a:tcPr>
                </a:tc>
                <a:tc>
                  <a:txBody>
                    <a:bodyPr/>
                    <a:lstStyle/>
                    <a:p>
                      <a:pPr fontAlgn="t"/>
                      <a:r>
                        <a:rPr lang="en-CA" b="1" i="0" dirty="0" smtClean="0">
                          <a:solidFill>
                            <a:schemeClr val="bg1"/>
                          </a:solidFill>
                          <a:effectLst/>
                          <a:latin typeface="Arial"/>
                        </a:rPr>
                        <a:t>var1</a:t>
                      </a:r>
                    </a:p>
                    <a:p>
                      <a:pPr fontAlgn="t"/>
                      <a:r>
                        <a:rPr lang="en-CA" b="1" i="0" dirty="0" smtClean="0">
                          <a:solidFill>
                            <a:schemeClr val="bg1"/>
                          </a:solidFill>
                          <a:effectLst/>
                          <a:latin typeface="Arial"/>
                        </a:rPr>
                        <a:t>Qtr2</a:t>
                      </a:r>
                      <a:endParaRPr lang="en-CA" b="1" i="0" dirty="0">
                        <a:solidFill>
                          <a:schemeClr val="bg1"/>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007DC3"/>
                    </a:solidFill>
                  </a:tcPr>
                </a:tc>
                <a:tc>
                  <a:txBody>
                    <a:bodyPr/>
                    <a:lstStyle/>
                    <a:p>
                      <a:pPr fontAlgn="t"/>
                      <a:r>
                        <a:rPr lang="en-CA" b="1" i="0" dirty="0" smtClean="0">
                          <a:solidFill>
                            <a:schemeClr val="bg1"/>
                          </a:solidFill>
                          <a:effectLst/>
                          <a:latin typeface="Arial"/>
                        </a:rPr>
                        <a:t>var2</a:t>
                      </a:r>
                    </a:p>
                    <a:p>
                      <a:pPr fontAlgn="t"/>
                      <a:r>
                        <a:rPr lang="en-CA" b="1" i="0" dirty="0" smtClean="0">
                          <a:solidFill>
                            <a:schemeClr val="bg1"/>
                          </a:solidFill>
                          <a:effectLst/>
                          <a:latin typeface="Arial"/>
                        </a:rPr>
                        <a:t>Qtr2</a:t>
                      </a:r>
                      <a:endParaRPr lang="en-CA" b="1" i="0" dirty="0">
                        <a:solidFill>
                          <a:schemeClr val="bg1"/>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007DC3"/>
                    </a:solidFill>
                  </a:tcPr>
                </a:tc>
                <a:tc>
                  <a:txBody>
                    <a:bodyPr/>
                    <a:lstStyle/>
                    <a:p>
                      <a:pPr fontAlgn="t"/>
                      <a:r>
                        <a:rPr lang="en-CA" b="1" i="0" dirty="0" smtClean="0">
                          <a:solidFill>
                            <a:schemeClr val="bg1"/>
                          </a:solidFill>
                          <a:effectLst/>
                          <a:latin typeface="Arial"/>
                        </a:rPr>
                        <a:t>var1</a:t>
                      </a:r>
                    </a:p>
                    <a:p>
                      <a:pPr fontAlgn="t"/>
                      <a:r>
                        <a:rPr lang="en-CA" b="1" i="0" dirty="0" smtClean="0">
                          <a:solidFill>
                            <a:schemeClr val="bg1"/>
                          </a:solidFill>
                          <a:effectLst/>
                          <a:latin typeface="Arial"/>
                        </a:rPr>
                        <a:t>Qtr3</a:t>
                      </a:r>
                      <a:endParaRPr lang="en-CA" b="1" i="0" dirty="0">
                        <a:solidFill>
                          <a:schemeClr val="bg1"/>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007DC3"/>
                    </a:solidFill>
                  </a:tcPr>
                </a:tc>
                <a:tc>
                  <a:txBody>
                    <a:bodyPr/>
                    <a:lstStyle/>
                    <a:p>
                      <a:pPr fontAlgn="t"/>
                      <a:r>
                        <a:rPr lang="en-CA" b="1" i="0" dirty="0" smtClean="0">
                          <a:solidFill>
                            <a:schemeClr val="bg1"/>
                          </a:solidFill>
                          <a:effectLst/>
                          <a:latin typeface="Arial"/>
                        </a:rPr>
                        <a:t>var2</a:t>
                      </a:r>
                    </a:p>
                    <a:p>
                      <a:pPr fontAlgn="t"/>
                      <a:r>
                        <a:rPr lang="en-CA" b="1" i="0" dirty="0" smtClean="0">
                          <a:solidFill>
                            <a:schemeClr val="bg1"/>
                          </a:solidFill>
                          <a:effectLst/>
                          <a:latin typeface="Arial"/>
                        </a:rPr>
                        <a:t>Qtr3</a:t>
                      </a:r>
                      <a:endParaRPr lang="en-CA" b="1" i="0" dirty="0">
                        <a:solidFill>
                          <a:schemeClr val="bg1"/>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007DC3"/>
                    </a:solidFill>
                  </a:tcPr>
                </a:tc>
                <a:tc>
                  <a:txBody>
                    <a:bodyPr/>
                    <a:lstStyle/>
                    <a:p>
                      <a:pPr fontAlgn="t"/>
                      <a:r>
                        <a:rPr lang="en-CA" b="1" i="0" dirty="0" smtClean="0">
                          <a:solidFill>
                            <a:schemeClr val="bg1"/>
                          </a:solidFill>
                          <a:effectLst/>
                          <a:latin typeface="Arial"/>
                        </a:rPr>
                        <a:t>var1</a:t>
                      </a:r>
                    </a:p>
                    <a:p>
                      <a:pPr fontAlgn="t"/>
                      <a:r>
                        <a:rPr lang="en-CA" b="1" i="0" dirty="0" smtClean="0">
                          <a:solidFill>
                            <a:schemeClr val="bg1"/>
                          </a:solidFill>
                          <a:effectLst/>
                          <a:latin typeface="Arial"/>
                        </a:rPr>
                        <a:t>Qtr4</a:t>
                      </a:r>
                      <a:endParaRPr lang="en-CA" b="1" i="0" dirty="0">
                        <a:solidFill>
                          <a:schemeClr val="bg1"/>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007DC3"/>
                    </a:solidFill>
                  </a:tcPr>
                </a:tc>
                <a:tc>
                  <a:txBody>
                    <a:bodyPr/>
                    <a:lstStyle/>
                    <a:p>
                      <a:pPr fontAlgn="t"/>
                      <a:r>
                        <a:rPr lang="en-CA" b="1" i="0" dirty="0" smtClean="0">
                          <a:solidFill>
                            <a:schemeClr val="bg1"/>
                          </a:solidFill>
                          <a:effectLst/>
                          <a:latin typeface="Arial"/>
                        </a:rPr>
                        <a:t>var2</a:t>
                      </a:r>
                    </a:p>
                    <a:p>
                      <a:pPr fontAlgn="t"/>
                      <a:r>
                        <a:rPr lang="en-CA" b="1" i="0" dirty="0" smtClean="0">
                          <a:solidFill>
                            <a:schemeClr val="bg1"/>
                          </a:solidFill>
                          <a:effectLst/>
                          <a:latin typeface="Arial"/>
                        </a:rPr>
                        <a:t>Qtr4</a:t>
                      </a:r>
                      <a:endParaRPr lang="en-CA" b="1" i="0" dirty="0">
                        <a:solidFill>
                          <a:schemeClr val="bg1"/>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007DC3"/>
                    </a:solidFill>
                  </a:tcPr>
                </a:tc>
              </a:tr>
              <a:tr h="0">
                <a:tc>
                  <a:txBody>
                    <a:bodyPr/>
                    <a:lstStyle/>
                    <a:p>
                      <a:pPr fontAlgn="t"/>
                      <a:r>
                        <a:rPr lang="en-CA" sz="2400" b="0" i="0" dirty="0">
                          <a:solidFill>
                            <a:srgbClr val="000000"/>
                          </a:solidFill>
                          <a:effectLst/>
                          <a:latin typeface="Arial"/>
                        </a:rPr>
                        <a:t>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dirty="0">
                          <a:solidFill>
                            <a:srgbClr val="000000"/>
                          </a:solidFill>
                          <a:effectLst/>
                          <a:latin typeface="Arial"/>
                        </a:rPr>
                        <a:t>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dirty="0">
                          <a:solidFill>
                            <a:srgbClr val="000000"/>
                          </a:solidFill>
                          <a:effectLst/>
                          <a:latin typeface="Arial"/>
                        </a:rPr>
                        <a:t>SD</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dirty="0">
                          <a:solidFill>
                            <a:srgbClr val="000000"/>
                          </a:solidFill>
                          <a:effectLst/>
                          <a:latin typeface="Arial"/>
                        </a:rPr>
                        <a:t>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dirty="0">
                          <a:solidFill>
                            <a:srgbClr val="000000"/>
                          </a:solidFill>
                          <a:effectLst/>
                          <a:latin typeface="Arial"/>
                        </a:rPr>
                        <a:t>EF</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dirty="0">
                          <a:solidFill>
                            <a:srgbClr val="000000"/>
                          </a:solidFill>
                          <a:effectLst/>
                          <a:latin typeface="Arial"/>
                        </a:rPr>
                        <a:t>3</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dirty="0">
                          <a:solidFill>
                            <a:srgbClr val="000000"/>
                          </a:solidFill>
                          <a:effectLst/>
                          <a:latin typeface="Arial"/>
                        </a:rPr>
                        <a:t>HK</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dirty="0">
                          <a:solidFill>
                            <a:srgbClr val="000000"/>
                          </a:solidFill>
                          <a:effectLst/>
                          <a:latin typeface="Arial"/>
                        </a:rPr>
                        <a:t>4</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dirty="0">
                          <a:solidFill>
                            <a:srgbClr val="000000"/>
                          </a:solidFill>
                          <a:effectLst/>
                          <a:latin typeface="Arial"/>
                        </a:rPr>
                        <a:t>HL</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r>
              <a:tr h="0">
                <a:tc>
                  <a:txBody>
                    <a:bodyPr/>
                    <a:lstStyle/>
                    <a:p>
                      <a:pPr fontAlgn="t"/>
                      <a:r>
                        <a:rPr lang="en-CA" sz="2400" b="0" i="0" dirty="0">
                          <a:solidFill>
                            <a:srgbClr val="000000"/>
                          </a:solidFill>
                          <a:effectLst/>
                          <a:latin typeface="Arial"/>
                        </a:rPr>
                        <a:t>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E9E9E9"/>
                    </a:solidFill>
                  </a:tcPr>
                </a:tc>
                <a:tc>
                  <a:txBody>
                    <a:bodyPr/>
                    <a:lstStyle/>
                    <a:p>
                      <a:pPr fontAlgn="t"/>
                      <a:r>
                        <a:rPr lang="en-CA" sz="2400" b="0" i="0" dirty="0">
                          <a:solidFill>
                            <a:srgbClr val="000000"/>
                          </a:solidFill>
                          <a:effectLst/>
                          <a:latin typeface="Arial"/>
                        </a:rPr>
                        <a:t>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E9E9E9"/>
                    </a:solidFill>
                  </a:tcPr>
                </a:tc>
                <a:tc>
                  <a:txBody>
                    <a:bodyPr/>
                    <a:lstStyle/>
                    <a:p>
                      <a:pPr fontAlgn="t"/>
                      <a:r>
                        <a:rPr lang="en-CA" sz="2400" b="0" i="0" dirty="0">
                          <a:solidFill>
                            <a:srgbClr val="000000"/>
                          </a:solidFill>
                          <a:effectLst/>
                          <a:latin typeface="Arial"/>
                        </a:rPr>
                        <a:t>GH</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E9E9E9"/>
                    </a:solidFill>
                  </a:tcPr>
                </a:tc>
                <a:tc>
                  <a:txBody>
                    <a:bodyPr/>
                    <a:lstStyle/>
                    <a:p>
                      <a:pPr fontAlgn="t"/>
                      <a:r>
                        <a:rPr lang="en-CA" sz="2400" b="0" i="0" dirty="0">
                          <a:solidFill>
                            <a:srgbClr val="000000"/>
                          </a:solidFill>
                          <a:effectLst/>
                          <a:latin typeface="Arial"/>
                        </a:rPr>
                        <a:t>6</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E9E9E9"/>
                    </a:solidFill>
                  </a:tcPr>
                </a:tc>
                <a:tc>
                  <a:txBody>
                    <a:bodyPr/>
                    <a:lstStyle/>
                    <a:p>
                      <a:pPr fontAlgn="t"/>
                      <a:r>
                        <a:rPr lang="en-CA" sz="2400" b="0" i="0" dirty="0">
                          <a:solidFill>
                            <a:srgbClr val="000000"/>
                          </a:solidFill>
                          <a:effectLst/>
                          <a:latin typeface="Arial"/>
                        </a:rPr>
                        <a:t>MM</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E9E9E9"/>
                    </a:solidFill>
                  </a:tcPr>
                </a:tc>
                <a:tc>
                  <a:txBody>
                    <a:bodyPr/>
                    <a:lstStyle/>
                    <a:p>
                      <a:pPr fontAlgn="t"/>
                      <a:r>
                        <a:rPr lang="en-CA" sz="2400" b="0" i="0" dirty="0">
                          <a:solidFill>
                            <a:srgbClr val="000000"/>
                          </a:solidFill>
                          <a:effectLst/>
                          <a:latin typeface="Arial"/>
                        </a:rPr>
                        <a:t>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E9E9E9"/>
                    </a:solidFill>
                  </a:tcPr>
                </a:tc>
                <a:tc>
                  <a:txBody>
                    <a:bodyPr/>
                    <a:lstStyle/>
                    <a:p>
                      <a:pPr fontAlgn="t"/>
                      <a:r>
                        <a:rPr lang="en-CA" sz="2400" b="0" i="0" dirty="0">
                          <a:solidFill>
                            <a:srgbClr val="000000"/>
                          </a:solidFill>
                          <a:effectLst/>
                          <a:latin typeface="Arial"/>
                        </a:rPr>
                        <a:t>JH</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E9E9E9"/>
                    </a:solidFill>
                  </a:tcPr>
                </a:tc>
                <a:tc>
                  <a:txBody>
                    <a:bodyPr/>
                    <a:lstStyle/>
                    <a:p>
                      <a:pPr fontAlgn="t"/>
                      <a:r>
                        <a:rPr lang="en-CA" sz="2400" b="0" i="0" dirty="0">
                          <a:solidFill>
                            <a:srgbClr val="000000"/>
                          </a:solidFill>
                          <a:effectLst/>
                          <a:latin typeface="Arial"/>
                        </a:rPr>
                        <a:t>8</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E9E9E9"/>
                    </a:solidFill>
                  </a:tcPr>
                </a:tc>
                <a:tc>
                  <a:txBody>
                    <a:bodyPr/>
                    <a:lstStyle/>
                    <a:p>
                      <a:pPr fontAlgn="t"/>
                      <a:r>
                        <a:rPr lang="en-CA" sz="2400" b="0" i="0" dirty="0">
                          <a:solidFill>
                            <a:srgbClr val="000000"/>
                          </a:solidFill>
                          <a:effectLst/>
                          <a:latin typeface="Arial"/>
                        </a:rPr>
                        <a:t>MS</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E9E9E9"/>
                    </a:solidFill>
                  </a:tcPr>
                </a:tc>
              </a:tr>
            </a:tbl>
          </a:graphicData>
        </a:graphic>
      </p:graphicFrame>
      <p:sp>
        <p:nvSpPr>
          <p:cNvPr id="8" name="Title 3"/>
          <p:cNvSpPr txBox="1">
            <a:spLocks/>
          </p:cNvSpPr>
          <p:nvPr/>
        </p:nvSpPr>
        <p:spPr>
          <a:xfrm>
            <a:off x="0" y="232320"/>
            <a:ext cx="9144000" cy="607940"/>
          </a:xfrm>
          <a:prstGeom prst="rect">
            <a:avLst/>
          </a:prstGeom>
        </p:spPr>
        <p:txBody>
          <a:bodyPr/>
          <a:lst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a:lstStyle>
          <a:p>
            <a:pPr algn="ctr"/>
            <a:r>
              <a:rPr lang="en-US" sz="3200" dirty="0" smtClean="0">
                <a:solidFill>
                  <a:srgbClr val="B82672"/>
                </a:solidFill>
                <a:ea typeface="ＭＳ Ｐゴシック" pitchFamily="34" charset="-128"/>
              </a:rPr>
              <a:t>flipping a more complex SAS dataset</a:t>
            </a:r>
          </a:p>
        </p:txBody>
      </p:sp>
    </p:spTree>
    <p:extLst>
      <p:ext uri="{BB962C8B-B14F-4D97-AF65-F5344CB8AC3E}">
        <p14:creationId xmlns:p14="http://schemas.microsoft.com/office/powerpoint/2010/main" val="2290319392"/>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32249" y="2764716"/>
            <a:ext cx="6215448" cy="2246769"/>
          </a:xfrm>
          <a:prstGeom prst="rect">
            <a:avLst/>
          </a:prstGeom>
          <a:ln w="38100">
            <a:solidFill>
              <a:srgbClr val="022FEC"/>
            </a:solidFill>
          </a:ln>
        </p:spPr>
        <p:txBody>
          <a:bodyPr wrap="square">
            <a:spAutoFit/>
          </a:bodyPr>
          <a:lstStyle/>
          <a:p>
            <a:r>
              <a:rPr lang="en-CA" sz="2800" dirty="0">
                <a:solidFill>
                  <a:srgbClr val="3333FF"/>
                </a:solidFill>
              </a:rPr>
              <a:t>proc transpose data=have out=tall ;</a:t>
            </a:r>
          </a:p>
          <a:p>
            <a:r>
              <a:rPr lang="en-CA" sz="2800" dirty="0">
                <a:solidFill>
                  <a:srgbClr val="3333FF"/>
                </a:solidFill>
              </a:rPr>
              <a:t>  by </a:t>
            </a:r>
            <a:r>
              <a:rPr lang="en-CA" sz="2800" dirty="0" err="1" smtClean="0">
                <a:solidFill>
                  <a:srgbClr val="3333FF"/>
                </a:solidFill>
              </a:rPr>
              <a:t>idnum</a:t>
            </a:r>
            <a:r>
              <a:rPr lang="en-CA" sz="2800" dirty="0" smtClean="0">
                <a:solidFill>
                  <a:srgbClr val="3333FF"/>
                </a:solidFill>
              </a:rPr>
              <a:t> </a:t>
            </a:r>
            <a:r>
              <a:rPr lang="en-CA" sz="2800" dirty="0">
                <a:solidFill>
                  <a:srgbClr val="3333FF"/>
                </a:solidFill>
              </a:rPr>
              <a:t>date;</a:t>
            </a:r>
          </a:p>
          <a:p>
            <a:r>
              <a:rPr lang="en-CA" sz="2800" dirty="0">
                <a:solidFill>
                  <a:srgbClr val="3333FF"/>
                </a:solidFill>
              </a:rPr>
              <a:t>  </a:t>
            </a:r>
            <a:r>
              <a:rPr lang="en-CA" sz="2800" dirty="0" err="1">
                <a:solidFill>
                  <a:srgbClr val="3333FF"/>
                </a:solidFill>
              </a:rPr>
              <a:t>var</a:t>
            </a:r>
            <a:r>
              <a:rPr lang="en-CA" sz="2800" dirty="0">
                <a:solidFill>
                  <a:srgbClr val="3333FF"/>
                </a:solidFill>
              </a:rPr>
              <a:t> var1-var2;</a:t>
            </a:r>
          </a:p>
          <a:p>
            <a:r>
              <a:rPr lang="en-CA" sz="2800" dirty="0">
                <a:solidFill>
                  <a:srgbClr val="3333FF"/>
                </a:solidFill>
              </a:rPr>
              <a:t>  format date qtr1.;</a:t>
            </a:r>
          </a:p>
          <a:p>
            <a:r>
              <a:rPr lang="en-CA" sz="2800" dirty="0">
                <a:solidFill>
                  <a:srgbClr val="3333FF"/>
                </a:solidFill>
              </a:rPr>
              <a:t>run;</a:t>
            </a:r>
          </a:p>
        </p:txBody>
      </p:sp>
      <p:sp>
        <p:nvSpPr>
          <p:cNvPr id="7" name="Title 3"/>
          <p:cNvSpPr txBox="1">
            <a:spLocks/>
          </p:cNvSpPr>
          <p:nvPr/>
        </p:nvSpPr>
        <p:spPr>
          <a:xfrm>
            <a:off x="-8241" y="313005"/>
            <a:ext cx="9144000" cy="910310"/>
          </a:xfrm>
          <a:prstGeom prst="rect">
            <a:avLst/>
          </a:prstGeom>
        </p:spPr>
        <p:txBody>
          <a:bodyPr/>
          <a:lst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a:lstStyle>
          <a:p>
            <a:pPr algn="ctr"/>
            <a:r>
              <a:rPr lang="en-US" sz="3200" dirty="0" smtClean="0">
                <a:solidFill>
                  <a:srgbClr val="B82672"/>
                </a:solidFill>
                <a:ea typeface="ＭＳ Ｐゴシック" pitchFamily="34" charset="-128"/>
              </a:rPr>
              <a:t>Again, you could use PROC TRANSPOSE</a:t>
            </a:r>
          </a:p>
          <a:p>
            <a:pPr algn="ctr"/>
            <a:r>
              <a:rPr lang="en-US" sz="3200" dirty="0" smtClean="0">
                <a:solidFill>
                  <a:srgbClr val="B82672"/>
                </a:solidFill>
                <a:ea typeface="ＭＳ Ｐゴシック" pitchFamily="34" charset="-128"/>
              </a:rPr>
              <a:t>but it would require two steps</a:t>
            </a:r>
          </a:p>
        </p:txBody>
      </p:sp>
      <p:sp>
        <p:nvSpPr>
          <p:cNvPr id="6" name="Title 3"/>
          <p:cNvSpPr txBox="1">
            <a:spLocks/>
          </p:cNvSpPr>
          <p:nvPr/>
        </p:nvSpPr>
        <p:spPr>
          <a:xfrm>
            <a:off x="-4125" y="1602244"/>
            <a:ext cx="9144000" cy="910310"/>
          </a:xfrm>
          <a:prstGeom prst="rect">
            <a:avLst/>
          </a:prstGeom>
        </p:spPr>
        <p:txBody>
          <a:bodyPr/>
          <a:lst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a:lstStyle>
          <a:p>
            <a:pPr algn="ctr"/>
            <a:r>
              <a:rPr lang="en-US" sz="3200" dirty="0" smtClean="0">
                <a:solidFill>
                  <a:srgbClr val="25508F"/>
                </a:solidFill>
                <a:ea typeface="ＭＳ Ｐゴシック" pitchFamily="34" charset="-128"/>
              </a:rPr>
              <a:t>First you have to make the table even taller (i.e.,</a:t>
            </a:r>
          </a:p>
          <a:p>
            <a:pPr algn="ctr"/>
            <a:r>
              <a:rPr lang="en-US" sz="3200" dirty="0" smtClean="0">
                <a:solidFill>
                  <a:srgbClr val="25508F"/>
                </a:solidFill>
                <a:ea typeface="ＭＳ Ｐゴシック" pitchFamily="34" charset="-128"/>
              </a:rPr>
              <a:t> one record for each </a:t>
            </a:r>
            <a:r>
              <a:rPr lang="en-US" sz="3200" i="1" dirty="0" smtClean="0">
                <a:solidFill>
                  <a:srgbClr val="25508F"/>
                </a:solidFill>
                <a:ea typeface="ＭＳ Ｐゴシック" pitchFamily="34" charset="-128"/>
              </a:rPr>
              <a:t>by variable</a:t>
            </a:r>
            <a:r>
              <a:rPr lang="en-US" sz="3200" dirty="0" smtClean="0">
                <a:solidFill>
                  <a:srgbClr val="25508F"/>
                </a:solidFill>
                <a:ea typeface="ＭＳ Ｐゴシック" pitchFamily="34" charset="-128"/>
              </a:rPr>
              <a:t> and </a:t>
            </a:r>
            <a:r>
              <a:rPr lang="en-US" sz="3200" i="1" dirty="0" smtClean="0">
                <a:solidFill>
                  <a:srgbClr val="25508F"/>
                </a:solidFill>
                <a:ea typeface="ＭＳ Ｐゴシック" pitchFamily="34" charset="-128"/>
              </a:rPr>
              <a:t>var</a:t>
            </a:r>
            <a:r>
              <a:rPr lang="en-US" sz="3200" dirty="0" smtClean="0">
                <a:solidFill>
                  <a:srgbClr val="25508F"/>
                </a:solidFill>
                <a:ea typeface="ＭＳ Ｐゴシック" pitchFamily="34" charset="-128"/>
              </a:rPr>
              <a:t> combination)</a:t>
            </a:r>
          </a:p>
        </p:txBody>
      </p:sp>
    </p:spTree>
    <p:extLst>
      <p:ext uri="{BB962C8B-B14F-4D97-AF65-F5344CB8AC3E}">
        <p14:creationId xmlns:p14="http://schemas.microsoft.com/office/powerpoint/2010/main" val="3842701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6607" y="1126910"/>
            <a:ext cx="5553075"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3"/>
          <p:cNvSpPr txBox="1">
            <a:spLocks/>
          </p:cNvSpPr>
          <p:nvPr/>
        </p:nvSpPr>
        <p:spPr>
          <a:xfrm>
            <a:off x="-8241" y="125620"/>
            <a:ext cx="9144000" cy="862919"/>
          </a:xfrm>
          <a:prstGeom prst="rect">
            <a:avLst/>
          </a:prstGeom>
        </p:spPr>
        <p:txBody>
          <a:bodyPr/>
          <a:lst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a:lstStyle>
          <a:p>
            <a:pPr algn="ctr"/>
            <a:r>
              <a:rPr lang="en-US" sz="3200" dirty="0" smtClean="0">
                <a:solidFill>
                  <a:srgbClr val="B82672"/>
                </a:solidFill>
                <a:ea typeface="ＭＳ Ｐゴシック" pitchFamily="34" charset="-128"/>
              </a:rPr>
              <a:t>That will create a taller file</a:t>
            </a:r>
          </a:p>
          <a:p>
            <a:pPr algn="ctr"/>
            <a:r>
              <a:rPr lang="en-US" sz="3200" dirty="0" smtClean="0">
                <a:solidFill>
                  <a:srgbClr val="B82672"/>
                </a:solidFill>
                <a:ea typeface="ＭＳ Ｐゴシック" pitchFamily="34" charset="-128"/>
              </a:rPr>
              <a:t>(i.e., 1 record for each </a:t>
            </a:r>
            <a:r>
              <a:rPr lang="en-US" sz="3200" i="1" dirty="0" smtClean="0">
                <a:solidFill>
                  <a:srgbClr val="3333FF"/>
                </a:solidFill>
                <a:ea typeface="ＭＳ Ｐゴシック" pitchFamily="34" charset="-128"/>
              </a:rPr>
              <a:t>by</a:t>
            </a:r>
            <a:r>
              <a:rPr lang="en-US" sz="3200" dirty="0" smtClean="0">
                <a:solidFill>
                  <a:srgbClr val="B82672"/>
                </a:solidFill>
                <a:ea typeface="ＭＳ Ｐゴシック" pitchFamily="34" charset="-128"/>
              </a:rPr>
              <a:t> </a:t>
            </a:r>
            <a:r>
              <a:rPr lang="en-US" sz="3200" i="1" dirty="0" smtClean="0">
                <a:solidFill>
                  <a:srgbClr val="3333FF"/>
                </a:solidFill>
                <a:ea typeface="ＭＳ Ｐゴシック" pitchFamily="34" charset="-128"/>
              </a:rPr>
              <a:t>variable</a:t>
            </a:r>
            <a:r>
              <a:rPr lang="en-US" sz="3200" dirty="0" smtClean="0">
                <a:solidFill>
                  <a:srgbClr val="B82672"/>
                </a:solidFill>
                <a:ea typeface="ＭＳ Ｐゴシック" pitchFamily="34" charset="-128"/>
              </a:rPr>
              <a:t> and </a:t>
            </a:r>
            <a:r>
              <a:rPr lang="en-US" sz="3200" i="1" dirty="0" smtClean="0">
                <a:solidFill>
                  <a:srgbClr val="3333FF"/>
                </a:solidFill>
                <a:ea typeface="ＭＳ Ｐゴシック" pitchFamily="34" charset="-128"/>
              </a:rPr>
              <a:t>var</a:t>
            </a:r>
            <a:r>
              <a:rPr lang="en-US" sz="3200" dirty="0" smtClean="0">
                <a:solidFill>
                  <a:srgbClr val="B82672"/>
                </a:solidFill>
                <a:ea typeface="ＭＳ Ｐゴシック" pitchFamily="34" charset="-128"/>
              </a:rPr>
              <a:t> combination)</a:t>
            </a:r>
          </a:p>
        </p:txBody>
      </p:sp>
      <p:cxnSp>
        <p:nvCxnSpPr>
          <p:cNvPr id="8" name="Straight Arrow Connector 7"/>
          <p:cNvCxnSpPr/>
          <p:nvPr/>
        </p:nvCxnSpPr>
        <p:spPr bwMode="auto">
          <a:xfrm flipH="1">
            <a:off x="2767914" y="877330"/>
            <a:ext cx="1532237" cy="222421"/>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12" name="Rounded Rectangle 11"/>
          <p:cNvSpPr/>
          <p:nvPr/>
        </p:nvSpPr>
        <p:spPr bwMode="auto">
          <a:xfrm>
            <a:off x="1507524" y="1126910"/>
            <a:ext cx="4077730" cy="4594268"/>
          </a:xfrm>
          <a:prstGeom prst="round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smtClean="0">
              <a:ln>
                <a:noFill/>
              </a:ln>
              <a:solidFill>
                <a:srgbClr val="292929"/>
              </a:solidFill>
              <a:effectLst/>
              <a:latin typeface="Arial" charset="0"/>
            </a:endParaRPr>
          </a:p>
        </p:txBody>
      </p:sp>
    </p:spTree>
    <p:extLst>
      <p:ext uri="{BB962C8B-B14F-4D97-AF65-F5344CB8AC3E}">
        <p14:creationId xmlns:p14="http://schemas.microsoft.com/office/powerpoint/2010/main" val="374253494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6607" y="1126910"/>
            <a:ext cx="5553075"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7"/>
          <p:cNvCxnSpPr/>
          <p:nvPr/>
        </p:nvCxnSpPr>
        <p:spPr bwMode="auto">
          <a:xfrm flipH="1">
            <a:off x="6036285" y="864973"/>
            <a:ext cx="636360" cy="197707"/>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5" name="Rounded Rectangle 4"/>
          <p:cNvSpPr/>
          <p:nvPr/>
        </p:nvSpPr>
        <p:spPr bwMode="auto">
          <a:xfrm>
            <a:off x="5591431" y="1099751"/>
            <a:ext cx="1081214" cy="4621427"/>
          </a:xfrm>
          <a:prstGeom prst="round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smtClean="0">
              <a:ln>
                <a:noFill/>
              </a:ln>
              <a:solidFill>
                <a:srgbClr val="292929"/>
              </a:solidFill>
              <a:effectLst/>
              <a:latin typeface="Arial" charset="0"/>
            </a:endParaRPr>
          </a:p>
        </p:txBody>
      </p:sp>
      <p:sp>
        <p:nvSpPr>
          <p:cNvPr id="9" name="Title 3"/>
          <p:cNvSpPr txBox="1">
            <a:spLocks/>
          </p:cNvSpPr>
          <p:nvPr/>
        </p:nvSpPr>
        <p:spPr>
          <a:xfrm>
            <a:off x="-8241" y="125620"/>
            <a:ext cx="9144000" cy="862919"/>
          </a:xfrm>
          <a:prstGeom prst="rect">
            <a:avLst/>
          </a:prstGeom>
        </p:spPr>
        <p:txBody>
          <a:bodyPr/>
          <a:lst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a:lstStyle>
          <a:p>
            <a:pPr algn="ctr"/>
            <a:r>
              <a:rPr lang="en-US" sz="3200" dirty="0" smtClean="0">
                <a:solidFill>
                  <a:srgbClr val="B82672"/>
                </a:solidFill>
                <a:ea typeface="ＭＳ Ｐゴシック" pitchFamily="34" charset="-128"/>
              </a:rPr>
              <a:t>That will create a taller file</a:t>
            </a:r>
          </a:p>
          <a:p>
            <a:pPr algn="ctr"/>
            <a:r>
              <a:rPr lang="en-US" sz="3200" dirty="0" smtClean="0">
                <a:solidFill>
                  <a:srgbClr val="B82672"/>
                </a:solidFill>
                <a:ea typeface="ＭＳ Ｐゴシック" pitchFamily="34" charset="-128"/>
              </a:rPr>
              <a:t>(with var names now in </a:t>
            </a:r>
            <a:r>
              <a:rPr lang="en-US" sz="3200" dirty="0" smtClean="0">
                <a:solidFill>
                  <a:srgbClr val="3333FF"/>
                </a:solidFill>
                <a:ea typeface="ＭＳ Ｐゴシック" pitchFamily="34" charset="-128"/>
              </a:rPr>
              <a:t>_NAME_</a:t>
            </a:r>
            <a:r>
              <a:rPr lang="en-US" sz="3200" dirty="0" smtClean="0">
                <a:solidFill>
                  <a:srgbClr val="B82672"/>
                </a:solidFill>
                <a:ea typeface="ＭＳ Ｐゴシック" pitchFamily="34" charset="-128"/>
              </a:rPr>
              <a:t> and values in </a:t>
            </a:r>
            <a:r>
              <a:rPr lang="en-US" sz="3200" dirty="0" smtClean="0">
                <a:solidFill>
                  <a:srgbClr val="3333FF"/>
                </a:solidFill>
                <a:ea typeface="ＭＳ Ｐゴシック" pitchFamily="34" charset="-128"/>
              </a:rPr>
              <a:t>COL1</a:t>
            </a:r>
            <a:r>
              <a:rPr lang="en-US" sz="3200" dirty="0" smtClean="0">
                <a:solidFill>
                  <a:srgbClr val="B82672"/>
                </a:solidFill>
                <a:ea typeface="ＭＳ Ｐゴシック" pitchFamily="34" charset="-128"/>
              </a:rPr>
              <a:t>)</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2255" y="988539"/>
            <a:ext cx="4558223" cy="1535658"/>
          </a:xfrm>
          <a:prstGeom prst="rect">
            <a:avLst/>
          </a:prstGeom>
          <a:noFill/>
          <a:ln w="63500">
            <a:solidFill>
              <a:srgbClr val="3333FF"/>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361995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406366"/>
            <a:ext cx="7994821" cy="2677656"/>
          </a:xfrm>
          <a:prstGeom prst="rect">
            <a:avLst/>
          </a:prstGeom>
          <a:ln w="38100">
            <a:solidFill>
              <a:srgbClr val="022FEC"/>
            </a:solidFill>
          </a:ln>
        </p:spPr>
        <p:txBody>
          <a:bodyPr wrap="square">
            <a:spAutoFit/>
          </a:bodyPr>
          <a:lstStyle/>
          <a:p>
            <a:r>
              <a:rPr lang="en-CA" sz="2800" dirty="0">
                <a:solidFill>
                  <a:srgbClr val="3333FF"/>
                </a:solidFill>
              </a:rPr>
              <a:t>proc transpose data=tall out=want (drop</a:t>
            </a:r>
            <a:r>
              <a:rPr lang="en-CA" sz="2800" dirty="0" smtClean="0">
                <a:solidFill>
                  <a:srgbClr val="3333FF"/>
                </a:solidFill>
              </a:rPr>
              <a:t>=_:)</a:t>
            </a:r>
          </a:p>
          <a:p>
            <a:r>
              <a:rPr lang="en-CA" sz="2800" dirty="0">
                <a:solidFill>
                  <a:srgbClr val="3333FF"/>
                </a:solidFill>
              </a:rPr>
              <a:t> </a:t>
            </a:r>
            <a:r>
              <a:rPr lang="en-CA" sz="2800" dirty="0" smtClean="0">
                <a:solidFill>
                  <a:srgbClr val="3333FF"/>
                </a:solidFill>
              </a:rPr>
              <a:t>    delimiter</a:t>
            </a:r>
            <a:r>
              <a:rPr lang="en-CA" sz="2800" dirty="0">
                <a:solidFill>
                  <a:srgbClr val="3333FF"/>
                </a:solidFill>
              </a:rPr>
              <a:t>=_</a:t>
            </a:r>
            <a:r>
              <a:rPr lang="en-CA" sz="2800" dirty="0" err="1">
                <a:solidFill>
                  <a:srgbClr val="3333FF"/>
                </a:solidFill>
              </a:rPr>
              <a:t>Qtr</a:t>
            </a:r>
            <a:r>
              <a:rPr lang="en-CA" sz="2800" dirty="0">
                <a:solidFill>
                  <a:srgbClr val="3333FF"/>
                </a:solidFill>
              </a:rPr>
              <a:t>;</a:t>
            </a:r>
          </a:p>
          <a:p>
            <a:r>
              <a:rPr lang="en-CA" sz="2800" dirty="0">
                <a:solidFill>
                  <a:srgbClr val="3333FF"/>
                </a:solidFill>
              </a:rPr>
              <a:t>  by </a:t>
            </a:r>
            <a:r>
              <a:rPr lang="en-CA" sz="2800" dirty="0" err="1" smtClean="0">
                <a:solidFill>
                  <a:srgbClr val="3333FF"/>
                </a:solidFill>
              </a:rPr>
              <a:t>idnum</a:t>
            </a:r>
            <a:r>
              <a:rPr lang="en-CA" sz="2800" dirty="0" smtClean="0">
                <a:solidFill>
                  <a:srgbClr val="3333FF"/>
                </a:solidFill>
              </a:rPr>
              <a:t>;</a:t>
            </a:r>
            <a:endParaRPr lang="en-CA" sz="2800" dirty="0">
              <a:solidFill>
                <a:srgbClr val="3333FF"/>
              </a:solidFill>
            </a:endParaRPr>
          </a:p>
          <a:p>
            <a:r>
              <a:rPr lang="en-CA" sz="2800" dirty="0">
                <a:solidFill>
                  <a:srgbClr val="3333FF"/>
                </a:solidFill>
              </a:rPr>
              <a:t>  id _name_ date;</a:t>
            </a:r>
          </a:p>
          <a:p>
            <a:r>
              <a:rPr lang="en-CA" sz="2800" dirty="0">
                <a:solidFill>
                  <a:srgbClr val="3333FF"/>
                </a:solidFill>
              </a:rPr>
              <a:t>  </a:t>
            </a:r>
            <a:r>
              <a:rPr lang="en-CA" sz="2800" dirty="0" err="1">
                <a:solidFill>
                  <a:srgbClr val="3333FF"/>
                </a:solidFill>
              </a:rPr>
              <a:t>var</a:t>
            </a:r>
            <a:r>
              <a:rPr lang="en-CA" sz="2800" dirty="0">
                <a:solidFill>
                  <a:srgbClr val="3333FF"/>
                </a:solidFill>
              </a:rPr>
              <a:t> col1;</a:t>
            </a:r>
          </a:p>
          <a:p>
            <a:r>
              <a:rPr lang="en-CA" sz="2800" dirty="0">
                <a:solidFill>
                  <a:srgbClr val="3333FF"/>
                </a:solidFill>
              </a:rPr>
              <a:t>run;</a:t>
            </a:r>
          </a:p>
        </p:txBody>
      </p:sp>
      <p:sp>
        <p:nvSpPr>
          <p:cNvPr id="6" name="Title 3"/>
          <p:cNvSpPr txBox="1">
            <a:spLocks/>
          </p:cNvSpPr>
          <p:nvPr/>
        </p:nvSpPr>
        <p:spPr>
          <a:xfrm>
            <a:off x="-4125" y="242974"/>
            <a:ext cx="9144000" cy="910310"/>
          </a:xfrm>
          <a:prstGeom prst="rect">
            <a:avLst/>
          </a:prstGeom>
        </p:spPr>
        <p:txBody>
          <a:bodyPr/>
          <a:lst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a:lstStyle>
          <a:p>
            <a:pPr algn="ctr"/>
            <a:r>
              <a:rPr lang="en-US" sz="3200" dirty="0" smtClean="0">
                <a:solidFill>
                  <a:srgbClr val="B82672"/>
                </a:solidFill>
                <a:ea typeface="ＭＳ Ｐゴシック" pitchFamily="34" charset="-128"/>
              </a:rPr>
              <a:t>Then, to make the table wide</a:t>
            </a:r>
          </a:p>
          <a:p>
            <a:pPr algn="ctr"/>
            <a:r>
              <a:rPr lang="en-US" sz="3200" dirty="0" smtClean="0">
                <a:solidFill>
                  <a:srgbClr val="B82672"/>
                </a:solidFill>
                <a:ea typeface="ＭＳ Ｐゴシック" pitchFamily="34" charset="-128"/>
              </a:rPr>
              <a:t>(i.e., one record for each </a:t>
            </a:r>
            <a:r>
              <a:rPr lang="en-US" sz="3200" i="1" dirty="0" smtClean="0">
                <a:solidFill>
                  <a:srgbClr val="B82672"/>
                </a:solidFill>
                <a:ea typeface="ＭＳ Ｐゴシック" pitchFamily="34" charset="-128"/>
              </a:rPr>
              <a:t>by </a:t>
            </a:r>
            <a:r>
              <a:rPr lang="en-US" sz="3200" dirty="0" smtClean="0">
                <a:solidFill>
                  <a:srgbClr val="B82672"/>
                </a:solidFill>
                <a:ea typeface="ＭＳ Ｐゴシック" pitchFamily="34" charset="-128"/>
              </a:rPr>
              <a:t>variable)</a:t>
            </a:r>
          </a:p>
        </p:txBody>
      </p:sp>
      <p:sp>
        <p:nvSpPr>
          <p:cNvPr id="4" name="Rectangle 3"/>
          <p:cNvSpPr/>
          <p:nvPr/>
        </p:nvSpPr>
        <p:spPr>
          <a:xfrm>
            <a:off x="0" y="1462778"/>
            <a:ext cx="9139875" cy="461665"/>
          </a:xfrm>
          <a:prstGeom prst="rect">
            <a:avLst/>
          </a:prstGeom>
          <a:solidFill>
            <a:schemeClr val="bg1"/>
          </a:solidFill>
        </p:spPr>
        <p:txBody>
          <a:bodyPr wrap="square">
            <a:spAutoFit/>
          </a:bodyPr>
          <a:lstStyle/>
          <a:p>
            <a:pPr algn="ctr"/>
            <a:r>
              <a:rPr lang="en-US" sz="2400" dirty="0" smtClean="0">
                <a:solidFill>
                  <a:srgbClr val="FF0000"/>
                </a:solidFill>
              </a:rPr>
              <a:t>You need to run PROC TRANSPOSE a 2</a:t>
            </a:r>
            <a:r>
              <a:rPr lang="en-US" sz="2400" baseline="30000" dirty="0" smtClean="0">
                <a:solidFill>
                  <a:srgbClr val="FF0000"/>
                </a:solidFill>
              </a:rPr>
              <a:t>nd</a:t>
            </a:r>
            <a:r>
              <a:rPr lang="en-US" sz="2400" dirty="0" smtClean="0">
                <a:solidFill>
                  <a:srgbClr val="FF0000"/>
                </a:solidFill>
              </a:rPr>
              <a:t> time</a:t>
            </a:r>
          </a:p>
        </p:txBody>
      </p:sp>
    </p:spTree>
    <p:extLst>
      <p:ext uri="{BB962C8B-B14F-4D97-AF65-F5344CB8AC3E}">
        <p14:creationId xmlns:p14="http://schemas.microsoft.com/office/powerpoint/2010/main" val="352177516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3"/>
          <p:cNvSpPr txBox="1">
            <a:spLocks/>
          </p:cNvSpPr>
          <p:nvPr/>
        </p:nvSpPr>
        <p:spPr>
          <a:xfrm>
            <a:off x="4116" y="1484493"/>
            <a:ext cx="9139884" cy="554383"/>
          </a:xfrm>
          <a:prstGeom prst="rect">
            <a:avLst/>
          </a:prstGeom>
        </p:spPr>
        <p:txBody>
          <a:bodyPr/>
          <a:lst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a:lstStyle>
          <a:p>
            <a:pPr algn="ctr"/>
            <a:r>
              <a:rPr lang="en-US" sz="3200" dirty="0" smtClean="0">
                <a:solidFill>
                  <a:srgbClr val="3333FF"/>
                </a:solidFill>
                <a:ea typeface="ＭＳ Ｐゴシック" pitchFamily="34" charset="-128"/>
              </a:rPr>
              <a:t>result:</a:t>
            </a:r>
            <a:endParaRPr lang="en-US" sz="2400" dirty="0" smtClean="0">
              <a:solidFill>
                <a:srgbClr val="3333FF"/>
              </a:solidFill>
              <a:ea typeface="ＭＳ Ｐゴシック" pitchFamily="34" charset="-128"/>
            </a:endParaRPr>
          </a:p>
        </p:txBody>
      </p:sp>
      <p:graphicFrame>
        <p:nvGraphicFramePr>
          <p:cNvPr id="6" name="Table 5"/>
          <p:cNvGraphicFramePr>
            <a:graphicFrameLocks noGrp="1"/>
          </p:cNvGraphicFramePr>
          <p:nvPr>
            <p:extLst>
              <p:ext uri="{D42A27DB-BD31-4B8C-83A1-F6EECF244321}">
                <p14:modId xmlns:p14="http://schemas.microsoft.com/office/powerpoint/2010/main" val="3756797951"/>
              </p:ext>
            </p:extLst>
          </p:nvPr>
        </p:nvGraphicFramePr>
        <p:xfrm>
          <a:off x="473545" y="2572922"/>
          <a:ext cx="8201025" cy="1565910"/>
        </p:xfrm>
        <a:graphic>
          <a:graphicData uri="http://schemas.openxmlformats.org/drawingml/2006/table">
            <a:tbl>
              <a:tblPr/>
              <a:tblGrid>
                <a:gridCol w="911225"/>
                <a:gridCol w="911225"/>
                <a:gridCol w="911225"/>
                <a:gridCol w="911225"/>
                <a:gridCol w="911225"/>
                <a:gridCol w="911225"/>
                <a:gridCol w="911225"/>
                <a:gridCol w="911225"/>
                <a:gridCol w="911225"/>
              </a:tblGrid>
              <a:tr h="0">
                <a:tc>
                  <a:txBody>
                    <a:bodyPr/>
                    <a:lstStyle/>
                    <a:p>
                      <a:pPr fontAlgn="t"/>
                      <a:r>
                        <a:rPr lang="en-CA" b="1" i="0" dirty="0" err="1" smtClean="0">
                          <a:solidFill>
                            <a:schemeClr val="bg1"/>
                          </a:solidFill>
                          <a:effectLst/>
                          <a:latin typeface="Arial"/>
                        </a:rPr>
                        <a:t>idnum</a:t>
                      </a:r>
                      <a:endParaRPr lang="en-CA" b="1" i="0" dirty="0">
                        <a:solidFill>
                          <a:schemeClr val="bg1"/>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007DC3"/>
                    </a:solidFill>
                  </a:tcPr>
                </a:tc>
                <a:tc>
                  <a:txBody>
                    <a:bodyPr/>
                    <a:lstStyle/>
                    <a:p>
                      <a:pPr fontAlgn="t"/>
                      <a:r>
                        <a:rPr lang="en-CA" b="1" i="0" dirty="0" smtClean="0">
                          <a:solidFill>
                            <a:schemeClr val="bg1"/>
                          </a:solidFill>
                          <a:effectLst/>
                          <a:latin typeface="Arial"/>
                        </a:rPr>
                        <a:t>var1</a:t>
                      </a:r>
                    </a:p>
                    <a:p>
                      <a:pPr fontAlgn="t"/>
                      <a:r>
                        <a:rPr lang="en-CA" b="1" i="0" dirty="0" smtClean="0">
                          <a:solidFill>
                            <a:schemeClr val="bg1"/>
                          </a:solidFill>
                          <a:effectLst/>
                          <a:latin typeface="Arial"/>
                        </a:rPr>
                        <a:t>Qtr1</a:t>
                      </a:r>
                      <a:endParaRPr lang="en-CA" b="1" i="0" dirty="0">
                        <a:solidFill>
                          <a:schemeClr val="bg1"/>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007DC3"/>
                    </a:solidFill>
                  </a:tcPr>
                </a:tc>
                <a:tc>
                  <a:txBody>
                    <a:bodyPr/>
                    <a:lstStyle/>
                    <a:p>
                      <a:pPr fontAlgn="t"/>
                      <a:r>
                        <a:rPr lang="en-CA" b="1" i="0" dirty="0" smtClean="0">
                          <a:solidFill>
                            <a:schemeClr val="bg1"/>
                          </a:solidFill>
                          <a:effectLst/>
                          <a:latin typeface="Arial"/>
                        </a:rPr>
                        <a:t>var2</a:t>
                      </a:r>
                    </a:p>
                    <a:p>
                      <a:pPr fontAlgn="t"/>
                      <a:r>
                        <a:rPr lang="en-CA" b="1" i="0" dirty="0" smtClean="0">
                          <a:solidFill>
                            <a:schemeClr val="bg1"/>
                          </a:solidFill>
                          <a:effectLst/>
                          <a:latin typeface="Arial"/>
                        </a:rPr>
                        <a:t>Qtr1</a:t>
                      </a:r>
                      <a:endParaRPr lang="en-CA" b="1" i="0" dirty="0">
                        <a:solidFill>
                          <a:schemeClr val="bg1"/>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007DC3"/>
                    </a:solidFill>
                  </a:tcPr>
                </a:tc>
                <a:tc>
                  <a:txBody>
                    <a:bodyPr/>
                    <a:lstStyle/>
                    <a:p>
                      <a:pPr fontAlgn="t"/>
                      <a:r>
                        <a:rPr lang="en-CA" b="1" i="0" dirty="0" smtClean="0">
                          <a:solidFill>
                            <a:schemeClr val="bg1"/>
                          </a:solidFill>
                          <a:effectLst/>
                          <a:latin typeface="Arial"/>
                        </a:rPr>
                        <a:t>var1</a:t>
                      </a:r>
                    </a:p>
                    <a:p>
                      <a:pPr fontAlgn="t"/>
                      <a:r>
                        <a:rPr lang="en-CA" b="1" i="0" dirty="0" smtClean="0">
                          <a:solidFill>
                            <a:schemeClr val="bg1"/>
                          </a:solidFill>
                          <a:effectLst/>
                          <a:latin typeface="Arial"/>
                        </a:rPr>
                        <a:t>Qtr2</a:t>
                      </a:r>
                      <a:endParaRPr lang="en-CA" b="1" i="0" dirty="0">
                        <a:solidFill>
                          <a:schemeClr val="bg1"/>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007DC3"/>
                    </a:solidFill>
                  </a:tcPr>
                </a:tc>
                <a:tc>
                  <a:txBody>
                    <a:bodyPr/>
                    <a:lstStyle/>
                    <a:p>
                      <a:pPr fontAlgn="t"/>
                      <a:r>
                        <a:rPr lang="en-CA" b="1" i="0" dirty="0" smtClean="0">
                          <a:solidFill>
                            <a:schemeClr val="bg1"/>
                          </a:solidFill>
                          <a:effectLst/>
                          <a:latin typeface="Arial"/>
                        </a:rPr>
                        <a:t>var2</a:t>
                      </a:r>
                    </a:p>
                    <a:p>
                      <a:pPr fontAlgn="t"/>
                      <a:r>
                        <a:rPr lang="en-CA" b="1" i="0" dirty="0" smtClean="0">
                          <a:solidFill>
                            <a:schemeClr val="bg1"/>
                          </a:solidFill>
                          <a:effectLst/>
                          <a:latin typeface="Arial"/>
                        </a:rPr>
                        <a:t>Qtr2</a:t>
                      </a:r>
                      <a:endParaRPr lang="en-CA" b="1" i="0" dirty="0">
                        <a:solidFill>
                          <a:schemeClr val="bg1"/>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007DC3"/>
                    </a:solidFill>
                  </a:tcPr>
                </a:tc>
                <a:tc>
                  <a:txBody>
                    <a:bodyPr/>
                    <a:lstStyle/>
                    <a:p>
                      <a:pPr fontAlgn="t"/>
                      <a:r>
                        <a:rPr lang="en-CA" b="1" i="0" dirty="0" smtClean="0">
                          <a:solidFill>
                            <a:schemeClr val="bg1"/>
                          </a:solidFill>
                          <a:effectLst/>
                          <a:latin typeface="Arial"/>
                        </a:rPr>
                        <a:t>var1</a:t>
                      </a:r>
                    </a:p>
                    <a:p>
                      <a:pPr fontAlgn="t"/>
                      <a:r>
                        <a:rPr lang="en-CA" b="1" i="0" dirty="0" smtClean="0">
                          <a:solidFill>
                            <a:schemeClr val="bg1"/>
                          </a:solidFill>
                          <a:effectLst/>
                          <a:latin typeface="Arial"/>
                        </a:rPr>
                        <a:t>Qtr3</a:t>
                      </a:r>
                      <a:endParaRPr lang="en-CA" b="1" i="0" dirty="0">
                        <a:solidFill>
                          <a:schemeClr val="bg1"/>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007DC3"/>
                    </a:solidFill>
                  </a:tcPr>
                </a:tc>
                <a:tc>
                  <a:txBody>
                    <a:bodyPr/>
                    <a:lstStyle/>
                    <a:p>
                      <a:pPr fontAlgn="t"/>
                      <a:r>
                        <a:rPr lang="en-CA" b="1" i="0" dirty="0" smtClean="0">
                          <a:solidFill>
                            <a:schemeClr val="bg1"/>
                          </a:solidFill>
                          <a:effectLst/>
                          <a:latin typeface="Arial"/>
                        </a:rPr>
                        <a:t>var2</a:t>
                      </a:r>
                    </a:p>
                    <a:p>
                      <a:pPr fontAlgn="t"/>
                      <a:r>
                        <a:rPr lang="en-CA" b="1" i="0" dirty="0" smtClean="0">
                          <a:solidFill>
                            <a:schemeClr val="bg1"/>
                          </a:solidFill>
                          <a:effectLst/>
                          <a:latin typeface="Arial"/>
                        </a:rPr>
                        <a:t>Qtr3</a:t>
                      </a:r>
                      <a:endParaRPr lang="en-CA" b="1" i="0" dirty="0">
                        <a:solidFill>
                          <a:schemeClr val="bg1"/>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007DC3"/>
                    </a:solidFill>
                  </a:tcPr>
                </a:tc>
                <a:tc>
                  <a:txBody>
                    <a:bodyPr/>
                    <a:lstStyle/>
                    <a:p>
                      <a:pPr fontAlgn="t"/>
                      <a:r>
                        <a:rPr lang="en-CA" b="1" i="0" dirty="0" smtClean="0">
                          <a:solidFill>
                            <a:schemeClr val="bg1"/>
                          </a:solidFill>
                          <a:effectLst/>
                          <a:latin typeface="Arial"/>
                        </a:rPr>
                        <a:t>var1</a:t>
                      </a:r>
                    </a:p>
                    <a:p>
                      <a:pPr fontAlgn="t"/>
                      <a:r>
                        <a:rPr lang="en-CA" b="1" i="0" dirty="0" smtClean="0">
                          <a:solidFill>
                            <a:schemeClr val="bg1"/>
                          </a:solidFill>
                          <a:effectLst/>
                          <a:latin typeface="Arial"/>
                        </a:rPr>
                        <a:t>Qtr4</a:t>
                      </a:r>
                      <a:endParaRPr lang="en-CA" b="1" i="0" dirty="0">
                        <a:solidFill>
                          <a:schemeClr val="bg1"/>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007DC3"/>
                    </a:solidFill>
                  </a:tcPr>
                </a:tc>
                <a:tc>
                  <a:txBody>
                    <a:bodyPr/>
                    <a:lstStyle/>
                    <a:p>
                      <a:pPr fontAlgn="t"/>
                      <a:r>
                        <a:rPr lang="en-CA" b="1" i="0" dirty="0" smtClean="0">
                          <a:solidFill>
                            <a:schemeClr val="bg1"/>
                          </a:solidFill>
                          <a:effectLst/>
                          <a:latin typeface="Arial"/>
                        </a:rPr>
                        <a:t>var2</a:t>
                      </a:r>
                    </a:p>
                    <a:p>
                      <a:pPr fontAlgn="t"/>
                      <a:r>
                        <a:rPr lang="en-CA" b="1" i="0" dirty="0" smtClean="0">
                          <a:solidFill>
                            <a:schemeClr val="bg1"/>
                          </a:solidFill>
                          <a:effectLst/>
                          <a:latin typeface="Arial"/>
                        </a:rPr>
                        <a:t>Qtr4</a:t>
                      </a:r>
                      <a:endParaRPr lang="en-CA" b="1" i="0" dirty="0">
                        <a:solidFill>
                          <a:schemeClr val="bg1"/>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007DC3"/>
                    </a:solidFill>
                  </a:tcPr>
                </a:tc>
              </a:tr>
              <a:tr h="0">
                <a:tc>
                  <a:txBody>
                    <a:bodyPr/>
                    <a:lstStyle/>
                    <a:p>
                      <a:pPr fontAlgn="t"/>
                      <a:r>
                        <a:rPr lang="en-CA" sz="2400" b="0" i="0">
                          <a:solidFill>
                            <a:srgbClr val="000000"/>
                          </a:solidFill>
                          <a:effectLst/>
                          <a:latin typeface="Arial"/>
                        </a:rPr>
                        <a:t>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dirty="0">
                          <a:solidFill>
                            <a:srgbClr val="000000"/>
                          </a:solidFill>
                          <a:effectLst/>
                          <a:latin typeface="Arial"/>
                        </a:rPr>
                        <a:t>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dirty="0">
                          <a:solidFill>
                            <a:srgbClr val="000000"/>
                          </a:solidFill>
                          <a:effectLst/>
                          <a:latin typeface="Arial"/>
                        </a:rPr>
                        <a:t>SD</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a:solidFill>
                            <a:srgbClr val="000000"/>
                          </a:solidFill>
                          <a:effectLst/>
                          <a:latin typeface="Arial"/>
                        </a:rPr>
                        <a:t>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a:solidFill>
                            <a:srgbClr val="000000"/>
                          </a:solidFill>
                          <a:effectLst/>
                          <a:latin typeface="Arial"/>
                        </a:rPr>
                        <a:t>EF</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a:solidFill>
                            <a:srgbClr val="000000"/>
                          </a:solidFill>
                          <a:effectLst/>
                          <a:latin typeface="Arial"/>
                        </a:rPr>
                        <a:t>3</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a:solidFill>
                            <a:srgbClr val="000000"/>
                          </a:solidFill>
                          <a:effectLst/>
                          <a:latin typeface="Arial"/>
                        </a:rPr>
                        <a:t>HK</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a:solidFill>
                            <a:srgbClr val="000000"/>
                          </a:solidFill>
                          <a:effectLst/>
                          <a:latin typeface="Arial"/>
                        </a:rPr>
                        <a:t>4</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dirty="0">
                          <a:solidFill>
                            <a:srgbClr val="000000"/>
                          </a:solidFill>
                          <a:effectLst/>
                          <a:latin typeface="Arial"/>
                        </a:rPr>
                        <a:t>HL</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r>
              <a:tr h="0">
                <a:tc>
                  <a:txBody>
                    <a:bodyPr/>
                    <a:lstStyle/>
                    <a:p>
                      <a:pPr fontAlgn="t"/>
                      <a:r>
                        <a:rPr lang="en-CA" sz="2400" b="0" i="0">
                          <a:solidFill>
                            <a:srgbClr val="000000"/>
                          </a:solidFill>
                          <a:effectLst/>
                          <a:latin typeface="Arial"/>
                        </a:rPr>
                        <a:t>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E9E9E9"/>
                    </a:solidFill>
                  </a:tcPr>
                </a:tc>
                <a:tc>
                  <a:txBody>
                    <a:bodyPr/>
                    <a:lstStyle/>
                    <a:p>
                      <a:pPr fontAlgn="t"/>
                      <a:r>
                        <a:rPr lang="en-CA" sz="2400" b="0" i="0" dirty="0">
                          <a:solidFill>
                            <a:srgbClr val="000000"/>
                          </a:solidFill>
                          <a:effectLst/>
                          <a:latin typeface="Arial"/>
                        </a:rPr>
                        <a:t>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E9E9E9"/>
                    </a:solidFill>
                  </a:tcPr>
                </a:tc>
                <a:tc>
                  <a:txBody>
                    <a:bodyPr/>
                    <a:lstStyle/>
                    <a:p>
                      <a:pPr fontAlgn="t"/>
                      <a:r>
                        <a:rPr lang="en-CA" sz="2400" b="0" i="0">
                          <a:solidFill>
                            <a:srgbClr val="000000"/>
                          </a:solidFill>
                          <a:effectLst/>
                          <a:latin typeface="Arial"/>
                        </a:rPr>
                        <a:t>GH</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E9E9E9"/>
                    </a:solidFill>
                  </a:tcPr>
                </a:tc>
                <a:tc>
                  <a:txBody>
                    <a:bodyPr/>
                    <a:lstStyle/>
                    <a:p>
                      <a:pPr fontAlgn="t"/>
                      <a:r>
                        <a:rPr lang="en-CA" sz="2400" b="0" i="0">
                          <a:solidFill>
                            <a:srgbClr val="000000"/>
                          </a:solidFill>
                          <a:effectLst/>
                          <a:latin typeface="Arial"/>
                        </a:rPr>
                        <a:t>6</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E9E9E9"/>
                    </a:solidFill>
                  </a:tcPr>
                </a:tc>
                <a:tc>
                  <a:txBody>
                    <a:bodyPr/>
                    <a:lstStyle/>
                    <a:p>
                      <a:pPr fontAlgn="t"/>
                      <a:r>
                        <a:rPr lang="en-CA" sz="2400" b="0" i="0">
                          <a:solidFill>
                            <a:srgbClr val="000000"/>
                          </a:solidFill>
                          <a:effectLst/>
                          <a:latin typeface="Arial"/>
                        </a:rPr>
                        <a:t>MM</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E9E9E9"/>
                    </a:solidFill>
                  </a:tcPr>
                </a:tc>
                <a:tc>
                  <a:txBody>
                    <a:bodyPr/>
                    <a:lstStyle/>
                    <a:p>
                      <a:pPr fontAlgn="t"/>
                      <a:r>
                        <a:rPr lang="en-CA" sz="2400" b="0" i="0">
                          <a:solidFill>
                            <a:srgbClr val="000000"/>
                          </a:solidFill>
                          <a:effectLst/>
                          <a:latin typeface="Arial"/>
                        </a:rPr>
                        <a:t>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E9E9E9"/>
                    </a:solidFill>
                  </a:tcPr>
                </a:tc>
                <a:tc>
                  <a:txBody>
                    <a:bodyPr/>
                    <a:lstStyle/>
                    <a:p>
                      <a:pPr fontAlgn="t"/>
                      <a:r>
                        <a:rPr lang="en-CA" sz="2400" b="0" i="0">
                          <a:solidFill>
                            <a:srgbClr val="000000"/>
                          </a:solidFill>
                          <a:effectLst/>
                          <a:latin typeface="Arial"/>
                        </a:rPr>
                        <a:t>JH</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E9E9E9"/>
                    </a:solidFill>
                  </a:tcPr>
                </a:tc>
                <a:tc>
                  <a:txBody>
                    <a:bodyPr/>
                    <a:lstStyle/>
                    <a:p>
                      <a:pPr fontAlgn="t"/>
                      <a:r>
                        <a:rPr lang="en-CA" sz="2400" b="0" i="0">
                          <a:solidFill>
                            <a:srgbClr val="000000"/>
                          </a:solidFill>
                          <a:effectLst/>
                          <a:latin typeface="Arial"/>
                        </a:rPr>
                        <a:t>8</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E9E9E9"/>
                    </a:solidFill>
                  </a:tcPr>
                </a:tc>
                <a:tc>
                  <a:txBody>
                    <a:bodyPr/>
                    <a:lstStyle/>
                    <a:p>
                      <a:pPr fontAlgn="t"/>
                      <a:r>
                        <a:rPr lang="en-CA" sz="2400" b="0" i="0" dirty="0">
                          <a:solidFill>
                            <a:srgbClr val="000000"/>
                          </a:solidFill>
                          <a:effectLst/>
                          <a:latin typeface="Arial"/>
                        </a:rPr>
                        <a:t>MS</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E9E9E9"/>
                    </a:solidFill>
                  </a:tcPr>
                </a:tc>
              </a:tr>
            </a:tbl>
          </a:graphicData>
        </a:graphic>
      </p:graphicFrame>
      <p:sp>
        <p:nvSpPr>
          <p:cNvPr id="8" name="Title 3"/>
          <p:cNvSpPr txBox="1">
            <a:spLocks/>
          </p:cNvSpPr>
          <p:nvPr/>
        </p:nvSpPr>
        <p:spPr>
          <a:xfrm>
            <a:off x="4116" y="472045"/>
            <a:ext cx="9144000" cy="558513"/>
          </a:xfrm>
          <a:prstGeom prst="rect">
            <a:avLst/>
          </a:prstGeom>
        </p:spPr>
        <p:txBody>
          <a:bodyPr/>
          <a:lst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a:lstStyle>
          <a:p>
            <a:pPr algn="ctr"/>
            <a:r>
              <a:rPr lang="en-US" sz="3200" dirty="0" smtClean="0">
                <a:solidFill>
                  <a:srgbClr val="B82672"/>
                </a:solidFill>
                <a:ea typeface="ＭＳ Ｐゴシック" pitchFamily="34" charset="-128"/>
              </a:rPr>
              <a:t>But there are some problems with the method</a:t>
            </a:r>
            <a:endParaRPr lang="en-US" sz="2400" dirty="0" smtClean="0">
              <a:solidFill>
                <a:srgbClr val="B82672"/>
              </a:solidFill>
              <a:ea typeface="ＭＳ Ｐゴシック" pitchFamily="34" charset="-128"/>
            </a:endParaRPr>
          </a:p>
        </p:txBody>
      </p:sp>
      <p:sp>
        <p:nvSpPr>
          <p:cNvPr id="5" name="Rectangle 4"/>
          <p:cNvSpPr/>
          <p:nvPr/>
        </p:nvSpPr>
        <p:spPr>
          <a:xfrm>
            <a:off x="729048" y="4588305"/>
            <a:ext cx="7685903" cy="461665"/>
          </a:xfrm>
          <a:prstGeom prst="rect">
            <a:avLst/>
          </a:prstGeom>
          <a:solidFill>
            <a:schemeClr val="bg1"/>
          </a:solidFill>
        </p:spPr>
        <p:txBody>
          <a:bodyPr wrap="square">
            <a:spAutoFit/>
          </a:bodyPr>
          <a:lstStyle/>
          <a:p>
            <a:pPr algn="ctr"/>
            <a:r>
              <a:rPr lang="en-US" sz="2400" dirty="0" smtClean="0">
                <a:solidFill>
                  <a:srgbClr val="FF0000"/>
                </a:solidFill>
              </a:rPr>
              <a:t>The numeric variables</a:t>
            </a:r>
            <a:r>
              <a:rPr lang="en-US" sz="2400" dirty="0">
                <a:solidFill>
                  <a:srgbClr val="FF0000"/>
                </a:solidFill>
              </a:rPr>
              <a:t> </a:t>
            </a:r>
            <a:r>
              <a:rPr lang="en-US" sz="2400" dirty="0" smtClean="0">
                <a:solidFill>
                  <a:srgbClr val="FF0000"/>
                </a:solidFill>
              </a:rPr>
              <a:t>are now character variables</a:t>
            </a:r>
          </a:p>
        </p:txBody>
      </p:sp>
      <p:cxnSp>
        <p:nvCxnSpPr>
          <p:cNvPr id="7" name="Straight Arrow Connector 6"/>
          <p:cNvCxnSpPr/>
          <p:nvPr/>
        </p:nvCxnSpPr>
        <p:spPr bwMode="auto">
          <a:xfrm flipH="1" flipV="1">
            <a:off x="1611243" y="4193158"/>
            <a:ext cx="2750692" cy="477696"/>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9" name="Straight Arrow Connector 8"/>
          <p:cNvCxnSpPr/>
          <p:nvPr/>
        </p:nvCxnSpPr>
        <p:spPr bwMode="auto">
          <a:xfrm flipH="1" flipV="1">
            <a:off x="3534034" y="4193158"/>
            <a:ext cx="778474" cy="477696"/>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10" name="Straight Arrow Connector 9"/>
          <p:cNvCxnSpPr/>
          <p:nvPr/>
        </p:nvCxnSpPr>
        <p:spPr bwMode="auto">
          <a:xfrm flipV="1">
            <a:off x="4312508" y="4193158"/>
            <a:ext cx="821535" cy="477696"/>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11" name="Straight Arrow Connector 10"/>
          <p:cNvCxnSpPr/>
          <p:nvPr/>
        </p:nvCxnSpPr>
        <p:spPr bwMode="auto">
          <a:xfrm flipV="1">
            <a:off x="4361935" y="4193158"/>
            <a:ext cx="2588552" cy="477696"/>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274617580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0" y="392961"/>
            <a:ext cx="9144000" cy="632654"/>
          </a:xfrm>
          <a:prstGeom prst="rect">
            <a:avLst/>
          </a:prstGeom>
        </p:spPr>
        <p:txBody>
          <a:bodyPr/>
          <a:lst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a:lstStyle>
          <a:p>
            <a:pPr algn="ctr"/>
            <a:r>
              <a:rPr lang="en-US" sz="3200" dirty="0" smtClean="0">
                <a:solidFill>
                  <a:srgbClr val="B82672"/>
                </a:solidFill>
                <a:ea typeface="ＭＳ Ｐゴシック" pitchFamily="34" charset="-128"/>
              </a:rPr>
              <a:t>and if the first idnum was missing data for one date</a:t>
            </a:r>
            <a:endParaRPr lang="en-US" sz="2400" dirty="0" smtClean="0">
              <a:solidFill>
                <a:srgbClr val="B82672"/>
              </a:solidFill>
              <a:ea typeface="ＭＳ Ｐゴシック" pitchFamily="34" charset="-128"/>
            </a:endParaRPr>
          </a:p>
        </p:txBody>
      </p:sp>
      <p:graphicFrame>
        <p:nvGraphicFramePr>
          <p:cNvPr id="4" name="Table 3"/>
          <p:cNvGraphicFramePr>
            <a:graphicFrameLocks noGrp="1"/>
          </p:cNvGraphicFramePr>
          <p:nvPr>
            <p:extLst>
              <p:ext uri="{D42A27DB-BD31-4B8C-83A1-F6EECF244321}">
                <p14:modId xmlns:p14="http://schemas.microsoft.com/office/powerpoint/2010/main" val="2176566515"/>
              </p:ext>
            </p:extLst>
          </p:nvPr>
        </p:nvGraphicFramePr>
        <p:xfrm>
          <a:off x="827904" y="1549736"/>
          <a:ext cx="7549976" cy="3569257"/>
        </p:xfrm>
        <a:graphic>
          <a:graphicData uri="http://schemas.openxmlformats.org/drawingml/2006/table">
            <a:tbl>
              <a:tblPr/>
              <a:tblGrid>
                <a:gridCol w="1887494"/>
                <a:gridCol w="1887494"/>
                <a:gridCol w="1887494"/>
                <a:gridCol w="1887494"/>
              </a:tblGrid>
              <a:tr h="428409">
                <a:tc>
                  <a:txBody>
                    <a:bodyPr/>
                    <a:lstStyle/>
                    <a:p>
                      <a:pPr fontAlgn="t"/>
                      <a:r>
                        <a:rPr lang="en-CA" sz="1800" b="1" i="0" dirty="0" err="1" smtClean="0">
                          <a:solidFill>
                            <a:schemeClr val="bg1"/>
                          </a:solidFill>
                          <a:effectLst/>
                          <a:latin typeface="Arial"/>
                        </a:rPr>
                        <a:t>idnum</a:t>
                      </a:r>
                      <a:endParaRPr lang="en-CA" sz="1800" b="1" i="0" dirty="0">
                        <a:solidFill>
                          <a:schemeClr val="bg1"/>
                        </a:solidFill>
                        <a:effectLst/>
                        <a:latin typeface="Arial"/>
                      </a:endParaRPr>
                    </a:p>
                  </a:txBody>
                  <a:tcPr marL="28663" marR="28663" marT="28663" marB="28663">
                    <a:lnL w="12700" cap="flat" cmpd="sng" algn="ctr">
                      <a:solidFill>
                        <a:schemeClr val="tx1"/>
                      </a:solidFill>
                      <a:prstDash val="solid"/>
                      <a:round/>
                      <a:headEnd type="none" w="med" len="med"/>
                      <a:tailEnd type="none" w="med" len="med"/>
                    </a:lnL>
                    <a:lnR w="9525" cap="flat" cmpd="sng" algn="ctr">
                      <a:solidFill>
                        <a:srgbClr val="C1C1C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007DC3"/>
                    </a:solidFill>
                  </a:tcPr>
                </a:tc>
                <a:tc>
                  <a:txBody>
                    <a:bodyPr/>
                    <a:lstStyle/>
                    <a:p>
                      <a:pPr fontAlgn="t"/>
                      <a:r>
                        <a:rPr lang="en-CA" sz="1800" b="1" i="0">
                          <a:solidFill>
                            <a:schemeClr val="bg1"/>
                          </a:solidFill>
                          <a:effectLst/>
                          <a:latin typeface="Arial"/>
                        </a:rPr>
                        <a:t>date</a:t>
                      </a:r>
                    </a:p>
                  </a:txBody>
                  <a:tcPr marL="28663" marR="28663" marT="28663" marB="286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007DC3"/>
                    </a:solidFill>
                  </a:tcPr>
                </a:tc>
                <a:tc>
                  <a:txBody>
                    <a:bodyPr/>
                    <a:lstStyle/>
                    <a:p>
                      <a:pPr fontAlgn="t"/>
                      <a:r>
                        <a:rPr lang="en-CA" sz="1800" b="1" i="0">
                          <a:solidFill>
                            <a:schemeClr val="bg1"/>
                          </a:solidFill>
                          <a:effectLst/>
                          <a:latin typeface="Arial"/>
                        </a:rPr>
                        <a:t>var1</a:t>
                      </a:r>
                    </a:p>
                  </a:txBody>
                  <a:tcPr marL="28663" marR="28663" marT="28663" marB="286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007DC3"/>
                    </a:solidFill>
                  </a:tcPr>
                </a:tc>
                <a:tc>
                  <a:txBody>
                    <a:bodyPr/>
                    <a:lstStyle/>
                    <a:p>
                      <a:pPr fontAlgn="t"/>
                      <a:r>
                        <a:rPr lang="en-CA" sz="1800" b="1" i="0" dirty="0">
                          <a:solidFill>
                            <a:schemeClr val="bg1"/>
                          </a:solidFill>
                          <a:effectLst/>
                          <a:latin typeface="Arial"/>
                        </a:rPr>
                        <a:t>var2</a:t>
                      </a:r>
                    </a:p>
                  </a:txBody>
                  <a:tcPr marL="28663" marR="28663" marT="28663" marB="28663">
                    <a:lnL w="9525" cap="flat" cmpd="sng" algn="ctr">
                      <a:solidFill>
                        <a:srgbClr val="C1C1C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007DC3"/>
                    </a:solidFill>
                  </a:tcPr>
                </a:tc>
              </a:tr>
              <a:tr h="383576">
                <a:tc>
                  <a:txBody>
                    <a:bodyPr/>
                    <a:lstStyle/>
                    <a:p>
                      <a:pPr fontAlgn="t"/>
                      <a:r>
                        <a:rPr lang="en-CA" sz="2400" b="0" i="0">
                          <a:solidFill>
                            <a:srgbClr val="000000"/>
                          </a:solidFill>
                          <a:effectLst/>
                          <a:latin typeface="Arial"/>
                        </a:rPr>
                        <a:t>1</a:t>
                      </a:r>
                    </a:p>
                  </a:txBody>
                  <a:tcPr marL="28663" marR="28663" marT="28663" marB="28663">
                    <a:lnL w="12700" cap="flat" cmpd="sng" algn="ctr">
                      <a:solidFill>
                        <a:schemeClr val="tx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a:solidFill>
                            <a:srgbClr val="000000"/>
                          </a:solidFill>
                          <a:effectLst/>
                          <a:latin typeface="Arial"/>
                        </a:rPr>
                        <a:t>31MAR2013</a:t>
                      </a:r>
                    </a:p>
                  </a:txBody>
                  <a:tcPr marL="28663" marR="28663" marT="28663" marB="286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a:solidFill>
                            <a:srgbClr val="000000"/>
                          </a:solidFill>
                          <a:effectLst/>
                          <a:latin typeface="Arial"/>
                        </a:rPr>
                        <a:t>1</a:t>
                      </a:r>
                    </a:p>
                  </a:txBody>
                  <a:tcPr marL="28663" marR="28663" marT="28663" marB="286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dirty="0">
                          <a:solidFill>
                            <a:srgbClr val="000000"/>
                          </a:solidFill>
                          <a:effectLst/>
                          <a:latin typeface="Arial"/>
                        </a:rPr>
                        <a:t>SD</a:t>
                      </a:r>
                    </a:p>
                  </a:txBody>
                  <a:tcPr marL="28663" marR="28663" marT="28663" marB="28663">
                    <a:lnL w="9525" cap="flat" cmpd="sng" algn="ctr">
                      <a:solidFill>
                        <a:srgbClr val="C1C1C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r>
              <a:tr h="392977">
                <a:tc>
                  <a:txBody>
                    <a:bodyPr/>
                    <a:lstStyle/>
                    <a:p>
                      <a:pPr fontAlgn="t"/>
                      <a:r>
                        <a:rPr lang="en-CA" sz="2400" b="0" i="0" dirty="0">
                          <a:solidFill>
                            <a:srgbClr val="000000"/>
                          </a:solidFill>
                          <a:effectLst/>
                          <a:latin typeface="Arial"/>
                        </a:rPr>
                        <a:t>1</a:t>
                      </a:r>
                    </a:p>
                  </a:txBody>
                  <a:tcPr marL="28663" marR="28663" marT="28663" marB="28663">
                    <a:lnL w="12700" cap="flat" cmpd="sng" algn="ctr">
                      <a:solidFill>
                        <a:schemeClr val="tx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9E9E9"/>
                    </a:solidFill>
                  </a:tcPr>
                </a:tc>
                <a:tc>
                  <a:txBody>
                    <a:bodyPr/>
                    <a:lstStyle/>
                    <a:p>
                      <a:pPr fontAlgn="t"/>
                      <a:r>
                        <a:rPr lang="en-CA" sz="2400" b="0" i="0" dirty="0">
                          <a:solidFill>
                            <a:srgbClr val="000000"/>
                          </a:solidFill>
                          <a:effectLst/>
                          <a:latin typeface="Arial"/>
                        </a:rPr>
                        <a:t>30JUN2013</a:t>
                      </a:r>
                    </a:p>
                  </a:txBody>
                  <a:tcPr marL="28663" marR="28663" marT="28663" marB="286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9E9E9"/>
                    </a:solidFill>
                  </a:tcPr>
                </a:tc>
                <a:tc>
                  <a:txBody>
                    <a:bodyPr/>
                    <a:lstStyle/>
                    <a:p>
                      <a:pPr fontAlgn="t"/>
                      <a:r>
                        <a:rPr lang="en-CA" sz="2400" b="0" i="0" dirty="0">
                          <a:solidFill>
                            <a:srgbClr val="000000"/>
                          </a:solidFill>
                          <a:effectLst/>
                          <a:latin typeface="Arial"/>
                        </a:rPr>
                        <a:t>2</a:t>
                      </a:r>
                    </a:p>
                  </a:txBody>
                  <a:tcPr marL="28663" marR="28663" marT="28663" marB="286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9E9E9"/>
                    </a:solidFill>
                  </a:tcPr>
                </a:tc>
                <a:tc>
                  <a:txBody>
                    <a:bodyPr/>
                    <a:lstStyle/>
                    <a:p>
                      <a:pPr fontAlgn="t"/>
                      <a:r>
                        <a:rPr lang="en-CA" sz="2400" b="0" i="0" dirty="0">
                          <a:solidFill>
                            <a:srgbClr val="000000"/>
                          </a:solidFill>
                          <a:effectLst/>
                          <a:latin typeface="Arial"/>
                        </a:rPr>
                        <a:t>EF</a:t>
                      </a:r>
                    </a:p>
                  </a:txBody>
                  <a:tcPr marL="28663" marR="28663" marT="28663" marB="28663">
                    <a:lnL w="9525" cap="flat" cmpd="sng" algn="ctr">
                      <a:solidFill>
                        <a:srgbClr val="C1C1C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9E9E9"/>
                    </a:solidFill>
                  </a:tcPr>
                </a:tc>
              </a:tr>
              <a:tr h="128948">
                <a:tc>
                  <a:txBody>
                    <a:bodyPr/>
                    <a:lstStyle/>
                    <a:p>
                      <a:pPr fontAlgn="t"/>
                      <a:endParaRPr lang="en-CA" sz="800" b="0" i="0" dirty="0">
                        <a:solidFill>
                          <a:srgbClr val="000000"/>
                        </a:solidFill>
                        <a:effectLst/>
                        <a:latin typeface="Arial"/>
                      </a:endParaRPr>
                    </a:p>
                  </a:txBody>
                  <a:tcPr marL="28663" marR="28663" marT="28663" marB="28663">
                    <a:lnL w="12700" cap="flat" cmpd="sng" algn="ctr">
                      <a:solidFill>
                        <a:schemeClr val="tx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endParaRPr lang="en-CA" sz="800" b="0" i="0" dirty="0">
                        <a:solidFill>
                          <a:srgbClr val="000000"/>
                        </a:solidFill>
                        <a:effectLst/>
                        <a:latin typeface="Arial"/>
                      </a:endParaRPr>
                    </a:p>
                  </a:txBody>
                  <a:tcPr marL="28663" marR="28663" marT="28663" marB="286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endParaRPr lang="en-CA" sz="800" b="0" i="0" dirty="0">
                        <a:solidFill>
                          <a:srgbClr val="000000"/>
                        </a:solidFill>
                        <a:effectLst/>
                        <a:latin typeface="Arial"/>
                      </a:endParaRPr>
                    </a:p>
                  </a:txBody>
                  <a:tcPr marL="28663" marR="28663" marT="28663" marB="286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endParaRPr lang="en-CA" sz="800" b="0" i="0" dirty="0">
                        <a:solidFill>
                          <a:srgbClr val="000000"/>
                        </a:solidFill>
                        <a:effectLst/>
                        <a:latin typeface="Arial"/>
                      </a:endParaRPr>
                    </a:p>
                  </a:txBody>
                  <a:tcPr marL="28663" marR="28663" marT="28663" marB="28663">
                    <a:lnL w="9525" cap="flat" cmpd="sng" algn="ctr">
                      <a:solidFill>
                        <a:srgbClr val="C1C1C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r>
              <a:tr h="399421">
                <a:tc>
                  <a:txBody>
                    <a:bodyPr/>
                    <a:lstStyle/>
                    <a:p>
                      <a:pPr fontAlgn="t"/>
                      <a:r>
                        <a:rPr lang="en-CA" sz="2400" b="0" i="0">
                          <a:solidFill>
                            <a:srgbClr val="000000"/>
                          </a:solidFill>
                          <a:effectLst/>
                          <a:latin typeface="Arial"/>
                        </a:rPr>
                        <a:t>1</a:t>
                      </a:r>
                    </a:p>
                  </a:txBody>
                  <a:tcPr marL="28663" marR="28663" marT="28663" marB="28663">
                    <a:lnL w="12700" cap="flat" cmpd="sng" algn="ctr">
                      <a:solidFill>
                        <a:schemeClr val="tx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9E9E9"/>
                    </a:solidFill>
                  </a:tcPr>
                </a:tc>
                <a:tc>
                  <a:txBody>
                    <a:bodyPr/>
                    <a:lstStyle/>
                    <a:p>
                      <a:pPr fontAlgn="t"/>
                      <a:r>
                        <a:rPr lang="en-CA" sz="2400" b="0" i="0">
                          <a:solidFill>
                            <a:srgbClr val="000000"/>
                          </a:solidFill>
                          <a:effectLst/>
                          <a:latin typeface="Arial"/>
                        </a:rPr>
                        <a:t>31DEC2013</a:t>
                      </a:r>
                    </a:p>
                  </a:txBody>
                  <a:tcPr marL="28663" marR="28663" marT="28663" marB="286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9E9E9"/>
                    </a:solidFill>
                  </a:tcPr>
                </a:tc>
                <a:tc>
                  <a:txBody>
                    <a:bodyPr/>
                    <a:lstStyle/>
                    <a:p>
                      <a:pPr fontAlgn="t"/>
                      <a:r>
                        <a:rPr lang="en-CA" sz="2400" b="0" i="0">
                          <a:solidFill>
                            <a:srgbClr val="000000"/>
                          </a:solidFill>
                          <a:effectLst/>
                          <a:latin typeface="Arial"/>
                        </a:rPr>
                        <a:t>4</a:t>
                      </a:r>
                    </a:p>
                  </a:txBody>
                  <a:tcPr marL="28663" marR="28663" marT="28663" marB="286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9E9E9"/>
                    </a:solidFill>
                  </a:tcPr>
                </a:tc>
                <a:tc>
                  <a:txBody>
                    <a:bodyPr/>
                    <a:lstStyle/>
                    <a:p>
                      <a:pPr fontAlgn="t"/>
                      <a:r>
                        <a:rPr lang="en-CA" sz="2400" b="0" i="0" dirty="0">
                          <a:solidFill>
                            <a:srgbClr val="000000"/>
                          </a:solidFill>
                          <a:effectLst/>
                          <a:latin typeface="Arial"/>
                        </a:rPr>
                        <a:t>HL</a:t>
                      </a:r>
                    </a:p>
                  </a:txBody>
                  <a:tcPr marL="28663" marR="28663" marT="28663" marB="28663">
                    <a:lnL w="9525" cap="flat" cmpd="sng" algn="ctr">
                      <a:solidFill>
                        <a:srgbClr val="C1C1C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9E9E9"/>
                    </a:solidFill>
                  </a:tcPr>
                </a:tc>
              </a:tr>
              <a:tr h="359394">
                <a:tc>
                  <a:txBody>
                    <a:bodyPr/>
                    <a:lstStyle/>
                    <a:p>
                      <a:pPr fontAlgn="t"/>
                      <a:r>
                        <a:rPr lang="en-CA" sz="2400" b="0" i="0">
                          <a:solidFill>
                            <a:srgbClr val="000000"/>
                          </a:solidFill>
                          <a:effectLst/>
                          <a:latin typeface="Arial"/>
                        </a:rPr>
                        <a:t>2</a:t>
                      </a:r>
                    </a:p>
                  </a:txBody>
                  <a:tcPr marL="28663" marR="28663" marT="28663" marB="28663">
                    <a:lnL w="12700" cap="flat" cmpd="sng" algn="ctr">
                      <a:solidFill>
                        <a:schemeClr val="tx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a:solidFill>
                            <a:srgbClr val="000000"/>
                          </a:solidFill>
                          <a:effectLst/>
                          <a:latin typeface="Arial"/>
                        </a:rPr>
                        <a:t>31MAR2013</a:t>
                      </a:r>
                    </a:p>
                  </a:txBody>
                  <a:tcPr marL="28663" marR="28663" marT="28663" marB="286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a:solidFill>
                            <a:srgbClr val="000000"/>
                          </a:solidFill>
                          <a:effectLst/>
                          <a:latin typeface="Arial"/>
                        </a:rPr>
                        <a:t>5</a:t>
                      </a:r>
                    </a:p>
                  </a:txBody>
                  <a:tcPr marL="28663" marR="28663" marT="28663" marB="286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dirty="0">
                          <a:solidFill>
                            <a:srgbClr val="000000"/>
                          </a:solidFill>
                          <a:effectLst/>
                          <a:latin typeface="Arial"/>
                        </a:rPr>
                        <a:t>GH</a:t>
                      </a:r>
                    </a:p>
                  </a:txBody>
                  <a:tcPr marL="28663" marR="28663" marT="28663" marB="28663">
                    <a:lnL w="9525" cap="flat" cmpd="sng" algn="ctr">
                      <a:solidFill>
                        <a:srgbClr val="C1C1C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r>
              <a:tr h="393508">
                <a:tc>
                  <a:txBody>
                    <a:bodyPr/>
                    <a:lstStyle/>
                    <a:p>
                      <a:pPr fontAlgn="t"/>
                      <a:r>
                        <a:rPr lang="en-CA" sz="2400" b="0" i="0">
                          <a:solidFill>
                            <a:srgbClr val="000000"/>
                          </a:solidFill>
                          <a:effectLst/>
                          <a:latin typeface="Arial"/>
                        </a:rPr>
                        <a:t>2</a:t>
                      </a:r>
                    </a:p>
                  </a:txBody>
                  <a:tcPr marL="28663" marR="28663" marT="28663" marB="28663">
                    <a:lnL w="12700" cap="flat" cmpd="sng" algn="ctr">
                      <a:solidFill>
                        <a:schemeClr val="tx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9E9E9"/>
                    </a:solidFill>
                  </a:tcPr>
                </a:tc>
                <a:tc>
                  <a:txBody>
                    <a:bodyPr/>
                    <a:lstStyle/>
                    <a:p>
                      <a:pPr fontAlgn="t"/>
                      <a:r>
                        <a:rPr lang="en-CA" sz="2400" b="0" i="0">
                          <a:solidFill>
                            <a:srgbClr val="000000"/>
                          </a:solidFill>
                          <a:effectLst/>
                          <a:latin typeface="Arial"/>
                        </a:rPr>
                        <a:t>30JUN2013</a:t>
                      </a:r>
                    </a:p>
                  </a:txBody>
                  <a:tcPr marL="28663" marR="28663" marT="28663" marB="286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9E9E9"/>
                    </a:solidFill>
                  </a:tcPr>
                </a:tc>
                <a:tc>
                  <a:txBody>
                    <a:bodyPr/>
                    <a:lstStyle/>
                    <a:p>
                      <a:pPr fontAlgn="t"/>
                      <a:r>
                        <a:rPr lang="en-CA" sz="2400" b="0" i="0">
                          <a:solidFill>
                            <a:srgbClr val="000000"/>
                          </a:solidFill>
                          <a:effectLst/>
                          <a:latin typeface="Arial"/>
                        </a:rPr>
                        <a:t>6</a:t>
                      </a:r>
                    </a:p>
                  </a:txBody>
                  <a:tcPr marL="28663" marR="28663" marT="28663" marB="286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9E9E9"/>
                    </a:solidFill>
                  </a:tcPr>
                </a:tc>
                <a:tc>
                  <a:txBody>
                    <a:bodyPr/>
                    <a:lstStyle/>
                    <a:p>
                      <a:pPr fontAlgn="t"/>
                      <a:r>
                        <a:rPr lang="en-CA" sz="2400" b="0" i="0" dirty="0">
                          <a:solidFill>
                            <a:srgbClr val="000000"/>
                          </a:solidFill>
                          <a:effectLst/>
                          <a:latin typeface="Arial"/>
                        </a:rPr>
                        <a:t>MM</a:t>
                      </a:r>
                    </a:p>
                  </a:txBody>
                  <a:tcPr marL="28663" marR="28663" marT="28663" marB="28663">
                    <a:lnL w="9525" cap="flat" cmpd="sng" algn="ctr">
                      <a:solidFill>
                        <a:srgbClr val="C1C1C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9E9E9"/>
                    </a:solidFill>
                  </a:tcPr>
                </a:tc>
              </a:tr>
              <a:tr h="353482">
                <a:tc>
                  <a:txBody>
                    <a:bodyPr/>
                    <a:lstStyle/>
                    <a:p>
                      <a:pPr fontAlgn="t"/>
                      <a:r>
                        <a:rPr lang="en-CA" sz="2400" b="0" i="0">
                          <a:solidFill>
                            <a:srgbClr val="000000"/>
                          </a:solidFill>
                          <a:effectLst/>
                          <a:latin typeface="Arial"/>
                        </a:rPr>
                        <a:t>2</a:t>
                      </a:r>
                    </a:p>
                  </a:txBody>
                  <a:tcPr marL="28663" marR="28663" marT="28663" marB="28663">
                    <a:lnL w="12700" cap="flat" cmpd="sng" algn="ctr">
                      <a:solidFill>
                        <a:schemeClr val="tx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a:solidFill>
                            <a:srgbClr val="000000"/>
                          </a:solidFill>
                          <a:effectLst/>
                          <a:latin typeface="Arial"/>
                        </a:rPr>
                        <a:t>30SEP2013</a:t>
                      </a:r>
                    </a:p>
                  </a:txBody>
                  <a:tcPr marL="28663" marR="28663" marT="28663" marB="286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a:solidFill>
                            <a:srgbClr val="000000"/>
                          </a:solidFill>
                          <a:effectLst/>
                          <a:latin typeface="Arial"/>
                        </a:rPr>
                        <a:t>7</a:t>
                      </a:r>
                    </a:p>
                  </a:txBody>
                  <a:tcPr marL="28663" marR="28663" marT="28663" marB="286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dirty="0">
                          <a:solidFill>
                            <a:srgbClr val="000000"/>
                          </a:solidFill>
                          <a:effectLst/>
                          <a:latin typeface="Arial"/>
                        </a:rPr>
                        <a:t>JH</a:t>
                      </a:r>
                    </a:p>
                  </a:txBody>
                  <a:tcPr marL="28663" marR="28663" marT="28663" marB="28663">
                    <a:lnL w="9525" cap="flat" cmpd="sng" algn="ctr">
                      <a:solidFill>
                        <a:srgbClr val="C1C1C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r>
              <a:tr h="412309">
                <a:tc>
                  <a:txBody>
                    <a:bodyPr/>
                    <a:lstStyle/>
                    <a:p>
                      <a:pPr fontAlgn="t"/>
                      <a:r>
                        <a:rPr lang="en-CA" sz="2400" b="0" i="0">
                          <a:solidFill>
                            <a:srgbClr val="000000"/>
                          </a:solidFill>
                          <a:effectLst/>
                          <a:latin typeface="Arial"/>
                        </a:rPr>
                        <a:t>2</a:t>
                      </a:r>
                    </a:p>
                  </a:txBody>
                  <a:tcPr marL="28663" marR="28663" marT="28663" marB="28663">
                    <a:lnL w="12700" cap="flat" cmpd="sng" algn="ctr">
                      <a:solidFill>
                        <a:schemeClr val="tx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9E9"/>
                    </a:solidFill>
                  </a:tcPr>
                </a:tc>
                <a:tc>
                  <a:txBody>
                    <a:bodyPr/>
                    <a:lstStyle/>
                    <a:p>
                      <a:pPr fontAlgn="t"/>
                      <a:r>
                        <a:rPr lang="en-CA" sz="2400" b="0" i="0">
                          <a:solidFill>
                            <a:srgbClr val="000000"/>
                          </a:solidFill>
                          <a:effectLst/>
                          <a:latin typeface="Arial"/>
                        </a:rPr>
                        <a:t>31DEC2013</a:t>
                      </a:r>
                    </a:p>
                  </a:txBody>
                  <a:tcPr marL="28663" marR="28663" marT="28663" marB="286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9E9"/>
                    </a:solidFill>
                  </a:tcPr>
                </a:tc>
                <a:tc>
                  <a:txBody>
                    <a:bodyPr/>
                    <a:lstStyle/>
                    <a:p>
                      <a:pPr fontAlgn="t"/>
                      <a:r>
                        <a:rPr lang="en-CA" sz="2400" b="0" i="0">
                          <a:solidFill>
                            <a:srgbClr val="000000"/>
                          </a:solidFill>
                          <a:effectLst/>
                          <a:latin typeface="Arial"/>
                        </a:rPr>
                        <a:t>8</a:t>
                      </a:r>
                    </a:p>
                  </a:txBody>
                  <a:tcPr marL="28663" marR="28663" marT="28663" marB="286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9E9"/>
                    </a:solidFill>
                  </a:tcPr>
                </a:tc>
                <a:tc>
                  <a:txBody>
                    <a:bodyPr/>
                    <a:lstStyle/>
                    <a:p>
                      <a:pPr fontAlgn="t"/>
                      <a:r>
                        <a:rPr lang="en-CA" sz="2400" b="0" i="0" dirty="0">
                          <a:solidFill>
                            <a:srgbClr val="000000"/>
                          </a:solidFill>
                          <a:effectLst/>
                          <a:latin typeface="Arial"/>
                        </a:rPr>
                        <a:t>MS</a:t>
                      </a:r>
                    </a:p>
                  </a:txBody>
                  <a:tcPr marL="28663" marR="28663" marT="28663" marB="28663">
                    <a:lnL w="9525" cap="flat" cmpd="sng" algn="ctr">
                      <a:solidFill>
                        <a:srgbClr val="C1C1C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1C1C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9E9"/>
                    </a:solidFill>
                  </a:tcPr>
                </a:tc>
              </a:tr>
            </a:tbl>
          </a:graphicData>
        </a:graphic>
      </p:graphicFrame>
      <p:cxnSp>
        <p:nvCxnSpPr>
          <p:cNvPr id="6" name="Straight Arrow Connector 5"/>
          <p:cNvCxnSpPr/>
          <p:nvPr/>
        </p:nvCxnSpPr>
        <p:spPr bwMode="auto">
          <a:xfrm flipH="1">
            <a:off x="7877243" y="2932769"/>
            <a:ext cx="747773" cy="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7" name="Straight Arrow Connector 6"/>
          <p:cNvCxnSpPr/>
          <p:nvPr/>
        </p:nvCxnSpPr>
        <p:spPr bwMode="auto">
          <a:xfrm>
            <a:off x="543563" y="2912171"/>
            <a:ext cx="677374" cy="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92818740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2000" fill="hold"/>
                                        <p:tgtEl>
                                          <p:spTgt spid="6"/>
                                        </p:tgtEl>
                                        <p:attrNameLst>
                                          <p:attrName>r</p:attrName>
                                        </p:attrNameLst>
                                      </p:cBhvr>
                                    </p:animRot>
                                  </p:childTnLst>
                                </p:cTn>
                              </p:par>
                              <p:par>
                                <p:cTn id="7" presetID="8" presetClass="emph" presetSubtype="0" fill="hold" nodeType="withEffect">
                                  <p:stCondLst>
                                    <p:cond delay="0"/>
                                  </p:stCondLst>
                                  <p:childTnLst>
                                    <p:animRot by="21600000">
                                      <p:cBhvr>
                                        <p:cTn id="8" dur="2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646645249"/>
              </p:ext>
            </p:extLst>
          </p:nvPr>
        </p:nvGraphicFramePr>
        <p:xfrm>
          <a:off x="473545" y="2572922"/>
          <a:ext cx="8201025" cy="1565910"/>
        </p:xfrm>
        <a:graphic>
          <a:graphicData uri="http://schemas.openxmlformats.org/drawingml/2006/table">
            <a:tbl>
              <a:tblPr/>
              <a:tblGrid>
                <a:gridCol w="911225"/>
                <a:gridCol w="911225"/>
                <a:gridCol w="911225"/>
                <a:gridCol w="911225"/>
                <a:gridCol w="911225"/>
                <a:gridCol w="911225"/>
                <a:gridCol w="911225"/>
                <a:gridCol w="911225"/>
                <a:gridCol w="911225"/>
              </a:tblGrid>
              <a:tr h="0">
                <a:tc>
                  <a:txBody>
                    <a:bodyPr/>
                    <a:lstStyle/>
                    <a:p>
                      <a:pPr fontAlgn="t"/>
                      <a:r>
                        <a:rPr lang="en-CA" b="1" i="0" dirty="0" err="1" smtClean="0">
                          <a:solidFill>
                            <a:schemeClr val="bg1"/>
                          </a:solidFill>
                          <a:effectLst/>
                          <a:latin typeface="Arial"/>
                        </a:rPr>
                        <a:t>idnum</a:t>
                      </a:r>
                      <a:endParaRPr lang="en-CA" b="1" i="0" dirty="0">
                        <a:solidFill>
                          <a:schemeClr val="bg1"/>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007DC3"/>
                    </a:solidFill>
                  </a:tcPr>
                </a:tc>
                <a:tc>
                  <a:txBody>
                    <a:bodyPr/>
                    <a:lstStyle/>
                    <a:p>
                      <a:pPr fontAlgn="t"/>
                      <a:r>
                        <a:rPr lang="en-CA" b="1" i="0" dirty="0" smtClean="0">
                          <a:solidFill>
                            <a:schemeClr val="bg1"/>
                          </a:solidFill>
                          <a:effectLst/>
                          <a:latin typeface="Arial"/>
                        </a:rPr>
                        <a:t>var1</a:t>
                      </a:r>
                    </a:p>
                    <a:p>
                      <a:pPr fontAlgn="t"/>
                      <a:r>
                        <a:rPr lang="en-CA" b="1" i="0" dirty="0" smtClean="0">
                          <a:solidFill>
                            <a:schemeClr val="bg1"/>
                          </a:solidFill>
                          <a:effectLst/>
                          <a:latin typeface="Arial"/>
                        </a:rPr>
                        <a:t>Qtr1</a:t>
                      </a:r>
                      <a:endParaRPr lang="en-CA" b="1" i="0" dirty="0">
                        <a:solidFill>
                          <a:schemeClr val="bg1"/>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007DC3"/>
                    </a:solidFill>
                  </a:tcPr>
                </a:tc>
                <a:tc>
                  <a:txBody>
                    <a:bodyPr/>
                    <a:lstStyle/>
                    <a:p>
                      <a:pPr fontAlgn="t"/>
                      <a:r>
                        <a:rPr lang="en-CA" b="1" i="0" dirty="0" smtClean="0">
                          <a:solidFill>
                            <a:schemeClr val="bg1"/>
                          </a:solidFill>
                          <a:effectLst/>
                          <a:latin typeface="Arial"/>
                        </a:rPr>
                        <a:t>var2</a:t>
                      </a:r>
                    </a:p>
                    <a:p>
                      <a:pPr fontAlgn="t"/>
                      <a:r>
                        <a:rPr lang="en-CA" b="1" i="0" dirty="0" smtClean="0">
                          <a:solidFill>
                            <a:schemeClr val="bg1"/>
                          </a:solidFill>
                          <a:effectLst/>
                          <a:latin typeface="Arial"/>
                        </a:rPr>
                        <a:t>Qtr1</a:t>
                      </a:r>
                      <a:endParaRPr lang="en-CA" b="1" i="0" dirty="0">
                        <a:solidFill>
                          <a:schemeClr val="bg1"/>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007DC3"/>
                    </a:solidFill>
                  </a:tcPr>
                </a:tc>
                <a:tc>
                  <a:txBody>
                    <a:bodyPr/>
                    <a:lstStyle/>
                    <a:p>
                      <a:pPr fontAlgn="t"/>
                      <a:r>
                        <a:rPr lang="en-CA" b="1" i="0" dirty="0" smtClean="0">
                          <a:solidFill>
                            <a:schemeClr val="bg1"/>
                          </a:solidFill>
                          <a:effectLst/>
                          <a:latin typeface="Arial"/>
                        </a:rPr>
                        <a:t>var1</a:t>
                      </a:r>
                    </a:p>
                    <a:p>
                      <a:pPr fontAlgn="t"/>
                      <a:r>
                        <a:rPr lang="en-CA" b="1" i="0" dirty="0" smtClean="0">
                          <a:solidFill>
                            <a:schemeClr val="bg1"/>
                          </a:solidFill>
                          <a:effectLst/>
                          <a:latin typeface="Arial"/>
                        </a:rPr>
                        <a:t>Qtr2</a:t>
                      </a:r>
                      <a:endParaRPr lang="en-CA" b="1" i="0" dirty="0">
                        <a:solidFill>
                          <a:schemeClr val="bg1"/>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007DC3"/>
                    </a:solidFill>
                  </a:tcPr>
                </a:tc>
                <a:tc>
                  <a:txBody>
                    <a:bodyPr/>
                    <a:lstStyle/>
                    <a:p>
                      <a:pPr fontAlgn="t"/>
                      <a:r>
                        <a:rPr lang="en-CA" b="1" i="0" dirty="0" smtClean="0">
                          <a:solidFill>
                            <a:schemeClr val="bg1"/>
                          </a:solidFill>
                          <a:effectLst/>
                          <a:latin typeface="Arial"/>
                        </a:rPr>
                        <a:t>var2</a:t>
                      </a:r>
                    </a:p>
                    <a:p>
                      <a:pPr fontAlgn="t"/>
                      <a:r>
                        <a:rPr lang="en-CA" b="1" i="0" dirty="0" smtClean="0">
                          <a:solidFill>
                            <a:schemeClr val="bg1"/>
                          </a:solidFill>
                          <a:effectLst/>
                          <a:latin typeface="Arial"/>
                        </a:rPr>
                        <a:t>Qtr2</a:t>
                      </a:r>
                      <a:endParaRPr lang="en-CA" b="1" i="0" dirty="0">
                        <a:solidFill>
                          <a:schemeClr val="bg1"/>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007DC3"/>
                    </a:solidFill>
                  </a:tcPr>
                </a:tc>
                <a:tc>
                  <a:txBody>
                    <a:bodyPr/>
                    <a:lstStyle/>
                    <a:p>
                      <a:pPr fontAlgn="t"/>
                      <a:r>
                        <a:rPr lang="en-CA" b="1" i="0" dirty="0" smtClean="0">
                          <a:solidFill>
                            <a:schemeClr val="bg1"/>
                          </a:solidFill>
                          <a:effectLst/>
                          <a:latin typeface="Arial"/>
                        </a:rPr>
                        <a:t>var1</a:t>
                      </a:r>
                    </a:p>
                    <a:p>
                      <a:pPr fontAlgn="t"/>
                      <a:r>
                        <a:rPr lang="en-CA" b="1" i="0" dirty="0" smtClean="0">
                          <a:solidFill>
                            <a:schemeClr val="bg1"/>
                          </a:solidFill>
                          <a:effectLst/>
                          <a:latin typeface="Arial"/>
                        </a:rPr>
                        <a:t>Qtr3</a:t>
                      </a:r>
                      <a:endParaRPr lang="en-CA" b="1" i="0" dirty="0">
                        <a:solidFill>
                          <a:schemeClr val="bg1"/>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007DC3"/>
                    </a:solidFill>
                  </a:tcPr>
                </a:tc>
                <a:tc>
                  <a:txBody>
                    <a:bodyPr/>
                    <a:lstStyle/>
                    <a:p>
                      <a:pPr fontAlgn="t"/>
                      <a:r>
                        <a:rPr lang="en-CA" b="1" i="0" dirty="0" smtClean="0">
                          <a:solidFill>
                            <a:schemeClr val="bg1"/>
                          </a:solidFill>
                          <a:effectLst/>
                          <a:latin typeface="Arial"/>
                        </a:rPr>
                        <a:t>var2</a:t>
                      </a:r>
                    </a:p>
                    <a:p>
                      <a:pPr fontAlgn="t"/>
                      <a:r>
                        <a:rPr lang="en-CA" b="1" i="0" dirty="0" smtClean="0">
                          <a:solidFill>
                            <a:schemeClr val="bg1"/>
                          </a:solidFill>
                          <a:effectLst/>
                          <a:latin typeface="Arial"/>
                        </a:rPr>
                        <a:t>Qtr3</a:t>
                      </a:r>
                      <a:endParaRPr lang="en-CA" b="1" i="0" dirty="0">
                        <a:solidFill>
                          <a:schemeClr val="bg1"/>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007DC3"/>
                    </a:solidFill>
                  </a:tcPr>
                </a:tc>
                <a:tc>
                  <a:txBody>
                    <a:bodyPr/>
                    <a:lstStyle/>
                    <a:p>
                      <a:pPr fontAlgn="t"/>
                      <a:r>
                        <a:rPr lang="en-CA" b="1" i="0" dirty="0" smtClean="0">
                          <a:solidFill>
                            <a:schemeClr val="bg1"/>
                          </a:solidFill>
                          <a:effectLst/>
                          <a:latin typeface="Arial"/>
                        </a:rPr>
                        <a:t>var1</a:t>
                      </a:r>
                    </a:p>
                    <a:p>
                      <a:pPr fontAlgn="t"/>
                      <a:r>
                        <a:rPr lang="en-CA" b="1" i="0" dirty="0" smtClean="0">
                          <a:solidFill>
                            <a:schemeClr val="bg1"/>
                          </a:solidFill>
                          <a:effectLst/>
                          <a:latin typeface="Arial"/>
                        </a:rPr>
                        <a:t>Qtr4</a:t>
                      </a:r>
                      <a:endParaRPr lang="en-CA" b="1" i="0" dirty="0">
                        <a:solidFill>
                          <a:schemeClr val="bg1"/>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007DC3"/>
                    </a:solidFill>
                  </a:tcPr>
                </a:tc>
                <a:tc>
                  <a:txBody>
                    <a:bodyPr/>
                    <a:lstStyle/>
                    <a:p>
                      <a:pPr fontAlgn="t"/>
                      <a:r>
                        <a:rPr lang="en-CA" b="1" i="0" dirty="0" smtClean="0">
                          <a:solidFill>
                            <a:schemeClr val="bg1"/>
                          </a:solidFill>
                          <a:effectLst/>
                          <a:latin typeface="Arial"/>
                        </a:rPr>
                        <a:t>var2</a:t>
                      </a:r>
                    </a:p>
                    <a:p>
                      <a:pPr fontAlgn="t"/>
                      <a:r>
                        <a:rPr lang="en-CA" b="1" i="0" dirty="0" smtClean="0">
                          <a:solidFill>
                            <a:schemeClr val="bg1"/>
                          </a:solidFill>
                          <a:effectLst/>
                          <a:latin typeface="Arial"/>
                        </a:rPr>
                        <a:t>Qtr4</a:t>
                      </a:r>
                      <a:endParaRPr lang="en-CA" b="1" i="0" dirty="0">
                        <a:solidFill>
                          <a:schemeClr val="bg1"/>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007DC3"/>
                    </a:solidFill>
                  </a:tcPr>
                </a:tc>
              </a:tr>
              <a:tr h="0">
                <a:tc>
                  <a:txBody>
                    <a:bodyPr/>
                    <a:lstStyle/>
                    <a:p>
                      <a:pPr fontAlgn="t"/>
                      <a:r>
                        <a:rPr lang="en-CA" sz="2400" b="0" i="0">
                          <a:solidFill>
                            <a:srgbClr val="000000"/>
                          </a:solidFill>
                          <a:effectLst/>
                          <a:latin typeface="Arial"/>
                        </a:rPr>
                        <a:t>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dirty="0">
                          <a:solidFill>
                            <a:srgbClr val="000000"/>
                          </a:solidFill>
                          <a:effectLst/>
                          <a:latin typeface="Arial"/>
                        </a:rPr>
                        <a:t>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dirty="0">
                          <a:solidFill>
                            <a:srgbClr val="000000"/>
                          </a:solidFill>
                          <a:effectLst/>
                          <a:latin typeface="Arial"/>
                        </a:rPr>
                        <a:t>SD</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dirty="0">
                          <a:solidFill>
                            <a:srgbClr val="000000"/>
                          </a:solidFill>
                          <a:effectLst/>
                          <a:latin typeface="Arial"/>
                        </a:rPr>
                        <a:t>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dirty="0">
                          <a:solidFill>
                            <a:srgbClr val="000000"/>
                          </a:solidFill>
                          <a:effectLst/>
                          <a:latin typeface="Arial"/>
                        </a:rPr>
                        <a:t>EF</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dirty="0">
                          <a:solidFill>
                            <a:srgbClr val="000000"/>
                          </a:solidFill>
                          <a:effectLst/>
                          <a:latin typeface="Arial"/>
                        </a:rPr>
                        <a:t>3</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dirty="0">
                          <a:solidFill>
                            <a:srgbClr val="000000"/>
                          </a:solidFill>
                          <a:effectLst/>
                          <a:latin typeface="Arial"/>
                        </a:rPr>
                        <a:t>HK</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endParaRPr lang="en-CA" sz="2400" b="0" i="0" dirty="0">
                        <a:solidFill>
                          <a:srgbClr val="000000"/>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endParaRPr lang="en-CA" sz="2400" b="0" i="0" dirty="0">
                        <a:solidFill>
                          <a:srgbClr val="000000"/>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r>
              <a:tr h="0">
                <a:tc>
                  <a:txBody>
                    <a:bodyPr/>
                    <a:lstStyle/>
                    <a:p>
                      <a:pPr fontAlgn="t"/>
                      <a:r>
                        <a:rPr lang="en-CA" sz="2400" b="0" i="0" dirty="0">
                          <a:solidFill>
                            <a:srgbClr val="000000"/>
                          </a:solidFill>
                          <a:effectLst/>
                          <a:latin typeface="Arial"/>
                        </a:rPr>
                        <a:t>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E9E9E9"/>
                    </a:solidFill>
                  </a:tcPr>
                </a:tc>
                <a:tc>
                  <a:txBody>
                    <a:bodyPr/>
                    <a:lstStyle/>
                    <a:p>
                      <a:pPr fontAlgn="t"/>
                      <a:r>
                        <a:rPr lang="en-CA" sz="2400" b="0" i="0" dirty="0">
                          <a:solidFill>
                            <a:srgbClr val="000000"/>
                          </a:solidFill>
                          <a:effectLst/>
                          <a:latin typeface="Arial"/>
                        </a:rPr>
                        <a:t>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E9E9E9"/>
                    </a:solidFill>
                  </a:tcPr>
                </a:tc>
                <a:tc>
                  <a:txBody>
                    <a:bodyPr/>
                    <a:lstStyle/>
                    <a:p>
                      <a:pPr fontAlgn="t"/>
                      <a:r>
                        <a:rPr lang="en-CA" sz="2400" b="0" i="0" dirty="0">
                          <a:solidFill>
                            <a:srgbClr val="000000"/>
                          </a:solidFill>
                          <a:effectLst/>
                          <a:latin typeface="Arial"/>
                        </a:rPr>
                        <a:t>GH</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E9E9E9"/>
                    </a:solidFill>
                  </a:tcPr>
                </a:tc>
                <a:tc>
                  <a:txBody>
                    <a:bodyPr/>
                    <a:lstStyle/>
                    <a:p>
                      <a:pPr fontAlgn="t"/>
                      <a:r>
                        <a:rPr lang="en-CA" sz="2400" b="0" i="0" dirty="0">
                          <a:solidFill>
                            <a:srgbClr val="000000"/>
                          </a:solidFill>
                          <a:effectLst/>
                          <a:latin typeface="Arial"/>
                        </a:rPr>
                        <a:t>6</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E9E9E9"/>
                    </a:solidFill>
                  </a:tcPr>
                </a:tc>
                <a:tc>
                  <a:txBody>
                    <a:bodyPr/>
                    <a:lstStyle/>
                    <a:p>
                      <a:pPr fontAlgn="t"/>
                      <a:r>
                        <a:rPr lang="en-CA" sz="2400" b="0" i="0">
                          <a:solidFill>
                            <a:srgbClr val="000000"/>
                          </a:solidFill>
                          <a:effectLst/>
                          <a:latin typeface="Arial"/>
                        </a:rPr>
                        <a:t>MM</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E9E9E9"/>
                    </a:solidFill>
                  </a:tcPr>
                </a:tc>
                <a:tc>
                  <a:txBody>
                    <a:bodyPr/>
                    <a:lstStyle/>
                    <a:p>
                      <a:pPr fontAlgn="t"/>
                      <a:r>
                        <a:rPr lang="en-CA" sz="2400" b="0" i="0" dirty="0">
                          <a:solidFill>
                            <a:srgbClr val="000000"/>
                          </a:solidFill>
                          <a:effectLst/>
                          <a:latin typeface="Arial"/>
                        </a:rPr>
                        <a:t>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E9E9E9"/>
                    </a:solidFill>
                  </a:tcPr>
                </a:tc>
                <a:tc>
                  <a:txBody>
                    <a:bodyPr/>
                    <a:lstStyle/>
                    <a:p>
                      <a:pPr fontAlgn="t"/>
                      <a:r>
                        <a:rPr lang="en-CA" sz="2400" b="0" i="0" dirty="0">
                          <a:solidFill>
                            <a:srgbClr val="000000"/>
                          </a:solidFill>
                          <a:effectLst/>
                          <a:latin typeface="Arial"/>
                        </a:rPr>
                        <a:t>JH</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E9E9E9"/>
                    </a:solidFill>
                  </a:tcPr>
                </a:tc>
                <a:tc>
                  <a:txBody>
                    <a:bodyPr/>
                    <a:lstStyle/>
                    <a:p>
                      <a:pPr fontAlgn="t"/>
                      <a:r>
                        <a:rPr lang="en-CA" sz="2400" b="0" i="0" dirty="0">
                          <a:solidFill>
                            <a:srgbClr val="000000"/>
                          </a:solidFill>
                          <a:effectLst/>
                          <a:latin typeface="Arial"/>
                        </a:rPr>
                        <a:t>8</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E9E9E9"/>
                    </a:solidFill>
                  </a:tcPr>
                </a:tc>
                <a:tc>
                  <a:txBody>
                    <a:bodyPr/>
                    <a:lstStyle/>
                    <a:p>
                      <a:pPr fontAlgn="t"/>
                      <a:r>
                        <a:rPr lang="en-CA" sz="2400" b="0" i="0" dirty="0">
                          <a:solidFill>
                            <a:srgbClr val="000000"/>
                          </a:solidFill>
                          <a:effectLst/>
                          <a:latin typeface="Arial"/>
                        </a:rPr>
                        <a:t>MS</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E9E9E9"/>
                    </a:solidFill>
                  </a:tcPr>
                </a:tc>
              </a:tr>
            </a:tbl>
          </a:graphicData>
        </a:graphic>
      </p:graphicFrame>
      <p:sp>
        <p:nvSpPr>
          <p:cNvPr id="8" name="Title 3"/>
          <p:cNvSpPr txBox="1">
            <a:spLocks/>
          </p:cNvSpPr>
          <p:nvPr/>
        </p:nvSpPr>
        <p:spPr>
          <a:xfrm>
            <a:off x="0" y="182892"/>
            <a:ext cx="9144000" cy="909736"/>
          </a:xfrm>
          <a:prstGeom prst="rect">
            <a:avLst/>
          </a:prstGeom>
        </p:spPr>
        <p:txBody>
          <a:bodyPr/>
          <a:lst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a:lstStyle>
          <a:p>
            <a:pPr algn="ctr"/>
            <a:r>
              <a:rPr lang="en-US" sz="3200" dirty="0" smtClean="0">
                <a:solidFill>
                  <a:srgbClr val="B82672"/>
                </a:solidFill>
                <a:ea typeface="ＭＳ Ｐゴシック" pitchFamily="34" charset="-128"/>
              </a:rPr>
              <a:t>the output variable order will be a bit distorted</a:t>
            </a:r>
            <a:endParaRPr lang="en-US" sz="2400" dirty="0" smtClean="0">
              <a:solidFill>
                <a:srgbClr val="B82672"/>
              </a:solidFill>
              <a:ea typeface="ＭＳ Ｐゴシック" pitchFamily="34" charset="-128"/>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6843" y="2458997"/>
            <a:ext cx="1841160" cy="2187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Curved Up Arrow 10"/>
          <p:cNvSpPr/>
          <p:nvPr/>
        </p:nvSpPr>
        <p:spPr bwMode="auto">
          <a:xfrm>
            <a:off x="5696476" y="4650258"/>
            <a:ext cx="2047672" cy="836142"/>
          </a:xfrm>
          <a:prstGeom prst="curvedUpArrow">
            <a:avLst/>
          </a:prstGeom>
          <a:solidFill>
            <a:srgbClr val="C0000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smtClean="0">
              <a:ln>
                <a:noFill/>
              </a:ln>
              <a:solidFill>
                <a:srgbClr val="292929"/>
              </a:solidFill>
              <a:effectLst/>
              <a:latin typeface="Arial" charset="0"/>
            </a:endParaRPr>
          </a:p>
        </p:txBody>
      </p:sp>
      <p:sp>
        <p:nvSpPr>
          <p:cNvPr id="12" name="Curved Up Arrow 11"/>
          <p:cNvSpPr/>
          <p:nvPr/>
        </p:nvSpPr>
        <p:spPr bwMode="auto">
          <a:xfrm rot="10993950">
            <a:off x="5489953" y="1396218"/>
            <a:ext cx="2246315" cy="1065980"/>
          </a:xfrm>
          <a:prstGeom prst="curvedUpArrow">
            <a:avLst/>
          </a:prstGeom>
          <a:solidFill>
            <a:srgbClr val="C0000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smtClean="0">
              <a:ln>
                <a:noFill/>
              </a:ln>
              <a:solidFill>
                <a:srgbClr val="292929"/>
              </a:solidFill>
              <a:effectLst/>
              <a:latin typeface="Arial"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5026" y="2586165"/>
            <a:ext cx="1895475" cy="156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Oval 8"/>
          <p:cNvSpPr/>
          <p:nvPr/>
        </p:nvSpPr>
        <p:spPr bwMode="auto">
          <a:xfrm>
            <a:off x="6479107" y="2376613"/>
            <a:ext cx="2248927" cy="2273646"/>
          </a:xfrm>
          <a:prstGeom prst="ellipse">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smtClean="0">
              <a:ln>
                <a:noFill/>
              </a:ln>
              <a:solidFill>
                <a:srgbClr val="292929"/>
              </a:solidFill>
              <a:effectLst/>
              <a:latin typeface="Arial" charset="0"/>
            </a:endParaRPr>
          </a:p>
        </p:txBody>
      </p:sp>
      <p:sp>
        <p:nvSpPr>
          <p:cNvPr id="2" name="Oval 1"/>
          <p:cNvSpPr/>
          <p:nvPr/>
        </p:nvSpPr>
        <p:spPr bwMode="auto">
          <a:xfrm>
            <a:off x="4572013" y="2372497"/>
            <a:ext cx="2248927" cy="2273646"/>
          </a:xfrm>
          <a:prstGeom prst="ellipse">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smtClean="0">
              <a:ln>
                <a:noFill/>
              </a:ln>
              <a:solidFill>
                <a:srgbClr val="292929"/>
              </a:solidFill>
              <a:effectLst/>
              <a:latin typeface="Arial" charset="0"/>
            </a:endParaRPr>
          </a:p>
        </p:txBody>
      </p:sp>
    </p:spTree>
    <p:extLst>
      <p:ext uri="{BB962C8B-B14F-4D97-AF65-F5344CB8AC3E}">
        <p14:creationId xmlns:p14="http://schemas.microsoft.com/office/powerpoint/2010/main" val="3272939017"/>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0613" y="1042793"/>
            <a:ext cx="8046292" cy="1200329"/>
          </a:xfrm>
          <a:prstGeom prst="rect">
            <a:avLst/>
          </a:prstGeom>
          <a:ln w="38100">
            <a:solidFill>
              <a:srgbClr val="022FEC"/>
            </a:solidFill>
          </a:ln>
        </p:spPr>
        <p:txBody>
          <a:bodyPr wrap="square">
            <a:spAutoFit/>
          </a:bodyPr>
          <a:lstStyle/>
          <a:p>
            <a:r>
              <a:rPr lang="en-CA" sz="2400" dirty="0">
                <a:solidFill>
                  <a:srgbClr val="3333FF"/>
                </a:solidFill>
              </a:rPr>
              <a:t>%</a:t>
            </a:r>
            <a:r>
              <a:rPr lang="en-CA" sz="2400" i="1" dirty="0">
                <a:solidFill>
                  <a:srgbClr val="3333FF"/>
                </a:solidFill>
              </a:rPr>
              <a:t>transpose</a:t>
            </a:r>
            <a:r>
              <a:rPr lang="en-CA" sz="2400" dirty="0">
                <a:solidFill>
                  <a:srgbClr val="3333FF"/>
                </a:solidFill>
              </a:rPr>
              <a:t>(data=have,  out=need,       by=idnum,</a:t>
            </a:r>
          </a:p>
          <a:p>
            <a:r>
              <a:rPr lang="en-CA" sz="2400" dirty="0">
                <a:solidFill>
                  <a:srgbClr val="3333FF"/>
                </a:solidFill>
              </a:rPr>
              <a:t>                     id=date,        format=qtr1.,  delimiter=_Qtr,</a:t>
            </a:r>
          </a:p>
          <a:p>
            <a:r>
              <a:rPr lang="en-CA" sz="2400" dirty="0">
                <a:solidFill>
                  <a:srgbClr val="3333FF"/>
                </a:solidFill>
              </a:rPr>
              <a:t>                     var=var1-var2)</a:t>
            </a:r>
          </a:p>
        </p:txBody>
      </p:sp>
      <p:sp>
        <p:nvSpPr>
          <p:cNvPr id="7" name="Title 3"/>
          <p:cNvSpPr txBox="1">
            <a:spLocks/>
          </p:cNvSpPr>
          <p:nvPr/>
        </p:nvSpPr>
        <p:spPr>
          <a:xfrm>
            <a:off x="-8241" y="90579"/>
            <a:ext cx="9144000" cy="910310"/>
          </a:xfrm>
          <a:prstGeom prst="rect">
            <a:avLst/>
          </a:prstGeom>
        </p:spPr>
        <p:txBody>
          <a:bodyPr/>
          <a:lst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a:lstStyle>
          <a:p>
            <a:pPr algn="ctr"/>
            <a:r>
              <a:rPr lang="en-US" sz="3200" dirty="0" smtClean="0">
                <a:solidFill>
                  <a:srgbClr val="B82672"/>
                </a:solidFill>
                <a:ea typeface="ＭＳ Ｐゴシック" pitchFamily="34" charset="-128"/>
              </a:rPr>
              <a:t>would you be interested in knowing how to</a:t>
            </a:r>
          </a:p>
          <a:p>
            <a:pPr algn="ctr"/>
            <a:r>
              <a:rPr lang="en-US" sz="3200" dirty="0" smtClean="0">
                <a:solidFill>
                  <a:srgbClr val="B82672"/>
                </a:solidFill>
                <a:ea typeface="ＭＳ Ｐゴシック" pitchFamily="34" charset="-128"/>
              </a:rPr>
              <a:t> obtain the right result with the following code?</a:t>
            </a:r>
          </a:p>
        </p:txBody>
      </p:sp>
      <p:sp>
        <p:nvSpPr>
          <p:cNvPr id="10" name="Rounded Rectangle 9"/>
          <p:cNvSpPr/>
          <p:nvPr/>
        </p:nvSpPr>
        <p:spPr bwMode="auto">
          <a:xfrm>
            <a:off x="867050" y="3101530"/>
            <a:ext cx="5842669" cy="517098"/>
          </a:xfrm>
          <a:prstGeom prst="roundRect">
            <a:avLst/>
          </a:prstGeom>
          <a:solidFill>
            <a:srgbClr val="FF000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dirty="0" smtClean="0">
              <a:ln>
                <a:noFill/>
              </a:ln>
              <a:solidFill>
                <a:schemeClr val="bg1"/>
              </a:solidFill>
              <a:effectLst/>
              <a:latin typeface="Arial" charset="0"/>
            </a:endParaRPr>
          </a:p>
        </p:txBody>
      </p:sp>
      <p:sp>
        <p:nvSpPr>
          <p:cNvPr id="11" name="Rectangle 10"/>
          <p:cNvSpPr/>
          <p:nvPr/>
        </p:nvSpPr>
        <p:spPr>
          <a:xfrm>
            <a:off x="935013" y="3156963"/>
            <a:ext cx="5774706" cy="461665"/>
          </a:xfrm>
          <a:prstGeom prst="rect">
            <a:avLst/>
          </a:prstGeom>
          <a:solidFill>
            <a:schemeClr val="bg1">
              <a:alpha val="0"/>
            </a:schemeClr>
          </a:solidFill>
          <a:ln w="41275">
            <a:noFill/>
          </a:ln>
        </p:spPr>
        <p:txBody>
          <a:bodyPr wrap="square">
            <a:spAutoFit/>
          </a:bodyPr>
          <a:lstStyle/>
          <a:p>
            <a:pPr algn="ctr"/>
            <a:r>
              <a:rPr lang="en-US" sz="2400" dirty="0" smtClean="0">
                <a:solidFill>
                  <a:schemeClr val="bg1"/>
                </a:solidFill>
              </a:rPr>
              <a:t>only requires one step</a:t>
            </a:r>
          </a:p>
        </p:txBody>
      </p:sp>
      <p:sp>
        <p:nvSpPr>
          <p:cNvPr id="13" name="Rounded Rectangle 12"/>
          <p:cNvSpPr/>
          <p:nvPr/>
        </p:nvSpPr>
        <p:spPr bwMode="auto">
          <a:xfrm>
            <a:off x="1175939" y="3793927"/>
            <a:ext cx="6238115" cy="503876"/>
          </a:xfrm>
          <a:prstGeom prst="roundRect">
            <a:avLst/>
          </a:prstGeom>
          <a:solidFill>
            <a:srgbClr val="FF000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dirty="0" smtClean="0">
              <a:ln>
                <a:noFill/>
              </a:ln>
              <a:solidFill>
                <a:schemeClr val="bg1"/>
              </a:solidFill>
              <a:effectLst/>
              <a:latin typeface="Arial" charset="0"/>
            </a:endParaRPr>
          </a:p>
        </p:txBody>
      </p:sp>
      <p:sp>
        <p:nvSpPr>
          <p:cNvPr id="14" name="Rectangle 13"/>
          <p:cNvSpPr/>
          <p:nvPr/>
        </p:nvSpPr>
        <p:spPr>
          <a:xfrm>
            <a:off x="1167706" y="3834987"/>
            <a:ext cx="6246348" cy="461665"/>
          </a:xfrm>
          <a:prstGeom prst="rect">
            <a:avLst/>
          </a:prstGeom>
          <a:solidFill>
            <a:schemeClr val="bg1">
              <a:alpha val="0"/>
            </a:schemeClr>
          </a:solidFill>
          <a:ln w="41275">
            <a:noFill/>
          </a:ln>
        </p:spPr>
        <p:txBody>
          <a:bodyPr wrap="square">
            <a:spAutoFit/>
          </a:bodyPr>
          <a:lstStyle/>
          <a:p>
            <a:pPr algn="ctr"/>
            <a:r>
              <a:rPr lang="en-US" sz="2400" dirty="0" smtClean="0">
                <a:solidFill>
                  <a:schemeClr val="bg1"/>
                </a:solidFill>
              </a:rPr>
              <a:t>only needs one pass through the data</a:t>
            </a:r>
          </a:p>
        </p:txBody>
      </p:sp>
      <p:sp>
        <p:nvSpPr>
          <p:cNvPr id="15" name="Rounded Rectangle 14"/>
          <p:cNvSpPr/>
          <p:nvPr/>
        </p:nvSpPr>
        <p:spPr bwMode="auto">
          <a:xfrm>
            <a:off x="1540468" y="4456098"/>
            <a:ext cx="6610862" cy="516233"/>
          </a:xfrm>
          <a:prstGeom prst="roundRect">
            <a:avLst/>
          </a:prstGeom>
          <a:solidFill>
            <a:srgbClr val="FF000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dirty="0" smtClean="0">
              <a:ln>
                <a:noFill/>
              </a:ln>
              <a:solidFill>
                <a:schemeClr val="bg1"/>
              </a:solidFill>
              <a:effectLst/>
              <a:latin typeface="Arial" charset="0"/>
            </a:endParaRPr>
          </a:p>
        </p:txBody>
      </p:sp>
      <p:sp>
        <p:nvSpPr>
          <p:cNvPr id="16" name="Rectangle 15"/>
          <p:cNvSpPr/>
          <p:nvPr/>
        </p:nvSpPr>
        <p:spPr>
          <a:xfrm>
            <a:off x="1608429" y="4510666"/>
            <a:ext cx="6474940" cy="461665"/>
          </a:xfrm>
          <a:prstGeom prst="rect">
            <a:avLst/>
          </a:prstGeom>
          <a:solidFill>
            <a:schemeClr val="bg1">
              <a:alpha val="0"/>
            </a:schemeClr>
          </a:solidFill>
          <a:ln w="41275">
            <a:noFill/>
          </a:ln>
        </p:spPr>
        <p:txBody>
          <a:bodyPr wrap="square">
            <a:spAutoFit/>
          </a:bodyPr>
          <a:lstStyle/>
          <a:p>
            <a:pPr algn="ctr"/>
            <a:r>
              <a:rPr lang="en-US" sz="2400" dirty="0" smtClean="0">
                <a:solidFill>
                  <a:schemeClr val="bg1"/>
                </a:solidFill>
              </a:rPr>
              <a:t>doesn't produce distorted results</a:t>
            </a:r>
          </a:p>
        </p:txBody>
      </p:sp>
      <p:sp>
        <p:nvSpPr>
          <p:cNvPr id="17" name="Rounded Rectangle 16"/>
          <p:cNvSpPr/>
          <p:nvPr/>
        </p:nvSpPr>
        <p:spPr bwMode="auto">
          <a:xfrm>
            <a:off x="1954425" y="5112202"/>
            <a:ext cx="6610862" cy="873207"/>
          </a:xfrm>
          <a:prstGeom prst="roundRect">
            <a:avLst/>
          </a:prstGeom>
          <a:solidFill>
            <a:srgbClr val="FF000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dirty="0" smtClean="0">
              <a:ln>
                <a:noFill/>
              </a:ln>
              <a:solidFill>
                <a:schemeClr val="bg1"/>
              </a:solidFill>
              <a:effectLst/>
              <a:latin typeface="Arial" charset="0"/>
            </a:endParaRPr>
          </a:p>
        </p:txBody>
      </p:sp>
      <p:sp>
        <p:nvSpPr>
          <p:cNvPr id="18" name="Rectangle 17"/>
          <p:cNvSpPr/>
          <p:nvPr/>
        </p:nvSpPr>
        <p:spPr>
          <a:xfrm>
            <a:off x="1954425" y="5136916"/>
            <a:ext cx="6474940" cy="830997"/>
          </a:xfrm>
          <a:prstGeom prst="rect">
            <a:avLst/>
          </a:prstGeom>
          <a:solidFill>
            <a:schemeClr val="bg1">
              <a:alpha val="0"/>
            </a:schemeClr>
          </a:solidFill>
          <a:ln w="41275">
            <a:noFill/>
          </a:ln>
        </p:spPr>
        <p:txBody>
          <a:bodyPr wrap="square">
            <a:spAutoFit/>
          </a:bodyPr>
          <a:lstStyle/>
          <a:p>
            <a:pPr algn="ctr"/>
            <a:r>
              <a:rPr lang="en-US" sz="2400" dirty="0" smtClean="0">
                <a:solidFill>
                  <a:schemeClr val="bg1"/>
                </a:solidFill>
              </a:rPr>
              <a:t>can run more than 50 times faster than PROC TRANSPOSE</a:t>
            </a:r>
          </a:p>
        </p:txBody>
      </p:sp>
      <p:sp>
        <p:nvSpPr>
          <p:cNvPr id="20" name="Rectangle 19"/>
          <p:cNvSpPr/>
          <p:nvPr/>
        </p:nvSpPr>
        <p:spPr>
          <a:xfrm>
            <a:off x="1744356" y="2481444"/>
            <a:ext cx="5774706" cy="461665"/>
          </a:xfrm>
          <a:prstGeom prst="rect">
            <a:avLst/>
          </a:prstGeom>
          <a:solidFill>
            <a:schemeClr val="bg1">
              <a:alpha val="0"/>
            </a:schemeClr>
          </a:solidFill>
          <a:ln w="41275">
            <a:noFill/>
          </a:ln>
        </p:spPr>
        <p:txBody>
          <a:bodyPr wrap="square">
            <a:spAutoFit/>
          </a:bodyPr>
          <a:lstStyle/>
          <a:p>
            <a:pPr algn="ctr"/>
            <a:r>
              <a:rPr lang="en-US" sz="2400" dirty="0" smtClean="0">
                <a:solidFill>
                  <a:srgbClr val="FF0000"/>
                </a:solidFill>
              </a:rPr>
              <a:t>How about if you knew that the macro:</a:t>
            </a:r>
          </a:p>
        </p:txBody>
      </p:sp>
      <p:sp>
        <p:nvSpPr>
          <p:cNvPr id="19" name="Oval 18"/>
          <p:cNvSpPr/>
          <p:nvPr/>
        </p:nvSpPr>
        <p:spPr bwMode="auto">
          <a:xfrm>
            <a:off x="14377" y="5557350"/>
            <a:ext cx="49427" cy="45719"/>
          </a:xfrm>
          <a:prstGeom prst="ellipse">
            <a:avLst/>
          </a:prstGeom>
          <a:solidFill>
            <a:srgbClr val="FF000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smtClean="0">
              <a:ln>
                <a:noFill/>
              </a:ln>
              <a:solidFill>
                <a:srgbClr val="292929"/>
              </a:solidFill>
              <a:effectLst/>
              <a:latin typeface="Arial" charset="0"/>
            </a:endParaRPr>
          </a:p>
        </p:txBody>
      </p:sp>
    </p:spTree>
    <p:extLst>
      <p:ext uri="{BB962C8B-B14F-4D97-AF65-F5344CB8AC3E}">
        <p14:creationId xmlns:p14="http://schemas.microsoft.com/office/powerpoint/2010/main" val="263956035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0-#ppt_w/2"/>
                                          </p:val>
                                        </p:tav>
                                        <p:tav tm="100000">
                                          <p:val>
                                            <p:strVal val="#ppt_x"/>
                                          </p:val>
                                        </p:tav>
                                      </p:tavLst>
                                    </p:anim>
                                    <p:anim calcmode="lin" valueType="num">
                                      <p:cBhvr additive="base">
                                        <p:cTn id="22" dur="500" fill="hold"/>
                                        <p:tgtEl>
                                          <p:spTgt spid="13"/>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0-#ppt_w/2"/>
                                          </p:val>
                                        </p:tav>
                                        <p:tav tm="100000">
                                          <p:val>
                                            <p:strVal val="#ppt_x"/>
                                          </p:val>
                                        </p:tav>
                                      </p:tavLst>
                                    </p:anim>
                                    <p:anim calcmode="lin" valueType="num">
                                      <p:cBhvr additive="base">
                                        <p:cTn id="26"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0-#ppt_w/2"/>
                                          </p:val>
                                        </p:tav>
                                        <p:tav tm="100000">
                                          <p:val>
                                            <p:strVal val="#ppt_x"/>
                                          </p:val>
                                        </p:tav>
                                      </p:tavLst>
                                    </p:anim>
                                    <p:anim calcmode="lin" valueType="num">
                                      <p:cBhvr additive="base">
                                        <p:cTn id="32" dur="500" fill="hold"/>
                                        <p:tgtEl>
                                          <p:spTgt spid="15"/>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0-#ppt_w/2"/>
                                          </p:val>
                                        </p:tav>
                                        <p:tav tm="100000">
                                          <p:val>
                                            <p:strVal val="#ppt_x"/>
                                          </p:val>
                                        </p:tav>
                                      </p:tavLst>
                                    </p:anim>
                                    <p:anim calcmode="lin" valueType="num">
                                      <p:cBhvr additive="base">
                                        <p:cTn id="36"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0-#ppt_w/2"/>
                                          </p:val>
                                        </p:tav>
                                        <p:tav tm="100000">
                                          <p:val>
                                            <p:strVal val="#ppt_x"/>
                                          </p:val>
                                        </p:tav>
                                      </p:tavLst>
                                    </p:anim>
                                    <p:anim calcmode="lin" valueType="num">
                                      <p:cBhvr additive="base">
                                        <p:cTn id="42" dur="500" fill="hold"/>
                                        <p:tgtEl>
                                          <p:spTgt spid="17"/>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0-#ppt_w/2"/>
                                          </p:val>
                                        </p:tav>
                                        <p:tav tm="100000">
                                          <p:val>
                                            <p:strVal val="#ppt_x"/>
                                          </p:val>
                                        </p:tav>
                                      </p:tavLst>
                                    </p:anim>
                                    <p:anim calcmode="lin" valueType="num">
                                      <p:cBhvr additive="base">
                                        <p:cTn id="46"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4" grpId="0" animBg="1"/>
      <p:bldP spid="15" grpId="0" animBg="1"/>
      <p:bldP spid="16" grpId="0" animBg="1"/>
      <p:bldP spid="17" grpId="0" animBg="1"/>
      <p:bldP spid="18" grpId="0" animBg="1"/>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8241" y="313005"/>
            <a:ext cx="9144000" cy="885600"/>
          </a:xfrm>
          <a:prstGeom prst="rect">
            <a:avLst/>
          </a:prstGeom>
        </p:spPr>
        <p:txBody>
          <a:bodyPr/>
          <a:lst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a:lstStyle>
          <a:p>
            <a:pPr algn="ctr"/>
            <a:r>
              <a:rPr lang="en-US" sz="3200" dirty="0" smtClean="0">
                <a:solidFill>
                  <a:srgbClr val="B82672"/>
                </a:solidFill>
                <a:ea typeface="ＭＳ Ｐゴシック" pitchFamily="34" charset="-128"/>
              </a:rPr>
              <a:t>How the macro works</a:t>
            </a:r>
          </a:p>
          <a:p>
            <a:pPr algn="ctr"/>
            <a:r>
              <a:rPr lang="en-US" sz="3200" dirty="0" smtClean="0">
                <a:solidFill>
                  <a:srgbClr val="3333FF"/>
                </a:solidFill>
                <a:ea typeface="ＭＳ Ｐゴシック" pitchFamily="34" charset="-128"/>
              </a:rPr>
              <a:t>if we have: dataset </a:t>
            </a:r>
            <a:r>
              <a:rPr lang="en-US" sz="3200" i="1" dirty="0" smtClean="0">
                <a:solidFill>
                  <a:srgbClr val="3333FF"/>
                </a:solidFill>
                <a:ea typeface="ＭＳ Ｐゴシック" pitchFamily="34" charset="-128"/>
              </a:rPr>
              <a:t>have</a:t>
            </a:r>
          </a:p>
        </p:txBody>
      </p:sp>
      <p:graphicFrame>
        <p:nvGraphicFramePr>
          <p:cNvPr id="15" name="Table 14"/>
          <p:cNvGraphicFramePr>
            <a:graphicFrameLocks noGrp="1"/>
          </p:cNvGraphicFramePr>
          <p:nvPr>
            <p:extLst>
              <p:ext uri="{D42A27DB-BD31-4B8C-83A1-F6EECF244321}">
                <p14:modId xmlns:p14="http://schemas.microsoft.com/office/powerpoint/2010/main" val="2967303951"/>
              </p:ext>
            </p:extLst>
          </p:nvPr>
        </p:nvGraphicFramePr>
        <p:xfrm>
          <a:off x="976188" y="1574450"/>
          <a:ext cx="7549976" cy="3813097"/>
        </p:xfrm>
        <a:graphic>
          <a:graphicData uri="http://schemas.openxmlformats.org/drawingml/2006/table">
            <a:tbl>
              <a:tblPr/>
              <a:tblGrid>
                <a:gridCol w="1887494"/>
                <a:gridCol w="1887494"/>
                <a:gridCol w="1887494"/>
                <a:gridCol w="1887494"/>
              </a:tblGrid>
              <a:tr h="428409">
                <a:tc>
                  <a:txBody>
                    <a:bodyPr/>
                    <a:lstStyle/>
                    <a:p>
                      <a:pPr fontAlgn="t"/>
                      <a:r>
                        <a:rPr lang="en-CA" sz="1800" b="1" i="0" dirty="0" err="1" smtClean="0">
                          <a:solidFill>
                            <a:schemeClr val="bg1"/>
                          </a:solidFill>
                          <a:effectLst/>
                          <a:latin typeface="Arial"/>
                        </a:rPr>
                        <a:t>idnum</a:t>
                      </a:r>
                      <a:endParaRPr lang="en-CA" sz="1800" b="1" i="0" dirty="0">
                        <a:solidFill>
                          <a:schemeClr val="bg1"/>
                        </a:solidFill>
                        <a:effectLst/>
                        <a:latin typeface="Arial"/>
                      </a:endParaRPr>
                    </a:p>
                  </a:txBody>
                  <a:tcPr marL="28663" marR="28663" marT="28663" marB="28663">
                    <a:lnL w="12700" cap="flat" cmpd="sng" algn="ctr">
                      <a:solidFill>
                        <a:schemeClr val="tx1"/>
                      </a:solidFill>
                      <a:prstDash val="solid"/>
                      <a:round/>
                      <a:headEnd type="none" w="med" len="med"/>
                      <a:tailEnd type="none" w="med" len="med"/>
                    </a:lnL>
                    <a:lnR w="9525" cap="flat" cmpd="sng" algn="ctr">
                      <a:solidFill>
                        <a:srgbClr val="C1C1C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007DC3"/>
                    </a:solidFill>
                  </a:tcPr>
                </a:tc>
                <a:tc>
                  <a:txBody>
                    <a:bodyPr/>
                    <a:lstStyle/>
                    <a:p>
                      <a:pPr fontAlgn="t"/>
                      <a:r>
                        <a:rPr lang="en-CA" sz="1800" b="1" i="0" dirty="0">
                          <a:solidFill>
                            <a:schemeClr val="bg1"/>
                          </a:solidFill>
                          <a:effectLst/>
                          <a:latin typeface="Arial"/>
                        </a:rPr>
                        <a:t>date</a:t>
                      </a:r>
                    </a:p>
                  </a:txBody>
                  <a:tcPr marL="28663" marR="28663" marT="28663" marB="286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007DC3"/>
                    </a:solidFill>
                  </a:tcPr>
                </a:tc>
                <a:tc>
                  <a:txBody>
                    <a:bodyPr/>
                    <a:lstStyle/>
                    <a:p>
                      <a:pPr fontAlgn="t"/>
                      <a:r>
                        <a:rPr lang="en-CA" sz="1800" b="1" i="0">
                          <a:solidFill>
                            <a:schemeClr val="bg1"/>
                          </a:solidFill>
                          <a:effectLst/>
                          <a:latin typeface="Arial"/>
                        </a:rPr>
                        <a:t>var1</a:t>
                      </a:r>
                    </a:p>
                  </a:txBody>
                  <a:tcPr marL="28663" marR="28663" marT="28663" marB="286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007DC3"/>
                    </a:solidFill>
                  </a:tcPr>
                </a:tc>
                <a:tc>
                  <a:txBody>
                    <a:bodyPr/>
                    <a:lstStyle/>
                    <a:p>
                      <a:pPr fontAlgn="t"/>
                      <a:r>
                        <a:rPr lang="en-CA" sz="1800" b="1" i="0" dirty="0">
                          <a:solidFill>
                            <a:schemeClr val="bg1"/>
                          </a:solidFill>
                          <a:effectLst/>
                          <a:latin typeface="Arial"/>
                        </a:rPr>
                        <a:t>var2</a:t>
                      </a:r>
                    </a:p>
                  </a:txBody>
                  <a:tcPr marL="28663" marR="28663" marT="28663" marB="28663">
                    <a:lnL w="9525" cap="flat" cmpd="sng" algn="ctr">
                      <a:solidFill>
                        <a:srgbClr val="C1C1C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007DC3"/>
                    </a:solidFill>
                  </a:tcPr>
                </a:tc>
              </a:tr>
              <a:tr h="383576">
                <a:tc>
                  <a:txBody>
                    <a:bodyPr/>
                    <a:lstStyle/>
                    <a:p>
                      <a:pPr fontAlgn="t"/>
                      <a:r>
                        <a:rPr lang="en-CA" sz="2400" b="0" i="0">
                          <a:solidFill>
                            <a:srgbClr val="000000"/>
                          </a:solidFill>
                          <a:effectLst/>
                          <a:latin typeface="Arial"/>
                        </a:rPr>
                        <a:t>1</a:t>
                      </a:r>
                    </a:p>
                  </a:txBody>
                  <a:tcPr marL="28663" marR="28663" marT="28663" marB="28663">
                    <a:lnL w="12700" cap="flat" cmpd="sng" algn="ctr">
                      <a:solidFill>
                        <a:schemeClr val="tx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a:solidFill>
                            <a:srgbClr val="000000"/>
                          </a:solidFill>
                          <a:effectLst/>
                          <a:latin typeface="Arial"/>
                        </a:rPr>
                        <a:t>31MAR2013</a:t>
                      </a:r>
                    </a:p>
                  </a:txBody>
                  <a:tcPr marL="28663" marR="28663" marT="28663" marB="286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a:solidFill>
                            <a:srgbClr val="000000"/>
                          </a:solidFill>
                          <a:effectLst/>
                          <a:latin typeface="Arial"/>
                        </a:rPr>
                        <a:t>1</a:t>
                      </a:r>
                    </a:p>
                  </a:txBody>
                  <a:tcPr marL="28663" marR="28663" marT="28663" marB="286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dirty="0">
                          <a:solidFill>
                            <a:srgbClr val="000000"/>
                          </a:solidFill>
                          <a:effectLst/>
                          <a:latin typeface="Arial"/>
                        </a:rPr>
                        <a:t>SD</a:t>
                      </a:r>
                    </a:p>
                  </a:txBody>
                  <a:tcPr marL="28663" marR="28663" marT="28663" marB="28663">
                    <a:lnL w="9525" cap="flat" cmpd="sng" algn="ctr">
                      <a:solidFill>
                        <a:srgbClr val="C1C1C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r>
              <a:tr h="392977">
                <a:tc>
                  <a:txBody>
                    <a:bodyPr/>
                    <a:lstStyle/>
                    <a:p>
                      <a:pPr fontAlgn="t"/>
                      <a:r>
                        <a:rPr lang="en-CA" sz="2400" b="0" i="0" dirty="0">
                          <a:solidFill>
                            <a:srgbClr val="000000"/>
                          </a:solidFill>
                          <a:effectLst/>
                          <a:latin typeface="Arial"/>
                        </a:rPr>
                        <a:t>1</a:t>
                      </a:r>
                    </a:p>
                  </a:txBody>
                  <a:tcPr marL="28663" marR="28663" marT="28663" marB="28663">
                    <a:lnL w="12700" cap="flat" cmpd="sng" algn="ctr">
                      <a:solidFill>
                        <a:schemeClr val="tx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9E9E9"/>
                    </a:solidFill>
                  </a:tcPr>
                </a:tc>
                <a:tc>
                  <a:txBody>
                    <a:bodyPr/>
                    <a:lstStyle/>
                    <a:p>
                      <a:pPr fontAlgn="t"/>
                      <a:r>
                        <a:rPr lang="en-CA" sz="2400" b="0" i="0" dirty="0">
                          <a:solidFill>
                            <a:srgbClr val="000000"/>
                          </a:solidFill>
                          <a:effectLst/>
                          <a:latin typeface="Arial"/>
                        </a:rPr>
                        <a:t>30JUN2013</a:t>
                      </a:r>
                    </a:p>
                  </a:txBody>
                  <a:tcPr marL="28663" marR="28663" marT="28663" marB="286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9E9E9"/>
                    </a:solidFill>
                  </a:tcPr>
                </a:tc>
                <a:tc>
                  <a:txBody>
                    <a:bodyPr/>
                    <a:lstStyle/>
                    <a:p>
                      <a:pPr fontAlgn="t"/>
                      <a:r>
                        <a:rPr lang="en-CA" sz="2400" b="0" i="0" dirty="0">
                          <a:solidFill>
                            <a:srgbClr val="000000"/>
                          </a:solidFill>
                          <a:effectLst/>
                          <a:latin typeface="Arial"/>
                        </a:rPr>
                        <a:t>2</a:t>
                      </a:r>
                    </a:p>
                  </a:txBody>
                  <a:tcPr marL="28663" marR="28663" marT="28663" marB="286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9E9E9"/>
                    </a:solidFill>
                  </a:tcPr>
                </a:tc>
                <a:tc>
                  <a:txBody>
                    <a:bodyPr/>
                    <a:lstStyle/>
                    <a:p>
                      <a:pPr fontAlgn="t"/>
                      <a:r>
                        <a:rPr lang="en-CA" sz="2400" b="0" i="0" dirty="0">
                          <a:solidFill>
                            <a:srgbClr val="000000"/>
                          </a:solidFill>
                          <a:effectLst/>
                          <a:latin typeface="Arial"/>
                        </a:rPr>
                        <a:t>EF</a:t>
                      </a:r>
                    </a:p>
                  </a:txBody>
                  <a:tcPr marL="28663" marR="28663" marT="28663" marB="28663">
                    <a:lnL w="9525" cap="flat" cmpd="sng" algn="ctr">
                      <a:solidFill>
                        <a:srgbClr val="C1C1C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9E9E9"/>
                    </a:solidFill>
                  </a:tcPr>
                </a:tc>
              </a:tr>
              <a:tr h="390021">
                <a:tc>
                  <a:txBody>
                    <a:bodyPr/>
                    <a:lstStyle/>
                    <a:p>
                      <a:pPr fontAlgn="t"/>
                      <a:r>
                        <a:rPr lang="en-CA" sz="2400" b="0" i="0">
                          <a:solidFill>
                            <a:srgbClr val="000000"/>
                          </a:solidFill>
                          <a:effectLst/>
                          <a:latin typeface="Arial"/>
                        </a:rPr>
                        <a:t>1</a:t>
                      </a:r>
                    </a:p>
                  </a:txBody>
                  <a:tcPr marL="28663" marR="28663" marT="28663" marB="28663">
                    <a:lnL w="12700" cap="flat" cmpd="sng" algn="ctr">
                      <a:solidFill>
                        <a:schemeClr val="tx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dirty="0">
                          <a:solidFill>
                            <a:srgbClr val="000000"/>
                          </a:solidFill>
                          <a:effectLst/>
                          <a:latin typeface="Arial"/>
                        </a:rPr>
                        <a:t>30SEP2013</a:t>
                      </a:r>
                    </a:p>
                  </a:txBody>
                  <a:tcPr marL="28663" marR="28663" marT="28663" marB="286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dirty="0">
                          <a:solidFill>
                            <a:srgbClr val="000000"/>
                          </a:solidFill>
                          <a:effectLst/>
                          <a:latin typeface="Arial"/>
                        </a:rPr>
                        <a:t>3</a:t>
                      </a:r>
                    </a:p>
                  </a:txBody>
                  <a:tcPr marL="28663" marR="28663" marT="28663" marB="286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dirty="0">
                          <a:solidFill>
                            <a:srgbClr val="000000"/>
                          </a:solidFill>
                          <a:effectLst/>
                          <a:latin typeface="Arial"/>
                        </a:rPr>
                        <a:t>HK</a:t>
                      </a:r>
                    </a:p>
                  </a:txBody>
                  <a:tcPr marL="28663" marR="28663" marT="28663" marB="28663">
                    <a:lnL w="9525" cap="flat" cmpd="sng" algn="ctr">
                      <a:solidFill>
                        <a:srgbClr val="C1C1C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r>
              <a:tr h="399421">
                <a:tc>
                  <a:txBody>
                    <a:bodyPr/>
                    <a:lstStyle/>
                    <a:p>
                      <a:pPr fontAlgn="t"/>
                      <a:r>
                        <a:rPr lang="en-CA" sz="2400" b="0" i="0">
                          <a:solidFill>
                            <a:srgbClr val="000000"/>
                          </a:solidFill>
                          <a:effectLst/>
                          <a:latin typeface="Arial"/>
                        </a:rPr>
                        <a:t>1</a:t>
                      </a:r>
                    </a:p>
                  </a:txBody>
                  <a:tcPr marL="28663" marR="28663" marT="28663" marB="28663">
                    <a:lnL w="12700" cap="flat" cmpd="sng" algn="ctr">
                      <a:solidFill>
                        <a:schemeClr val="tx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9E9E9"/>
                    </a:solidFill>
                  </a:tcPr>
                </a:tc>
                <a:tc>
                  <a:txBody>
                    <a:bodyPr/>
                    <a:lstStyle/>
                    <a:p>
                      <a:pPr fontAlgn="t"/>
                      <a:r>
                        <a:rPr lang="en-CA" sz="2400" b="0" i="0">
                          <a:solidFill>
                            <a:srgbClr val="000000"/>
                          </a:solidFill>
                          <a:effectLst/>
                          <a:latin typeface="Arial"/>
                        </a:rPr>
                        <a:t>31DEC2013</a:t>
                      </a:r>
                    </a:p>
                  </a:txBody>
                  <a:tcPr marL="28663" marR="28663" marT="28663" marB="286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9E9E9"/>
                    </a:solidFill>
                  </a:tcPr>
                </a:tc>
                <a:tc>
                  <a:txBody>
                    <a:bodyPr/>
                    <a:lstStyle/>
                    <a:p>
                      <a:pPr fontAlgn="t"/>
                      <a:r>
                        <a:rPr lang="en-CA" sz="2400" b="0" i="0">
                          <a:solidFill>
                            <a:srgbClr val="000000"/>
                          </a:solidFill>
                          <a:effectLst/>
                          <a:latin typeface="Arial"/>
                        </a:rPr>
                        <a:t>4</a:t>
                      </a:r>
                    </a:p>
                  </a:txBody>
                  <a:tcPr marL="28663" marR="28663" marT="28663" marB="286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9E9E9"/>
                    </a:solidFill>
                  </a:tcPr>
                </a:tc>
                <a:tc>
                  <a:txBody>
                    <a:bodyPr/>
                    <a:lstStyle/>
                    <a:p>
                      <a:pPr fontAlgn="t"/>
                      <a:r>
                        <a:rPr lang="en-CA" sz="2400" b="0" i="0" dirty="0">
                          <a:solidFill>
                            <a:srgbClr val="000000"/>
                          </a:solidFill>
                          <a:effectLst/>
                          <a:latin typeface="Arial"/>
                        </a:rPr>
                        <a:t>HL</a:t>
                      </a:r>
                    </a:p>
                  </a:txBody>
                  <a:tcPr marL="28663" marR="28663" marT="28663" marB="28663">
                    <a:lnL w="9525" cap="flat" cmpd="sng" algn="ctr">
                      <a:solidFill>
                        <a:srgbClr val="C1C1C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9E9E9"/>
                    </a:solidFill>
                  </a:tcPr>
                </a:tc>
              </a:tr>
              <a:tr h="359394">
                <a:tc>
                  <a:txBody>
                    <a:bodyPr/>
                    <a:lstStyle/>
                    <a:p>
                      <a:pPr fontAlgn="t"/>
                      <a:r>
                        <a:rPr lang="en-CA" sz="2400" b="0" i="0">
                          <a:solidFill>
                            <a:srgbClr val="000000"/>
                          </a:solidFill>
                          <a:effectLst/>
                          <a:latin typeface="Arial"/>
                        </a:rPr>
                        <a:t>2</a:t>
                      </a:r>
                    </a:p>
                  </a:txBody>
                  <a:tcPr marL="28663" marR="28663" marT="28663" marB="28663">
                    <a:lnL w="12700" cap="flat" cmpd="sng" algn="ctr">
                      <a:solidFill>
                        <a:schemeClr val="tx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a:solidFill>
                            <a:srgbClr val="000000"/>
                          </a:solidFill>
                          <a:effectLst/>
                          <a:latin typeface="Arial"/>
                        </a:rPr>
                        <a:t>31MAR2013</a:t>
                      </a:r>
                    </a:p>
                  </a:txBody>
                  <a:tcPr marL="28663" marR="28663" marT="28663" marB="286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a:solidFill>
                            <a:srgbClr val="000000"/>
                          </a:solidFill>
                          <a:effectLst/>
                          <a:latin typeface="Arial"/>
                        </a:rPr>
                        <a:t>5</a:t>
                      </a:r>
                    </a:p>
                  </a:txBody>
                  <a:tcPr marL="28663" marR="28663" marT="28663" marB="286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dirty="0">
                          <a:solidFill>
                            <a:srgbClr val="000000"/>
                          </a:solidFill>
                          <a:effectLst/>
                          <a:latin typeface="Arial"/>
                        </a:rPr>
                        <a:t>GH</a:t>
                      </a:r>
                    </a:p>
                  </a:txBody>
                  <a:tcPr marL="28663" marR="28663" marT="28663" marB="28663">
                    <a:lnL w="9525" cap="flat" cmpd="sng" algn="ctr">
                      <a:solidFill>
                        <a:srgbClr val="C1C1C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r>
              <a:tr h="393508">
                <a:tc>
                  <a:txBody>
                    <a:bodyPr/>
                    <a:lstStyle/>
                    <a:p>
                      <a:pPr fontAlgn="t"/>
                      <a:r>
                        <a:rPr lang="en-CA" sz="2400" b="0" i="0">
                          <a:solidFill>
                            <a:srgbClr val="000000"/>
                          </a:solidFill>
                          <a:effectLst/>
                          <a:latin typeface="Arial"/>
                        </a:rPr>
                        <a:t>2</a:t>
                      </a:r>
                    </a:p>
                  </a:txBody>
                  <a:tcPr marL="28663" marR="28663" marT="28663" marB="28663">
                    <a:lnL w="12700" cap="flat" cmpd="sng" algn="ctr">
                      <a:solidFill>
                        <a:schemeClr val="tx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9E9E9"/>
                    </a:solidFill>
                  </a:tcPr>
                </a:tc>
                <a:tc>
                  <a:txBody>
                    <a:bodyPr/>
                    <a:lstStyle/>
                    <a:p>
                      <a:pPr fontAlgn="t"/>
                      <a:r>
                        <a:rPr lang="en-CA" sz="2400" b="0" i="0">
                          <a:solidFill>
                            <a:srgbClr val="000000"/>
                          </a:solidFill>
                          <a:effectLst/>
                          <a:latin typeface="Arial"/>
                        </a:rPr>
                        <a:t>30JUN2013</a:t>
                      </a:r>
                    </a:p>
                  </a:txBody>
                  <a:tcPr marL="28663" marR="28663" marT="28663" marB="286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9E9E9"/>
                    </a:solidFill>
                  </a:tcPr>
                </a:tc>
                <a:tc>
                  <a:txBody>
                    <a:bodyPr/>
                    <a:lstStyle/>
                    <a:p>
                      <a:pPr fontAlgn="t"/>
                      <a:r>
                        <a:rPr lang="en-CA" sz="2400" b="0" i="0">
                          <a:solidFill>
                            <a:srgbClr val="000000"/>
                          </a:solidFill>
                          <a:effectLst/>
                          <a:latin typeface="Arial"/>
                        </a:rPr>
                        <a:t>6</a:t>
                      </a:r>
                    </a:p>
                  </a:txBody>
                  <a:tcPr marL="28663" marR="28663" marT="28663" marB="286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9E9E9"/>
                    </a:solidFill>
                  </a:tcPr>
                </a:tc>
                <a:tc>
                  <a:txBody>
                    <a:bodyPr/>
                    <a:lstStyle/>
                    <a:p>
                      <a:pPr fontAlgn="t"/>
                      <a:r>
                        <a:rPr lang="en-CA" sz="2400" b="0" i="0" dirty="0">
                          <a:solidFill>
                            <a:srgbClr val="000000"/>
                          </a:solidFill>
                          <a:effectLst/>
                          <a:latin typeface="Arial"/>
                        </a:rPr>
                        <a:t>MM</a:t>
                      </a:r>
                    </a:p>
                  </a:txBody>
                  <a:tcPr marL="28663" marR="28663" marT="28663" marB="28663">
                    <a:lnL w="9525" cap="flat" cmpd="sng" algn="ctr">
                      <a:solidFill>
                        <a:srgbClr val="C1C1C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9E9E9"/>
                    </a:solidFill>
                  </a:tcPr>
                </a:tc>
              </a:tr>
              <a:tr h="353482">
                <a:tc>
                  <a:txBody>
                    <a:bodyPr/>
                    <a:lstStyle/>
                    <a:p>
                      <a:pPr fontAlgn="t"/>
                      <a:r>
                        <a:rPr lang="en-CA" sz="2400" b="0" i="0">
                          <a:solidFill>
                            <a:srgbClr val="000000"/>
                          </a:solidFill>
                          <a:effectLst/>
                          <a:latin typeface="Arial"/>
                        </a:rPr>
                        <a:t>2</a:t>
                      </a:r>
                    </a:p>
                  </a:txBody>
                  <a:tcPr marL="28663" marR="28663" marT="28663" marB="28663">
                    <a:lnL w="12700" cap="flat" cmpd="sng" algn="ctr">
                      <a:solidFill>
                        <a:schemeClr val="tx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a:solidFill>
                            <a:srgbClr val="000000"/>
                          </a:solidFill>
                          <a:effectLst/>
                          <a:latin typeface="Arial"/>
                        </a:rPr>
                        <a:t>30SEP2013</a:t>
                      </a:r>
                    </a:p>
                  </a:txBody>
                  <a:tcPr marL="28663" marR="28663" marT="28663" marB="286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a:solidFill>
                            <a:srgbClr val="000000"/>
                          </a:solidFill>
                          <a:effectLst/>
                          <a:latin typeface="Arial"/>
                        </a:rPr>
                        <a:t>7</a:t>
                      </a:r>
                    </a:p>
                  </a:txBody>
                  <a:tcPr marL="28663" marR="28663" marT="28663" marB="286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dirty="0">
                          <a:solidFill>
                            <a:srgbClr val="000000"/>
                          </a:solidFill>
                          <a:effectLst/>
                          <a:latin typeface="Arial"/>
                        </a:rPr>
                        <a:t>JH</a:t>
                      </a:r>
                    </a:p>
                  </a:txBody>
                  <a:tcPr marL="28663" marR="28663" marT="28663" marB="28663">
                    <a:lnL w="9525" cap="flat" cmpd="sng" algn="ctr">
                      <a:solidFill>
                        <a:srgbClr val="C1C1C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r>
              <a:tr h="412309">
                <a:tc>
                  <a:txBody>
                    <a:bodyPr/>
                    <a:lstStyle/>
                    <a:p>
                      <a:pPr fontAlgn="t"/>
                      <a:r>
                        <a:rPr lang="en-CA" sz="2400" b="0" i="0">
                          <a:solidFill>
                            <a:srgbClr val="000000"/>
                          </a:solidFill>
                          <a:effectLst/>
                          <a:latin typeface="Arial"/>
                        </a:rPr>
                        <a:t>2</a:t>
                      </a:r>
                    </a:p>
                  </a:txBody>
                  <a:tcPr marL="28663" marR="28663" marT="28663" marB="28663">
                    <a:lnL w="12700" cap="flat" cmpd="sng" algn="ctr">
                      <a:solidFill>
                        <a:schemeClr val="tx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9E9"/>
                    </a:solidFill>
                  </a:tcPr>
                </a:tc>
                <a:tc>
                  <a:txBody>
                    <a:bodyPr/>
                    <a:lstStyle/>
                    <a:p>
                      <a:pPr fontAlgn="t"/>
                      <a:r>
                        <a:rPr lang="en-CA" sz="2400" b="0" i="0">
                          <a:solidFill>
                            <a:srgbClr val="000000"/>
                          </a:solidFill>
                          <a:effectLst/>
                          <a:latin typeface="Arial"/>
                        </a:rPr>
                        <a:t>31DEC2013</a:t>
                      </a:r>
                    </a:p>
                  </a:txBody>
                  <a:tcPr marL="28663" marR="28663" marT="28663" marB="286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9E9"/>
                    </a:solidFill>
                  </a:tcPr>
                </a:tc>
                <a:tc>
                  <a:txBody>
                    <a:bodyPr/>
                    <a:lstStyle/>
                    <a:p>
                      <a:pPr fontAlgn="t"/>
                      <a:r>
                        <a:rPr lang="en-CA" sz="2400" b="0" i="0">
                          <a:solidFill>
                            <a:srgbClr val="000000"/>
                          </a:solidFill>
                          <a:effectLst/>
                          <a:latin typeface="Arial"/>
                        </a:rPr>
                        <a:t>8</a:t>
                      </a:r>
                    </a:p>
                  </a:txBody>
                  <a:tcPr marL="28663" marR="28663" marT="28663" marB="286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9E9"/>
                    </a:solidFill>
                  </a:tcPr>
                </a:tc>
                <a:tc>
                  <a:txBody>
                    <a:bodyPr/>
                    <a:lstStyle/>
                    <a:p>
                      <a:pPr fontAlgn="t"/>
                      <a:r>
                        <a:rPr lang="en-CA" sz="2400" b="0" i="0" dirty="0">
                          <a:solidFill>
                            <a:srgbClr val="000000"/>
                          </a:solidFill>
                          <a:effectLst/>
                          <a:latin typeface="Arial"/>
                        </a:rPr>
                        <a:t>MS</a:t>
                      </a:r>
                    </a:p>
                  </a:txBody>
                  <a:tcPr marL="28663" marR="28663" marT="28663" marB="28663">
                    <a:lnL w="9525" cap="flat" cmpd="sng" algn="ctr">
                      <a:solidFill>
                        <a:srgbClr val="C1C1C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1C1C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9E9"/>
                    </a:solidFill>
                  </a:tcPr>
                </a:tc>
              </a:tr>
            </a:tbl>
          </a:graphicData>
        </a:graphic>
      </p:graphicFrame>
    </p:spTree>
    <p:extLst>
      <p:ext uri="{BB962C8B-B14F-4D97-AF65-F5344CB8AC3E}">
        <p14:creationId xmlns:p14="http://schemas.microsoft.com/office/powerpoint/2010/main" val="251241808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hlinkClick r:id="" action="ppaction://noaction"/>
          </p:cNvPr>
          <p:cNvSpPr/>
          <p:nvPr/>
        </p:nvSpPr>
        <p:spPr bwMode="auto">
          <a:xfrm>
            <a:off x="864973" y="3089171"/>
            <a:ext cx="926757" cy="790833"/>
          </a:xfrm>
          <a:prstGeom prst="ellipse">
            <a:avLst/>
          </a:prstGeom>
          <a:no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US" sz="2800" i="0" u="none" strike="noStrike" cap="none" normalizeH="0" baseline="0" dirty="0" smtClean="0">
              <a:ln>
                <a:noFill/>
              </a:ln>
              <a:solidFill>
                <a:srgbClr val="B82672"/>
              </a:solidFill>
              <a:latin typeface="Arial Rounded MT Bold" pitchFamily="34" charset="0"/>
            </a:endParaRPr>
          </a:p>
        </p:txBody>
      </p:sp>
      <p:sp>
        <p:nvSpPr>
          <p:cNvPr id="8" name="Subtitle 4"/>
          <p:cNvSpPr txBox="1">
            <a:spLocks/>
          </p:cNvSpPr>
          <p:nvPr/>
        </p:nvSpPr>
        <p:spPr bwMode="auto">
          <a:xfrm>
            <a:off x="3410514" y="3769327"/>
            <a:ext cx="5721134"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0" indent="0" algn="l" rtl="0" fontAlgn="base">
              <a:lnSpc>
                <a:spcPct val="95000"/>
              </a:lnSpc>
              <a:spcBef>
                <a:spcPct val="0"/>
              </a:spcBef>
              <a:spcAft>
                <a:spcPct val="0"/>
              </a:spcAft>
              <a:buClr>
                <a:schemeClr val="accent2"/>
              </a:buClr>
              <a:buFont typeface="Wingdings" pitchFamily="2" charset="2"/>
              <a:buNone/>
              <a:defRPr lang="en-US" sz="1800" b="0" i="0" spc="0" smtClean="0">
                <a:solidFill>
                  <a:schemeClr val="bg1"/>
                </a:solidFill>
                <a:latin typeface="+mj-lt"/>
                <a:ea typeface="ＭＳ Ｐゴシック" pitchFamily="-112" charset="-128"/>
                <a:cs typeface="ＭＳ Ｐゴシック" pitchFamily="-112" charset="-128"/>
              </a:defRPr>
            </a:lvl1pPr>
            <a:lvl2pPr marL="684213" indent="-222250" algn="l" rtl="0" fontAlgn="base">
              <a:lnSpc>
                <a:spcPct val="92000"/>
              </a:lnSpc>
              <a:spcBef>
                <a:spcPct val="17000"/>
              </a:spcBef>
              <a:spcAft>
                <a:spcPct val="17000"/>
              </a:spcAft>
              <a:buClr>
                <a:schemeClr val="accent2"/>
              </a:buClr>
              <a:buFont typeface="Wingdings" pitchFamily="2" charset="2"/>
              <a:buChar char="§"/>
              <a:defRPr sz="2000">
                <a:solidFill>
                  <a:srgbClr val="292929"/>
                </a:solidFill>
                <a:latin typeface="+mn-lt"/>
                <a:ea typeface="ＭＳ Ｐゴシック" pitchFamily="-112" charset="-128"/>
              </a:defRPr>
            </a:lvl2pPr>
            <a:lvl3pPr marL="1025525" indent="-227013" algn="l" rtl="0" fontAlgn="base">
              <a:lnSpc>
                <a:spcPct val="92000"/>
              </a:lnSpc>
              <a:spcBef>
                <a:spcPct val="17000"/>
              </a:spcBef>
              <a:spcAft>
                <a:spcPct val="17000"/>
              </a:spcAft>
              <a:buClr>
                <a:schemeClr val="accent2"/>
              </a:buClr>
              <a:buFont typeface="Arial" charset="0"/>
              <a:buChar char="»"/>
              <a:defRPr sz="2000">
                <a:solidFill>
                  <a:srgbClr val="292929"/>
                </a:solidFill>
                <a:latin typeface="+mn-lt"/>
                <a:ea typeface="ＭＳ Ｐゴシック" pitchFamily="-112" charset="-128"/>
              </a:defRPr>
            </a:lvl3pPr>
            <a:lvl4pPr marL="1600200" indent="-228600" algn="l" rtl="0" fontAlgn="base">
              <a:spcBef>
                <a:spcPct val="20000"/>
              </a:spcBef>
              <a:spcAft>
                <a:spcPct val="0"/>
              </a:spcAft>
              <a:buClr>
                <a:schemeClr val="accent2"/>
              </a:buClr>
              <a:buFont typeface="Arial" charset="0"/>
              <a:buChar char="»"/>
              <a:defRPr sz="2000">
                <a:solidFill>
                  <a:schemeClr val="tx1"/>
                </a:solidFill>
                <a:latin typeface="+mn-lt"/>
                <a:ea typeface="ＭＳ Ｐゴシック" pitchFamily="-112" charset="-128"/>
              </a:defRPr>
            </a:lvl4pPr>
            <a:lvl5pPr marL="2057400" indent="-228600" algn="l" rtl="0" fontAlgn="base">
              <a:spcBef>
                <a:spcPct val="20000"/>
              </a:spcBef>
              <a:spcAft>
                <a:spcPct val="0"/>
              </a:spcAft>
              <a:buClr>
                <a:schemeClr val="accent2"/>
              </a:buClr>
              <a:buFont typeface="Arial" charset="0"/>
              <a:buChar char="–"/>
              <a:defRPr sz="2000">
                <a:solidFill>
                  <a:schemeClr val="tx1"/>
                </a:solidFill>
                <a:latin typeface="+mn-lt"/>
                <a:ea typeface="ＭＳ Ｐゴシック" pitchFamily="-112"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nSpc>
                <a:spcPct val="90000"/>
              </a:lnSpc>
              <a:tabLst>
                <a:tab pos="4052888" algn="l"/>
              </a:tabLst>
            </a:pPr>
            <a:r>
              <a:rPr lang="en-US" sz="2800" b="1" dirty="0" smtClean="0">
                <a:solidFill>
                  <a:srgbClr val="B82672"/>
                </a:solidFill>
                <a:latin typeface="Arial Rounded MT Bold" pitchFamily="34" charset="0"/>
                <a:ea typeface="ＭＳ Ｐゴシック" pitchFamily="34" charset="-128"/>
              </a:rPr>
              <a:t> Joe Whitehurst</a:t>
            </a:r>
            <a:r>
              <a:rPr lang="en-US" sz="2800" b="1" dirty="0">
                <a:solidFill>
                  <a:srgbClr val="B82672"/>
                </a:solidFill>
                <a:latin typeface="Arial Rounded MT Bold" pitchFamily="34" charset="0"/>
                <a:ea typeface="ＭＳ Ｐゴシック" pitchFamily="34" charset="-128"/>
              </a:rPr>
              <a:t> </a:t>
            </a:r>
            <a:r>
              <a:rPr lang="en-US" sz="2800" b="1" dirty="0" smtClean="0">
                <a:solidFill>
                  <a:srgbClr val="B82672"/>
                </a:solidFill>
                <a:latin typeface="Arial Rounded MT Bold" pitchFamily="34" charset="0"/>
                <a:ea typeface="ＭＳ Ｐゴシック" pitchFamily="34" charset="-128"/>
              </a:rPr>
              <a:t>   Robert </a:t>
            </a:r>
            <a:r>
              <a:rPr lang="en-US" sz="2800" b="1" dirty="0">
                <a:solidFill>
                  <a:srgbClr val="B82672"/>
                </a:solidFill>
                <a:latin typeface="Arial Rounded MT Bold" pitchFamily="34" charset="0"/>
                <a:ea typeface="ＭＳ Ｐゴシック" pitchFamily="34" charset="-128"/>
              </a:rPr>
              <a:t>Vergile</a:t>
            </a:r>
            <a:endParaRPr lang="en-US" sz="2800" b="1" dirty="0" smtClean="0">
              <a:solidFill>
                <a:srgbClr val="B82672"/>
              </a:solidFill>
              <a:latin typeface="Arial Rounded MT Bold" pitchFamily="34" charset="0"/>
              <a:ea typeface="ＭＳ Ｐゴシック" pitchFamily="34" charset="-128"/>
            </a:endParaRPr>
          </a:p>
          <a:p>
            <a:pPr>
              <a:lnSpc>
                <a:spcPct val="90000"/>
              </a:lnSpc>
              <a:tabLst>
                <a:tab pos="4052888" algn="l"/>
              </a:tabLst>
            </a:pPr>
            <a:r>
              <a:rPr lang="en-US" sz="2800" b="1" dirty="0" smtClean="0">
                <a:solidFill>
                  <a:srgbClr val="B82672"/>
                </a:solidFill>
                <a:latin typeface="Arial Rounded MT Bold" pitchFamily="34" charset="0"/>
                <a:ea typeface="ＭＳ Ｐゴシック" pitchFamily="34" charset="-128"/>
              </a:rPr>
              <a:t>     Atlanta</a:t>
            </a:r>
            <a:r>
              <a:rPr lang="en-US" sz="2800" b="1" dirty="0">
                <a:solidFill>
                  <a:srgbClr val="B82672"/>
                </a:solidFill>
                <a:latin typeface="Arial Rounded MT Bold" pitchFamily="34" charset="0"/>
                <a:ea typeface="ＭＳ Ｐゴシック" pitchFamily="34" charset="-128"/>
              </a:rPr>
              <a:t>, </a:t>
            </a:r>
            <a:r>
              <a:rPr lang="en-US" sz="2800" b="1" dirty="0" smtClean="0">
                <a:solidFill>
                  <a:srgbClr val="B82672"/>
                </a:solidFill>
                <a:latin typeface="Arial Rounded MT Bold" pitchFamily="34" charset="0"/>
                <a:ea typeface="ＭＳ Ｐゴシック" pitchFamily="34" charset="-128"/>
              </a:rPr>
              <a:t>GA</a:t>
            </a:r>
            <a:r>
              <a:rPr lang="en-US" sz="2800" b="1" dirty="0">
                <a:solidFill>
                  <a:srgbClr val="B82672"/>
                </a:solidFill>
                <a:latin typeface="Arial Rounded MT Bold" pitchFamily="34" charset="0"/>
                <a:ea typeface="ＭＳ Ｐゴシック" pitchFamily="34" charset="-128"/>
              </a:rPr>
              <a:t> </a:t>
            </a:r>
            <a:r>
              <a:rPr lang="en-US" sz="2800" b="1" dirty="0" smtClean="0">
                <a:solidFill>
                  <a:srgbClr val="B82672"/>
                </a:solidFill>
                <a:latin typeface="Arial Rounded MT Bold" pitchFamily="34" charset="0"/>
                <a:ea typeface="ＭＳ Ｐゴシック" pitchFamily="34" charset="-128"/>
              </a:rPr>
              <a:t>      Lexington, MA</a:t>
            </a:r>
            <a:endParaRPr lang="en-US" sz="2800" b="1" dirty="0">
              <a:solidFill>
                <a:srgbClr val="B82672"/>
              </a:solidFill>
              <a:latin typeface="Arial Rounded MT Bold" pitchFamily="34" charset="0"/>
              <a:ea typeface="ＭＳ Ｐゴシック" pitchFamily="34" charset="-128"/>
            </a:endParaRPr>
          </a:p>
        </p:txBody>
      </p:sp>
      <p:sp>
        <p:nvSpPr>
          <p:cNvPr id="11" name="Subtitle 4"/>
          <p:cNvSpPr txBox="1">
            <a:spLocks/>
          </p:cNvSpPr>
          <p:nvPr/>
        </p:nvSpPr>
        <p:spPr bwMode="auto">
          <a:xfrm>
            <a:off x="1093568" y="2635700"/>
            <a:ext cx="4273469"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0" indent="0" algn="l" rtl="0" fontAlgn="base">
              <a:lnSpc>
                <a:spcPct val="95000"/>
              </a:lnSpc>
              <a:spcBef>
                <a:spcPct val="0"/>
              </a:spcBef>
              <a:spcAft>
                <a:spcPct val="0"/>
              </a:spcAft>
              <a:buClr>
                <a:schemeClr val="accent2"/>
              </a:buClr>
              <a:buFont typeface="Wingdings" pitchFamily="2" charset="2"/>
              <a:buNone/>
              <a:defRPr lang="en-US" sz="1800" b="0" i="0" spc="0" smtClean="0">
                <a:solidFill>
                  <a:schemeClr val="bg1"/>
                </a:solidFill>
                <a:latin typeface="+mj-lt"/>
                <a:ea typeface="ＭＳ Ｐゴシック" pitchFamily="-112" charset="-128"/>
                <a:cs typeface="ＭＳ Ｐゴシック" pitchFamily="-112" charset="-128"/>
              </a:defRPr>
            </a:lvl1pPr>
            <a:lvl2pPr marL="684213" indent="-222250" algn="l" rtl="0" fontAlgn="base">
              <a:lnSpc>
                <a:spcPct val="92000"/>
              </a:lnSpc>
              <a:spcBef>
                <a:spcPct val="17000"/>
              </a:spcBef>
              <a:spcAft>
                <a:spcPct val="17000"/>
              </a:spcAft>
              <a:buClr>
                <a:schemeClr val="accent2"/>
              </a:buClr>
              <a:buFont typeface="Wingdings" pitchFamily="2" charset="2"/>
              <a:buChar char="§"/>
              <a:defRPr sz="2000">
                <a:solidFill>
                  <a:srgbClr val="292929"/>
                </a:solidFill>
                <a:latin typeface="+mn-lt"/>
                <a:ea typeface="ＭＳ Ｐゴシック" pitchFamily="-112" charset="-128"/>
              </a:defRPr>
            </a:lvl2pPr>
            <a:lvl3pPr marL="1025525" indent="-227013" algn="l" rtl="0" fontAlgn="base">
              <a:lnSpc>
                <a:spcPct val="92000"/>
              </a:lnSpc>
              <a:spcBef>
                <a:spcPct val="17000"/>
              </a:spcBef>
              <a:spcAft>
                <a:spcPct val="17000"/>
              </a:spcAft>
              <a:buClr>
                <a:schemeClr val="accent2"/>
              </a:buClr>
              <a:buFont typeface="Arial" charset="0"/>
              <a:buChar char="»"/>
              <a:defRPr sz="2000">
                <a:solidFill>
                  <a:srgbClr val="292929"/>
                </a:solidFill>
                <a:latin typeface="+mn-lt"/>
                <a:ea typeface="ＭＳ Ｐゴシック" pitchFamily="-112" charset="-128"/>
              </a:defRPr>
            </a:lvl3pPr>
            <a:lvl4pPr marL="1600200" indent="-228600" algn="l" rtl="0" fontAlgn="base">
              <a:spcBef>
                <a:spcPct val="20000"/>
              </a:spcBef>
              <a:spcAft>
                <a:spcPct val="0"/>
              </a:spcAft>
              <a:buClr>
                <a:schemeClr val="accent2"/>
              </a:buClr>
              <a:buFont typeface="Arial" charset="0"/>
              <a:buChar char="»"/>
              <a:defRPr sz="2000">
                <a:solidFill>
                  <a:schemeClr val="tx1"/>
                </a:solidFill>
                <a:latin typeface="+mn-lt"/>
                <a:ea typeface="ＭＳ Ｐゴシック" pitchFamily="-112" charset="-128"/>
              </a:defRPr>
            </a:lvl4pPr>
            <a:lvl5pPr marL="2057400" indent="-228600" algn="l" rtl="0" fontAlgn="base">
              <a:spcBef>
                <a:spcPct val="20000"/>
              </a:spcBef>
              <a:spcAft>
                <a:spcPct val="0"/>
              </a:spcAft>
              <a:buClr>
                <a:schemeClr val="accent2"/>
              </a:buClr>
              <a:buFont typeface="Arial" charset="0"/>
              <a:buChar char="–"/>
              <a:defRPr sz="2000">
                <a:solidFill>
                  <a:schemeClr val="tx1"/>
                </a:solidFill>
                <a:latin typeface="+mn-lt"/>
                <a:ea typeface="ＭＳ Ｐゴシック" pitchFamily="-112"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ctr">
              <a:lnSpc>
                <a:spcPct val="90000"/>
              </a:lnSpc>
              <a:tabLst>
                <a:tab pos="4052888" algn="l"/>
              </a:tabLst>
            </a:pPr>
            <a:r>
              <a:rPr lang="en-US" sz="2800" b="1" dirty="0" smtClean="0">
                <a:solidFill>
                  <a:srgbClr val="B82672"/>
                </a:solidFill>
                <a:latin typeface="Arial Rounded MT Bold" pitchFamily="34" charset="0"/>
                <a:ea typeface="ＭＳ Ｐゴシック" pitchFamily="34" charset="-128"/>
              </a:rPr>
              <a:t>Arthur Tabachneck</a:t>
            </a:r>
          </a:p>
          <a:p>
            <a:pPr algn="ctr">
              <a:lnSpc>
                <a:spcPct val="90000"/>
              </a:lnSpc>
              <a:tabLst>
                <a:tab pos="111125" algn="l"/>
                <a:tab pos="2459038" algn="l"/>
                <a:tab pos="3657600" algn="l"/>
              </a:tabLst>
            </a:pPr>
            <a:r>
              <a:rPr lang="en-US" sz="2800" b="1" dirty="0" smtClean="0">
                <a:solidFill>
                  <a:srgbClr val="B82672"/>
                </a:solidFill>
                <a:latin typeface="Arial Rounded MT Bold" pitchFamily="34" charset="0"/>
                <a:ea typeface="ＭＳ Ｐゴシック" pitchFamily="34" charset="-128"/>
              </a:rPr>
              <a:t>Thornhill, ON Canada</a:t>
            </a:r>
            <a:endParaRPr lang="en-US" sz="2800" b="1" dirty="0">
              <a:solidFill>
                <a:srgbClr val="B82672"/>
              </a:solidFill>
              <a:latin typeface="Arial Rounded MT Bold" pitchFamily="34" charset="0"/>
              <a:ea typeface="ＭＳ Ｐゴシック" pitchFamily="34" charset="-128"/>
            </a:endParaRPr>
          </a:p>
        </p:txBody>
      </p:sp>
      <p:sp>
        <p:nvSpPr>
          <p:cNvPr id="6" name="Subtitle 4"/>
          <p:cNvSpPr txBox="1">
            <a:spLocks/>
          </p:cNvSpPr>
          <p:nvPr/>
        </p:nvSpPr>
        <p:spPr bwMode="auto">
          <a:xfrm>
            <a:off x="5601820" y="2653117"/>
            <a:ext cx="2800854"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0" indent="0" algn="l" rtl="0" fontAlgn="base">
              <a:lnSpc>
                <a:spcPct val="95000"/>
              </a:lnSpc>
              <a:spcBef>
                <a:spcPct val="0"/>
              </a:spcBef>
              <a:spcAft>
                <a:spcPct val="0"/>
              </a:spcAft>
              <a:buClr>
                <a:schemeClr val="accent2"/>
              </a:buClr>
              <a:buFont typeface="Wingdings" pitchFamily="2" charset="2"/>
              <a:buNone/>
              <a:defRPr lang="en-US" sz="1800" b="0" i="0" spc="0" smtClean="0">
                <a:solidFill>
                  <a:schemeClr val="bg1"/>
                </a:solidFill>
                <a:latin typeface="+mj-lt"/>
                <a:ea typeface="ＭＳ Ｐゴシック" pitchFamily="-112" charset="-128"/>
                <a:cs typeface="ＭＳ Ｐゴシック" pitchFamily="-112" charset="-128"/>
              </a:defRPr>
            </a:lvl1pPr>
            <a:lvl2pPr marL="684213" indent="-222250" algn="l" rtl="0" fontAlgn="base">
              <a:lnSpc>
                <a:spcPct val="92000"/>
              </a:lnSpc>
              <a:spcBef>
                <a:spcPct val="17000"/>
              </a:spcBef>
              <a:spcAft>
                <a:spcPct val="17000"/>
              </a:spcAft>
              <a:buClr>
                <a:schemeClr val="accent2"/>
              </a:buClr>
              <a:buFont typeface="Wingdings" pitchFamily="2" charset="2"/>
              <a:buChar char="§"/>
              <a:defRPr sz="2000">
                <a:solidFill>
                  <a:srgbClr val="292929"/>
                </a:solidFill>
                <a:latin typeface="+mn-lt"/>
                <a:ea typeface="ＭＳ Ｐゴシック" pitchFamily="-112" charset="-128"/>
              </a:defRPr>
            </a:lvl2pPr>
            <a:lvl3pPr marL="1025525" indent="-227013" algn="l" rtl="0" fontAlgn="base">
              <a:lnSpc>
                <a:spcPct val="92000"/>
              </a:lnSpc>
              <a:spcBef>
                <a:spcPct val="17000"/>
              </a:spcBef>
              <a:spcAft>
                <a:spcPct val="17000"/>
              </a:spcAft>
              <a:buClr>
                <a:schemeClr val="accent2"/>
              </a:buClr>
              <a:buFont typeface="Arial" charset="0"/>
              <a:buChar char="»"/>
              <a:defRPr sz="2000">
                <a:solidFill>
                  <a:srgbClr val="292929"/>
                </a:solidFill>
                <a:latin typeface="+mn-lt"/>
                <a:ea typeface="ＭＳ Ｐゴシック" pitchFamily="-112" charset="-128"/>
              </a:defRPr>
            </a:lvl3pPr>
            <a:lvl4pPr marL="1600200" indent="-228600" algn="l" rtl="0" fontAlgn="base">
              <a:spcBef>
                <a:spcPct val="20000"/>
              </a:spcBef>
              <a:spcAft>
                <a:spcPct val="0"/>
              </a:spcAft>
              <a:buClr>
                <a:schemeClr val="accent2"/>
              </a:buClr>
              <a:buFont typeface="Arial" charset="0"/>
              <a:buChar char="»"/>
              <a:defRPr sz="2000">
                <a:solidFill>
                  <a:schemeClr val="tx1"/>
                </a:solidFill>
                <a:latin typeface="+mn-lt"/>
                <a:ea typeface="ＭＳ Ｐゴシック" pitchFamily="-112" charset="-128"/>
              </a:defRPr>
            </a:lvl4pPr>
            <a:lvl5pPr marL="2057400" indent="-228600" algn="l" rtl="0" fontAlgn="base">
              <a:spcBef>
                <a:spcPct val="20000"/>
              </a:spcBef>
              <a:spcAft>
                <a:spcPct val="0"/>
              </a:spcAft>
              <a:buClr>
                <a:schemeClr val="accent2"/>
              </a:buClr>
              <a:buFont typeface="Arial" charset="0"/>
              <a:buChar char="–"/>
              <a:defRPr sz="2000">
                <a:solidFill>
                  <a:schemeClr val="tx1"/>
                </a:solidFill>
                <a:latin typeface="+mn-lt"/>
                <a:ea typeface="ＭＳ Ｐゴシック" pitchFamily="-112"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ctr">
              <a:lnSpc>
                <a:spcPct val="90000"/>
              </a:lnSpc>
              <a:tabLst>
                <a:tab pos="4052888" algn="l"/>
              </a:tabLst>
            </a:pPr>
            <a:r>
              <a:rPr lang="en-US" sz="2800" b="1" dirty="0" smtClean="0">
                <a:solidFill>
                  <a:srgbClr val="B82672"/>
                </a:solidFill>
                <a:latin typeface="Arial Rounded MT Bold" pitchFamily="34" charset="0"/>
                <a:ea typeface="ＭＳ Ｐゴシック" pitchFamily="34" charset="-128"/>
              </a:rPr>
              <a:t>Xia Ke Shan</a:t>
            </a:r>
          </a:p>
          <a:p>
            <a:pPr algn="ctr">
              <a:lnSpc>
                <a:spcPct val="90000"/>
              </a:lnSpc>
              <a:tabLst>
                <a:tab pos="111125" algn="l"/>
                <a:tab pos="2459038" algn="l"/>
                <a:tab pos="3657600" algn="l"/>
              </a:tabLst>
            </a:pPr>
            <a:r>
              <a:rPr lang="en-US" sz="2800" b="1" dirty="0" smtClean="0">
                <a:solidFill>
                  <a:srgbClr val="B82672"/>
                </a:solidFill>
                <a:latin typeface="Arial Rounded MT Bold" pitchFamily="34" charset="0"/>
                <a:ea typeface="ＭＳ Ｐゴシック" pitchFamily="34" charset="-128"/>
              </a:rPr>
              <a:t>Beijing, China</a:t>
            </a:r>
            <a:endParaRPr lang="en-US" sz="2800" b="1" dirty="0">
              <a:solidFill>
                <a:srgbClr val="B82672"/>
              </a:solidFill>
              <a:latin typeface="Arial Rounded MT Bold" pitchFamily="34" charset="0"/>
              <a:ea typeface="ＭＳ Ｐゴシック" pitchFamily="34" charset="-128"/>
            </a:endParaRPr>
          </a:p>
        </p:txBody>
      </p:sp>
      <p:sp>
        <p:nvSpPr>
          <p:cNvPr id="9" name="Title 3"/>
          <p:cNvSpPr txBox="1">
            <a:spLocks/>
          </p:cNvSpPr>
          <p:nvPr/>
        </p:nvSpPr>
        <p:spPr>
          <a:xfrm>
            <a:off x="852603" y="1329125"/>
            <a:ext cx="7475837" cy="1011238"/>
          </a:xfrm>
          <a:prstGeom prst="rect">
            <a:avLst/>
          </a:prstGeom>
        </p:spPr>
        <p:txBody>
          <a:bodyPr/>
          <a:lst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a:lstStyle>
          <a:p>
            <a:pPr algn="ctr"/>
            <a:r>
              <a:rPr lang="en-US" kern="0" dirty="0" smtClean="0">
                <a:solidFill>
                  <a:srgbClr val="B82672"/>
                </a:solidFill>
                <a:effectLst>
                  <a:outerShdw blurRad="38100" dist="38100" dir="2700000" algn="tl">
                    <a:srgbClr val="000000">
                      <a:alpha val="43137"/>
                    </a:srgbClr>
                  </a:outerShdw>
                </a:effectLst>
                <a:latin typeface="+mn-lt"/>
                <a:ea typeface="ＭＳ Ｐゴシック" pitchFamily="34" charset="-128"/>
              </a:rPr>
              <a:t>A Better Way to Flip (Transpose)</a:t>
            </a:r>
            <a:br>
              <a:rPr lang="en-US" kern="0" dirty="0" smtClean="0">
                <a:solidFill>
                  <a:srgbClr val="B82672"/>
                </a:solidFill>
                <a:effectLst>
                  <a:outerShdw blurRad="38100" dist="38100" dir="2700000" algn="tl">
                    <a:srgbClr val="000000">
                      <a:alpha val="43137"/>
                    </a:srgbClr>
                  </a:outerShdw>
                </a:effectLst>
                <a:latin typeface="+mn-lt"/>
                <a:ea typeface="ＭＳ Ｐゴシック" pitchFamily="34" charset="-128"/>
              </a:rPr>
            </a:br>
            <a:r>
              <a:rPr lang="en-US" kern="0" dirty="0" smtClean="0">
                <a:solidFill>
                  <a:srgbClr val="B82672"/>
                </a:solidFill>
                <a:effectLst>
                  <a:outerShdw blurRad="38100" dist="38100" dir="2700000" algn="tl">
                    <a:srgbClr val="000000">
                      <a:alpha val="43137"/>
                    </a:srgbClr>
                  </a:outerShdw>
                </a:effectLst>
                <a:latin typeface="+mn-lt"/>
                <a:ea typeface="ＭＳ Ｐゴシック" pitchFamily="34" charset="-128"/>
              </a:rPr>
              <a:t>a SAS</a:t>
            </a:r>
            <a:r>
              <a:rPr lang="en-US" kern="0" baseline="30000" dirty="0" smtClean="0">
                <a:solidFill>
                  <a:srgbClr val="B82672"/>
                </a:solidFill>
              </a:rPr>
              <a:t>®</a:t>
            </a:r>
            <a:r>
              <a:rPr lang="en-US" kern="0" dirty="0" smtClean="0">
                <a:solidFill>
                  <a:srgbClr val="B82672"/>
                </a:solidFill>
                <a:effectLst>
                  <a:outerShdw blurRad="38100" dist="38100" dir="2700000" algn="tl">
                    <a:srgbClr val="000000">
                      <a:alpha val="43137"/>
                    </a:srgbClr>
                  </a:outerShdw>
                </a:effectLst>
                <a:latin typeface="+mn-lt"/>
                <a:ea typeface="ＭＳ Ｐゴシック" pitchFamily="34" charset="-128"/>
              </a:rPr>
              <a:t> Dataset</a:t>
            </a:r>
          </a:p>
        </p:txBody>
      </p:sp>
      <p:sp>
        <p:nvSpPr>
          <p:cNvPr id="10" name="Curved Left Arrow 9"/>
          <p:cNvSpPr/>
          <p:nvPr/>
        </p:nvSpPr>
        <p:spPr bwMode="auto">
          <a:xfrm rot="13717946">
            <a:off x="5857110" y="2187139"/>
            <a:ext cx="370703" cy="770781"/>
          </a:xfrm>
          <a:prstGeom prst="curvedLeftArrow">
            <a:avLst/>
          </a:prstGeom>
          <a:solidFill>
            <a:srgbClr val="3333FF"/>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smtClean="0">
              <a:ln>
                <a:noFill/>
              </a:ln>
              <a:solidFill>
                <a:srgbClr val="292929"/>
              </a:solidFill>
              <a:effectLst/>
              <a:latin typeface="Arial" charset="0"/>
            </a:endParaRPr>
          </a:p>
        </p:txBody>
      </p:sp>
      <p:sp>
        <p:nvSpPr>
          <p:cNvPr id="12" name="Rectangle 11"/>
          <p:cNvSpPr/>
          <p:nvPr/>
        </p:nvSpPr>
        <p:spPr>
          <a:xfrm>
            <a:off x="6355334" y="2263742"/>
            <a:ext cx="1775422" cy="523220"/>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2800" b="1" cap="all" spc="0" dirty="0" err="1" smtClean="0">
                <a:ln/>
                <a:solidFill>
                  <a:srgbClr val="0000FF"/>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KS</a:t>
            </a:r>
            <a:r>
              <a:rPr lang="en-US" sz="2800" b="1" spc="0" dirty="0" err="1" smtClean="0">
                <a:ln/>
                <a:solidFill>
                  <a:srgbClr val="0000FF"/>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harp</a:t>
            </a:r>
            <a:endParaRPr lang="en-US" sz="2800" b="1" cap="all" spc="0" dirty="0">
              <a:ln/>
              <a:solidFill>
                <a:srgbClr val="0000FF"/>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3" name="Curved Left Arrow 12"/>
          <p:cNvSpPr/>
          <p:nvPr/>
        </p:nvSpPr>
        <p:spPr bwMode="auto">
          <a:xfrm rot="13717946">
            <a:off x="1424986" y="2199703"/>
            <a:ext cx="370703" cy="770781"/>
          </a:xfrm>
          <a:prstGeom prst="curvedLeftArrow">
            <a:avLst/>
          </a:prstGeom>
          <a:solidFill>
            <a:srgbClr val="3333FF"/>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smtClean="0">
              <a:ln>
                <a:noFill/>
              </a:ln>
              <a:solidFill>
                <a:srgbClr val="292929"/>
              </a:solidFill>
              <a:effectLst/>
              <a:latin typeface="Arial" charset="0"/>
            </a:endParaRPr>
          </a:p>
        </p:txBody>
      </p:sp>
      <p:sp>
        <p:nvSpPr>
          <p:cNvPr id="14" name="Rectangle 13"/>
          <p:cNvSpPr/>
          <p:nvPr/>
        </p:nvSpPr>
        <p:spPr>
          <a:xfrm>
            <a:off x="1923210" y="2276306"/>
            <a:ext cx="1775422" cy="523220"/>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2800" b="1" cap="all" spc="0" dirty="0" smtClean="0">
                <a:ln/>
                <a:solidFill>
                  <a:srgbClr val="0000FF"/>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A</a:t>
            </a:r>
            <a:r>
              <a:rPr lang="en-US" sz="2800" b="1" spc="0" dirty="0" smtClean="0">
                <a:ln/>
                <a:solidFill>
                  <a:srgbClr val="0000FF"/>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rt297</a:t>
            </a:r>
            <a:endParaRPr lang="en-US" sz="2800" b="1" cap="all" spc="0" dirty="0">
              <a:ln/>
              <a:solidFill>
                <a:srgbClr val="0000FF"/>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6" name="Rectangle 15"/>
          <p:cNvSpPr/>
          <p:nvPr/>
        </p:nvSpPr>
        <p:spPr>
          <a:xfrm>
            <a:off x="6459396" y="4658410"/>
            <a:ext cx="2175831" cy="523220"/>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2800" b="1" cap="all" spc="0" dirty="0" smtClean="0">
                <a:ln/>
                <a:solidFill>
                  <a:srgbClr val="0000FF"/>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A</a:t>
            </a:r>
            <a:r>
              <a:rPr lang="en-US" sz="2800" b="1" spc="0" dirty="0" smtClean="0">
                <a:ln/>
                <a:solidFill>
                  <a:srgbClr val="0000FF"/>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stounding</a:t>
            </a:r>
            <a:endParaRPr lang="en-US" sz="2800" b="1" cap="all" spc="0" dirty="0">
              <a:ln/>
              <a:solidFill>
                <a:srgbClr val="0000FF"/>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2" name="Curved Right Arrow 1"/>
          <p:cNvSpPr/>
          <p:nvPr/>
        </p:nvSpPr>
        <p:spPr bwMode="auto">
          <a:xfrm>
            <a:off x="6042462" y="3991232"/>
            <a:ext cx="466362" cy="1025616"/>
          </a:xfrm>
          <a:prstGeom prst="curvedRightArrow">
            <a:avLst/>
          </a:prstGeom>
          <a:solidFill>
            <a:srgbClr val="3333FF"/>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smtClean="0">
              <a:ln>
                <a:noFill/>
              </a:ln>
              <a:solidFill>
                <a:srgbClr val="292929"/>
              </a:solidFill>
              <a:effectLst/>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P spid="13" grpId="0" animBg="1"/>
      <p:bldP spid="14" grpId="0"/>
      <p:bldP spid="16" grpId="0"/>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8241" y="313005"/>
            <a:ext cx="9144000" cy="897957"/>
          </a:xfrm>
          <a:prstGeom prst="rect">
            <a:avLst/>
          </a:prstGeom>
        </p:spPr>
        <p:txBody>
          <a:bodyPr/>
          <a:lst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a:lstStyle>
          <a:p>
            <a:pPr algn="ctr"/>
            <a:r>
              <a:rPr lang="en-US" sz="3200" dirty="0" smtClean="0">
                <a:solidFill>
                  <a:srgbClr val="B82672"/>
                </a:solidFill>
                <a:ea typeface="ＭＳ Ｐゴシック" pitchFamily="34" charset="-128"/>
              </a:rPr>
              <a:t>How the macro works</a:t>
            </a:r>
          </a:p>
          <a:p>
            <a:pPr algn="ctr"/>
            <a:r>
              <a:rPr lang="en-US" sz="3200" dirty="0" smtClean="0">
                <a:solidFill>
                  <a:srgbClr val="3333FF"/>
                </a:solidFill>
                <a:ea typeface="ＭＳ Ｐゴシック" pitchFamily="34" charset="-128"/>
              </a:rPr>
              <a:t>and we need: dataset </a:t>
            </a:r>
            <a:r>
              <a:rPr lang="en-US" sz="3200" i="1" dirty="0" smtClean="0">
                <a:solidFill>
                  <a:srgbClr val="3333FF"/>
                </a:solidFill>
                <a:ea typeface="ＭＳ Ｐゴシック" pitchFamily="34" charset="-128"/>
              </a:rPr>
              <a:t>need</a:t>
            </a:r>
          </a:p>
        </p:txBody>
      </p:sp>
      <p:graphicFrame>
        <p:nvGraphicFramePr>
          <p:cNvPr id="4" name="Table 3"/>
          <p:cNvGraphicFramePr>
            <a:graphicFrameLocks noGrp="1"/>
          </p:cNvGraphicFramePr>
          <p:nvPr>
            <p:extLst>
              <p:ext uri="{D42A27DB-BD31-4B8C-83A1-F6EECF244321}">
                <p14:modId xmlns:p14="http://schemas.microsoft.com/office/powerpoint/2010/main" val="3556167331"/>
              </p:ext>
            </p:extLst>
          </p:nvPr>
        </p:nvGraphicFramePr>
        <p:xfrm>
          <a:off x="473545" y="1436078"/>
          <a:ext cx="8201025" cy="1565910"/>
        </p:xfrm>
        <a:graphic>
          <a:graphicData uri="http://schemas.openxmlformats.org/drawingml/2006/table">
            <a:tbl>
              <a:tblPr/>
              <a:tblGrid>
                <a:gridCol w="911225"/>
                <a:gridCol w="911225"/>
                <a:gridCol w="911225"/>
                <a:gridCol w="911225"/>
                <a:gridCol w="911225"/>
                <a:gridCol w="911225"/>
                <a:gridCol w="911225"/>
                <a:gridCol w="911225"/>
                <a:gridCol w="911225"/>
              </a:tblGrid>
              <a:tr h="0">
                <a:tc>
                  <a:txBody>
                    <a:bodyPr/>
                    <a:lstStyle/>
                    <a:p>
                      <a:pPr fontAlgn="t"/>
                      <a:r>
                        <a:rPr lang="en-CA" b="1" i="0" dirty="0" err="1" smtClean="0">
                          <a:solidFill>
                            <a:schemeClr val="bg1"/>
                          </a:solidFill>
                          <a:effectLst/>
                          <a:latin typeface="Arial"/>
                        </a:rPr>
                        <a:t>idnum</a:t>
                      </a:r>
                      <a:endParaRPr lang="en-CA" b="1" i="0" dirty="0">
                        <a:solidFill>
                          <a:schemeClr val="bg1"/>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007DC3"/>
                    </a:solidFill>
                  </a:tcPr>
                </a:tc>
                <a:tc>
                  <a:txBody>
                    <a:bodyPr/>
                    <a:lstStyle/>
                    <a:p>
                      <a:pPr fontAlgn="t"/>
                      <a:r>
                        <a:rPr lang="en-CA" b="1" i="0" dirty="0" smtClean="0">
                          <a:solidFill>
                            <a:schemeClr val="bg1"/>
                          </a:solidFill>
                          <a:effectLst/>
                          <a:latin typeface="Arial"/>
                        </a:rPr>
                        <a:t>var1</a:t>
                      </a:r>
                    </a:p>
                    <a:p>
                      <a:pPr fontAlgn="t"/>
                      <a:r>
                        <a:rPr lang="en-CA" b="1" i="0" dirty="0" smtClean="0">
                          <a:solidFill>
                            <a:schemeClr val="bg1"/>
                          </a:solidFill>
                          <a:effectLst/>
                          <a:latin typeface="Arial"/>
                        </a:rPr>
                        <a:t>Qtr1</a:t>
                      </a:r>
                      <a:endParaRPr lang="en-CA" b="1" i="0" dirty="0">
                        <a:solidFill>
                          <a:schemeClr val="bg1"/>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007DC3"/>
                    </a:solidFill>
                  </a:tcPr>
                </a:tc>
                <a:tc>
                  <a:txBody>
                    <a:bodyPr/>
                    <a:lstStyle/>
                    <a:p>
                      <a:pPr fontAlgn="t"/>
                      <a:r>
                        <a:rPr lang="en-CA" b="1" i="0" dirty="0" smtClean="0">
                          <a:solidFill>
                            <a:schemeClr val="bg1"/>
                          </a:solidFill>
                          <a:effectLst/>
                          <a:latin typeface="Arial"/>
                        </a:rPr>
                        <a:t>var2</a:t>
                      </a:r>
                    </a:p>
                    <a:p>
                      <a:pPr fontAlgn="t"/>
                      <a:r>
                        <a:rPr lang="en-CA" b="1" i="0" dirty="0" smtClean="0">
                          <a:solidFill>
                            <a:schemeClr val="bg1"/>
                          </a:solidFill>
                          <a:effectLst/>
                          <a:latin typeface="Arial"/>
                        </a:rPr>
                        <a:t>Qtr1</a:t>
                      </a:r>
                      <a:endParaRPr lang="en-CA" b="1" i="0" dirty="0">
                        <a:solidFill>
                          <a:schemeClr val="bg1"/>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007DC3"/>
                    </a:solidFill>
                  </a:tcPr>
                </a:tc>
                <a:tc>
                  <a:txBody>
                    <a:bodyPr/>
                    <a:lstStyle/>
                    <a:p>
                      <a:pPr fontAlgn="t"/>
                      <a:r>
                        <a:rPr lang="en-CA" b="1" i="0" dirty="0" smtClean="0">
                          <a:solidFill>
                            <a:schemeClr val="bg1"/>
                          </a:solidFill>
                          <a:effectLst/>
                          <a:latin typeface="Arial"/>
                        </a:rPr>
                        <a:t>var1</a:t>
                      </a:r>
                    </a:p>
                    <a:p>
                      <a:pPr fontAlgn="t"/>
                      <a:r>
                        <a:rPr lang="en-CA" b="1" i="0" dirty="0" smtClean="0">
                          <a:solidFill>
                            <a:schemeClr val="bg1"/>
                          </a:solidFill>
                          <a:effectLst/>
                          <a:latin typeface="Arial"/>
                        </a:rPr>
                        <a:t>Qtr2</a:t>
                      </a:r>
                      <a:endParaRPr lang="en-CA" b="1" i="0" dirty="0">
                        <a:solidFill>
                          <a:schemeClr val="bg1"/>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007DC3"/>
                    </a:solidFill>
                  </a:tcPr>
                </a:tc>
                <a:tc>
                  <a:txBody>
                    <a:bodyPr/>
                    <a:lstStyle/>
                    <a:p>
                      <a:pPr fontAlgn="t"/>
                      <a:r>
                        <a:rPr lang="en-CA" b="1" i="0" dirty="0" smtClean="0">
                          <a:solidFill>
                            <a:schemeClr val="bg1"/>
                          </a:solidFill>
                          <a:effectLst/>
                          <a:latin typeface="Arial"/>
                        </a:rPr>
                        <a:t>var2</a:t>
                      </a:r>
                    </a:p>
                    <a:p>
                      <a:pPr fontAlgn="t"/>
                      <a:r>
                        <a:rPr lang="en-CA" b="1" i="0" dirty="0" smtClean="0">
                          <a:solidFill>
                            <a:schemeClr val="bg1"/>
                          </a:solidFill>
                          <a:effectLst/>
                          <a:latin typeface="Arial"/>
                        </a:rPr>
                        <a:t>Qtr2</a:t>
                      </a:r>
                      <a:endParaRPr lang="en-CA" b="1" i="0" dirty="0">
                        <a:solidFill>
                          <a:schemeClr val="bg1"/>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007DC3"/>
                    </a:solidFill>
                  </a:tcPr>
                </a:tc>
                <a:tc>
                  <a:txBody>
                    <a:bodyPr/>
                    <a:lstStyle/>
                    <a:p>
                      <a:pPr fontAlgn="t"/>
                      <a:r>
                        <a:rPr lang="en-CA" b="1" i="0" dirty="0" smtClean="0">
                          <a:solidFill>
                            <a:schemeClr val="bg1"/>
                          </a:solidFill>
                          <a:effectLst/>
                          <a:latin typeface="Arial"/>
                        </a:rPr>
                        <a:t>var1</a:t>
                      </a:r>
                    </a:p>
                    <a:p>
                      <a:pPr fontAlgn="t"/>
                      <a:r>
                        <a:rPr lang="en-CA" b="1" i="0" dirty="0" smtClean="0">
                          <a:solidFill>
                            <a:schemeClr val="bg1"/>
                          </a:solidFill>
                          <a:effectLst/>
                          <a:latin typeface="Arial"/>
                        </a:rPr>
                        <a:t>Qtr3</a:t>
                      </a:r>
                      <a:endParaRPr lang="en-CA" b="1" i="0" dirty="0">
                        <a:solidFill>
                          <a:schemeClr val="bg1"/>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007DC3"/>
                    </a:solidFill>
                  </a:tcPr>
                </a:tc>
                <a:tc>
                  <a:txBody>
                    <a:bodyPr/>
                    <a:lstStyle/>
                    <a:p>
                      <a:pPr fontAlgn="t"/>
                      <a:r>
                        <a:rPr lang="en-CA" b="1" i="0" dirty="0" smtClean="0">
                          <a:solidFill>
                            <a:schemeClr val="bg1"/>
                          </a:solidFill>
                          <a:effectLst/>
                          <a:latin typeface="Arial"/>
                        </a:rPr>
                        <a:t>var2</a:t>
                      </a:r>
                    </a:p>
                    <a:p>
                      <a:pPr fontAlgn="t"/>
                      <a:r>
                        <a:rPr lang="en-CA" b="1" i="0" dirty="0" smtClean="0">
                          <a:solidFill>
                            <a:schemeClr val="bg1"/>
                          </a:solidFill>
                          <a:effectLst/>
                          <a:latin typeface="Arial"/>
                        </a:rPr>
                        <a:t>Qtr3</a:t>
                      </a:r>
                      <a:endParaRPr lang="en-CA" b="1" i="0" dirty="0">
                        <a:solidFill>
                          <a:schemeClr val="bg1"/>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007DC3"/>
                    </a:solidFill>
                  </a:tcPr>
                </a:tc>
                <a:tc>
                  <a:txBody>
                    <a:bodyPr/>
                    <a:lstStyle/>
                    <a:p>
                      <a:pPr fontAlgn="t"/>
                      <a:r>
                        <a:rPr lang="en-CA" b="1" i="0" dirty="0" smtClean="0">
                          <a:solidFill>
                            <a:schemeClr val="bg1"/>
                          </a:solidFill>
                          <a:effectLst/>
                          <a:latin typeface="Arial"/>
                        </a:rPr>
                        <a:t>var1</a:t>
                      </a:r>
                    </a:p>
                    <a:p>
                      <a:pPr fontAlgn="t"/>
                      <a:r>
                        <a:rPr lang="en-CA" b="1" i="0" dirty="0" smtClean="0">
                          <a:solidFill>
                            <a:schemeClr val="bg1"/>
                          </a:solidFill>
                          <a:effectLst/>
                          <a:latin typeface="Arial"/>
                        </a:rPr>
                        <a:t>Qtr4</a:t>
                      </a:r>
                      <a:endParaRPr lang="en-CA" b="1" i="0" dirty="0">
                        <a:solidFill>
                          <a:schemeClr val="bg1"/>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007DC3"/>
                    </a:solidFill>
                  </a:tcPr>
                </a:tc>
                <a:tc>
                  <a:txBody>
                    <a:bodyPr/>
                    <a:lstStyle/>
                    <a:p>
                      <a:pPr fontAlgn="t"/>
                      <a:r>
                        <a:rPr lang="en-CA" b="1" i="0" dirty="0" smtClean="0">
                          <a:solidFill>
                            <a:schemeClr val="bg1"/>
                          </a:solidFill>
                          <a:effectLst/>
                          <a:latin typeface="Arial"/>
                        </a:rPr>
                        <a:t>var2</a:t>
                      </a:r>
                    </a:p>
                    <a:p>
                      <a:pPr fontAlgn="t"/>
                      <a:r>
                        <a:rPr lang="en-CA" b="1" i="0" dirty="0" smtClean="0">
                          <a:solidFill>
                            <a:schemeClr val="bg1"/>
                          </a:solidFill>
                          <a:effectLst/>
                          <a:latin typeface="Arial"/>
                        </a:rPr>
                        <a:t>Qtr4</a:t>
                      </a:r>
                      <a:endParaRPr lang="en-CA" b="1" i="0" dirty="0">
                        <a:solidFill>
                          <a:schemeClr val="bg1"/>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007DC3"/>
                    </a:solidFill>
                  </a:tcPr>
                </a:tc>
              </a:tr>
              <a:tr h="0">
                <a:tc>
                  <a:txBody>
                    <a:bodyPr/>
                    <a:lstStyle/>
                    <a:p>
                      <a:pPr fontAlgn="t"/>
                      <a:r>
                        <a:rPr lang="en-CA" sz="2400" b="0" i="0">
                          <a:solidFill>
                            <a:srgbClr val="000000"/>
                          </a:solidFill>
                          <a:effectLst/>
                          <a:latin typeface="Arial"/>
                        </a:rPr>
                        <a:t>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dirty="0">
                          <a:solidFill>
                            <a:srgbClr val="000000"/>
                          </a:solidFill>
                          <a:effectLst/>
                          <a:latin typeface="Arial"/>
                        </a:rPr>
                        <a:t>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dirty="0">
                          <a:solidFill>
                            <a:srgbClr val="000000"/>
                          </a:solidFill>
                          <a:effectLst/>
                          <a:latin typeface="Arial"/>
                        </a:rPr>
                        <a:t>SD</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a:solidFill>
                            <a:srgbClr val="000000"/>
                          </a:solidFill>
                          <a:effectLst/>
                          <a:latin typeface="Arial"/>
                        </a:rPr>
                        <a:t>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a:solidFill>
                            <a:srgbClr val="000000"/>
                          </a:solidFill>
                          <a:effectLst/>
                          <a:latin typeface="Arial"/>
                        </a:rPr>
                        <a:t>EF</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a:solidFill>
                            <a:srgbClr val="000000"/>
                          </a:solidFill>
                          <a:effectLst/>
                          <a:latin typeface="Arial"/>
                        </a:rPr>
                        <a:t>3</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a:solidFill>
                            <a:srgbClr val="000000"/>
                          </a:solidFill>
                          <a:effectLst/>
                          <a:latin typeface="Arial"/>
                        </a:rPr>
                        <a:t>HK</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a:solidFill>
                            <a:srgbClr val="000000"/>
                          </a:solidFill>
                          <a:effectLst/>
                          <a:latin typeface="Arial"/>
                        </a:rPr>
                        <a:t>4</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dirty="0">
                          <a:solidFill>
                            <a:srgbClr val="000000"/>
                          </a:solidFill>
                          <a:effectLst/>
                          <a:latin typeface="Arial"/>
                        </a:rPr>
                        <a:t>HL</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r>
              <a:tr h="0">
                <a:tc>
                  <a:txBody>
                    <a:bodyPr/>
                    <a:lstStyle/>
                    <a:p>
                      <a:pPr fontAlgn="t"/>
                      <a:r>
                        <a:rPr lang="en-CA" sz="2400" b="0" i="0">
                          <a:solidFill>
                            <a:srgbClr val="000000"/>
                          </a:solidFill>
                          <a:effectLst/>
                          <a:latin typeface="Arial"/>
                        </a:rPr>
                        <a:t>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E9E9E9"/>
                    </a:solidFill>
                  </a:tcPr>
                </a:tc>
                <a:tc>
                  <a:txBody>
                    <a:bodyPr/>
                    <a:lstStyle/>
                    <a:p>
                      <a:pPr fontAlgn="t"/>
                      <a:r>
                        <a:rPr lang="en-CA" sz="2400" b="0" i="0" dirty="0">
                          <a:solidFill>
                            <a:srgbClr val="000000"/>
                          </a:solidFill>
                          <a:effectLst/>
                          <a:latin typeface="Arial"/>
                        </a:rPr>
                        <a:t>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E9E9E9"/>
                    </a:solidFill>
                  </a:tcPr>
                </a:tc>
                <a:tc>
                  <a:txBody>
                    <a:bodyPr/>
                    <a:lstStyle/>
                    <a:p>
                      <a:pPr fontAlgn="t"/>
                      <a:r>
                        <a:rPr lang="en-CA" sz="2400" b="0" i="0">
                          <a:solidFill>
                            <a:srgbClr val="000000"/>
                          </a:solidFill>
                          <a:effectLst/>
                          <a:latin typeface="Arial"/>
                        </a:rPr>
                        <a:t>GH</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E9E9E9"/>
                    </a:solidFill>
                  </a:tcPr>
                </a:tc>
                <a:tc>
                  <a:txBody>
                    <a:bodyPr/>
                    <a:lstStyle/>
                    <a:p>
                      <a:pPr fontAlgn="t"/>
                      <a:r>
                        <a:rPr lang="en-CA" sz="2400" b="0" i="0">
                          <a:solidFill>
                            <a:srgbClr val="000000"/>
                          </a:solidFill>
                          <a:effectLst/>
                          <a:latin typeface="Arial"/>
                        </a:rPr>
                        <a:t>6</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E9E9E9"/>
                    </a:solidFill>
                  </a:tcPr>
                </a:tc>
                <a:tc>
                  <a:txBody>
                    <a:bodyPr/>
                    <a:lstStyle/>
                    <a:p>
                      <a:pPr fontAlgn="t"/>
                      <a:r>
                        <a:rPr lang="en-CA" sz="2400" b="0" i="0">
                          <a:solidFill>
                            <a:srgbClr val="000000"/>
                          </a:solidFill>
                          <a:effectLst/>
                          <a:latin typeface="Arial"/>
                        </a:rPr>
                        <a:t>MM</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E9E9E9"/>
                    </a:solidFill>
                  </a:tcPr>
                </a:tc>
                <a:tc>
                  <a:txBody>
                    <a:bodyPr/>
                    <a:lstStyle/>
                    <a:p>
                      <a:pPr fontAlgn="t"/>
                      <a:r>
                        <a:rPr lang="en-CA" sz="2400" b="0" i="0">
                          <a:solidFill>
                            <a:srgbClr val="000000"/>
                          </a:solidFill>
                          <a:effectLst/>
                          <a:latin typeface="Arial"/>
                        </a:rPr>
                        <a:t>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E9E9E9"/>
                    </a:solidFill>
                  </a:tcPr>
                </a:tc>
                <a:tc>
                  <a:txBody>
                    <a:bodyPr/>
                    <a:lstStyle/>
                    <a:p>
                      <a:pPr fontAlgn="t"/>
                      <a:r>
                        <a:rPr lang="en-CA" sz="2400" b="0" i="0">
                          <a:solidFill>
                            <a:srgbClr val="000000"/>
                          </a:solidFill>
                          <a:effectLst/>
                          <a:latin typeface="Arial"/>
                        </a:rPr>
                        <a:t>JH</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E9E9E9"/>
                    </a:solidFill>
                  </a:tcPr>
                </a:tc>
                <a:tc>
                  <a:txBody>
                    <a:bodyPr/>
                    <a:lstStyle/>
                    <a:p>
                      <a:pPr fontAlgn="t"/>
                      <a:r>
                        <a:rPr lang="en-CA" sz="2400" b="0" i="0">
                          <a:solidFill>
                            <a:srgbClr val="000000"/>
                          </a:solidFill>
                          <a:effectLst/>
                          <a:latin typeface="Arial"/>
                        </a:rPr>
                        <a:t>8</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E9E9E9"/>
                    </a:solidFill>
                  </a:tcPr>
                </a:tc>
                <a:tc>
                  <a:txBody>
                    <a:bodyPr/>
                    <a:lstStyle/>
                    <a:p>
                      <a:pPr fontAlgn="t"/>
                      <a:r>
                        <a:rPr lang="en-CA" sz="2400" b="0" i="0" dirty="0">
                          <a:solidFill>
                            <a:srgbClr val="000000"/>
                          </a:solidFill>
                          <a:effectLst/>
                          <a:latin typeface="Arial"/>
                        </a:rPr>
                        <a:t>MS</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E9E9E9"/>
                    </a:solidFill>
                  </a:tcPr>
                </a:tc>
              </a:tr>
            </a:tbl>
          </a:graphicData>
        </a:graphic>
      </p:graphicFrame>
      <p:sp>
        <p:nvSpPr>
          <p:cNvPr id="5" name="Title 3"/>
          <p:cNvSpPr txBox="1">
            <a:spLocks/>
          </p:cNvSpPr>
          <p:nvPr/>
        </p:nvSpPr>
        <p:spPr>
          <a:xfrm>
            <a:off x="0" y="3369309"/>
            <a:ext cx="9144000" cy="564327"/>
          </a:xfrm>
          <a:prstGeom prst="rect">
            <a:avLst/>
          </a:prstGeom>
        </p:spPr>
        <p:txBody>
          <a:bodyPr/>
          <a:lst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a:lstStyle>
          <a:p>
            <a:pPr algn="ctr"/>
            <a:r>
              <a:rPr lang="en-US" sz="3200" dirty="0" smtClean="0">
                <a:solidFill>
                  <a:srgbClr val="B82672"/>
                </a:solidFill>
                <a:ea typeface="ＭＳ Ｐゴシック" pitchFamily="34" charset="-128"/>
              </a:rPr>
              <a:t>and we submit:</a:t>
            </a:r>
            <a:endParaRPr lang="en-US" sz="3200" i="1" dirty="0" smtClean="0">
              <a:solidFill>
                <a:srgbClr val="B82672"/>
              </a:solidFill>
              <a:ea typeface="ＭＳ Ｐゴシック" pitchFamily="34" charset="-128"/>
            </a:endParaRPr>
          </a:p>
        </p:txBody>
      </p:sp>
      <p:sp>
        <p:nvSpPr>
          <p:cNvPr id="2" name="Rectangle 1"/>
          <p:cNvSpPr/>
          <p:nvPr/>
        </p:nvSpPr>
        <p:spPr>
          <a:xfrm>
            <a:off x="543697" y="4002277"/>
            <a:ext cx="7994822" cy="1200329"/>
          </a:xfrm>
          <a:prstGeom prst="rect">
            <a:avLst/>
          </a:prstGeom>
        </p:spPr>
        <p:txBody>
          <a:bodyPr wrap="square">
            <a:spAutoFit/>
          </a:bodyPr>
          <a:lstStyle/>
          <a:p>
            <a:r>
              <a:rPr lang="en-CA" sz="2400" dirty="0">
                <a:solidFill>
                  <a:srgbClr val="3333FF"/>
                </a:solidFill>
              </a:rPr>
              <a:t>%</a:t>
            </a:r>
            <a:r>
              <a:rPr lang="en-CA" sz="2400" i="1" dirty="0">
                <a:solidFill>
                  <a:srgbClr val="3333FF"/>
                </a:solidFill>
              </a:rPr>
              <a:t>transpose</a:t>
            </a:r>
            <a:r>
              <a:rPr lang="en-CA" sz="2400" dirty="0">
                <a:solidFill>
                  <a:srgbClr val="3333FF"/>
                </a:solidFill>
              </a:rPr>
              <a:t>(data=have</a:t>
            </a:r>
            <a:r>
              <a:rPr lang="en-CA" sz="2400" dirty="0" smtClean="0">
                <a:solidFill>
                  <a:srgbClr val="3333FF"/>
                </a:solidFill>
              </a:rPr>
              <a:t>,  out=want,       by=idnum,</a:t>
            </a:r>
          </a:p>
          <a:p>
            <a:r>
              <a:rPr lang="en-CA" sz="2400" dirty="0" smtClean="0">
                <a:solidFill>
                  <a:srgbClr val="3333FF"/>
                </a:solidFill>
              </a:rPr>
              <a:t>                     id=date,        format=qtr1.,  delimiter</a:t>
            </a:r>
            <a:r>
              <a:rPr lang="en-CA" sz="2400" dirty="0">
                <a:solidFill>
                  <a:srgbClr val="3333FF"/>
                </a:solidFill>
              </a:rPr>
              <a:t>=_Qtr,</a:t>
            </a:r>
          </a:p>
          <a:p>
            <a:r>
              <a:rPr lang="en-CA" sz="2400" dirty="0">
                <a:solidFill>
                  <a:srgbClr val="3333FF"/>
                </a:solidFill>
              </a:rPr>
              <a:t>           </a:t>
            </a:r>
            <a:r>
              <a:rPr lang="en-CA" sz="2400" dirty="0" smtClean="0">
                <a:solidFill>
                  <a:srgbClr val="3333FF"/>
                </a:solidFill>
              </a:rPr>
              <a:t>          var=var1-var2,  sort=yes)</a:t>
            </a:r>
            <a:endParaRPr lang="en-CA" sz="2400" dirty="0">
              <a:solidFill>
                <a:srgbClr val="3333FF"/>
              </a:solidFill>
            </a:endParaRPr>
          </a:p>
        </p:txBody>
      </p:sp>
      <p:sp>
        <p:nvSpPr>
          <p:cNvPr id="6" name="Oval 5"/>
          <p:cNvSpPr/>
          <p:nvPr/>
        </p:nvSpPr>
        <p:spPr bwMode="auto">
          <a:xfrm>
            <a:off x="22188" y="4222279"/>
            <a:ext cx="49427" cy="45719"/>
          </a:xfrm>
          <a:prstGeom prst="ellipse">
            <a:avLst/>
          </a:prstGeom>
          <a:solidFill>
            <a:srgbClr val="FF000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smtClean="0">
              <a:ln>
                <a:noFill/>
              </a:ln>
              <a:solidFill>
                <a:srgbClr val="292929"/>
              </a:solidFill>
              <a:effectLst/>
              <a:latin typeface="Arial" charset="0"/>
            </a:endParaRPr>
          </a:p>
        </p:txBody>
      </p:sp>
    </p:spTree>
    <p:extLst>
      <p:ext uri="{BB962C8B-B14F-4D97-AF65-F5344CB8AC3E}">
        <p14:creationId xmlns:p14="http://schemas.microsoft.com/office/powerpoint/2010/main" val="372192257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8241" y="140007"/>
            <a:ext cx="9144000" cy="391333"/>
          </a:xfrm>
          <a:prstGeom prst="rect">
            <a:avLst/>
          </a:prstGeom>
        </p:spPr>
        <p:txBody>
          <a:bodyPr/>
          <a:lst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a:lstStyle>
          <a:p>
            <a:pPr algn="ctr"/>
            <a:r>
              <a:rPr lang="en-US" sz="3200" dirty="0" smtClean="0">
                <a:solidFill>
                  <a:srgbClr val="B82672"/>
                </a:solidFill>
                <a:ea typeface="ＭＳ Ｐゴシック" pitchFamily="34" charset="-128"/>
              </a:rPr>
              <a:t>How the macro works:</a:t>
            </a:r>
            <a:endParaRPr lang="en-US" sz="3200" i="1" dirty="0" smtClean="0">
              <a:solidFill>
                <a:srgbClr val="B82672"/>
              </a:solidFill>
              <a:ea typeface="ＭＳ Ｐゴシック" pitchFamily="34" charset="-128"/>
            </a:endParaRPr>
          </a:p>
        </p:txBody>
      </p:sp>
      <p:sp>
        <p:nvSpPr>
          <p:cNvPr id="3" name="Rectangle 2"/>
          <p:cNvSpPr/>
          <p:nvPr/>
        </p:nvSpPr>
        <p:spPr>
          <a:xfrm>
            <a:off x="8241" y="2349747"/>
            <a:ext cx="9135759" cy="4490460"/>
          </a:xfrm>
          <a:prstGeom prst="rect">
            <a:avLst/>
          </a:prstGeom>
          <a:solidFill>
            <a:schemeClr val="bg1"/>
          </a:solidFill>
          <a:ln w="25400">
            <a:noFill/>
          </a:ln>
        </p:spPr>
        <p:txBody>
          <a:bodyPr wrap="square">
            <a:spAutoFit/>
          </a:bodyPr>
          <a:lstStyle/>
          <a:p>
            <a:pPr>
              <a:lnSpc>
                <a:spcPts val="1800"/>
              </a:lnSpc>
            </a:pPr>
            <a:r>
              <a:rPr lang="en-US" sz="2400" dirty="0">
                <a:solidFill>
                  <a:srgbClr val="3333FF"/>
                </a:solidFill>
              </a:rPr>
              <a:t>data </a:t>
            </a:r>
            <a:r>
              <a:rPr lang="en-US" sz="2400" dirty="0" smtClean="0">
                <a:solidFill>
                  <a:srgbClr val="3333FF"/>
                </a:solidFill>
              </a:rPr>
              <a:t>work.want (drop=date </a:t>
            </a:r>
            <a:r>
              <a:rPr lang="en-US" sz="2400" dirty="0">
                <a:solidFill>
                  <a:srgbClr val="3333FF"/>
                </a:solidFill>
              </a:rPr>
              <a:t>___: </a:t>
            </a:r>
            <a:r>
              <a:rPr lang="en-US" sz="2400" dirty="0" smtClean="0">
                <a:solidFill>
                  <a:srgbClr val="3333FF"/>
                </a:solidFill>
              </a:rPr>
              <a:t>var1-var2);</a:t>
            </a:r>
            <a:endParaRPr lang="en-CA" sz="2400" dirty="0">
              <a:solidFill>
                <a:srgbClr val="3333FF"/>
              </a:solidFill>
            </a:endParaRPr>
          </a:p>
          <a:p>
            <a:pPr>
              <a:lnSpc>
                <a:spcPts val="1800"/>
              </a:lnSpc>
            </a:pPr>
            <a:r>
              <a:rPr lang="en-US" sz="2400" dirty="0">
                <a:solidFill>
                  <a:srgbClr val="3333FF"/>
                </a:solidFill>
              </a:rPr>
              <a:t> </a:t>
            </a:r>
            <a:r>
              <a:rPr lang="en-US" sz="2400" dirty="0" smtClean="0">
                <a:solidFill>
                  <a:srgbClr val="3333FF"/>
                </a:solidFill>
              </a:rPr>
              <a:t>set </a:t>
            </a:r>
            <a:r>
              <a:rPr lang="en-US" sz="2400" dirty="0">
                <a:solidFill>
                  <a:srgbClr val="3333FF"/>
                </a:solidFill>
              </a:rPr>
              <a:t>work.have (keep=idnum date var2 var1);</a:t>
            </a:r>
            <a:endParaRPr lang="en-CA" sz="2400" dirty="0">
              <a:solidFill>
                <a:srgbClr val="3333FF"/>
              </a:solidFill>
            </a:endParaRPr>
          </a:p>
          <a:p>
            <a:pPr>
              <a:lnSpc>
                <a:spcPts val="1800"/>
              </a:lnSpc>
            </a:pPr>
            <a:r>
              <a:rPr lang="en-US" sz="2400" dirty="0" smtClean="0">
                <a:solidFill>
                  <a:srgbClr val="3333FF"/>
                </a:solidFill>
              </a:rPr>
              <a:t> by </a:t>
            </a:r>
            <a:r>
              <a:rPr lang="en-US" sz="2400" dirty="0">
                <a:solidFill>
                  <a:srgbClr val="3333FF"/>
                </a:solidFill>
              </a:rPr>
              <a:t>idnum notsorted</a:t>
            </a:r>
            <a:r>
              <a:rPr lang="en-US" sz="2400" dirty="0" smtClean="0">
                <a:solidFill>
                  <a:srgbClr val="3333FF"/>
                </a:solidFill>
              </a:rPr>
              <a:t>;</a:t>
            </a:r>
          </a:p>
          <a:p>
            <a:pPr>
              <a:lnSpc>
                <a:spcPts val="1800"/>
              </a:lnSpc>
            </a:pPr>
            <a:r>
              <a:rPr lang="en-US" sz="2400" dirty="0" smtClean="0">
                <a:solidFill>
                  <a:srgbClr val="3333FF"/>
                </a:solidFill>
              </a:rPr>
              <a:t> retain </a:t>
            </a:r>
            <a:r>
              <a:rPr lang="en-US" sz="2400" dirty="0" err="1" smtClean="0">
                <a:solidFill>
                  <a:srgbClr val="3333FF"/>
                </a:solidFill>
              </a:rPr>
              <a:t>want_chr</a:t>
            </a:r>
            <a:r>
              <a:rPr lang="en-US" sz="2400" dirty="0" smtClean="0">
                <a:solidFill>
                  <a:srgbClr val="3333FF"/>
                </a:solidFill>
              </a:rPr>
              <a:t> </a:t>
            </a:r>
            <a:r>
              <a:rPr lang="en-US" sz="2400" dirty="0">
                <a:solidFill>
                  <a:srgbClr val="3333FF"/>
                </a:solidFill>
              </a:rPr>
              <a:t>want_num;</a:t>
            </a:r>
            <a:endParaRPr lang="en-CA" sz="2400" dirty="0">
              <a:solidFill>
                <a:srgbClr val="3333FF"/>
              </a:solidFill>
            </a:endParaRPr>
          </a:p>
          <a:p>
            <a:pPr>
              <a:lnSpc>
                <a:spcPts val="1800"/>
              </a:lnSpc>
            </a:pPr>
            <a:r>
              <a:rPr lang="en-US" sz="2400" dirty="0" smtClean="0">
                <a:solidFill>
                  <a:srgbClr val="3333FF"/>
                </a:solidFill>
              </a:rPr>
              <a:t> array </a:t>
            </a:r>
            <a:r>
              <a:rPr lang="en-US" sz="2400" dirty="0" err="1" smtClean="0">
                <a:solidFill>
                  <a:srgbClr val="3333FF"/>
                </a:solidFill>
              </a:rPr>
              <a:t>have_chr</a:t>
            </a:r>
            <a:r>
              <a:rPr lang="en-US" sz="2400" dirty="0" smtClean="0">
                <a:solidFill>
                  <a:srgbClr val="3333FF"/>
                </a:solidFill>
              </a:rPr>
              <a:t>(*)$ var2;  array </a:t>
            </a:r>
            <a:r>
              <a:rPr lang="en-US" sz="2400" dirty="0">
                <a:solidFill>
                  <a:srgbClr val="3333FF"/>
                </a:solidFill>
              </a:rPr>
              <a:t>have_num(*) var1</a:t>
            </a:r>
            <a:r>
              <a:rPr lang="en-US" sz="2400" dirty="0" smtClean="0">
                <a:solidFill>
                  <a:srgbClr val="3333FF"/>
                </a:solidFill>
              </a:rPr>
              <a:t>;</a:t>
            </a:r>
          </a:p>
          <a:p>
            <a:pPr>
              <a:lnSpc>
                <a:spcPts val="1800"/>
              </a:lnSpc>
            </a:pPr>
            <a:r>
              <a:rPr lang="en-US" sz="2400" dirty="0" smtClean="0">
                <a:solidFill>
                  <a:srgbClr val="3333FF"/>
                </a:solidFill>
              </a:rPr>
              <a:t> array </a:t>
            </a:r>
            <a:r>
              <a:rPr lang="en-US" sz="2400" dirty="0" err="1" smtClean="0">
                <a:solidFill>
                  <a:srgbClr val="3333FF"/>
                </a:solidFill>
              </a:rPr>
              <a:t>want_chr</a:t>
            </a:r>
            <a:r>
              <a:rPr lang="en-US" sz="2400" dirty="0" smtClean="0">
                <a:solidFill>
                  <a:srgbClr val="3333FF"/>
                </a:solidFill>
              </a:rPr>
              <a:t>(*)$ </a:t>
            </a:r>
            <a:r>
              <a:rPr lang="en-US" sz="2400" dirty="0">
                <a:solidFill>
                  <a:srgbClr val="3333FF"/>
                </a:solidFill>
              </a:rPr>
              <a:t>var2_Qtr1 var2_Qtr2 </a:t>
            </a:r>
            <a:r>
              <a:rPr lang="en-US" sz="2400" dirty="0" smtClean="0">
                <a:solidFill>
                  <a:srgbClr val="3333FF"/>
                </a:solidFill>
              </a:rPr>
              <a:t>var2_Qtr3 var2_Qtr4</a:t>
            </a:r>
            <a:r>
              <a:rPr lang="en-US" sz="2400" dirty="0">
                <a:solidFill>
                  <a:srgbClr val="3333FF"/>
                </a:solidFill>
              </a:rPr>
              <a:t>;</a:t>
            </a:r>
            <a:endParaRPr lang="en-CA" sz="2400" dirty="0">
              <a:solidFill>
                <a:srgbClr val="3333FF"/>
              </a:solidFill>
            </a:endParaRPr>
          </a:p>
          <a:p>
            <a:pPr>
              <a:lnSpc>
                <a:spcPts val="1800"/>
              </a:lnSpc>
            </a:pPr>
            <a:r>
              <a:rPr lang="en-US" sz="2400" dirty="0" smtClean="0">
                <a:solidFill>
                  <a:srgbClr val="3333FF"/>
                </a:solidFill>
              </a:rPr>
              <a:t> array </a:t>
            </a:r>
            <a:r>
              <a:rPr lang="en-US" sz="2400" dirty="0">
                <a:solidFill>
                  <a:srgbClr val="3333FF"/>
                </a:solidFill>
              </a:rPr>
              <a:t>want_num(*) </a:t>
            </a:r>
            <a:r>
              <a:rPr lang="en-US" sz="2400" dirty="0" smtClean="0">
                <a:solidFill>
                  <a:srgbClr val="3333FF"/>
                </a:solidFill>
              </a:rPr>
              <a:t>var1_Qtr1 </a:t>
            </a:r>
            <a:r>
              <a:rPr lang="en-US" sz="2400" dirty="0">
                <a:solidFill>
                  <a:srgbClr val="3333FF"/>
                </a:solidFill>
              </a:rPr>
              <a:t>var1_Qtr2 var1_Qtr3 </a:t>
            </a:r>
            <a:r>
              <a:rPr lang="en-US" sz="2400" dirty="0" smtClean="0">
                <a:solidFill>
                  <a:srgbClr val="3333FF"/>
                </a:solidFill>
              </a:rPr>
              <a:t>var1_Qtr4</a:t>
            </a:r>
            <a:r>
              <a:rPr lang="en-US" sz="2400" dirty="0">
                <a:solidFill>
                  <a:srgbClr val="3333FF"/>
                </a:solidFill>
              </a:rPr>
              <a:t>;</a:t>
            </a:r>
            <a:endParaRPr lang="en-CA" sz="2400" dirty="0">
              <a:solidFill>
                <a:srgbClr val="3333FF"/>
              </a:solidFill>
            </a:endParaRPr>
          </a:p>
          <a:p>
            <a:pPr>
              <a:lnSpc>
                <a:spcPts val="1800"/>
              </a:lnSpc>
            </a:pPr>
            <a:r>
              <a:rPr lang="en-US" sz="2400" dirty="0" smtClean="0">
                <a:solidFill>
                  <a:srgbClr val="3333FF"/>
                </a:solidFill>
              </a:rPr>
              <a:t> if </a:t>
            </a:r>
            <a:r>
              <a:rPr lang="en-US" sz="2400" dirty="0">
                <a:solidFill>
                  <a:srgbClr val="3333FF"/>
                </a:solidFill>
              </a:rPr>
              <a:t>first.idnum then call missing(of </a:t>
            </a:r>
            <a:r>
              <a:rPr lang="en-US" sz="2400" dirty="0" err="1" smtClean="0">
                <a:solidFill>
                  <a:srgbClr val="3333FF"/>
                </a:solidFill>
              </a:rPr>
              <a:t>want_chr</a:t>
            </a:r>
            <a:r>
              <a:rPr lang="en-US" sz="2400" dirty="0">
                <a:solidFill>
                  <a:srgbClr val="3333FF"/>
                </a:solidFill>
              </a:rPr>
              <a:t>(*));</a:t>
            </a:r>
            <a:endParaRPr lang="en-CA" sz="2400" dirty="0">
              <a:solidFill>
                <a:srgbClr val="3333FF"/>
              </a:solidFill>
            </a:endParaRPr>
          </a:p>
          <a:p>
            <a:pPr>
              <a:lnSpc>
                <a:spcPts val="1800"/>
              </a:lnSpc>
            </a:pPr>
            <a:r>
              <a:rPr lang="en-US" sz="2400" dirty="0" smtClean="0">
                <a:solidFill>
                  <a:srgbClr val="3333FF"/>
                </a:solidFill>
              </a:rPr>
              <a:t> </a:t>
            </a:r>
            <a:r>
              <a:rPr lang="en-US" sz="2400" dirty="0">
                <a:solidFill>
                  <a:srgbClr val="3333FF"/>
                </a:solidFill>
              </a:rPr>
              <a:t>___nchar=put(date,labelfmt.)*</a:t>
            </a:r>
            <a:r>
              <a:rPr lang="en-US" sz="2400" dirty="0" smtClean="0">
                <a:solidFill>
                  <a:srgbClr val="3333FF"/>
                </a:solidFill>
              </a:rPr>
              <a:t>dim(</a:t>
            </a:r>
            <a:r>
              <a:rPr lang="en-US" sz="2400" dirty="0" err="1" smtClean="0">
                <a:solidFill>
                  <a:srgbClr val="3333FF"/>
                </a:solidFill>
              </a:rPr>
              <a:t>have_chr</a:t>
            </a:r>
            <a:r>
              <a:rPr lang="en-US" sz="2400" dirty="0">
                <a:solidFill>
                  <a:srgbClr val="3333FF"/>
                </a:solidFill>
              </a:rPr>
              <a:t>);</a:t>
            </a:r>
            <a:endParaRPr lang="en-CA" sz="2400" dirty="0">
              <a:solidFill>
                <a:srgbClr val="3333FF"/>
              </a:solidFill>
            </a:endParaRPr>
          </a:p>
          <a:p>
            <a:pPr>
              <a:lnSpc>
                <a:spcPts val="1800"/>
              </a:lnSpc>
            </a:pPr>
            <a:r>
              <a:rPr lang="en-US" sz="2400" dirty="0" smtClean="0">
                <a:solidFill>
                  <a:srgbClr val="3333FF"/>
                </a:solidFill>
              </a:rPr>
              <a:t> </a:t>
            </a:r>
            <a:r>
              <a:rPr lang="en-US" sz="2400" dirty="0">
                <a:solidFill>
                  <a:srgbClr val="3333FF"/>
                </a:solidFill>
              </a:rPr>
              <a:t>do ___i=1 to </a:t>
            </a:r>
            <a:r>
              <a:rPr lang="en-US" sz="2400" dirty="0" smtClean="0">
                <a:solidFill>
                  <a:srgbClr val="3333FF"/>
                </a:solidFill>
              </a:rPr>
              <a:t>dim(</a:t>
            </a:r>
            <a:r>
              <a:rPr lang="en-US" sz="2400" dirty="0" err="1" smtClean="0">
                <a:solidFill>
                  <a:srgbClr val="3333FF"/>
                </a:solidFill>
              </a:rPr>
              <a:t>have_chr</a:t>
            </a:r>
            <a:r>
              <a:rPr lang="en-US" sz="2400" dirty="0">
                <a:solidFill>
                  <a:srgbClr val="3333FF"/>
                </a:solidFill>
              </a:rPr>
              <a:t>);</a:t>
            </a:r>
            <a:endParaRPr lang="en-CA" sz="2400" dirty="0">
              <a:solidFill>
                <a:srgbClr val="3333FF"/>
              </a:solidFill>
            </a:endParaRPr>
          </a:p>
          <a:p>
            <a:pPr>
              <a:lnSpc>
                <a:spcPts val="1800"/>
              </a:lnSpc>
            </a:pPr>
            <a:r>
              <a:rPr lang="en-US" sz="2400" dirty="0" smtClean="0">
                <a:solidFill>
                  <a:srgbClr val="3333FF"/>
                </a:solidFill>
              </a:rPr>
              <a:t>    </a:t>
            </a:r>
            <a:r>
              <a:rPr lang="en-US" sz="2400" dirty="0" err="1" smtClean="0">
                <a:solidFill>
                  <a:srgbClr val="3333FF"/>
                </a:solidFill>
              </a:rPr>
              <a:t>want_chr</a:t>
            </a:r>
            <a:r>
              <a:rPr lang="en-US" sz="2400" dirty="0">
                <a:solidFill>
                  <a:srgbClr val="3333FF"/>
                </a:solidFill>
              </a:rPr>
              <a:t>(___nchar+___i)=</a:t>
            </a:r>
            <a:r>
              <a:rPr lang="en-US" sz="2400" dirty="0" err="1" smtClean="0">
                <a:solidFill>
                  <a:srgbClr val="3333FF"/>
                </a:solidFill>
              </a:rPr>
              <a:t>have_chr</a:t>
            </a:r>
            <a:r>
              <a:rPr lang="en-US" sz="2400" dirty="0">
                <a:solidFill>
                  <a:srgbClr val="3333FF"/>
                </a:solidFill>
              </a:rPr>
              <a:t>(___i);</a:t>
            </a:r>
            <a:endParaRPr lang="en-CA" sz="2400" dirty="0">
              <a:solidFill>
                <a:srgbClr val="3333FF"/>
              </a:solidFill>
            </a:endParaRPr>
          </a:p>
          <a:p>
            <a:pPr>
              <a:lnSpc>
                <a:spcPts val="1800"/>
              </a:lnSpc>
            </a:pPr>
            <a:r>
              <a:rPr lang="en-US" sz="2400" dirty="0">
                <a:solidFill>
                  <a:srgbClr val="3333FF"/>
                </a:solidFill>
              </a:rPr>
              <a:t> </a:t>
            </a:r>
            <a:r>
              <a:rPr lang="en-US" sz="2400" dirty="0" smtClean="0">
                <a:solidFill>
                  <a:srgbClr val="3333FF"/>
                </a:solidFill>
              </a:rPr>
              <a:t>end</a:t>
            </a:r>
            <a:r>
              <a:rPr lang="en-US" sz="2400" dirty="0">
                <a:solidFill>
                  <a:srgbClr val="3333FF"/>
                </a:solidFill>
              </a:rPr>
              <a:t>;</a:t>
            </a:r>
            <a:endParaRPr lang="en-CA" sz="2400" dirty="0">
              <a:solidFill>
                <a:srgbClr val="3333FF"/>
              </a:solidFill>
            </a:endParaRPr>
          </a:p>
          <a:p>
            <a:pPr>
              <a:lnSpc>
                <a:spcPts val="1800"/>
              </a:lnSpc>
            </a:pPr>
            <a:r>
              <a:rPr lang="en-US" sz="2400" dirty="0" smtClean="0">
                <a:solidFill>
                  <a:srgbClr val="3333FF"/>
                </a:solidFill>
              </a:rPr>
              <a:t> if </a:t>
            </a:r>
            <a:r>
              <a:rPr lang="en-US" sz="2400" dirty="0">
                <a:solidFill>
                  <a:srgbClr val="3333FF"/>
                </a:solidFill>
              </a:rPr>
              <a:t>first.idnum then call missing(of want_num(*));</a:t>
            </a:r>
            <a:endParaRPr lang="en-CA" sz="2400" dirty="0">
              <a:solidFill>
                <a:srgbClr val="3333FF"/>
              </a:solidFill>
            </a:endParaRPr>
          </a:p>
          <a:p>
            <a:pPr>
              <a:lnSpc>
                <a:spcPts val="1800"/>
              </a:lnSpc>
            </a:pPr>
            <a:r>
              <a:rPr lang="en-US" sz="2400" dirty="0" smtClean="0">
                <a:solidFill>
                  <a:srgbClr val="3333FF"/>
                </a:solidFill>
              </a:rPr>
              <a:t> ___</a:t>
            </a:r>
            <a:r>
              <a:rPr lang="en-US" sz="2400" dirty="0">
                <a:solidFill>
                  <a:srgbClr val="3333FF"/>
                </a:solidFill>
              </a:rPr>
              <a:t>nnum=put(date,labelfmt.)*dim(have_num);</a:t>
            </a:r>
            <a:endParaRPr lang="en-CA" sz="2400" dirty="0">
              <a:solidFill>
                <a:srgbClr val="3333FF"/>
              </a:solidFill>
            </a:endParaRPr>
          </a:p>
          <a:p>
            <a:pPr>
              <a:lnSpc>
                <a:spcPts val="1800"/>
              </a:lnSpc>
            </a:pPr>
            <a:r>
              <a:rPr lang="en-US" sz="2400" dirty="0" smtClean="0">
                <a:solidFill>
                  <a:srgbClr val="3333FF"/>
                </a:solidFill>
              </a:rPr>
              <a:t> do </a:t>
            </a:r>
            <a:r>
              <a:rPr lang="en-US" sz="2400" dirty="0">
                <a:solidFill>
                  <a:srgbClr val="3333FF"/>
                </a:solidFill>
              </a:rPr>
              <a:t>___i=1 to dim(have_num);</a:t>
            </a:r>
            <a:endParaRPr lang="en-CA" sz="2400" dirty="0">
              <a:solidFill>
                <a:srgbClr val="3333FF"/>
              </a:solidFill>
            </a:endParaRPr>
          </a:p>
          <a:p>
            <a:pPr>
              <a:lnSpc>
                <a:spcPts val="1800"/>
              </a:lnSpc>
            </a:pPr>
            <a:r>
              <a:rPr lang="en-US" sz="2400" dirty="0" smtClean="0">
                <a:solidFill>
                  <a:srgbClr val="3333FF"/>
                </a:solidFill>
              </a:rPr>
              <a:t>    </a:t>
            </a:r>
            <a:r>
              <a:rPr lang="en-US" sz="2400" dirty="0">
                <a:solidFill>
                  <a:srgbClr val="3333FF"/>
                </a:solidFill>
              </a:rPr>
              <a:t>want_num(___nnum+___i)=have_num(___i);</a:t>
            </a:r>
            <a:endParaRPr lang="en-CA" sz="2400" dirty="0">
              <a:solidFill>
                <a:srgbClr val="3333FF"/>
              </a:solidFill>
            </a:endParaRPr>
          </a:p>
          <a:p>
            <a:pPr>
              <a:lnSpc>
                <a:spcPts val="1800"/>
              </a:lnSpc>
            </a:pPr>
            <a:r>
              <a:rPr lang="en-US" sz="2400" dirty="0">
                <a:solidFill>
                  <a:srgbClr val="3333FF"/>
                </a:solidFill>
              </a:rPr>
              <a:t> </a:t>
            </a:r>
            <a:r>
              <a:rPr lang="en-US" sz="2400" dirty="0" smtClean="0">
                <a:solidFill>
                  <a:srgbClr val="3333FF"/>
                </a:solidFill>
              </a:rPr>
              <a:t>end</a:t>
            </a:r>
            <a:r>
              <a:rPr lang="en-US" sz="2400" dirty="0">
                <a:solidFill>
                  <a:srgbClr val="3333FF"/>
                </a:solidFill>
              </a:rPr>
              <a:t>;</a:t>
            </a:r>
            <a:endParaRPr lang="en-CA" sz="2400" dirty="0">
              <a:solidFill>
                <a:srgbClr val="3333FF"/>
              </a:solidFill>
            </a:endParaRPr>
          </a:p>
          <a:p>
            <a:pPr>
              <a:lnSpc>
                <a:spcPts val="1800"/>
              </a:lnSpc>
            </a:pPr>
            <a:r>
              <a:rPr lang="en-US" sz="2400" dirty="0">
                <a:solidFill>
                  <a:srgbClr val="3333FF"/>
                </a:solidFill>
              </a:rPr>
              <a:t> </a:t>
            </a:r>
            <a:r>
              <a:rPr lang="en-US" sz="2400" dirty="0" smtClean="0">
                <a:solidFill>
                  <a:srgbClr val="3333FF"/>
                </a:solidFill>
              </a:rPr>
              <a:t>if </a:t>
            </a:r>
            <a:r>
              <a:rPr lang="en-US" sz="2400" dirty="0">
                <a:solidFill>
                  <a:srgbClr val="3333FF"/>
                </a:solidFill>
              </a:rPr>
              <a:t>last.idnum then output;</a:t>
            </a:r>
            <a:endParaRPr lang="en-CA" sz="2400" dirty="0">
              <a:solidFill>
                <a:srgbClr val="3333FF"/>
              </a:solidFill>
            </a:endParaRPr>
          </a:p>
          <a:p>
            <a:pPr>
              <a:lnSpc>
                <a:spcPts val="1800"/>
              </a:lnSpc>
            </a:pPr>
            <a:r>
              <a:rPr lang="en-US" sz="2400" dirty="0">
                <a:solidFill>
                  <a:srgbClr val="3333FF"/>
                </a:solidFill>
              </a:rPr>
              <a:t>run;</a:t>
            </a:r>
            <a:endParaRPr lang="en-CA" sz="2400" dirty="0">
              <a:solidFill>
                <a:srgbClr val="3333FF"/>
              </a:solidFill>
            </a:endParaRPr>
          </a:p>
        </p:txBody>
      </p:sp>
      <p:sp>
        <p:nvSpPr>
          <p:cNvPr id="8" name="Rounded Rectangle 7"/>
          <p:cNvSpPr/>
          <p:nvPr/>
        </p:nvSpPr>
        <p:spPr bwMode="auto">
          <a:xfrm>
            <a:off x="74112" y="2325033"/>
            <a:ext cx="6598537" cy="537025"/>
          </a:xfrm>
          <a:prstGeom prst="roundRect">
            <a:avLst/>
          </a:prstGeom>
          <a:noFill/>
          <a:ln w="4445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smtClean="0">
              <a:ln>
                <a:noFill/>
              </a:ln>
              <a:solidFill>
                <a:srgbClr val="292929"/>
              </a:solidFill>
              <a:effectLst/>
              <a:latin typeface="Arial" charset="0"/>
            </a:endParaRPr>
          </a:p>
        </p:txBody>
      </p:sp>
      <p:sp>
        <p:nvSpPr>
          <p:cNvPr id="9" name="Rounded Rectangle 8"/>
          <p:cNvSpPr/>
          <p:nvPr/>
        </p:nvSpPr>
        <p:spPr bwMode="auto">
          <a:xfrm>
            <a:off x="119400" y="2759702"/>
            <a:ext cx="3006859" cy="341868"/>
          </a:xfrm>
          <a:prstGeom prst="roundRect">
            <a:avLst/>
          </a:prstGeom>
          <a:noFill/>
          <a:ln w="4445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smtClean="0">
              <a:ln>
                <a:noFill/>
              </a:ln>
              <a:solidFill>
                <a:srgbClr val="292929"/>
              </a:solidFill>
              <a:effectLst/>
              <a:latin typeface="Arial" charset="0"/>
            </a:endParaRPr>
          </a:p>
        </p:txBody>
      </p:sp>
      <p:sp>
        <p:nvSpPr>
          <p:cNvPr id="10" name="Rounded Rectangle 9"/>
          <p:cNvSpPr/>
          <p:nvPr/>
        </p:nvSpPr>
        <p:spPr bwMode="auto">
          <a:xfrm>
            <a:off x="8241" y="3929467"/>
            <a:ext cx="7677677" cy="1223310"/>
          </a:xfrm>
          <a:prstGeom prst="roundRect">
            <a:avLst/>
          </a:prstGeom>
          <a:noFill/>
          <a:ln w="4445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smtClean="0">
              <a:ln>
                <a:noFill/>
              </a:ln>
              <a:solidFill>
                <a:srgbClr val="292929"/>
              </a:solidFill>
              <a:effectLst/>
              <a:latin typeface="Arial" charset="0"/>
            </a:endParaRPr>
          </a:p>
        </p:txBody>
      </p:sp>
      <p:sp>
        <p:nvSpPr>
          <p:cNvPr id="11" name="Rounded Rectangle 10"/>
          <p:cNvSpPr/>
          <p:nvPr/>
        </p:nvSpPr>
        <p:spPr bwMode="auto">
          <a:xfrm>
            <a:off x="8241" y="3219986"/>
            <a:ext cx="9024548" cy="833050"/>
          </a:xfrm>
          <a:prstGeom prst="roundRect">
            <a:avLst/>
          </a:prstGeom>
          <a:noFill/>
          <a:ln w="4445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smtClean="0">
              <a:ln>
                <a:noFill/>
              </a:ln>
              <a:solidFill>
                <a:srgbClr val="292929"/>
              </a:solidFill>
              <a:effectLst/>
              <a:latin typeface="Arial" charset="0"/>
            </a:endParaRPr>
          </a:p>
        </p:txBody>
      </p:sp>
      <p:sp>
        <p:nvSpPr>
          <p:cNvPr id="12" name="Rounded Rectangle 11"/>
          <p:cNvSpPr/>
          <p:nvPr/>
        </p:nvSpPr>
        <p:spPr bwMode="auto">
          <a:xfrm>
            <a:off x="1622829" y="2408651"/>
            <a:ext cx="6610862" cy="1385837"/>
          </a:xfrm>
          <a:prstGeom prst="roundRect">
            <a:avLst/>
          </a:prstGeom>
          <a:solidFill>
            <a:srgbClr val="FF000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dirty="0" smtClean="0">
              <a:ln>
                <a:noFill/>
              </a:ln>
              <a:solidFill>
                <a:schemeClr val="bg1"/>
              </a:solidFill>
              <a:effectLst/>
              <a:latin typeface="Arial" charset="0"/>
            </a:endParaRPr>
          </a:p>
        </p:txBody>
      </p:sp>
      <p:sp>
        <p:nvSpPr>
          <p:cNvPr id="13" name="Rectangle 12"/>
          <p:cNvSpPr/>
          <p:nvPr/>
        </p:nvSpPr>
        <p:spPr>
          <a:xfrm>
            <a:off x="1758751" y="2492453"/>
            <a:ext cx="6474940" cy="1200329"/>
          </a:xfrm>
          <a:prstGeom prst="rect">
            <a:avLst/>
          </a:prstGeom>
          <a:solidFill>
            <a:schemeClr val="bg1">
              <a:alpha val="0"/>
            </a:schemeClr>
          </a:solidFill>
          <a:ln w="41275">
            <a:noFill/>
          </a:ln>
        </p:spPr>
        <p:txBody>
          <a:bodyPr wrap="square">
            <a:spAutoFit/>
          </a:bodyPr>
          <a:lstStyle/>
          <a:p>
            <a:pPr algn="ctr"/>
            <a:r>
              <a:rPr lang="en-US" sz="2400" dirty="0" smtClean="0">
                <a:solidFill>
                  <a:schemeClr val="bg1"/>
                </a:solidFill>
              </a:rPr>
              <a:t>labelfmt. is a format, created by the macro, and reflects the ordered names of the transposed variables (i.e., from 1 to n)</a:t>
            </a:r>
          </a:p>
        </p:txBody>
      </p:sp>
      <p:cxnSp>
        <p:nvCxnSpPr>
          <p:cNvPr id="14" name="Straight Arrow Connector 13"/>
          <p:cNvCxnSpPr/>
          <p:nvPr/>
        </p:nvCxnSpPr>
        <p:spPr bwMode="auto">
          <a:xfrm flipH="1">
            <a:off x="3649355" y="3779014"/>
            <a:ext cx="951468" cy="407773"/>
          </a:xfrm>
          <a:prstGeom prst="straightConnector1">
            <a:avLst/>
          </a:prstGeom>
          <a:solidFill>
            <a:schemeClr val="accent1"/>
          </a:solidFill>
          <a:ln w="50800" cap="flat" cmpd="sng" algn="ctr">
            <a:solidFill>
              <a:srgbClr val="FF0000"/>
            </a:solidFill>
            <a:prstDash val="solid"/>
            <a:round/>
            <a:headEnd type="none" w="med" len="med"/>
            <a:tailEnd type="arrow"/>
          </a:ln>
          <a:effectLst/>
        </p:spPr>
      </p:cxnSp>
      <p:sp>
        <p:nvSpPr>
          <p:cNvPr id="15" name="Rounded Rectangle 14"/>
          <p:cNvSpPr/>
          <p:nvPr/>
        </p:nvSpPr>
        <p:spPr bwMode="auto">
          <a:xfrm>
            <a:off x="119400" y="3279718"/>
            <a:ext cx="2776168" cy="556968"/>
          </a:xfrm>
          <a:prstGeom prst="roundRect">
            <a:avLst/>
          </a:prstGeom>
          <a:noFill/>
          <a:ln w="4445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smtClean="0">
              <a:ln>
                <a:noFill/>
              </a:ln>
              <a:solidFill>
                <a:srgbClr val="292929"/>
              </a:solidFill>
              <a:effectLst/>
              <a:latin typeface="Arial" charset="0"/>
            </a:endParaRPr>
          </a:p>
        </p:txBody>
      </p:sp>
      <p:sp>
        <p:nvSpPr>
          <p:cNvPr id="16" name="Rounded Rectangle 15"/>
          <p:cNvSpPr/>
          <p:nvPr/>
        </p:nvSpPr>
        <p:spPr bwMode="auto">
          <a:xfrm>
            <a:off x="3847079" y="3242647"/>
            <a:ext cx="2677289" cy="311019"/>
          </a:xfrm>
          <a:prstGeom prst="roundRect">
            <a:avLst/>
          </a:prstGeom>
          <a:noFill/>
          <a:ln w="4445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smtClean="0">
              <a:ln>
                <a:noFill/>
              </a:ln>
              <a:solidFill>
                <a:srgbClr val="292929"/>
              </a:solidFill>
              <a:effectLst/>
              <a:latin typeface="Arial" charset="0"/>
            </a:endParaRPr>
          </a:p>
        </p:txBody>
      </p:sp>
      <p:sp>
        <p:nvSpPr>
          <p:cNvPr id="17" name="Rounded Rectangle 16"/>
          <p:cNvSpPr/>
          <p:nvPr/>
        </p:nvSpPr>
        <p:spPr bwMode="auto">
          <a:xfrm>
            <a:off x="119400" y="3692589"/>
            <a:ext cx="2776168" cy="311019"/>
          </a:xfrm>
          <a:prstGeom prst="roundRect">
            <a:avLst/>
          </a:prstGeom>
          <a:noFill/>
          <a:ln w="4445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smtClean="0">
              <a:ln>
                <a:noFill/>
              </a:ln>
              <a:solidFill>
                <a:srgbClr val="292929"/>
              </a:solidFill>
              <a:effectLst/>
              <a:latin typeface="Arial" charset="0"/>
            </a:endParaRPr>
          </a:p>
        </p:txBody>
      </p:sp>
      <p:sp>
        <p:nvSpPr>
          <p:cNvPr id="18" name="Title 3"/>
          <p:cNvSpPr txBox="1">
            <a:spLocks/>
          </p:cNvSpPr>
          <p:nvPr/>
        </p:nvSpPr>
        <p:spPr>
          <a:xfrm>
            <a:off x="-4125" y="663117"/>
            <a:ext cx="9144000" cy="943261"/>
          </a:xfrm>
          <a:prstGeom prst="rect">
            <a:avLst/>
          </a:prstGeom>
        </p:spPr>
        <p:txBody>
          <a:bodyPr/>
          <a:lst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a:lstStyle>
          <a:p>
            <a:pPr marL="1000125" lvl="1" indent="-542925">
              <a:lnSpc>
                <a:spcPts val="2400"/>
              </a:lnSpc>
              <a:tabLst>
                <a:tab pos="542925" algn="l"/>
              </a:tabLst>
            </a:pPr>
            <a:r>
              <a:rPr lang="en-US" sz="2800" dirty="0" smtClean="0">
                <a:solidFill>
                  <a:srgbClr val="FF0000"/>
                </a:solidFill>
                <a:ea typeface="ＭＳ Ｐゴシック" pitchFamily="34" charset="-128"/>
              </a:rPr>
              <a:t>	since the sort parameter was set to 'yes', the macro will run</a:t>
            </a:r>
          </a:p>
          <a:p>
            <a:pPr marL="542925" indent="-542925">
              <a:lnSpc>
                <a:spcPts val="2400"/>
              </a:lnSpc>
              <a:tabLst>
                <a:tab pos="542925" algn="l"/>
              </a:tabLst>
            </a:pPr>
            <a:r>
              <a:rPr lang="en-US" sz="2800" dirty="0">
                <a:solidFill>
                  <a:srgbClr val="FF0000"/>
                </a:solidFill>
                <a:ea typeface="ＭＳ Ｐゴシック" pitchFamily="34" charset="-128"/>
                <a:sym typeface="Wingdings"/>
              </a:rPr>
              <a:t></a:t>
            </a:r>
            <a:r>
              <a:rPr lang="en-US" sz="2800" dirty="0" smtClean="0">
                <a:solidFill>
                  <a:srgbClr val="FF0000"/>
                </a:solidFill>
                <a:ea typeface="ＭＳ Ｐゴシック" pitchFamily="34" charset="-128"/>
              </a:rPr>
              <a:t>:</a:t>
            </a:r>
            <a:r>
              <a:rPr lang="en-US" sz="2800" dirty="0">
                <a:solidFill>
                  <a:srgbClr val="FF0000"/>
                </a:solidFill>
                <a:ea typeface="ＭＳ Ｐゴシック" pitchFamily="34" charset="-128"/>
              </a:rPr>
              <a:t>	</a:t>
            </a:r>
            <a:r>
              <a:rPr lang="en-US" sz="2800" dirty="0" smtClean="0">
                <a:solidFill>
                  <a:srgbClr val="FF0000"/>
                </a:solidFill>
                <a:ea typeface="ＭＳ Ｐゴシック" pitchFamily="34" charset="-128"/>
              </a:rPr>
              <a:t>PROC SORT, using the noequals option and only keeping</a:t>
            </a:r>
          </a:p>
          <a:p>
            <a:pPr marL="542925" indent="-542925">
              <a:lnSpc>
                <a:spcPts val="2400"/>
              </a:lnSpc>
              <a:tabLst>
                <a:tab pos="542925" algn="l"/>
              </a:tabLst>
            </a:pPr>
            <a:r>
              <a:rPr lang="en-US" sz="2800" dirty="0">
                <a:solidFill>
                  <a:srgbClr val="FF0000"/>
                </a:solidFill>
                <a:ea typeface="ＭＳ Ｐゴシック" pitchFamily="34" charset="-128"/>
              </a:rPr>
              <a:t>	</a:t>
            </a:r>
            <a:r>
              <a:rPr lang="en-US" sz="2800" dirty="0" smtClean="0">
                <a:solidFill>
                  <a:srgbClr val="FF0000"/>
                </a:solidFill>
                <a:ea typeface="ＭＳ Ｐゴシック" pitchFamily="34" charset="-128"/>
              </a:rPr>
              <a:t>the necessary variables</a:t>
            </a:r>
            <a:endParaRPr lang="en-US" sz="2800" i="1" dirty="0" smtClean="0">
              <a:solidFill>
                <a:srgbClr val="FF0000"/>
              </a:solidFill>
              <a:ea typeface="ＭＳ Ｐゴシック" pitchFamily="34" charset="-128"/>
            </a:endParaRPr>
          </a:p>
        </p:txBody>
      </p:sp>
      <p:sp>
        <p:nvSpPr>
          <p:cNvPr id="19" name="Title 3"/>
          <p:cNvSpPr txBox="1">
            <a:spLocks/>
          </p:cNvSpPr>
          <p:nvPr/>
        </p:nvSpPr>
        <p:spPr>
          <a:xfrm>
            <a:off x="-8241" y="1731908"/>
            <a:ext cx="9144000" cy="543697"/>
          </a:xfrm>
          <a:prstGeom prst="rect">
            <a:avLst/>
          </a:prstGeom>
        </p:spPr>
        <p:txBody>
          <a:bodyPr/>
          <a:lst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a:lstStyle>
          <a:p>
            <a:pPr>
              <a:tabLst>
                <a:tab pos="542925" algn="l"/>
              </a:tabLst>
            </a:pPr>
            <a:r>
              <a:rPr lang="en-US" sz="2800" dirty="0" smtClean="0">
                <a:solidFill>
                  <a:srgbClr val="FF0000"/>
                </a:solidFill>
                <a:ea typeface="ＭＳ Ｐゴシック" pitchFamily="34" charset="-128"/>
                <a:sym typeface="Wingdings"/>
              </a:rPr>
              <a:t></a:t>
            </a:r>
            <a:r>
              <a:rPr lang="en-US" sz="2800" dirty="0" smtClean="0">
                <a:solidFill>
                  <a:srgbClr val="FF0000"/>
                </a:solidFill>
                <a:ea typeface="ＭＳ Ｐゴシック" pitchFamily="34" charset="-128"/>
              </a:rPr>
              <a:t>:	the macro will create and run </a:t>
            </a:r>
            <a:r>
              <a:rPr lang="en-US" sz="2800" dirty="0">
                <a:solidFill>
                  <a:srgbClr val="FF0000"/>
                </a:solidFill>
                <a:ea typeface="ＭＳ Ｐゴシック" pitchFamily="34" charset="-128"/>
              </a:rPr>
              <a:t>a </a:t>
            </a:r>
            <a:r>
              <a:rPr lang="en-US" sz="2800" dirty="0" smtClean="0">
                <a:solidFill>
                  <a:srgbClr val="FF0000"/>
                </a:solidFill>
                <a:ea typeface="ＭＳ Ｐゴシック" pitchFamily="34" charset="-128"/>
              </a:rPr>
              <a:t>datastep like the following:</a:t>
            </a:r>
            <a:endParaRPr lang="en-US" sz="2800" i="1" dirty="0" smtClean="0">
              <a:solidFill>
                <a:srgbClr val="FF0000"/>
              </a:solidFill>
              <a:ea typeface="ＭＳ Ｐゴシック" pitchFamily="34" charset="-128"/>
            </a:endParaRPr>
          </a:p>
        </p:txBody>
      </p:sp>
      <p:sp>
        <p:nvSpPr>
          <p:cNvPr id="20" name="Rounded Rectangle 19"/>
          <p:cNvSpPr/>
          <p:nvPr/>
        </p:nvSpPr>
        <p:spPr bwMode="auto">
          <a:xfrm>
            <a:off x="74113" y="6178379"/>
            <a:ext cx="3941833" cy="383067"/>
          </a:xfrm>
          <a:prstGeom prst="roundRect">
            <a:avLst/>
          </a:prstGeom>
          <a:noFill/>
          <a:ln w="4445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smtClean="0">
              <a:ln>
                <a:noFill/>
              </a:ln>
              <a:solidFill>
                <a:srgbClr val="292929"/>
              </a:solidFill>
              <a:effectLst/>
              <a:latin typeface="Arial" charset="0"/>
            </a:endParaRPr>
          </a:p>
        </p:txBody>
      </p:sp>
      <p:sp>
        <p:nvSpPr>
          <p:cNvPr id="21" name="Oval 20"/>
          <p:cNvSpPr/>
          <p:nvPr/>
        </p:nvSpPr>
        <p:spPr bwMode="auto">
          <a:xfrm>
            <a:off x="-14986" y="6330772"/>
            <a:ext cx="49427" cy="45719"/>
          </a:xfrm>
          <a:prstGeom prst="ellipse">
            <a:avLst/>
          </a:prstGeom>
          <a:solidFill>
            <a:srgbClr val="FF000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smtClean="0">
              <a:ln>
                <a:noFill/>
              </a:ln>
              <a:solidFill>
                <a:srgbClr val="292929"/>
              </a:solidFill>
              <a:effectLst/>
              <a:latin typeface="Arial" charset="0"/>
            </a:endParaRPr>
          </a:p>
        </p:txBody>
      </p:sp>
      <p:sp>
        <p:nvSpPr>
          <p:cNvPr id="23" name="Rounded Rectangle 22"/>
          <p:cNvSpPr/>
          <p:nvPr/>
        </p:nvSpPr>
        <p:spPr bwMode="auto">
          <a:xfrm>
            <a:off x="74112" y="5058053"/>
            <a:ext cx="7327585" cy="1223310"/>
          </a:xfrm>
          <a:prstGeom prst="roundRect">
            <a:avLst/>
          </a:prstGeom>
          <a:noFill/>
          <a:ln w="4445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smtClean="0">
              <a:ln>
                <a:noFill/>
              </a:ln>
              <a:solidFill>
                <a:srgbClr val="292929"/>
              </a:solidFill>
              <a:effectLst/>
              <a:latin typeface="Arial" charset="0"/>
            </a:endParaRPr>
          </a:p>
        </p:txBody>
      </p:sp>
    </p:spTree>
    <p:extLst>
      <p:ext uri="{BB962C8B-B14F-4D97-AF65-F5344CB8AC3E}">
        <p14:creationId xmlns:p14="http://schemas.microsoft.com/office/powerpoint/2010/main" val="34662283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30" presetClass="emph" presetSubtype="0" fill="hold" grpId="0" nodeType="withEffect">
                                  <p:stCondLst>
                                    <p:cond delay="0"/>
                                  </p:stCondLst>
                                  <p:childTnLst>
                                    <p:animClr clrSpc="hsl" dir="cw">
                                      <p:cBhvr override="childStyle">
                                        <p:cTn id="9" dur="500" fill="hold"/>
                                        <p:tgtEl>
                                          <p:spTgt spid="18"/>
                                        </p:tgtEl>
                                        <p:attrNameLst>
                                          <p:attrName>style.color</p:attrName>
                                        </p:attrNameLst>
                                      </p:cBhvr>
                                      <p:by>
                                        <p:hsl h="0" s="12549" l="25098"/>
                                      </p:by>
                                    </p:animClr>
                                    <p:animClr clrSpc="hsl" dir="cw">
                                      <p:cBhvr>
                                        <p:cTn id="10" dur="500" fill="hold"/>
                                        <p:tgtEl>
                                          <p:spTgt spid="18"/>
                                        </p:tgtEl>
                                        <p:attrNameLst>
                                          <p:attrName>fillcolor</p:attrName>
                                        </p:attrNameLst>
                                      </p:cBhvr>
                                      <p:by>
                                        <p:hsl h="0" s="12549" l="25098"/>
                                      </p:by>
                                    </p:animClr>
                                    <p:animClr clrSpc="hsl" dir="cw">
                                      <p:cBhvr>
                                        <p:cTn id="11" dur="500" fill="hold"/>
                                        <p:tgtEl>
                                          <p:spTgt spid="18"/>
                                        </p:tgtEl>
                                        <p:attrNameLst>
                                          <p:attrName>stroke.color</p:attrName>
                                        </p:attrNameLst>
                                      </p:cBhvr>
                                      <p:by>
                                        <p:hsl h="0" s="12549" l="25098"/>
                                      </p:by>
                                    </p:animClr>
                                    <p:set>
                                      <p:cBhvr>
                                        <p:cTn id="12" dur="500" fill="hold"/>
                                        <p:tgtEl>
                                          <p:spTgt spid="18"/>
                                        </p:tgtEl>
                                        <p:attrNameLst>
                                          <p:attrName>fill.type</p:attrName>
                                        </p:attrNameLst>
                                      </p:cBhvr>
                                      <p:to>
                                        <p:strVal val="solid"/>
                                      </p:to>
                                    </p:set>
                                  </p:childTnLst>
                                </p:cTn>
                              </p:par>
                              <p:par>
                                <p:cTn id="13" presetID="10" presetClass="entr" presetSubtype="0" fill="hold" grpId="0" nodeType="withEffect">
                                  <p:stCondLst>
                                    <p:cond delay="0"/>
                                  </p:stCondLst>
                                  <p:childTnLst>
                                    <p:set>
                                      <p:cBhvr>
                                        <p:cTn id="14" dur="1" fill="hold">
                                          <p:stCondLst>
                                            <p:cond delay="0"/>
                                          </p:stCondLst>
                                        </p:cTn>
                                        <p:tgtEl>
                                          <p:spTgt spid="3">
                                            <p:bg/>
                                          </p:spTgt>
                                        </p:tgtEl>
                                        <p:attrNameLst>
                                          <p:attrName>style.visibility</p:attrName>
                                        </p:attrNameLst>
                                      </p:cBhvr>
                                      <p:to>
                                        <p:strVal val="visible"/>
                                      </p:to>
                                    </p:set>
                                    <p:animEffect transition="in" filter="fade">
                                      <p:cBhvr>
                                        <p:cTn id="15" dur="500"/>
                                        <p:tgtEl>
                                          <p:spTgt spid="3">
                                            <p:bg/>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500"/>
                                        <p:tgtEl>
                                          <p:spTgt spid="3">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fade">
                                      <p:cBhvr>
                                        <p:cTn id="45" dur="500"/>
                                        <p:tgtEl>
                                          <p:spTgt spid="3">
                                            <p:txEl>
                                              <p:pRg st="9" end="9"/>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500"/>
                                        <p:tgtEl>
                                          <p:spTgt spid="3">
                                            <p:txEl>
                                              <p:pRg st="10" end="1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
                                            <p:txEl>
                                              <p:pRg st="12" end="12"/>
                                            </p:txEl>
                                          </p:spTgt>
                                        </p:tgtEl>
                                        <p:attrNameLst>
                                          <p:attrName>style.visibility</p:attrName>
                                        </p:attrNameLst>
                                      </p:cBhvr>
                                      <p:to>
                                        <p:strVal val="visible"/>
                                      </p:to>
                                    </p:set>
                                    <p:animEffect transition="in" filter="fade">
                                      <p:cBhvr>
                                        <p:cTn id="54" dur="500"/>
                                        <p:tgtEl>
                                          <p:spTgt spid="3">
                                            <p:txEl>
                                              <p:pRg st="12" end="12"/>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Effect transition="in" filter="fade">
                                      <p:cBhvr>
                                        <p:cTn id="57" dur="500"/>
                                        <p:tgtEl>
                                          <p:spTgt spid="3">
                                            <p:txEl>
                                              <p:pRg st="13" end="13"/>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
                                            <p:txEl>
                                              <p:pRg st="14" end="14"/>
                                            </p:txEl>
                                          </p:spTgt>
                                        </p:tgtEl>
                                        <p:attrNameLst>
                                          <p:attrName>style.visibility</p:attrName>
                                        </p:attrNameLst>
                                      </p:cBhvr>
                                      <p:to>
                                        <p:strVal val="visible"/>
                                      </p:to>
                                    </p:set>
                                    <p:animEffect transition="in" filter="fade">
                                      <p:cBhvr>
                                        <p:cTn id="60" dur="500"/>
                                        <p:tgtEl>
                                          <p:spTgt spid="3">
                                            <p:txEl>
                                              <p:pRg st="14" end="14"/>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animEffect transition="in" filter="fade">
                                      <p:cBhvr>
                                        <p:cTn id="63" dur="500"/>
                                        <p:tgtEl>
                                          <p:spTgt spid="3">
                                            <p:txEl>
                                              <p:pRg st="15" end="15"/>
                                            </p:tx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
                                            <p:txEl>
                                              <p:pRg st="16" end="16"/>
                                            </p:txEl>
                                          </p:spTgt>
                                        </p:tgtEl>
                                        <p:attrNameLst>
                                          <p:attrName>style.visibility</p:attrName>
                                        </p:attrNameLst>
                                      </p:cBhvr>
                                      <p:to>
                                        <p:strVal val="visible"/>
                                      </p:to>
                                    </p:set>
                                    <p:animEffect transition="in" filter="fade">
                                      <p:cBhvr>
                                        <p:cTn id="66" dur="500"/>
                                        <p:tgtEl>
                                          <p:spTgt spid="3">
                                            <p:txEl>
                                              <p:pRg st="16" end="16"/>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
                                            <p:txEl>
                                              <p:pRg st="17" end="17"/>
                                            </p:txEl>
                                          </p:spTgt>
                                        </p:tgtEl>
                                        <p:attrNameLst>
                                          <p:attrName>style.visibility</p:attrName>
                                        </p:attrNameLst>
                                      </p:cBhvr>
                                      <p:to>
                                        <p:strVal val="visible"/>
                                      </p:to>
                                    </p:set>
                                    <p:animEffect transition="in" filter="fade">
                                      <p:cBhvr>
                                        <p:cTn id="69" dur="500"/>
                                        <p:tgtEl>
                                          <p:spTgt spid="3">
                                            <p:txEl>
                                              <p:pRg st="17" end="17"/>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
                                            <p:txEl>
                                              <p:pRg st="18" end="18"/>
                                            </p:txEl>
                                          </p:spTgt>
                                        </p:tgtEl>
                                        <p:attrNameLst>
                                          <p:attrName>style.visibility</p:attrName>
                                        </p:attrNameLst>
                                      </p:cBhvr>
                                      <p:to>
                                        <p:strVal val="visible"/>
                                      </p:to>
                                    </p:set>
                                    <p:animEffect transition="in" filter="fade">
                                      <p:cBhvr>
                                        <p:cTn id="72" dur="500"/>
                                        <p:tgtEl>
                                          <p:spTgt spid="3">
                                            <p:txEl>
                                              <p:pRg st="18" end="18"/>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8"/>
                                        </p:tgtEl>
                                        <p:attrNameLst>
                                          <p:attrName>style.visibility</p:attrName>
                                        </p:attrNameLst>
                                      </p:cBhvr>
                                      <p:to>
                                        <p:strVal val="visible"/>
                                      </p:to>
                                    </p:set>
                                    <p:animEffect transition="in" filter="fade">
                                      <p:cBhvr>
                                        <p:cTn id="77" dur="500"/>
                                        <p:tgtEl>
                                          <p:spTgt spid="8"/>
                                        </p:tgtEl>
                                      </p:cBhvr>
                                    </p:animEffect>
                                  </p:childTnLst>
                                </p:cTn>
                              </p:par>
                              <p:par>
                                <p:cTn id="78" presetID="3" presetClass="emph" presetSubtype="2" fill="hold" nodeType="withEffect">
                                  <p:stCondLst>
                                    <p:cond delay="0"/>
                                  </p:stCondLst>
                                  <p:childTnLst>
                                    <p:animClr clrSpc="rgb" dir="cw">
                                      <p:cBhvr override="childStyle">
                                        <p:cTn id="79" dur="2000" fill="hold"/>
                                        <p:tgtEl>
                                          <p:spTgt spid="3">
                                            <p:txEl>
                                              <p:pRg st="1" end="1"/>
                                            </p:txEl>
                                          </p:spTgt>
                                        </p:tgtEl>
                                        <p:attrNameLst>
                                          <p:attrName>style.color</p:attrName>
                                        </p:attrNameLst>
                                      </p:cBhvr>
                                      <p:to>
                                        <a:srgbClr val="FF0000"/>
                                      </p:to>
                                    </p:animClr>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fade">
                                      <p:cBhvr>
                                        <p:cTn id="84" dur="500"/>
                                        <p:tgtEl>
                                          <p:spTgt spid="9"/>
                                        </p:tgtEl>
                                      </p:cBhvr>
                                    </p:animEffect>
                                  </p:childTnLst>
                                </p:cTn>
                              </p:par>
                              <p:par>
                                <p:cTn id="85" presetID="10" presetClass="exit" presetSubtype="0" fill="hold" grpId="1" nodeType="withEffect">
                                  <p:stCondLst>
                                    <p:cond delay="0"/>
                                  </p:stCondLst>
                                  <p:childTnLst>
                                    <p:animEffect transition="out" filter="fade">
                                      <p:cBhvr>
                                        <p:cTn id="86" dur="500"/>
                                        <p:tgtEl>
                                          <p:spTgt spid="8"/>
                                        </p:tgtEl>
                                      </p:cBhvr>
                                    </p:animEffect>
                                    <p:set>
                                      <p:cBhvr>
                                        <p:cTn id="87" dur="1" fill="hold">
                                          <p:stCondLst>
                                            <p:cond delay="499"/>
                                          </p:stCondLst>
                                        </p:cTn>
                                        <p:tgtEl>
                                          <p:spTgt spid="8"/>
                                        </p:tgtEl>
                                        <p:attrNameLst>
                                          <p:attrName>style.visibility</p:attrName>
                                        </p:attrNameLst>
                                      </p:cBhvr>
                                      <p:to>
                                        <p:strVal val="hidden"/>
                                      </p:to>
                                    </p:set>
                                  </p:childTnLst>
                                </p:cTn>
                              </p:par>
                              <p:par>
                                <p:cTn id="88" presetID="3" presetClass="emph" presetSubtype="2" fill="hold" nodeType="withEffect">
                                  <p:stCondLst>
                                    <p:cond delay="0"/>
                                  </p:stCondLst>
                                  <p:childTnLst>
                                    <p:animClr clrSpc="rgb" dir="cw">
                                      <p:cBhvr override="childStyle">
                                        <p:cTn id="89" dur="2000" fill="hold"/>
                                        <p:tgtEl>
                                          <p:spTgt spid="3">
                                            <p:txEl>
                                              <p:pRg st="1" end="1"/>
                                            </p:txEl>
                                          </p:spTgt>
                                        </p:tgtEl>
                                        <p:attrNameLst>
                                          <p:attrName>style.color</p:attrName>
                                        </p:attrNameLst>
                                      </p:cBhvr>
                                      <p:to>
                                        <a:srgbClr val="0000FF"/>
                                      </p:to>
                                    </p:animClr>
                                  </p:childTnLst>
                                </p:cTn>
                              </p:par>
                              <p:par>
                                <p:cTn id="90" presetID="3" presetClass="emph" presetSubtype="2" fill="hold" nodeType="withEffect">
                                  <p:stCondLst>
                                    <p:cond delay="0"/>
                                  </p:stCondLst>
                                  <p:childTnLst>
                                    <p:animClr clrSpc="rgb" dir="cw">
                                      <p:cBhvr override="childStyle">
                                        <p:cTn id="91" dur="2000" fill="hold"/>
                                        <p:tgtEl>
                                          <p:spTgt spid="3">
                                            <p:txEl>
                                              <p:pRg st="2" end="2"/>
                                            </p:txEl>
                                          </p:spTgt>
                                        </p:tgtEl>
                                        <p:attrNameLst>
                                          <p:attrName>style.color</p:attrName>
                                        </p:attrNameLst>
                                      </p:cBhvr>
                                      <p:to>
                                        <a:srgbClr val="FF0000"/>
                                      </p:to>
                                    </p:animClr>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11"/>
                                        </p:tgtEl>
                                        <p:attrNameLst>
                                          <p:attrName>style.visibility</p:attrName>
                                        </p:attrNameLst>
                                      </p:cBhvr>
                                      <p:to>
                                        <p:strVal val="visible"/>
                                      </p:to>
                                    </p:set>
                                    <p:animEffect transition="in" filter="fade">
                                      <p:cBhvr>
                                        <p:cTn id="96" dur="500"/>
                                        <p:tgtEl>
                                          <p:spTgt spid="11"/>
                                        </p:tgtEl>
                                      </p:cBhvr>
                                    </p:animEffect>
                                  </p:childTnLst>
                                </p:cTn>
                              </p:par>
                              <p:par>
                                <p:cTn id="97" presetID="3" presetClass="emph" presetSubtype="2" fill="hold" grpId="1" nodeType="withEffect">
                                  <p:stCondLst>
                                    <p:cond delay="0"/>
                                  </p:stCondLst>
                                  <p:childTnLst>
                                    <p:animClr clrSpc="rgb" dir="cw">
                                      <p:cBhvr override="childStyle">
                                        <p:cTn id="98" dur="2000" fill="hold"/>
                                        <p:tgtEl>
                                          <p:spTgt spid="3">
                                            <p:txEl>
                                              <p:pRg st="0" end="0"/>
                                            </p:txEl>
                                          </p:spTgt>
                                        </p:tgtEl>
                                        <p:attrNameLst>
                                          <p:attrName>style.color</p:attrName>
                                        </p:attrNameLst>
                                      </p:cBhvr>
                                      <p:to>
                                        <a:srgbClr val="0000FF"/>
                                      </p:to>
                                    </p:animClr>
                                  </p:childTnLst>
                                </p:cTn>
                              </p:par>
                              <p:par>
                                <p:cTn id="99" presetID="3" presetClass="emph" presetSubtype="2" fill="hold" grpId="1" nodeType="withEffect">
                                  <p:stCondLst>
                                    <p:cond delay="0"/>
                                  </p:stCondLst>
                                  <p:childTnLst>
                                    <p:animClr clrSpc="rgb" dir="cw">
                                      <p:cBhvr override="childStyle">
                                        <p:cTn id="100" dur="2000" fill="hold"/>
                                        <p:tgtEl>
                                          <p:spTgt spid="3">
                                            <p:txEl>
                                              <p:pRg st="1" end="1"/>
                                            </p:txEl>
                                          </p:spTgt>
                                        </p:tgtEl>
                                        <p:attrNameLst>
                                          <p:attrName>style.color</p:attrName>
                                        </p:attrNameLst>
                                      </p:cBhvr>
                                      <p:to>
                                        <a:srgbClr val="0000FF"/>
                                      </p:to>
                                    </p:animClr>
                                  </p:childTnLst>
                                </p:cTn>
                              </p:par>
                              <p:par>
                                <p:cTn id="101" presetID="3" presetClass="emph" presetSubtype="2" fill="hold" grpId="1" nodeType="withEffect">
                                  <p:stCondLst>
                                    <p:cond delay="0"/>
                                  </p:stCondLst>
                                  <p:childTnLst>
                                    <p:animClr clrSpc="rgb" dir="cw">
                                      <p:cBhvr override="childStyle">
                                        <p:cTn id="102" dur="2000" fill="hold"/>
                                        <p:tgtEl>
                                          <p:spTgt spid="3">
                                            <p:txEl>
                                              <p:pRg st="2" end="2"/>
                                            </p:txEl>
                                          </p:spTgt>
                                        </p:tgtEl>
                                        <p:attrNameLst>
                                          <p:attrName>style.color</p:attrName>
                                        </p:attrNameLst>
                                      </p:cBhvr>
                                      <p:to>
                                        <a:srgbClr val="0000FF"/>
                                      </p:to>
                                    </p:animClr>
                                  </p:childTnLst>
                                </p:cTn>
                              </p:par>
                              <p:par>
                                <p:cTn id="103" presetID="3" presetClass="emph" presetSubtype="2" fill="hold" grpId="1" nodeType="withEffect">
                                  <p:stCondLst>
                                    <p:cond delay="0"/>
                                  </p:stCondLst>
                                  <p:childTnLst>
                                    <p:animClr clrSpc="rgb" dir="cw">
                                      <p:cBhvr override="childStyle">
                                        <p:cTn id="104" dur="2000" fill="hold"/>
                                        <p:tgtEl>
                                          <p:spTgt spid="3">
                                            <p:txEl>
                                              <p:pRg st="3" end="3"/>
                                            </p:txEl>
                                          </p:spTgt>
                                        </p:tgtEl>
                                        <p:attrNameLst>
                                          <p:attrName>style.color</p:attrName>
                                        </p:attrNameLst>
                                      </p:cBhvr>
                                      <p:to>
                                        <a:srgbClr val="0000FF"/>
                                      </p:to>
                                    </p:animClr>
                                  </p:childTnLst>
                                </p:cTn>
                              </p:par>
                              <p:par>
                                <p:cTn id="105" presetID="3" presetClass="emph" presetSubtype="2" fill="hold" grpId="1" nodeType="withEffect">
                                  <p:stCondLst>
                                    <p:cond delay="0"/>
                                  </p:stCondLst>
                                  <p:childTnLst>
                                    <p:animClr clrSpc="rgb" dir="cw">
                                      <p:cBhvr override="childStyle">
                                        <p:cTn id="106" dur="2000" fill="hold"/>
                                        <p:tgtEl>
                                          <p:spTgt spid="3">
                                            <p:txEl>
                                              <p:pRg st="4" end="4"/>
                                            </p:txEl>
                                          </p:spTgt>
                                        </p:tgtEl>
                                        <p:attrNameLst>
                                          <p:attrName>style.color</p:attrName>
                                        </p:attrNameLst>
                                      </p:cBhvr>
                                      <p:to>
                                        <a:srgbClr val="0000FF"/>
                                      </p:to>
                                    </p:animClr>
                                  </p:childTnLst>
                                </p:cTn>
                              </p:par>
                              <p:par>
                                <p:cTn id="107" presetID="3" presetClass="emph" presetSubtype="2" fill="hold" grpId="1" nodeType="withEffect">
                                  <p:stCondLst>
                                    <p:cond delay="0"/>
                                  </p:stCondLst>
                                  <p:childTnLst>
                                    <p:animClr clrSpc="rgb" dir="cw">
                                      <p:cBhvr override="childStyle">
                                        <p:cTn id="108" dur="2000" fill="hold"/>
                                        <p:tgtEl>
                                          <p:spTgt spid="3">
                                            <p:txEl>
                                              <p:pRg st="5" end="5"/>
                                            </p:txEl>
                                          </p:spTgt>
                                        </p:tgtEl>
                                        <p:attrNameLst>
                                          <p:attrName>style.color</p:attrName>
                                        </p:attrNameLst>
                                      </p:cBhvr>
                                      <p:to>
                                        <a:srgbClr val="0000FF"/>
                                      </p:to>
                                    </p:animClr>
                                  </p:childTnLst>
                                </p:cTn>
                              </p:par>
                              <p:par>
                                <p:cTn id="109" presetID="3" presetClass="emph" presetSubtype="2" fill="hold" grpId="1" nodeType="withEffect">
                                  <p:stCondLst>
                                    <p:cond delay="0"/>
                                  </p:stCondLst>
                                  <p:childTnLst>
                                    <p:animClr clrSpc="rgb" dir="cw">
                                      <p:cBhvr override="childStyle">
                                        <p:cTn id="110" dur="2000" fill="hold"/>
                                        <p:tgtEl>
                                          <p:spTgt spid="3">
                                            <p:txEl>
                                              <p:pRg st="6" end="6"/>
                                            </p:txEl>
                                          </p:spTgt>
                                        </p:tgtEl>
                                        <p:attrNameLst>
                                          <p:attrName>style.color</p:attrName>
                                        </p:attrNameLst>
                                      </p:cBhvr>
                                      <p:to>
                                        <a:srgbClr val="0000FF"/>
                                      </p:to>
                                    </p:animClr>
                                  </p:childTnLst>
                                </p:cTn>
                              </p:par>
                              <p:par>
                                <p:cTn id="111" presetID="3" presetClass="emph" presetSubtype="2" fill="hold" grpId="1" nodeType="withEffect">
                                  <p:stCondLst>
                                    <p:cond delay="0"/>
                                  </p:stCondLst>
                                  <p:childTnLst>
                                    <p:animClr clrSpc="rgb" dir="cw">
                                      <p:cBhvr override="childStyle">
                                        <p:cTn id="112" dur="2000" fill="hold"/>
                                        <p:tgtEl>
                                          <p:spTgt spid="3">
                                            <p:txEl>
                                              <p:pRg st="7" end="7"/>
                                            </p:txEl>
                                          </p:spTgt>
                                        </p:tgtEl>
                                        <p:attrNameLst>
                                          <p:attrName>style.color</p:attrName>
                                        </p:attrNameLst>
                                      </p:cBhvr>
                                      <p:to>
                                        <a:srgbClr val="0000FF"/>
                                      </p:to>
                                    </p:animClr>
                                  </p:childTnLst>
                                </p:cTn>
                              </p:par>
                              <p:par>
                                <p:cTn id="113" presetID="3" presetClass="emph" presetSubtype="2" fill="hold" grpId="1" nodeType="withEffect">
                                  <p:stCondLst>
                                    <p:cond delay="0"/>
                                  </p:stCondLst>
                                  <p:childTnLst>
                                    <p:animClr clrSpc="rgb" dir="cw">
                                      <p:cBhvr override="childStyle">
                                        <p:cTn id="114" dur="2000" fill="hold"/>
                                        <p:tgtEl>
                                          <p:spTgt spid="3">
                                            <p:txEl>
                                              <p:pRg st="8" end="8"/>
                                            </p:txEl>
                                          </p:spTgt>
                                        </p:tgtEl>
                                        <p:attrNameLst>
                                          <p:attrName>style.color</p:attrName>
                                        </p:attrNameLst>
                                      </p:cBhvr>
                                      <p:to>
                                        <a:srgbClr val="0000FF"/>
                                      </p:to>
                                    </p:animClr>
                                  </p:childTnLst>
                                </p:cTn>
                              </p:par>
                              <p:par>
                                <p:cTn id="115" presetID="3" presetClass="emph" presetSubtype="2" fill="hold" grpId="1" nodeType="withEffect">
                                  <p:stCondLst>
                                    <p:cond delay="0"/>
                                  </p:stCondLst>
                                  <p:childTnLst>
                                    <p:animClr clrSpc="rgb" dir="cw">
                                      <p:cBhvr override="childStyle">
                                        <p:cTn id="116" dur="2000" fill="hold"/>
                                        <p:tgtEl>
                                          <p:spTgt spid="3">
                                            <p:txEl>
                                              <p:pRg st="9" end="9"/>
                                            </p:txEl>
                                          </p:spTgt>
                                        </p:tgtEl>
                                        <p:attrNameLst>
                                          <p:attrName>style.color</p:attrName>
                                        </p:attrNameLst>
                                      </p:cBhvr>
                                      <p:to>
                                        <a:srgbClr val="0000FF"/>
                                      </p:to>
                                    </p:animClr>
                                  </p:childTnLst>
                                </p:cTn>
                              </p:par>
                              <p:par>
                                <p:cTn id="117" presetID="3" presetClass="emph" presetSubtype="2" fill="hold" grpId="1" nodeType="withEffect">
                                  <p:stCondLst>
                                    <p:cond delay="0"/>
                                  </p:stCondLst>
                                  <p:childTnLst>
                                    <p:animClr clrSpc="rgb" dir="cw">
                                      <p:cBhvr override="childStyle">
                                        <p:cTn id="118" dur="2000" fill="hold"/>
                                        <p:tgtEl>
                                          <p:spTgt spid="3">
                                            <p:txEl>
                                              <p:pRg st="10" end="10"/>
                                            </p:txEl>
                                          </p:spTgt>
                                        </p:tgtEl>
                                        <p:attrNameLst>
                                          <p:attrName>style.color</p:attrName>
                                        </p:attrNameLst>
                                      </p:cBhvr>
                                      <p:to>
                                        <a:srgbClr val="0000FF"/>
                                      </p:to>
                                    </p:animClr>
                                  </p:childTnLst>
                                </p:cTn>
                              </p:par>
                              <p:par>
                                <p:cTn id="119" presetID="3" presetClass="emph" presetSubtype="2" fill="hold" grpId="1" nodeType="withEffect">
                                  <p:stCondLst>
                                    <p:cond delay="0"/>
                                  </p:stCondLst>
                                  <p:childTnLst>
                                    <p:animClr clrSpc="rgb" dir="cw">
                                      <p:cBhvr override="childStyle">
                                        <p:cTn id="120" dur="2000" fill="hold"/>
                                        <p:tgtEl>
                                          <p:spTgt spid="3">
                                            <p:txEl>
                                              <p:pRg st="11" end="11"/>
                                            </p:txEl>
                                          </p:spTgt>
                                        </p:tgtEl>
                                        <p:attrNameLst>
                                          <p:attrName>style.color</p:attrName>
                                        </p:attrNameLst>
                                      </p:cBhvr>
                                      <p:to>
                                        <a:srgbClr val="0000FF"/>
                                      </p:to>
                                    </p:animClr>
                                  </p:childTnLst>
                                </p:cTn>
                              </p:par>
                              <p:par>
                                <p:cTn id="121" presetID="3" presetClass="emph" presetSubtype="2" fill="hold" grpId="1" nodeType="withEffect">
                                  <p:stCondLst>
                                    <p:cond delay="0"/>
                                  </p:stCondLst>
                                  <p:childTnLst>
                                    <p:animClr clrSpc="rgb" dir="cw">
                                      <p:cBhvr override="childStyle">
                                        <p:cTn id="122" dur="2000" fill="hold"/>
                                        <p:tgtEl>
                                          <p:spTgt spid="3">
                                            <p:txEl>
                                              <p:pRg st="12" end="12"/>
                                            </p:txEl>
                                          </p:spTgt>
                                        </p:tgtEl>
                                        <p:attrNameLst>
                                          <p:attrName>style.color</p:attrName>
                                        </p:attrNameLst>
                                      </p:cBhvr>
                                      <p:to>
                                        <a:srgbClr val="0000FF"/>
                                      </p:to>
                                    </p:animClr>
                                  </p:childTnLst>
                                </p:cTn>
                              </p:par>
                              <p:par>
                                <p:cTn id="123" presetID="3" presetClass="emph" presetSubtype="2" fill="hold" grpId="1" nodeType="withEffect">
                                  <p:stCondLst>
                                    <p:cond delay="0"/>
                                  </p:stCondLst>
                                  <p:childTnLst>
                                    <p:animClr clrSpc="rgb" dir="cw">
                                      <p:cBhvr override="childStyle">
                                        <p:cTn id="124" dur="2000" fill="hold"/>
                                        <p:tgtEl>
                                          <p:spTgt spid="3">
                                            <p:txEl>
                                              <p:pRg st="13" end="13"/>
                                            </p:txEl>
                                          </p:spTgt>
                                        </p:tgtEl>
                                        <p:attrNameLst>
                                          <p:attrName>style.color</p:attrName>
                                        </p:attrNameLst>
                                      </p:cBhvr>
                                      <p:to>
                                        <a:srgbClr val="0000FF"/>
                                      </p:to>
                                    </p:animClr>
                                  </p:childTnLst>
                                </p:cTn>
                              </p:par>
                              <p:par>
                                <p:cTn id="125" presetID="3" presetClass="emph" presetSubtype="2" fill="hold" grpId="1" nodeType="withEffect">
                                  <p:stCondLst>
                                    <p:cond delay="0"/>
                                  </p:stCondLst>
                                  <p:childTnLst>
                                    <p:animClr clrSpc="rgb" dir="cw">
                                      <p:cBhvr override="childStyle">
                                        <p:cTn id="126" dur="2000" fill="hold"/>
                                        <p:tgtEl>
                                          <p:spTgt spid="3">
                                            <p:txEl>
                                              <p:pRg st="14" end="14"/>
                                            </p:txEl>
                                          </p:spTgt>
                                        </p:tgtEl>
                                        <p:attrNameLst>
                                          <p:attrName>style.color</p:attrName>
                                        </p:attrNameLst>
                                      </p:cBhvr>
                                      <p:to>
                                        <a:srgbClr val="0000FF"/>
                                      </p:to>
                                    </p:animClr>
                                  </p:childTnLst>
                                </p:cTn>
                              </p:par>
                              <p:par>
                                <p:cTn id="127" presetID="3" presetClass="emph" presetSubtype="2" fill="hold" grpId="1" nodeType="withEffect">
                                  <p:stCondLst>
                                    <p:cond delay="0"/>
                                  </p:stCondLst>
                                  <p:childTnLst>
                                    <p:animClr clrSpc="rgb" dir="cw">
                                      <p:cBhvr override="childStyle">
                                        <p:cTn id="128" dur="2000" fill="hold"/>
                                        <p:tgtEl>
                                          <p:spTgt spid="3">
                                            <p:txEl>
                                              <p:pRg st="15" end="15"/>
                                            </p:txEl>
                                          </p:spTgt>
                                        </p:tgtEl>
                                        <p:attrNameLst>
                                          <p:attrName>style.color</p:attrName>
                                        </p:attrNameLst>
                                      </p:cBhvr>
                                      <p:to>
                                        <a:srgbClr val="0000FF"/>
                                      </p:to>
                                    </p:animClr>
                                  </p:childTnLst>
                                </p:cTn>
                              </p:par>
                              <p:par>
                                <p:cTn id="129" presetID="3" presetClass="emph" presetSubtype="2" fill="hold" grpId="1" nodeType="withEffect">
                                  <p:stCondLst>
                                    <p:cond delay="0"/>
                                  </p:stCondLst>
                                  <p:childTnLst>
                                    <p:animClr clrSpc="rgb" dir="cw">
                                      <p:cBhvr override="childStyle">
                                        <p:cTn id="130" dur="2000" fill="hold"/>
                                        <p:tgtEl>
                                          <p:spTgt spid="3">
                                            <p:txEl>
                                              <p:pRg st="16" end="16"/>
                                            </p:txEl>
                                          </p:spTgt>
                                        </p:tgtEl>
                                        <p:attrNameLst>
                                          <p:attrName>style.color</p:attrName>
                                        </p:attrNameLst>
                                      </p:cBhvr>
                                      <p:to>
                                        <a:srgbClr val="0000FF"/>
                                      </p:to>
                                    </p:animClr>
                                  </p:childTnLst>
                                </p:cTn>
                              </p:par>
                              <p:par>
                                <p:cTn id="131" presetID="3" presetClass="emph" presetSubtype="2" fill="hold" grpId="1" nodeType="withEffect">
                                  <p:stCondLst>
                                    <p:cond delay="0"/>
                                  </p:stCondLst>
                                  <p:childTnLst>
                                    <p:animClr clrSpc="rgb" dir="cw">
                                      <p:cBhvr override="childStyle">
                                        <p:cTn id="132" dur="2000" fill="hold"/>
                                        <p:tgtEl>
                                          <p:spTgt spid="3">
                                            <p:txEl>
                                              <p:pRg st="17" end="17"/>
                                            </p:txEl>
                                          </p:spTgt>
                                        </p:tgtEl>
                                        <p:attrNameLst>
                                          <p:attrName>style.color</p:attrName>
                                        </p:attrNameLst>
                                      </p:cBhvr>
                                      <p:to>
                                        <a:srgbClr val="0000FF"/>
                                      </p:to>
                                    </p:animClr>
                                  </p:childTnLst>
                                </p:cTn>
                              </p:par>
                              <p:par>
                                <p:cTn id="133" presetID="3" presetClass="emph" presetSubtype="2" fill="hold" grpId="1" nodeType="withEffect">
                                  <p:stCondLst>
                                    <p:cond delay="0"/>
                                  </p:stCondLst>
                                  <p:childTnLst>
                                    <p:animClr clrSpc="rgb" dir="cw">
                                      <p:cBhvr override="childStyle">
                                        <p:cTn id="134" dur="2000" fill="hold"/>
                                        <p:tgtEl>
                                          <p:spTgt spid="3">
                                            <p:txEl>
                                              <p:pRg st="18" end="18"/>
                                            </p:txEl>
                                          </p:spTgt>
                                        </p:tgtEl>
                                        <p:attrNameLst>
                                          <p:attrName>style.color</p:attrName>
                                        </p:attrNameLst>
                                      </p:cBhvr>
                                      <p:to>
                                        <a:srgbClr val="0000FF"/>
                                      </p:to>
                                    </p:animClr>
                                  </p:childTnLst>
                                </p:cTn>
                              </p:par>
                              <p:par>
                                <p:cTn id="135" presetID="10" presetClass="exit" presetSubtype="0" fill="hold" grpId="1" nodeType="withEffect">
                                  <p:stCondLst>
                                    <p:cond delay="0"/>
                                  </p:stCondLst>
                                  <p:childTnLst>
                                    <p:animEffect transition="out" filter="fade">
                                      <p:cBhvr>
                                        <p:cTn id="136" dur="500"/>
                                        <p:tgtEl>
                                          <p:spTgt spid="9"/>
                                        </p:tgtEl>
                                      </p:cBhvr>
                                    </p:animEffect>
                                    <p:set>
                                      <p:cBhvr>
                                        <p:cTn id="137" dur="1" fill="hold">
                                          <p:stCondLst>
                                            <p:cond delay="499"/>
                                          </p:stCondLst>
                                        </p:cTn>
                                        <p:tgtEl>
                                          <p:spTgt spid="9"/>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15"/>
                                        </p:tgtEl>
                                        <p:attrNameLst>
                                          <p:attrName>style.visibility</p:attrName>
                                        </p:attrNameLst>
                                      </p:cBhvr>
                                      <p:to>
                                        <p:strVal val="visible"/>
                                      </p:to>
                                    </p:set>
                                    <p:animEffect transition="in" filter="fade">
                                      <p:cBhvr>
                                        <p:cTn id="142" dur="500"/>
                                        <p:tgtEl>
                                          <p:spTgt spid="15"/>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16"/>
                                        </p:tgtEl>
                                        <p:attrNameLst>
                                          <p:attrName>style.visibility</p:attrName>
                                        </p:attrNameLst>
                                      </p:cBhvr>
                                      <p:to>
                                        <p:strVal val="visible"/>
                                      </p:to>
                                    </p:set>
                                    <p:animEffect transition="in" filter="fade">
                                      <p:cBhvr>
                                        <p:cTn id="147" dur="500"/>
                                        <p:tgtEl>
                                          <p:spTgt spid="16"/>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17"/>
                                        </p:tgtEl>
                                        <p:attrNameLst>
                                          <p:attrName>style.visibility</p:attrName>
                                        </p:attrNameLst>
                                      </p:cBhvr>
                                      <p:to>
                                        <p:strVal val="visible"/>
                                      </p:to>
                                    </p:set>
                                    <p:animEffect transition="in" filter="fade">
                                      <p:cBhvr>
                                        <p:cTn id="150" dur="500"/>
                                        <p:tgtEl>
                                          <p:spTgt spid="17"/>
                                        </p:tgtEl>
                                      </p:cBhvr>
                                    </p:animEffect>
                                  </p:childTnLst>
                                </p:cTn>
                              </p:par>
                              <p:par>
                                <p:cTn id="151" presetID="10" presetClass="exit" presetSubtype="0" fill="hold" grpId="1" nodeType="withEffect">
                                  <p:stCondLst>
                                    <p:cond delay="0"/>
                                  </p:stCondLst>
                                  <p:childTnLst>
                                    <p:animEffect transition="out" filter="fade">
                                      <p:cBhvr>
                                        <p:cTn id="152" dur="500"/>
                                        <p:tgtEl>
                                          <p:spTgt spid="15"/>
                                        </p:tgtEl>
                                      </p:cBhvr>
                                    </p:animEffect>
                                    <p:set>
                                      <p:cBhvr>
                                        <p:cTn id="153" dur="1" fill="hold">
                                          <p:stCondLst>
                                            <p:cond delay="499"/>
                                          </p:stCondLst>
                                        </p:cTn>
                                        <p:tgtEl>
                                          <p:spTgt spid="15"/>
                                        </p:tgtEl>
                                        <p:attrNameLst>
                                          <p:attrName>style.visibility</p:attrName>
                                        </p:attrNameLst>
                                      </p:cBhvr>
                                      <p:to>
                                        <p:strVal val="hidden"/>
                                      </p:to>
                                    </p:se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grpId="0" nodeType="clickEffect">
                                  <p:stCondLst>
                                    <p:cond delay="0"/>
                                  </p:stCondLst>
                                  <p:childTnLst>
                                    <p:set>
                                      <p:cBhvr>
                                        <p:cTn id="157" dur="1" fill="hold">
                                          <p:stCondLst>
                                            <p:cond delay="0"/>
                                          </p:stCondLst>
                                        </p:cTn>
                                        <p:tgtEl>
                                          <p:spTgt spid="10"/>
                                        </p:tgtEl>
                                        <p:attrNameLst>
                                          <p:attrName>style.visibility</p:attrName>
                                        </p:attrNameLst>
                                      </p:cBhvr>
                                      <p:to>
                                        <p:strVal val="visible"/>
                                      </p:to>
                                    </p:set>
                                    <p:animEffect transition="in" filter="fade">
                                      <p:cBhvr>
                                        <p:cTn id="158" dur="500"/>
                                        <p:tgtEl>
                                          <p:spTgt spid="10"/>
                                        </p:tgtEl>
                                      </p:cBhvr>
                                    </p:animEffect>
                                  </p:childTnLst>
                                </p:cTn>
                              </p:par>
                              <p:par>
                                <p:cTn id="159" presetID="10" presetClass="exit" presetSubtype="0" fill="hold" grpId="1" nodeType="withEffect">
                                  <p:stCondLst>
                                    <p:cond delay="0"/>
                                  </p:stCondLst>
                                  <p:childTnLst>
                                    <p:animEffect transition="out" filter="fade">
                                      <p:cBhvr>
                                        <p:cTn id="160" dur="500"/>
                                        <p:tgtEl>
                                          <p:spTgt spid="11"/>
                                        </p:tgtEl>
                                      </p:cBhvr>
                                    </p:animEffect>
                                    <p:set>
                                      <p:cBhvr>
                                        <p:cTn id="161" dur="1" fill="hold">
                                          <p:stCondLst>
                                            <p:cond delay="499"/>
                                          </p:stCondLst>
                                        </p:cTn>
                                        <p:tgtEl>
                                          <p:spTgt spid="11"/>
                                        </p:tgtEl>
                                        <p:attrNameLst>
                                          <p:attrName>style.visibility</p:attrName>
                                        </p:attrNameLst>
                                      </p:cBhvr>
                                      <p:to>
                                        <p:strVal val="hidden"/>
                                      </p:to>
                                    </p:set>
                                  </p:childTnLst>
                                </p:cTn>
                              </p:par>
                              <p:par>
                                <p:cTn id="162" presetID="10" presetClass="exit" presetSubtype="0" fill="hold" grpId="1" nodeType="withEffect">
                                  <p:stCondLst>
                                    <p:cond delay="0"/>
                                  </p:stCondLst>
                                  <p:childTnLst>
                                    <p:animEffect transition="out" filter="fade">
                                      <p:cBhvr>
                                        <p:cTn id="163" dur="500"/>
                                        <p:tgtEl>
                                          <p:spTgt spid="16"/>
                                        </p:tgtEl>
                                      </p:cBhvr>
                                    </p:animEffect>
                                    <p:set>
                                      <p:cBhvr>
                                        <p:cTn id="164" dur="1" fill="hold">
                                          <p:stCondLst>
                                            <p:cond delay="499"/>
                                          </p:stCondLst>
                                        </p:cTn>
                                        <p:tgtEl>
                                          <p:spTgt spid="16"/>
                                        </p:tgtEl>
                                        <p:attrNameLst>
                                          <p:attrName>style.visibility</p:attrName>
                                        </p:attrNameLst>
                                      </p:cBhvr>
                                      <p:to>
                                        <p:strVal val="hidden"/>
                                      </p:to>
                                    </p:set>
                                  </p:childTnLst>
                                </p:cTn>
                              </p:par>
                              <p:par>
                                <p:cTn id="165" presetID="10" presetClass="exit" presetSubtype="0" fill="hold" grpId="1" nodeType="withEffect">
                                  <p:stCondLst>
                                    <p:cond delay="0"/>
                                  </p:stCondLst>
                                  <p:childTnLst>
                                    <p:animEffect transition="out" filter="fade">
                                      <p:cBhvr>
                                        <p:cTn id="166" dur="500"/>
                                        <p:tgtEl>
                                          <p:spTgt spid="17"/>
                                        </p:tgtEl>
                                      </p:cBhvr>
                                    </p:animEffect>
                                    <p:set>
                                      <p:cBhvr>
                                        <p:cTn id="167" dur="1" fill="hold">
                                          <p:stCondLst>
                                            <p:cond delay="499"/>
                                          </p:stCondLst>
                                        </p:cTn>
                                        <p:tgtEl>
                                          <p:spTgt spid="17"/>
                                        </p:tgtEl>
                                        <p:attrNameLst>
                                          <p:attrName>style.visibility</p:attrName>
                                        </p:attrNameLst>
                                      </p:cBhvr>
                                      <p:to>
                                        <p:strVal val="hidden"/>
                                      </p:to>
                                    </p:set>
                                  </p:childTnLst>
                                </p:cTn>
                              </p:par>
                              <p:par>
                                <p:cTn id="168" presetID="3" presetClass="emph" presetSubtype="2" fill="hold" nodeType="withEffect">
                                  <p:stCondLst>
                                    <p:cond delay="0"/>
                                  </p:stCondLst>
                                  <p:childTnLst>
                                    <p:animClr clrSpc="rgb" dir="cw">
                                      <p:cBhvr override="childStyle">
                                        <p:cTn id="169" dur="2000" fill="hold"/>
                                        <p:tgtEl>
                                          <p:spTgt spid="3">
                                            <p:txEl>
                                              <p:pRg st="7" end="7"/>
                                            </p:txEl>
                                          </p:spTgt>
                                        </p:tgtEl>
                                        <p:attrNameLst>
                                          <p:attrName>style.color</p:attrName>
                                        </p:attrNameLst>
                                      </p:cBhvr>
                                      <p:to>
                                        <a:srgbClr val="FF0000"/>
                                      </p:to>
                                    </p:animClr>
                                  </p:childTnLst>
                                </p:cTn>
                              </p:par>
                            </p:childTnLst>
                          </p:cTn>
                        </p:par>
                      </p:childTnLst>
                    </p:cTn>
                  </p:par>
                  <p:par>
                    <p:cTn id="170" fill="hold">
                      <p:stCondLst>
                        <p:cond delay="indefinite"/>
                      </p:stCondLst>
                      <p:childTnLst>
                        <p:par>
                          <p:cTn id="171" fill="hold">
                            <p:stCondLst>
                              <p:cond delay="0"/>
                            </p:stCondLst>
                            <p:childTnLst>
                              <p:par>
                                <p:cTn id="172" presetID="10" presetClass="entr" presetSubtype="0" fill="hold" grpId="0" nodeType="clickEffect">
                                  <p:stCondLst>
                                    <p:cond delay="0"/>
                                  </p:stCondLst>
                                  <p:childTnLst>
                                    <p:set>
                                      <p:cBhvr>
                                        <p:cTn id="173" dur="1" fill="hold">
                                          <p:stCondLst>
                                            <p:cond delay="0"/>
                                          </p:stCondLst>
                                        </p:cTn>
                                        <p:tgtEl>
                                          <p:spTgt spid="12"/>
                                        </p:tgtEl>
                                        <p:attrNameLst>
                                          <p:attrName>style.visibility</p:attrName>
                                        </p:attrNameLst>
                                      </p:cBhvr>
                                      <p:to>
                                        <p:strVal val="visible"/>
                                      </p:to>
                                    </p:set>
                                    <p:animEffect transition="in" filter="fade">
                                      <p:cBhvr>
                                        <p:cTn id="174" dur="500"/>
                                        <p:tgtEl>
                                          <p:spTgt spid="12"/>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13"/>
                                        </p:tgtEl>
                                        <p:attrNameLst>
                                          <p:attrName>style.visibility</p:attrName>
                                        </p:attrNameLst>
                                      </p:cBhvr>
                                      <p:to>
                                        <p:strVal val="visible"/>
                                      </p:to>
                                    </p:set>
                                    <p:animEffect transition="in" filter="fade">
                                      <p:cBhvr>
                                        <p:cTn id="177" dur="500"/>
                                        <p:tgtEl>
                                          <p:spTgt spid="13"/>
                                        </p:tgtEl>
                                      </p:cBhvr>
                                    </p:animEffect>
                                  </p:childTnLst>
                                </p:cTn>
                              </p:par>
                              <p:par>
                                <p:cTn id="178" presetID="10" presetClass="entr" presetSubtype="0" fill="hold" nodeType="withEffect">
                                  <p:stCondLst>
                                    <p:cond delay="0"/>
                                  </p:stCondLst>
                                  <p:childTnLst>
                                    <p:set>
                                      <p:cBhvr>
                                        <p:cTn id="179" dur="1" fill="hold">
                                          <p:stCondLst>
                                            <p:cond delay="0"/>
                                          </p:stCondLst>
                                        </p:cTn>
                                        <p:tgtEl>
                                          <p:spTgt spid="14"/>
                                        </p:tgtEl>
                                        <p:attrNameLst>
                                          <p:attrName>style.visibility</p:attrName>
                                        </p:attrNameLst>
                                      </p:cBhvr>
                                      <p:to>
                                        <p:strVal val="visible"/>
                                      </p:to>
                                    </p:set>
                                    <p:animEffect transition="in" filter="fade">
                                      <p:cBhvr>
                                        <p:cTn id="180" dur="500"/>
                                        <p:tgtEl>
                                          <p:spTgt spid="14"/>
                                        </p:tgtEl>
                                      </p:cBhvr>
                                    </p:animEffect>
                                  </p:childTnLst>
                                </p:cTn>
                              </p:par>
                              <p:par>
                                <p:cTn id="181" presetID="3" presetClass="emph" presetSubtype="2" fill="hold" nodeType="withEffect">
                                  <p:stCondLst>
                                    <p:cond delay="0"/>
                                  </p:stCondLst>
                                  <p:childTnLst>
                                    <p:animClr clrSpc="rgb" dir="cw">
                                      <p:cBhvr override="childStyle">
                                        <p:cTn id="182" dur="2000" fill="hold"/>
                                        <p:tgtEl>
                                          <p:spTgt spid="3">
                                            <p:txEl>
                                              <p:pRg st="8" end="8"/>
                                            </p:txEl>
                                          </p:spTgt>
                                        </p:tgtEl>
                                        <p:attrNameLst>
                                          <p:attrName>style.color</p:attrName>
                                        </p:attrNameLst>
                                      </p:cBhvr>
                                      <p:to>
                                        <a:srgbClr val="FF0000"/>
                                      </p:to>
                                    </p:animClr>
                                  </p:childTnLst>
                                </p:cTn>
                              </p:par>
                              <p:par>
                                <p:cTn id="183" presetID="3" presetClass="emph" presetSubtype="2" fill="hold" nodeType="withEffect">
                                  <p:stCondLst>
                                    <p:cond delay="0"/>
                                  </p:stCondLst>
                                  <p:childTnLst>
                                    <p:animClr clrSpc="rgb" dir="cw">
                                      <p:cBhvr override="childStyle">
                                        <p:cTn id="184" dur="2000" fill="hold"/>
                                        <p:tgtEl>
                                          <p:spTgt spid="3">
                                            <p:txEl>
                                              <p:pRg st="1" end="1"/>
                                            </p:txEl>
                                          </p:spTgt>
                                        </p:tgtEl>
                                        <p:attrNameLst>
                                          <p:attrName>style.color</p:attrName>
                                        </p:attrNameLst>
                                      </p:cBhvr>
                                      <p:to>
                                        <a:srgbClr val="3333FF"/>
                                      </p:to>
                                    </p:animClr>
                                  </p:childTnLst>
                                </p:cTn>
                              </p:par>
                              <p:par>
                                <p:cTn id="185" presetID="3" presetClass="emph" presetSubtype="2" fill="hold" nodeType="withEffect">
                                  <p:stCondLst>
                                    <p:cond delay="0"/>
                                  </p:stCondLst>
                                  <p:childTnLst>
                                    <p:animClr clrSpc="rgb" dir="cw">
                                      <p:cBhvr override="childStyle">
                                        <p:cTn id="186" dur="2000" fill="hold"/>
                                        <p:tgtEl>
                                          <p:spTgt spid="3">
                                            <p:txEl>
                                              <p:pRg st="7" end="7"/>
                                            </p:txEl>
                                          </p:spTgt>
                                        </p:tgtEl>
                                        <p:attrNameLst>
                                          <p:attrName>style.color</p:attrName>
                                        </p:attrNameLst>
                                      </p:cBhvr>
                                      <p:to>
                                        <a:srgbClr val="0000FF"/>
                                      </p:to>
                                    </p:animClr>
                                  </p:childTnLst>
                                </p:cTn>
                              </p:par>
                            </p:childTnLst>
                          </p:cTn>
                        </p:par>
                      </p:childTnLst>
                    </p:cTn>
                  </p:par>
                  <p:par>
                    <p:cTn id="187" fill="hold">
                      <p:stCondLst>
                        <p:cond delay="indefinite"/>
                      </p:stCondLst>
                      <p:childTnLst>
                        <p:par>
                          <p:cTn id="188" fill="hold">
                            <p:stCondLst>
                              <p:cond delay="0"/>
                            </p:stCondLst>
                            <p:childTnLst>
                              <p:par>
                                <p:cTn id="189" presetID="3" presetClass="emph" presetSubtype="2" fill="hold" nodeType="clickEffect">
                                  <p:stCondLst>
                                    <p:cond delay="0"/>
                                  </p:stCondLst>
                                  <p:childTnLst>
                                    <p:animClr clrSpc="rgb" dir="cw">
                                      <p:cBhvr override="childStyle">
                                        <p:cTn id="190" dur="2000" fill="hold"/>
                                        <p:tgtEl>
                                          <p:spTgt spid="3">
                                            <p:txEl>
                                              <p:pRg st="12" end="12"/>
                                            </p:txEl>
                                          </p:spTgt>
                                        </p:tgtEl>
                                        <p:attrNameLst>
                                          <p:attrName>style.color</p:attrName>
                                        </p:attrNameLst>
                                      </p:cBhvr>
                                      <p:to>
                                        <a:srgbClr val="FF0000"/>
                                      </p:to>
                                    </p:animClr>
                                  </p:childTnLst>
                                </p:cTn>
                              </p:par>
                              <p:par>
                                <p:cTn id="191" presetID="10" presetClass="exit" presetSubtype="0" fill="hold" grpId="1" nodeType="withEffect">
                                  <p:stCondLst>
                                    <p:cond delay="0"/>
                                  </p:stCondLst>
                                  <p:childTnLst>
                                    <p:animEffect transition="out" filter="fade">
                                      <p:cBhvr>
                                        <p:cTn id="192" dur="500"/>
                                        <p:tgtEl>
                                          <p:spTgt spid="10"/>
                                        </p:tgtEl>
                                      </p:cBhvr>
                                    </p:animEffect>
                                    <p:set>
                                      <p:cBhvr>
                                        <p:cTn id="193" dur="1" fill="hold">
                                          <p:stCondLst>
                                            <p:cond delay="499"/>
                                          </p:stCondLst>
                                        </p:cTn>
                                        <p:tgtEl>
                                          <p:spTgt spid="10"/>
                                        </p:tgtEl>
                                        <p:attrNameLst>
                                          <p:attrName>style.visibility</p:attrName>
                                        </p:attrNameLst>
                                      </p:cBhvr>
                                      <p:to>
                                        <p:strVal val="hidden"/>
                                      </p:to>
                                    </p:set>
                                  </p:childTnLst>
                                </p:cTn>
                              </p:par>
                              <p:par>
                                <p:cTn id="194" presetID="10" presetClass="exit" presetSubtype="0" fill="hold" grpId="1" nodeType="withEffect">
                                  <p:stCondLst>
                                    <p:cond delay="0"/>
                                  </p:stCondLst>
                                  <p:childTnLst>
                                    <p:animEffect transition="out" filter="fade">
                                      <p:cBhvr>
                                        <p:cTn id="195" dur="500"/>
                                        <p:tgtEl>
                                          <p:spTgt spid="13"/>
                                        </p:tgtEl>
                                      </p:cBhvr>
                                    </p:animEffect>
                                    <p:set>
                                      <p:cBhvr>
                                        <p:cTn id="196" dur="1" fill="hold">
                                          <p:stCondLst>
                                            <p:cond delay="499"/>
                                          </p:stCondLst>
                                        </p:cTn>
                                        <p:tgtEl>
                                          <p:spTgt spid="13"/>
                                        </p:tgtEl>
                                        <p:attrNameLst>
                                          <p:attrName>style.visibility</p:attrName>
                                        </p:attrNameLst>
                                      </p:cBhvr>
                                      <p:to>
                                        <p:strVal val="hidden"/>
                                      </p:to>
                                    </p:set>
                                  </p:childTnLst>
                                </p:cTn>
                              </p:par>
                              <p:par>
                                <p:cTn id="197" presetID="10" presetClass="exit" presetSubtype="0" fill="hold" nodeType="withEffect">
                                  <p:stCondLst>
                                    <p:cond delay="0"/>
                                  </p:stCondLst>
                                  <p:childTnLst>
                                    <p:animEffect transition="out" filter="fade">
                                      <p:cBhvr>
                                        <p:cTn id="198" dur="500"/>
                                        <p:tgtEl>
                                          <p:spTgt spid="14"/>
                                        </p:tgtEl>
                                      </p:cBhvr>
                                    </p:animEffect>
                                    <p:set>
                                      <p:cBhvr>
                                        <p:cTn id="199" dur="1" fill="hold">
                                          <p:stCondLst>
                                            <p:cond delay="499"/>
                                          </p:stCondLst>
                                        </p:cTn>
                                        <p:tgtEl>
                                          <p:spTgt spid="14"/>
                                        </p:tgtEl>
                                        <p:attrNameLst>
                                          <p:attrName>style.visibility</p:attrName>
                                        </p:attrNameLst>
                                      </p:cBhvr>
                                      <p:to>
                                        <p:strVal val="hidden"/>
                                      </p:to>
                                    </p:set>
                                  </p:childTnLst>
                                </p:cTn>
                              </p:par>
                              <p:par>
                                <p:cTn id="200" presetID="3" presetClass="emph" presetSubtype="2" fill="hold" nodeType="withEffect">
                                  <p:stCondLst>
                                    <p:cond delay="0"/>
                                  </p:stCondLst>
                                  <p:childTnLst>
                                    <p:animClr clrSpc="rgb" dir="cw">
                                      <p:cBhvr override="childStyle">
                                        <p:cTn id="201" dur="2000" fill="hold"/>
                                        <p:tgtEl>
                                          <p:spTgt spid="3">
                                            <p:txEl>
                                              <p:pRg st="8" end="8"/>
                                            </p:txEl>
                                          </p:spTgt>
                                        </p:tgtEl>
                                        <p:attrNameLst>
                                          <p:attrName>style.color</p:attrName>
                                        </p:attrNameLst>
                                      </p:cBhvr>
                                      <p:to>
                                        <a:srgbClr val="0000FF"/>
                                      </p:to>
                                    </p:animClr>
                                  </p:childTnLst>
                                </p:cTn>
                              </p:par>
                              <p:par>
                                <p:cTn id="202" presetID="3" presetClass="emph" presetSubtype="2" fill="hold" nodeType="withEffect">
                                  <p:stCondLst>
                                    <p:cond delay="0"/>
                                  </p:stCondLst>
                                  <p:childTnLst>
                                    <p:animClr clrSpc="rgb" dir="cw">
                                      <p:cBhvr override="childStyle">
                                        <p:cTn id="203" dur="2000" fill="hold"/>
                                        <p:tgtEl>
                                          <p:spTgt spid="3">
                                            <p:txEl>
                                              <p:pRg st="13" end="13"/>
                                            </p:txEl>
                                          </p:spTgt>
                                        </p:tgtEl>
                                        <p:attrNameLst>
                                          <p:attrName>style.color</p:attrName>
                                        </p:attrNameLst>
                                      </p:cBhvr>
                                      <p:to>
                                        <a:srgbClr val="FF0000"/>
                                      </p:to>
                                    </p:animClr>
                                  </p:childTnLst>
                                </p:cTn>
                              </p:par>
                              <p:par>
                                <p:cTn id="204" presetID="3" presetClass="emph" presetSubtype="2" fill="hold" nodeType="withEffect">
                                  <p:stCondLst>
                                    <p:cond delay="0"/>
                                  </p:stCondLst>
                                  <p:childTnLst>
                                    <p:animClr clrSpc="rgb" dir="cw">
                                      <p:cBhvr override="childStyle">
                                        <p:cTn id="205" dur="2000" fill="hold"/>
                                        <p:tgtEl>
                                          <p:spTgt spid="3">
                                            <p:txEl>
                                              <p:pRg st="14" end="14"/>
                                            </p:txEl>
                                          </p:spTgt>
                                        </p:tgtEl>
                                        <p:attrNameLst>
                                          <p:attrName>style.color</p:attrName>
                                        </p:attrNameLst>
                                      </p:cBhvr>
                                      <p:to>
                                        <a:srgbClr val="FF0000"/>
                                      </p:to>
                                    </p:animClr>
                                  </p:childTnLst>
                                </p:cTn>
                              </p:par>
                              <p:par>
                                <p:cTn id="206" presetID="3" presetClass="emph" presetSubtype="2" fill="hold" nodeType="withEffect">
                                  <p:stCondLst>
                                    <p:cond delay="0"/>
                                  </p:stCondLst>
                                  <p:childTnLst>
                                    <p:animClr clrSpc="rgb" dir="cw">
                                      <p:cBhvr override="childStyle">
                                        <p:cTn id="207" dur="2000" fill="hold"/>
                                        <p:tgtEl>
                                          <p:spTgt spid="3">
                                            <p:txEl>
                                              <p:pRg st="15" end="15"/>
                                            </p:txEl>
                                          </p:spTgt>
                                        </p:tgtEl>
                                        <p:attrNameLst>
                                          <p:attrName>style.color</p:attrName>
                                        </p:attrNameLst>
                                      </p:cBhvr>
                                      <p:to>
                                        <a:srgbClr val="FF0000"/>
                                      </p:to>
                                    </p:animClr>
                                  </p:childTnLst>
                                </p:cTn>
                              </p:par>
                              <p:par>
                                <p:cTn id="208" presetID="3" presetClass="emph" presetSubtype="2" fill="hold" nodeType="withEffect">
                                  <p:stCondLst>
                                    <p:cond delay="0"/>
                                  </p:stCondLst>
                                  <p:childTnLst>
                                    <p:animClr clrSpc="rgb" dir="cw">
                                      <p:cBhvr override="childStyle">
                                        <p:cTn id="209" dur="2000" fill="hold"/>
                                        <p:tgtEl>
                                          <p:spTgt spid="3">
                                            <p:txEl>
                                              <p:pRg st="16" end="16"/>
                                            </p:txEl>
                                          </p:spTgt>
                                        </p:tgtEl>
                                        <p:attrNameLst>
                                          <p:attrName>style.color</p:attrName>
                                        </p:attrNameLst>
                                      </p:cBhvr>
                                      <p:to>
                                        <a:srgbClr val="FF0000"/>
                                      </p:to>
                                    </p:animClr>
                                  </p:childTnLst>
                                </p:cTn>
                              </p:par>
                              <p:par>
                                <p:cTn id="210" presetID="10" presetClass="entr" presetSubtype="0" fill="hold" grpId="1" nodeType="withEffect">
                                  <p:stCondLst>
                                    <p:cond delay="0"/>
                                  </p:stCondLst>
                                  <p:childTnLst>
                                    <p:set>
                                      <p:cBhvr>
                                        <p:cTn id="211" dur="1" fill="hold">
                                          <p:stCondLst>
                                            <p:cond delay="0"/>
                                          </p:stCondLst>
                                        </p:cTn>
                                        <p:tgtEl>
                                          <p:spTgt spid="23"/>
                                        </p:tgtEl>
                                        <p:attrNameLst>
                                          <p:attrName>style.visibility</p:attrName>
                                        </p:attrNameLst>
                                      </p:cBhvr>
                                      <p:to>
                                        <p:strVal val="visible"/>
                                      </p:to>
                                    </p:set>
                                    <p:animEffect transition="in" filter="fade">
                                      <p:cBhvr>
                                        <p:cTn id="212" dur="500"/>
                                        <p:tgtEl>
                                          <p:spTgt spid="23"/>
                                        </p:tgtEl>
                                      </p:cBhvr>
                                    </p:animEffect>
                                  </p:childTnLst>
                                </p:cTn>
                              </p:par>
                              <p:par>
                                <p:cTn id="213" presetID="10" presetClass="exit" presetSubtype="0" fill="hold" grpId="1" nodeType="withEffect">
                                  <p:stCondLst>
                                    <p:cond delay="0"/>
                                  </p:stCondLst>
                                  <p:childTnLst>
                                    <p:animEffect transition="out" filter="fade">
                                      <p:cBhvr>
                                        <p:cTn id="214" dur="500"/>
                                        <p:tgtEl>
                                          <p:spTgt spid="12"/>
                                        </p:tgtEl>
                                      </p:cBhvr>
                                    </p:animEffect>
                                    <p:set>
                                      <p:cBhvr>
                                        <p:cTn id="215" dur="1" fill="hold">
                                          <p:stCondLst>
                                            <p:cond delay="499"/>
                                          </p:stCondLst>
                                        </p:cTn>
                                        <p:tgtEl>
                                          <p:spTgt spid="12"/>
                                        </p:tgtEl>
                                        <p:attrNameLst>
                                          <p:attrName>style.visibility</p:attrName>
                                        </p:attrNameLst>
                                      </p:cBhvr>
                                      <p:to>
                                        <p:strVal val="hidden"/>
                                      </p:to>
                                    </p:set>
                                  </p:childTnLst>
                                </p:cTn>
                              </p:par>
                            </p:childTnLst>
                          </p:cTn>
                        </p:par>
                      </p:childTnLst>
                    </p:cTn>
                  </p:par>
                  <p:par>
                    <p:cTn id="216" fill="hold">
                      <p:stCondLst>
                        <p:cond delay="indefinite"/>
                      </p:stCondLst>
                      <p:childTnLst>
                        <p:par>
                          <p:cTn id="217" fill="hold">
                            <p:stCondLst>
                              <p:cond delay="0"/>
                            </p:stCondLst>
                            <p:childTnLst>
                              <p:par>
                                <p:cTn id="218" presetID="10" presetClass="entr" presetSubtype="0" fill="hold" grpId="0" nodeType="clickEffect">
                                  <p:stCondLst>
                                    <p:cond delay="0"/>
                                  </p:stCondLst>
                                  <p:childTnLst>
                                    <p:set>
                                      <p:cBhvr>
                                        <p:cTn id="219" dur="1" fill="hold">
                                          <p:stCondLst>
                                            <p:cond delay="0"/>
                                          </p:stCondLst>
                                        </p:cTn>
                                        <p:tgtEl>
                                          <p:spTgt spid="20"/>
                                        </p:tgtEl>
                                        <p:attrNameLst>
                                          <p:attrName>style.visibility</p:attrName>
                                        </p:attrNameLst>
                                      </p:cBhvr>
                                      <p:to>
                                        <p:strVal val="visible"/>
                                      </p:to>
                                    </p:set>
                                    <p:animEffect transition="in" filter="fade">
                                      <p:cBhvr>
                                        <p:cTn id="220" dur="500"/>
                                        <p:tgtEl>
                                          <p:spTgt spid="20"/>
                                        </p:tgtEl>
                                      </p:cBhvr>
                                    </p:animEffect>
                                  </p:childTnLst>
                                </p:cTn>
                              </p:par>
                              <p:par>
                                <p:cTn id="221" presetID="3" presetClass="emph" presetSubtype="2" fill="hold" nodeType="withEffect">
                                  <p:stCondLst>
                                    <p:cond delay="0"/>
                                  </p:stCondLst>
                                  <p:childTnLst>
                                    <p:animClr clrSpc="rgb" dir="cw">
                                      <p:cBhvr override="childStyle">
                                        <p:cTn id="222" dur="2000" fill="hold"/>
                                        <p:tgtEl>
                                          <p:spTgt spid="3">
                                            <p:txEl>
                                              <p:pRg st="17" end="17"/>
                                            </p:txEl>
                                          </p:spTgt>
                                        </p:tgtEl>
                                        <p:attrNameLst>
                                          <p:attrName>style.color</p:attrName>
                                        </p:attrNameLst>
                                      </p:cBhvr>
                                      <p:to>
                                        <a:srgbClr val="FF0000"/>
                                      </p:to>
                                    </p:animClr>
                                  </p:childTnLst>
                                </p:cTn>
                              </p:par>
                              <p:par>
                                <p:cTn id="223" presetID="10" presetClass="exit" presetSubtype="0" fill="hold" grpId="0" nodeType="withEffect">
                                  <p:stCondLst>
                                    <p:cond delay="0"/>
                                  </p:stCondLst>
                                  <p:childTnLst>
                                    <p:animEffect transition="out" filter="fade">
                                      <p:cBhvr>
                                        <p:cTn id="224" dur="500"/>
                                        <p:tgtEl>
                                          <p:spTgt spid="23"/>
                                        </p:tgtEl>
                                      </p:cBhvr>
                                    </p:animEffect>
                                    <p:set>
                                      <p:cBhvr>
                                        <p:cTn id="225" dur="1" fill="hold">
                                          <p:stCondLst>
                                            <p:cond delay="499"/>
                                          </p:stCondLst>
                                        </p:cTn>
                                        <p:tgtEl>
                                          <p:spTgt spid="23"/>
                                        </p:tgtEl>
                                        <p:attrNameLst>
                                          <p:attrName>style.visibility</p:attrName>
                                        </p:attrNameLst>
                                      </p:cBhvr>
                                      <p:to>
                                        <p:strVal val="hidden"/>
                                      </p:to>
                                    </p:set>
                                  </p:childTnLst>
                                </p:cTn>
                              </p:par>
                              <p:par>
                                <p:cTn id="226" presetID="3" presetClass="emph" presetSubtype="2" fill="hold" grpId="2" nodeType="withEffect">
                                  <p:stCondLst>
                                    <p:cond delay="0"/>
                                  </p:stCondLst>
                                  <p:childTnLst>
                                    <p:animClr clrSpc="rgb" dir="cw">
                                      <p:cBhvr override="childStyle">
                                        <p:cTn id="227" dur="2000" fill="hold"/>
                                        <p:tgtEl>
                                          <p:spTgt spid="3">
                                            <p:txEl>
                                              <p:pRg st="7" end="7"/>
                                            </p:txEl>
                                          </p:spTgt>
                                        </p:tgtEl>
                                        <p:attrNameLst>
                                          <p:attrName>style.color</p:attrName>
                                        </p:attrNameLst>
                                      </p:cBhvr>
                                      <p:to>
                                        <a:srgbClr val="0000FF"/>
                                      </p:to>
                                    </p:animClr>
                                  </p:childTnLst>
                                </p:cTn>
                              </p:par>
                              <p:par>
                                <p:cTn id="228" presetID="3" presetClass="emph" presetSubtype="2" fill="hold" grpId="2" nodeType="withEffect">
                                  <p:stCondLst>
                                    <p:cond delay="0"/>
                                  </p:stCondLst>
                                  <p:childTnLst>
                                    <p:animClr clrSpc="rgb" dir="cw">
                                      <p:cBhvr override="childStyle">
                                        <p:cTn id="229" dur="2000" fill="hold"/>
                                        <p:tgtEl>
                                          <p:spTgt spid="3">
                                            <p:txEl>
                                              <p:pRg st="8" end="8"/>
                                            </p:txEl>
                                          </p:spTgt>
                                        </p:tgtEl>
                                        <p:attrNameLst>
                                          <p:attrName>style.color</p:attrName>
                                        </p:attrNameLst>
                                      </p:cBhvr>
                                      <p:to>
                                        <a:srgbClr val="0000FF"/>
                                      </p:to>
                                    </p:animClr>
                                  </p:childTnLst>
                                </p:cTn>
                              </p:par>
                              <p:par>
                                <p:cTn id="230" presetID="3" presetClass="emph" presetSubtype="2" fill="hold" grpId="2" nodeType="withEffect">
                                  <p:stCondLst>
                                    <p:cond delay="0"/>
                                  </p:stCondLst>
                                  <p:childTnLst>
                                    <p:animClr clrSpc="rgb" dir="cw">
                                      <p:cBhvr override="childStyle">
                                        <p:cTn id="231" dur="2000" fill="hold"/>
                                        <p:tgtEl>
                                          <p:spTgt spid="3">
                                            <p:txEl>
                                              <p:pRg st="9" end="9"/>
                                            </p:txEl>
                                          </p:spTgt>
                                        </p:tgtEl>
                                        <p:attrNameLst>
                                          <p:attrName>style.color</p:attrName>
                                        </p:attrNameLst>
                                      </p:cBhvr>
                                      <p:to>
                                        <a:srgbClr val="0000FF"/>
                                      </p:to>
                                    </p:animClr>
                                  </p:childTnLst>
                                </p:cTn>
                              </p:par>
                              <p:par>
                                <p:cTn id="232" presetID="3" presetClass="emph" presetSubtype="2" fill="hold" grpId="2" nodeType="withEffect">
                                  <p:stCondLst>
                                    <p:cond delay="0"/>
                                  </p:stCondLst>
                                  <p:childTnLst>
                                    <p:animClr clrSpc="rgb" dir="cw">
                                      <p:cBhvr override="childStyle">
                                        <p:cTn id="233" dur="2000" fill="hold"/>
                                        <p:tgtEl>
                                          <p:spTgt spid="3">
                                            <p:txEl>
                                              <p:pRg st="10" end="10"/>
                                            </p:txEl>
                                          </p:spTgt>
                                        </p:tgtEl>
                                        <p:attrNameLst>
                                          <p:attrName>style.color</p:attrName>
                                        </p:attrNameLst>
                                      </p:cBhvr>
                                      <p:to>
                                        <a:srgbClr val="0000FF"/>
                                      </p:to>
                                    </p:animClr>
                                  </p:childTnLst>
                                </p:cTn>
                              </p:par>
                              <p:par>
                                <p:cTn id="234" presetID="3" presetClass="emph" presetSubtype="2" fill="hold" grpId="2" nodeType="withEffect">
                                  <p:stCondLst>
                                    <p:cond delay="0"/>
                                  </p:stCondLst>
                                  <p:childTnLst>
                                    <p:animClr clrSpc="rgb" dir="cw">
                                      <p:cBhvr override="childStyle">
                                        <p:cTn id="235" dur="2000" fill="hold"/>
                                        <p:tgtEl>
                                          <p:spTgt spid="3">
                                            <p:txEl>
                                              <p:pRg st="11" end="11"/>
                                            </p:txEl>
                                          </p:spTgt>
                                        </p:tgtEl>
                                        <p:attrNameLst>
                                          <p:attrName>style.color</p:attrName>
                                        </p:attrNameLst>
                                      </p:cBhvr>
                                      <p:to>
                                        <a:srgbClr val="0000FF"/>
                                      </p:to>
                                    </p:animClr>
                                  </p:childTnLst>
                                </p:cTn>
                              </p:par>
                              <p:par>
                                <p:cTn id="236" presetID="3" presetClass="emph" presetSubtype="2" fill="hold" grpId="2" nodeType="withEffect">
                                  <p:stCondLst>
                                    <p:cond delay="0"/>
                                  </p:stCondLst>
                                  <p:childTnLst>
                                    <p:animClr clrSpc="rgb" dir="cw">
                                      <p:cBhvr override="childStyle">
                                        <p:cTn id="237" dur="2000" fill="hold"/>
                                        <p:tgtEl>
                                          <p:spTgt spid="3">
                                            <p:txEl>
                                              <p:pRg st="12" end="12"/>
                                            </p:txEl>
                                          </p:spTgt>
                                        </p:tgtEl>
                                        <p:attrNameLst>
                                          <p:attrName>style.color</p:attrName>
                                        </p:attrNameLst>
                                      </p:cBhvr>
                                      <p:to>
                                        <a:srgbClr val="0000FF"/>
                                      </p:to>
                                    </p:animClr>
                                  </p:childTnLst>
                                </p:cTn>
                              </p:par>
                              <p:par>
                                <p:cTn id="238" presetID="3" presetClass="emph" presetSubtype="2" fill="hold" grpId="2" nodeType="withEffect">
                                  <p:stCondLst>
                                    <p:cond delay="0"/>
                                  </p:stCondLst>
                                  <p:childTnLst>
                                    <p:animClr clrSpc="rgb" dir="cw">
                                      <p:cBhvr override="childStyle">
                                        <p:cTn id="239" dur="2000" fill="hold"/>
                                        <p:tgtEl>
                                          <p:spTgt spid="3">
                                            <p:txEl>
                                              <p:pRg st="13" end="13"/>
                                            </p:txEl>
                                          </p:spTgt>
                                        </p:tgtEl>
                                        <p:attrNameLst>
                                          <p:attrName>style.color</p:attrName>
                                        </p:attrNameLst>
                                      </p:cBhvr>
                                      <p:to>
                                        <a:srgbClr val="0000FF"/>
                                      </p:to>
                                    </p:animClr>
                                  </p:childTnLst>
                                </p:cTn>
                              </p:par>
                              <p:par>
                                <p:cTn id="240" presetID="3" presetClass="emph" presetSubtype="2" fill="hold" grpId="2" nodeType="withEffect">
                                  <p:stCondLst>
                                    <p:cond delay="0"/>
                                  </p:stCondLst>
                                  <p:childTnLst>
                                    <p:animClr clrSpc="rgb" dir="cw">
                                      <p:cBhvr override="childStyle">
                                        <p:cTn id="241" dur="2000" fill="hold"/>
                                        <p:tgtEl>
                                          <p:spTgt spid="3">
                                            <p:txEl>
                                              <p:pRg st="14" end="14"/>
                                            </p:txEl>
                                          </p:spTgt>
                                        </p:tgtEl>
                                        <p:attrNameLst>
                                          <p:attrName>style.color</p:attrName>
                                        </p:attrNameLst>
                                      </p:cBhvr>
                                      <p:to>
                                        <a:srgbClr val="0000FF"/>
                                      </p:to>
                                    </p:animClr>
                                  </p:childTnLst>
                                </p:cTn>
                              </p:par>
                              <p:par>
                                <p:cTn id="242" presetID="3" presetClass="emph" presetSubtype="2" fill="hold" grpId="2" nodeType="withEffect">
                                  <p:stCondLst>
                                    <p:cond delay="0"/>
                                  </p:stCondLst>
                                  <p:childTnLst>
                                    <p:animClr clrSpc="rgb" dir="cw">
                                      <p:cBhvr override="childStyle">
                                        <p:cTn id="243" dur="2000" fill="hold"/>
                                        <p:tgtEl>
                                          <p:spTgt spid="3">
                                            <p:txEl>
                                              <p:pRg st="15" end="15"/>
                                            </p:txEl>
                                          </p:spTgt>
                                        </p:tgtEl>
                                        <p:attrNameLst>
                                          <p:attrName>style.color</p:attrName>
                                        </p:attrNameLst>
                                      </p:cBhvr>
                                      <p:to>
                                        <a:srgbClr val="0000FF"/>
                                      </p:to>
                                    </p:animClr>
                                  </p:childTnLst>
                                </p:cTn>
                              </p:par>
                              <p:par>
                                <p:cTn id="244" presetID="3" presetClass="emph" presetSubtype="2" fill="hold" grpId="2" nodeType="withEffect">
                                  <p:stCondLst>
                                    <p:cond delay="0"/>
                                  </p:stCondLst>
                                  <p:childTnLst>
                                    <p:animClr clrSpc="rgb" dir="cw">
                                      <p:cBhvr override="childStyle">
                                        <p:cTn id="245" dur="2000" fill="hold"/>
                                        <p:tgtEl>
                                          <p:spTgt spid="3">
                                            <p:txEl>
                                              <p:pRg st="16" end="16"/>
                                            </p:txEl>
                                          </p:spTgt>
                                        </p:tgtEl>
                                        <p:attrNameLst>
                                          <p:attrName>style.color</p:attrName>
                                        </p:attrNameLst>
                                      </p:cBhvr>
                                      <p:to>
                                        <a:srgbClr val="0000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animBg="1"/>
      <p:bldP spid="3" grpId="1" build="allAtOnce"/>
      <p:bldP spid="3" grpId="2" build="allAtOnce"/>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5" grpId="0" animBg="1"/>
      <p:bldP spid="15" grpId="1" animBg="1"/>
      <p:bldP spid="16" grpId="0" animBg="1"/>
      <p:bldP spid="16" grpId="1" animBg="1"/>
      <p:bldP spid="17" grpId="0" animBg="1"/>
      <p:bldP spid="17" grpId="1" animBg="1"/>
      <p:bldP spid="18" grpId="0"/>
      <p:bldP spid="19" grpId="0"/>
      <p:bldP spid="20" grpId="0" animBg="1"/>
      <p:bldP spid="23" grpId="0" animBg="1"/>
      <p:bldP spid="23"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076" y="2081885"/>
            <a:ext cx="8989541" cy="3970318"/>
          </a:xfrm>
          <a:prstGeom prst="rect">
            <a:avLst/>
          </a:prstGeom>
          <a:ln w="38100">
            <a:solidFill>
              <a:srgbClr val="022FEC"/>
            </a:solidFill>
          </a:ln>
        </p:spPr>
        <p:txBody>
          <a:bodyPr wrap="square">
            <a:spAutoFit/>
          </a:bodyPr>
          <a:lstStyle/>
          <a:p>
            <a:pPr>
              <a:tabLst>
                <a:tab pos="2236788" algn="l"/>
                <a:tab pos="5287963" algn="l"/>
              </a:tabLst>
            </a:pPr>
            <a:r>
              <a:rPr lang="en-CA" sz="2800" dirty="0">
                <a:solidFill>
                  <a:srgbClr val="3333FF"/>
                </a:solidFill>
              </a:rPr>
              <a:t>%</a:t>
            </a:r>
            <a:r>
              <a:rPr lang="en-CA" sz="2800" dirty="0" smtClean="0">
                <a:solidFill>
                  <a:srgbClr val="3333FF"/>
                </a:solidFill>
              </a:rPr>
              <a:t>transpose(	libname_in=,	libname_out=,</a:t>
            </a:r>
          </a:p>
          <a:p>
            <a:pPr>
              <a:tabLst>
                <a:tab pos="2236788" algn="l"/>
                <a:tab pos="5287963" algn="l"/>
              </a:tabLst>
            </a:pPr>
            <a:r>
              <a:rPr lang="en-CA" sz="2800" dirty="0">
                <a:solidFill>
                  <a:srgbClr val="3333FF"/>
                </a:solidFill>
              </a:rPr>
              <a:t>	</a:t>
            </a:r>
            <a:r>
              <a:rPr lang="en-CA" sz="2800" dirty="0" smtClean="0">
                <a:solidFill>
                  <a:srgbClr val="3333FF"/>
                </a:solidFill>
              </a:rPr>
              <a:t>data=,	out=,</a:t>
            </a:r>
            <a:endParaRPr lang="en-CA" sz="2800" dirty="0">
              <a:solidFill>
                <a:srgbClr val="3333FF"/>
              </a:solidFill>
            </a:endParaRPr>
          </a:p>
          <a:p>
            <a:pPr>
              <a:tabLst>
                <a:tab pos="2236788" algn="l"/>
                <a:tab pos="5287963" algn="l"/>
              </a:tabLst>
            </a:pPr>
            <a:r>
              <a:rPr lang="en-CA" sz="2800" dirty="0" smtClean="0">
                <a:solidFill>
                  <a:srgbClr val="3333FF"/>
                </a:solidFill>
              </a:rPr>
              <a:t>	by=,	prefix=,</a:t>
            </a:r>
          </a:p>
          <a:p>
            <a:pPr>
              <a:tabLst>
                <a:tab pos="2236788" algn="l"/>
                <a:tab pos="5287963" algn="l"/>
              </a:tabLst>
            </a:pPr>
            <a:r>
              <a:rPr lang="en-CA" sz="2800" dirty="0" smtClean="0">
                <a:solidFill>
                  <a:srgbClr val="3333FF"/>
                </a:solidFill>
              </a:rPr>
              <a:t>	var=,	autovars=,</a:t>
            </a:r>
          </a:p>
          <a:p>
            <a:pPr>
              <a:tabLst>
                <a:tab pos="2236788" algn="l"/>
                <a:tab pos="5287963" algn="l"/>
              </a:tabLst>
            </a:pPr>
            <a:r>
              <a:rPr lang="en-CA" sz="2800" dirty="0" smtClean="0">
                <a:solidFill>
                  <a:srgbClr val="3333FF"/>
                </a:solidFill>
              </a:rPr>
              <a:t>	id=,	var_first=,</a:t>
            </a:r>
          </a:p>
          <a:p>
            <a:pPr>
              <a:tabLst>
                <a:tab pos="2236788" algn="l"/>
                <a:tab pos="5287963" algn="l"/>
              </a:tabLst>
            </a:pPr>
            <a:r>
              <a:rPr lang="en-CA" sz="2800" dirty="0" smtClean="0">
                <a:solidFill>
                  <a:srgbClr val="3333FF"/>
                </a:solidFill>
              </a:rPr>
              <a:t>	format=,	delimiter=,</a:t>
            </a:r>
          </a:p>
          <a:p>
            <a:pPr>
              <a:tabLst>
                <a:tab pos="2236788" algn="l"/>
                <a:tab pos="5287963" algn="l"/>
              </a:tabLst>
            </a:pPr>
            <a:r>
              <a:rPr lang="en-CA" sz="2800" dirty="0" smtClean="0">
                <a:solidFill>
                  <a:srgbClr val="3333FF"/>
                </a:solidFill>
              </a:rPr>
              <a:t>	copy=,	drop=,</a:t>
            </a:r>
          </a:p>
          <a:p>
            <a:pPr>
              <a:tabLst>
                <a:tab pos="2236788" algn="l"/>
                <a:tab pos="5287963" algn="l"/>
              </a:tabLst>
            </a:pPr>
            <a:r>
              <a:rPr lang="en-CA" sz="2800" dirty="0" smtClean="0">
                <a:solidFill>
                  <a:srgbClr val="3333FF"/>
                </a:solidFill>
              </a:rPr>
              <a:t>	sort</a:t>
            </a:r>
            <a:r>
              <a:rPr lang="en-CA" sz="2800" dirty="0">
                <a:solidFill>
                  <a:srgbClr val="3333FF"/>
                </a:solidFill>
              </a:rPr>
              <a:t>=,	</a:t>
            </a:r>
            <a:r>
              <a:rPr lang="en-CA" sz="2800" dirty="0" err="1">
                <a:solidFill>
                  <a:srgbClr val="3333FF"/>
                </a:solidFill>
              </a:rPr>
              <a:t>sort_options</a:t>
            </a:r>
            <a:r>
              <a:rPr lang="en-CA" sz="2800" dirty="0" smtClean="0">
                <a:solidFill>
                  <a:srgbClr val="3333FF"/>
                </a:solidFill>
              </a:rPr>
              <a:t>=,</a:t>
            </a:r>
          </a:p>
          <a:p>
            <a:pPr>
              <a:tabLst>
                <a:tab pos="2236788" algn="l"/>
                <a:tab pos="5287963" algn="l"/>
              </a:tabLst>
            </a:pPr>
            <a:r>
              <a:rPr lang="en-CA" sz="2800" dirty="0" smtClean="0">
                <a:solidFill>
                  <a:srgbClr val="3333FF"/>
                </a:solidFill>
              </a:rPr>
              <a:t>	guessingrows=)</a:t>
            </a:r>
            <a:endParaRPr lang="en-CA" sz="2800" dirty="0">
              <a:solidFill>
                <a:srgbClr val="3333FF"/>
              </a:solidFill>
            </a:endParaRPr>
          </a:p>
        </p:txBody>
      </p:sp>
      <p:sp>
        <p:nvSpPr>
          <p:cNvPr id="7" name="Title 3"/>
          <p:cNvSpPr txBox="1">
            <a:spLocks/>
          </p:cNvSpPr>
          <p:nvPr/>
        </p:nvSpPr>
        <p:spPr>
          <a:xfrm>
            <a:off x="-8241" y="313005"/>
            <a:ext cx="9144000" cy="910310"/>
          </a:xfrm>
          <a:prstGeom prst="rect">
            <a:avLst/>
          </a:prstGeom>
        </p:spPr>
        <p:txBody>
          <a:bodyPr/>
          <a:lst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a:lstStyle>
          <a:p>
            <a:pPr algn="ctr"/>
            <a:r>
              <a:rPr lang="en-US" sz="3200" dirty="0" smtClean="0">
                <a:solidFill>
                  <a:srgbClr val="B82672"/>
                </a:solidFill>
                <a:ea typeface="ＭＳ Ｐゴシック" pitchFamily="34" charset="-128"/>
              </a:rPr>
              <a:t>and you can use almost all the features</a:t>
            </a:r>
          </a:p>
          <a:p>
            <a:pPr algn="ctr"/>
            <a:r>
              <a:rPr lang="en-US" sz="3200" dirty="0" smtClean="0">
                <a:solidFill>
                  <a:srgbClr val="B82672"/>
                </a:solidFill>
                <a:ea typeface="ＭＳ Ｐゴシック" pitchFamily="34" charset="-128"/>
              </a:rPr>
              <a:t> that you can with PROC TRANSPOSE </a:t>
            </a:r>
          </a:p>
        </p:txBody>
      </p:sp>
      <p:sp>
        <p:nvSpPr>
          <p:cNvPr id="5" name="Rectangle 4"/>
          <p:cNvSpPr/>
          <p:nvPr/>
        </p:nvSpPr>
        <p:spPr>
          <a:xfrm>
            <a:off x="0" y="1309814"/>
            <a:ext cx="9144000" cy="523220"/>
          </a:xfrm>
          <a:prstGeom prst="rect">
            <a:avLst/>
          </a:prstGeom>
          <a:solidFill>
            <a:schemeClr val="bg1"/>
          </a:solidFill>
        </p:spPr>
        <p:txBody>
          <a:bodyPr wrap="square">
            <a:spAutoFit/>
          </a:bodyPr>
          <a:lstStyle/>
          <a:p>
            <a:pPr algn="ctr"/>
            <a:r>
              <a:rPr lang="en-US" sz="2800" dirty="0" smtClean="0">
                <a:solidFill>
                  <a:srgbClr val="D31145"/>
                </a:solidFill>
              </a:rPr>
              <a:t>plus some additional ones</a:t>
            </a:r>
          </a:p>
        </p:txBody>
      </p:sp>
      <p:sp>
        <p:nvSpPr>
          <p:cNvPr id="6" name="Oval 5"/>
          <p:cNvSpPr/>
          <p:nvPr/>
        </p:nvSpPr>
        <p:spPr bwMode="auto">
          <a:xfrm>
            <a:off x="2286013" y="2100420"/>
            <a:ext cx="2446625" cy="475737"/>
          </a:xfrm>
          <a:prstGeom prst="ellipse">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smtClean="0">
              <a:ln>
                <a:noFill/>
              </a:ln>
              <a:solidFill>
                <a:srgbClr val="292929"/>
              </a:solidFill>
              <a:effectLst/>
              <a:latin typeface="Arial" charset="0"/>
            </a:endParaRPr>
          </a:p>
        </p:txBody>
      </p:sp>
      <p:sp>
        <p:nvSpPr>
          <p:cNvPr id="8" name="Oval 7"/>
          <p:cNvSpPr/>
          <p:nvPr/>
        </p:nvSpPr>
        <p:spPr bwMode="auto">
          <a:xfrm>
            <a:off x="5181612" y="2100419"/>
            <a:ext cx="2986203" cy="475737"/>
          </a:xfrm>
          <a:prstGeom prst="ellipse">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smtClean="0">
              <a:ln>
                <a:noFill/>
              </a:ln>
              <a:solidFill>
                <a:srgbClr val="292929"/>
              </a:solidFill>
              <a:effectLst/>
              <a:latin typeface="Arial" charset="0"/>
            </a:endParaRPr>
          </a:p>
        </p:txBody>
      </p:sp>
      <p:sp>
        <p:nvSpPr>
          <p:cNvPr id="9" name="Oval 8"/>
          <p:cNvSpPr/>
          <p:nvPr/>
        </p:nvSpPr>
        <p:spPr bwMode="auto">
          <a:xfrm>
            <a:off x="5082759" y="3400577"/>
            <a:ext cx="2446625" cy="475737"/>
          </a:xfrm>
          <a:prstGeom prst="ellipse">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smtClean="0">
              <a:ln>
                <a:noFill/>
              </a:ln>
              <a:solidFill>
                <a:srgbClr val="292929"/>
              </a:solidFill>
              <a:effectLst/>
              <a:latin typeface="Arial" charset="0"/>
            </a:endParaRPr>
          </a:p>
        </p:txBody>
      </p:sp>
      <p:sp>
        <p:nvSpPr>
          <p:cNvPr id="10" name="Oval 9"/>
          <p:cNvSpPr/>
          <p:nvPr/>
        </p:nvSpPr>
        <p:spPr bwMode="auto">
          <a:xfrm>
            <a:off x="5202268" y="5118577"/>
            <a:ext cx="3212744" cy="475737"/>
          </a:xfrm>
          <a:prstGeom prst="ellipse">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smtClean="0">
              <a:ln>
                <a:noFill/>
              </a:ln>
              <a:solidFill>
                <a:srgbClr val="292929"/>
              </a:solidFill>
              <a:effectLst/>
              <a:latin typeface="Arial" charset="0"/>
            </a:endParaRPr>
          </a:p>
        </p:txBody>
      </p:sp>
      <p:sp>
        <p:nvSpPr>
          <p:cNvPr id="11" name="Oval 10"/>
          <p:cNvSpPr/>
          <p:nvPr/>
        </p:nvSpPr>
        <p:spPr bwMode="auto">
          <a:xfrm>
            <a:off x="5235159" y="3800117"/>
            <a:ext cx="2141825" cy="475737"/>
          </a:xfrm>
          <a:prstGeom prst="ellipse">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smtClean="0">
              <a:ln>
                <a:noFill/>
              </a:ln>
              <a:solidFill>
                <a:srgbClr val="292929"/>
              </a:solidFill>
              <a:effectLst/>
              <a:latin typeface="Arial" charset="0"/>
            </a:endParaRPr>
          </a:p>
        </p:txBody>
      </p:sp>
      <p:sp>
        <p:nvSpPr>
          <p:cNvPr id="12" name="Oval 11"/>
          <p:cNvSpPr/>
          <p:nvPr/>
        </p:nvSpPr>
        <p:spPr bwMode="auto">
          <a:xfrm>
            <a:off x="2199453" y="5077004"/>
            <a:ext cx="1398367" cy="475737"/>
          </a:xfrm>
          <a:prstGeom prst="ellipse">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smtClean="0">
              <a:ln>
                <a:noFill/>
              </a:ln>
              <a:solidFill>
                <a:srgbClr val="292929"/>
              </a:solidFill>
              <a:effectLst/>
              <a:latin typeface="Arial" charset="0"/>
            </a:endParaRPr>
          </a:p>
        </p:txBody>
      </p:sp>
      <p:sp>
        <p:nvSpPr>
          <p:cNvPr id="13" name="Oval 12"/>
          <p:cNvSpPr/>
          <p:nvPr/>
        </p:nvSpPr>
        <p:spPr bwMode="auto">
          <a:xfrm>
            <a:off x="2215990" y="5542831"/>
            <a:ext cx="3212744" cy="475737"/>
          </a:xfrm>
          <a:prstGeom prst="ellipse">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smtClean="0">
              <a:ln>
                <a:noFill/>
              </a:ln>
              <a:solidFill>
                <a:srgbClr val="292929"/>
              </a:solidFill>
              <a:effectLst/>
              <a:latin typeface="Arial" charset="0"/>
            </a:endParaRPr>
          </a:p>
        </p:txBody>
      </p:sp>
    </p:spTree>
    <p:extLst>
      <p:ext uri="{BB962C8B-B14F-4D97-AF65-F5344CB8AC3E}">
        <p14:creationId xmlns:p14="http://schemas.microsoft.com/office/powerpoint/2010/main" val="356418229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436612" y="844345"/>
            <a:ext cx="9144000" cy="455155"/>
          </a:xfrm>
          <a:prstGeom prst="rect">
            <a:avLst/>
          </a:prstGeom>
        </p:spPr>
        <p:txBody>
          <a:bodyPr/>
          <a:lst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a:lstStyle>
          <a:p>
            <a:pPr algn="ctr"/>
            <a:r>
              <a:rPr lang="en-US" sz="3200" dirty="0" smtClean="0">
                <a:solidFill>
                  <a:srgbClr val="B82672"/>
                </a:solidFill>
                <a:ea typeface="ＭＳ Ｐゴシック" pitchFamily="34" charset="-128"/>
              </a:rPr>
              <a:t>the %transpose() features</a:t>
            </a:r>
          </a:p>
        </p:txBody>
      </p:sp>
      <p:sp>
        <p:nvSpPr>
          <p:cNvPr id="6" name="Rectangle 5"/>
          <p:cNvSpPr/>
          <p:nvPr/>
        </p:nvSpPr>
        <p:spPr>
          <a:xfrm>
            <a:off x="-8241" y="600003"/>
            <a:ext cx="9144000" cy="1415772"/>
          </a:xfrm>
          <a:prstGeom prst="rect">
            <a:avLst/>
          </a:prstGeom>
          <a:solidFill>
            <a:schemeClr val="bg1"/>
          </a:solidFill>
        </p:spPr>
        <p:txBody>
          <a:bodyPr wrap="square">
            <a:spAutoFit/>
          </a:bodyPr>
          <a:lstStyle/>
          <a:p>
            <a:pPr algn="ctr"/>
            <a:r>
              <a:rPr lang="en-US" sz="2800" dirty="0" smtClean="0">
                <a:solidFill>
                  <a:srgbClr val="D31145"/>
                </a:solidFill>
              </a:rPr>
              <a:t>parameter: </a:t>
            </a:r>
            <a:r>
              <a:rPr lang="en-US" sz="2800" dirty="0" err="1" smtClean="0">
                <a:solidFill>
                  <a:srgbClr val="3333FF"/>
                </a:solidFill>
              </a:rPr>
              <a:t>libnames</a:t>
            </a:r>
            <a:endParaRPr lang="en-US" sz="2800" dirty="0">
              <a:solidFill>
                <a:srgbClr val="3333FF"/>
              </a:solidFill>
            </a:endParaRPr>
          </a:p>
          <a:p>
            <a:pPr algn="ctr">
              <a:spcBef>
                <a:spcPts val="1200"/>
              </a:spcBef>
            </a:pPr>
            <a:r>
              <a:rPr lang="en-US" sz="2400" dirty="0" smtClean="0">
                <a:solidFill>
                  <a:srgbClr val="D31145"/>
                </a:solidFill>
              </a:rPr>
              <a:t>the names of the SAS libraries where your data reside and where you want the transposed file written</a:t>
            </a:r>
          </a:p>
        </p:txBody>
      </p:sp>
      <p:sp>
        <p:nvSpPr>
          <p:cNvPr id="11" name="Title 3"/>
          <p:cNvSpPr txBox="1">
            <a:spLocks/>
          </p:cNvSpPr>
          <p:nvPr/>
        </p:nvSpPr>
        <p:spPr>
          <a:xfrm>
            <a:off x="-8241" y="115293"/>
            <a:ext cx="9144000" cy="455155"/>
          </a:xfrm>
          <a:prstGeom prst="rect">
            <a:avLst/>
          </a:prstGeom>
        </p:spPr>
        <p:txBody>
          <a:bodyPr/>
          <a:lst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a:lstStyle>
          <a:p>
            <a:pPr algn="ctr"/>
            <a:r>
              <a:rPr lang="en-US" sz="3200" dirty="0" smtClean="0">
                <a:solidFill>
                  <a:srgbClr val="B82672"/>
                </a:solidFill>
                <a:ea typeface="ＭＳ Ｐゴシック" pitchFamily="34" charset="-128"/>
              </a:rPr>
              <a:t>the %transpose</a:t>
            </a:r>
            <a:r>
              <a:rPr lang="en-US" sz="3200" dirty="0">
                <a:solidFill>
                  <a:srgbClr val="B82672"/>
                </a:solidFill>
                <a:ea typeface="ＭＳ Ｐゴシック" pitchFamily="34" charset="-128"/>
              </a:rPr>
              <a:t> </a:t>
            </a:r>
            <a:r>
              <a:rPr lang="en-US" sz="3200" dirty="0" smtClean="0">
                <a:solidFill>
                  <a:srgbClr val="B82672"/>
                </a:solidFill>
                <a:ea typeface="ＭＳ Ｐゴシック" pitchFamily="34" charset="-128"/>
              </a:rPr>
              <a:t>macro's features</a:t>
            </a:r>
          </a:p>
        </p:txBody>
      </p:sp>
      <p:sp>
        <p:nvSpPr>
          <p:cNvPr id="10" name="Rectangle 9"/>
          <p:cNvSpPr/>
          <p:nvPr/>
        </p:nvSpPr>
        <p:spPr>
          <a:xfrm>
            <a:off x="72076" y="2081885"/>
            <a:ext cx="8989541" cy="3970318"/>
          </a:xfrm>
          <a:prstGeom prst="rect">
            <a:avLst/>
          </a:prstGeom>
          <a:ln w="38100">
            <a:solidFill>
              <a:srgbClr val="022FEC"/>
            </a:solidFill>
          </a:ln>
        </p:spPr>
        <p:txBody>
          <a:bodyPr wrap="square">
            <a:spAutoFit/>
          </a:bodyPr>
          <a:lstStyle/>
          <a:p>
            <a:pPr>
              <a:tabLst>
                <a:tab pos="2236788" algn="l"/>
                <a:tab pos="5287963" algn="l"/>
              </a:tabLst>
            </a:pPr>
            <a:r>
              <a:rPr lang="en-CA" sz="2800" dirty="0">
                <a:solidFill>
                  <a:srgbClr val="3333FF"/>
                </a:solidFill>
              </a:rPr>
              <a:t>%</a:t>
            </a:r>
            <a:r>
              <a:rPr lang="en-CA" sz="2800" dirty="0" smtClean="0">
                <a:solidFill>
                  <a:srgbClr val="3333FF"/>
                </a:solidFill>
              </a:rPr>
              <a:t>transpose(	</a:t>
            </a:r>
            <a:r>
              <a:rPr lang="en-CA" sz="2800" dirty="0" smtClean="0">
                <a:solidFill>
                  <a:srgbClr val="FF0000"/>
                </a:solidFill>
              </a:rPr>
              <a:t>libname_in=,	libname_out=,</a:t>
            </a:r>
          </a:p>
          <a:p>
            <a:pPr>
              <a:tabLst>
                <a:tab pos="2236788" algn="l"/>
                <a:tab pos="5287963" algn="l"/>
              </a:tabLst>
            </a:pPr>
            <a:r>
              <a:rPr lang="en-CA" sz="2800" dirty="0">
                <a:solidFill>
                  <a:srgbClr val="3333FF"/>
                </a:solidFill>
              </a:rPr>
              <a:t>	</a:t>
            </a:r>
            <a:r>
              <a:rPr lang="en-CA" sz="2800" dirty="0" smtClean="0">
                <a:solidFill>
                  <a:srgbClr val="3333FF"/>
                </a:solidFill>
              </a:rPr>
              <a:t>data=,	out=,</a:t>
            </a:r>
            <a:endParaRPr lang="en-CA" sz="2800" dirty="0">
              <a:solidFill>
                <a:srgbClr val="3333FF"/>
              </a:solidFill>
            </a:endParaRPr>
          </a:p>
          <a:p>
            <a:pPr>
              <a:tabLst>
                <a:tab pos="2236788" algn="l"/>
                <a:tab pos="5287963" algn="l"/>
              </a:tabLst>
            </a:pPr>
            <a:r>
              <a:rPr lang="en-CA" sz="2800" dirty="0" smtClean="0">
                <a:solidFill>
                  <a:srgbClr val="3333FF"/>
                </a:solidFill>
              </a:rPr>
              <a:t>	by=,	prefix=,</a:t>
            </a:r>
          </a:p>
          <a:p>
            <a:pPr>
              <a:tabLst>
                <a:tab pos="2236788" algn="l"/>
                <a:tab pos="5287963" algn="l"/>
              </a:tabLst>
            </a:pPr>
            <a:r>
              <a:rPr lang="en-CA" sz="2800" dirty="0" smtClean="0">
                <a:solidFill>
                  <a:srgbClr val="3333FF"/>
                </a:solidFill>
              </a:rPr>
              <a:t>	var=,	autovars=,</a:t>
            </a:r>
          </a:p>
          <a:p>
            <a:pPr>
              <a:tabLst>
                <a:tab pos="2236788" algn="l"/>
                <a:tab pos="5287963" algn="l"/>
              </a:tabLst>
            </a:pPr>
            <a:r>
              <a:rPr lang="en-CA" sz="2800" dirty="0" smtClean="0">
                <a:solidFill>
                  <a:srgbClr val="3333FF"/>
                </a:solidFill>
              </a:rPr>
              <a:t>	id=,	var_first=,</a:t>
            </a:r>
          </a:p>
          <a:p>
            <a:pPr>
              <a:tabLst>
                <a:tab pos="2236788" algn="l"/>
                <a:tab pos="5287963" algn="l"/>
              </a:tabLst>
            </a:pPr>
            <a:r>
              <a:rPr lang="en-CA" sz="2800" dirty="0" smtClean="0">
                <a:solidFill>
                  <a:srgbClr val="3333FF"/>
                </a:solidFill>
              </a:rPr>
              <a:t>	format=,	delimiter=,</a:t>
            </a:r>
          </a:p>
          <a:p>
            <a:pPr>
              <a:tabLst>
                <a:tab pos="2236788" algn="l"/>
                <a:tab pos="5287963" algn="l"/>
              </a:tabLst>
            </a:pPr>
            <a:r>
              <a:rPr lang="en-CA" sz="2800" dirty="0" smtClean="0">
                <a:solidFill>
                  <a:srgbClr val="3333FF"/>
                </a:solidFill>
              </a:rPr>
              <a:t>	copy=,	drop=,</a:t>
            </a:r>
          </a:p>
          <a:p>
            <a:pPr>
              <a:tabLst>
                <a:tab pos="2236788" algn="l"/>
                <a:tab pos="5287963" algn="l"/>
              </a:tabLst>
            </a:pPr>
            <a:r>
              <a:rPr lang="en-CA" sz="2800" dirty="0" smtClean="0">
                <a:solidFill>
                  <a:srgbClr val="3333FF"/>
                </a:solidFill>
              </a:rPr>
              <a:t>	sort</a:t>
            </a:r>
            <a:r>
              <a:rPr lang="en-CA" sz="2800" dirty="0">
                <a:solidFill>
                  <a:srgbClr val="3333FF"/>
                </a:solidFill>
              </a:rPr>
              <a:t>=,	</a:t>
            </a:r>
            <a:r>
              <a:rPr lang="en-CA" sz="2800" dirty="0" err="1">
                <a:solidFill>
                  <a:srgbClr val="3333FF"/>
                </a:solidFill>
              </a:rPr>
              <a:t>sort_options</a:t>
            </a:r>
            <a:r>
              <a:rPr lang="en-CA" sz="2800" dirty="0" smtClean="0">
                <a:solidFill>
                  <a:srgbClr val="3333FF"/>
                </a:solidFill>
              </a:rPr>
              <a:t>=,</a:t>
            </a:r>
          </a:p>
          <a:p>
            <a:pPr>
              <a:tabLst>
                <a:tab pos="2236788" algn="l"/>
                <a:tab pos="5287963" algn="l"/>
              </a:tabLst>
            </a:pPr>
            <a:r>
              <a:rPr lang="en-CA" sz="2800" dirty="0" smtClean="0">
                <a:solidFill>
                  <a:srgbClr val="3333FF"/>
                </a:solidFill>
              </a:rPr>
              <a:t>	guessingrows=)</a:t>
            </a:r>
            <a:endParaRPr lang="en-CA" sz="2800" dirty="0">
              <a:solidFill>
                <a:srgbClr val="3333FF"/>
              </a:solidFill>
            </a:endParaRPr>
          </a:p>
        </p:txBody>
      </p:sp>
      <p:sp>
        <p:nvSpPr>
          <p:cNvPr id="8" name="Rounded Rectangle 7"/>
          <p:cNvSpPr/>
          <p:nvPr/>
        </p:nvSpPr>
        <p:spPr bwMode="auto">
          <a:xfrm>
            <a:off x="88220" y="3060749"/>
            <a:ext cx="8932213" cy="2356094"/>
          </a:xfrm>
          <a:prstGeom prst="roundRect">
            <a:avLst/>
          </a:prstGeom>
          <a:solidFill>
            <a:srgbClr val="B8267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dirty="0" smtClean="0">
              <a:ln>
                <a:noFill/>
              </a:ln>
              <a:solidFill>
                <a:schemeClr val="bg1"/>
              </a:solidFill>
              <a:effectLst/>
              <a:latin typeface="Arial" charset="0"/>
            </a:endParaRPr>
          </a:p>
        </p:txBody>
      </p:sp>
      <p:sp>
        <p:nvSpPr>
          <p:cNvPr id="9" name="Rectangle 8"/>
          <p:cNvSpPr/>
          <p:nvPr/>
        </p:nvSpPr>
        <p:spPr>
          <a:xfrm>
            <a:off x="88220" y="3082764"/>
            <a:ext cx="8921577" cy="1938992"/>
          </a:xfrm>
          <a:prstGeom prst="rect">
            <a:avLst/>
          </a:prstGeom>
          <a:solidFill>
            <a:schemeClr val="bg1">
              <a:alpha val="0"/>
            </a:schemeClr>
          </a:solidFill>
          <a:ln w="41275">
            <a:noFill/>
          </a:ln>
        </p:spPr>
        <p:txBody>
          <a:bodyPr wrap="square">
            <a:spAutoFit/>
          </a:bodyPr>
          <a:lstStyle/>
          <a:p>
            <a:pPr algn="ctr"/>
            <a:r>
              <a:rPr lang="en-US" sz="2400" dirty="0" smtClean="0">
                <a:solidFill>
                  <a:schemeClr val="bg1"/>
                </a:solidFill>
              </a:rPr>
              <a:t>* * * * * * F E A T U R E * * * * * *</a:t>
            </a:r>
          </a:p>
          <a:p>
            <a:pPr algn="ctr"/>
            <a:r>
              <a:rPr lang="en-US" sz="2400" dirty="0" smtClean="0">
                <a:solidFill>
                  <a:schemeClr val="bg1"/>
                </a:solidFill>
              </a:rPr>
              <a:t>While data and out can be assigned 1 or 2 level filenames </a:t>
            </a:r>
          </a:p>
          <a:p>
            <a:pPr algn="ctr"/>
            <a:endParaRPr lang="en-US" sz="2400" dirty="0" smtClean="0">
              <a:solidFill>
                <a:schemeClr val="bg1"/>
              </a:solidFill>
            </a:endParaRPr>
          </a:p>
          <a:p>
            <a:pPr algn="ctr"/>
            <a:r>
              <a:rPr lang="en-US" sz="2400" dirty="0" smtClean="0">
                <a:solidFill>
                  <a:schemeClr val="bg1"/>
                </a:solidFill>
              </a:rPr>
              <a:t>if your input or output files often use certain libraries</a:t>
            </a:r>
          </a:p>
          <a:p>
            <a:pPr algn="ctr"/>
            <a:r>
              <a:rPr lang="en-US" sz="2400" dirty="0" smtClean="0">
                <a:solidFill>
                  <a:schemeClr val="bg1"/>
                </a:solidFill>
              </a:rPr>
              <a:t>you can assign them to these parameters as defaults  </a:t>
            </a:r>
          </a:p>
        </p:txBody>
      </p:sp>
    </p:spTree>
    <p:extLst>
      <p:ext uri="{BB962C8B-B14F-4D97-AF65-F5344CB8AC3E}">
        <p14:creationId xmlns:p14="http://schemas.microsoft.com/office/powerpoint/2010/main" val="62487338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436612" y="844345"/>
            <a:ext cx="9144000" cy="455155"/>
          </a:xfrm>
          <a:prstGeom prst="rect">
            <a:avLst/>
          </a:prstGeom>
        </p:spPr>
        <p:txBody>
          <a:bodyPr/>
          <a:lst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a:lstStyle>
          <a:p>
            <a:pPr algn="ctr"/>
            <a:r>
              <a:rPr lang="en-US" sz="3200" dirty="0" smtClean="0">
                <a:solidFill>
                  <a:srgbClr val="B82672"/>
                </a:solidFill>
                <a:ea typeface="ＭＳ Ｐゴシック" pitchFamily="34" charset="-128"/>
              </a:rPr>
              <a:t>the %transpose() features</a:t>
            </a:r>
          </a:p>
        </p:txBody>
      </p:sp>
      <p:sp>
        <p:nvSpPr>
          <p:cNvPr id="6" name="Rectangle 5"/>
          <p:cNvSpPr/>
          <p:nvPr/>
        </p:nvSpPr>
        <p:spPr>
          <a:xfrm>
            <a:off x="-8241" y="600003"/>
            <a:ext cx="9144000" cy="1415772"/>
          </a:xfrm>
          <a:prstGeom prst="rect">
            <a:avLst/>
          </a:prstGeom>
          <a:solidFill>
            <a:schemeClr val="bg1"/>
          </a:solidFill>
        </p:spPr>
        <p:txBody>
          <a:bodyPr wrap="square">
            <a:spAutoFit/>
          </a:bodyPr>
          <a:lstStyle/>
          <a:p>
            <a:pPr algn="ctr"/>
            <a:r>
              <a:rPr lang="en-US" sz="2800" dirty="0" smtClean="0">
                <a:solidFill>
                  <a:srgbClr val="D31145"/>
                </a:solidFill>
              </a:rPr>
              <a:t>parameter: </a:t>
            </a:r>
            <a:r>
              <a:rPr lang="en-US" sz="2800" dirty="0" err="1" smtClean="0">
                <a:solidFill>
                  <a:srgbClr val="3333FF"/>
                </a:solidFill>
              </a:rPr>
              <a:t>autovars</a:t>
            </a:r>
            <a:endParaRPr lang="en-US" sz="2800" dirty="0">
              <a:solidFill>
                <a:srgbClr val="3333FF"/>
              </a:solidFill>
            </a:endParaRPr>
          </a:p>
          <a:p>
            <a:pPr algn="ctr">
              <a:spcBef>
                <a:spcPts val="1200"/>
              </a:spcBef>
            </a:pPr>
            <a:r>
              <a:rPr lang="en-US" sz="2400" dirty="0" smtClean="0">
                <a:solidFill>
                  <a:srgbClr val="D31145"/>
                </a:solidFill>
              </a:rPr>
              <a:t>determines whether char(</a:t>
            </a:r>
            <a:r>
              <a:rPr lang="en-US" sz="2400" dirty="0" err="1" smtClean="0">
                <a:solidFill>
                  <a:srgbClr val="D31145"/>
                </a:solidFill>
              </a:rPr>
              <a:t>acter</a:t>
            </a:r>
            <a:r>
              <a:rPr lang="en-US" sz="2400" dirty="0" smtClean="0">
                <a:solidFill>
                  <a:srgbClr val="D31145"/>
                </a:solidFill>
              </a:rPr>
              <a:t>), </a:t>
            </a:r>
            <a:r>
              <a:rPr lang="en-US" sz="2400" dirty="0" err="1" smtClean="0">
                <a:solidFill>
                  <a:srgbClr val="D31145"/>
                </a:solidFill>
              </a:rPr>
              <a:t>num</a:t>
            </a:r>
            <a:r>
              <a:rPr lang="en-US" sz="2400" dirty="0" smtClean="0">
                <a:solidFill>
                  <a:srgbClr val="D31145"/>
                </a:solidFill>
              </a:rPr>
              <a:t>(</a:t>
            </a:r>
            <a:r>
              <a:rPr lang="en-US" sz="2400" dirty="0" err="1" smtClean="0">
                <a:solidFill>
                  <a:srgbClr val="D31145"/>
                </a:solidFill>
              </a:rPr>
              <a:t>eric</a:t>
            </a:r>
            <a:r>
              <a:rPr lang="en-US" sz="2400" dirty="0" smtClean="0">
                <a:solidFill>
                  <a:srgbClr val="D31145"/>
                </a:solidFill>
              </a:rPr>
              <a:t>) or all variables should be transposed if the </a:t>
            </a:r>
            <a:r>
              <a:rPr lang="en-US" sz="2400" dirty="0" err="1" smtClean="0">
                <a:solidFill>
                  <a:srgbClr val="D31145"/>
                </a:solidFill>
              </a:rPr>
              <a:t>var</a:t>
            </a:r>
            <a:r>
              <a:rPr lang="en-US" sz="2400" dirty="0" smtClean="0">
                <a:solidFill>
                  <a:srgbClr val="D31145"/>
                </a:solidFill>
              </a:rPr>
              <a:t> parameter is null</a:t>
            </a:r>
          </a:p>
        </p:txBody>
      </p:sp>
      <p:sp>
        <p:nvSpPr>
          <p:cNvPr id="11" name="Title 3"/>
          <p:cNvSpPr txBox="1">
            <a:spLocks/>
          </p:cNvSpPr>
          <p:nvPr/>
        </p:nvSpPr>
        <p:spPr>
          <a:xfrm>
            <a:off x="-8241" y="115293"/>
            <a:ext cx="9144000" cy="455155"/>
          </a:xfrm>
          <a:prstGeom prst="rect">
            <a:avLst/>
          </a:prstGeom>
        </p:spPr>
        <p:txBody>
          <a:bodyPr/>
          <a:lst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a:lstStyle>
          <a:p>
            <a:pPr algn="ctr"/>
            <a:r>
              <a:rPr lang="en-US" sz="3200" dirty="0" smtClean="0">
                <a:solidFill>
                  <a:srgbClr val="B82672"/>
                </a:solidFill>
                <a:ea typeface="ＭＳ Ｐゴシック" pitchFamily="34" charset="-128"/>
              </a:rPr>
              <a:t>the %transpose</a:t>
            </a:r>
            <a:r>
              <a:rPr lang="en-US" sz="3200" dirty="0">
                <a:solidFill>
                  <a:srgbClr val="B82672"/>
                </a:solidFill>
                <a:ea typeface="ＭＳ Ｐゴシック" pitchFamily="34" charset="-128"/>
              </a:rPr>
              <a:t> </a:t>
            </a:r>
            <a:r>
              <a:rPr lang="en-US" sz="3200" dirty="0" smtClean="0">
                <a:solidFill>
                  <a:srgbClr val="B82672"/>
                </a:solidFill>
                <a:ea typeface="ＭＳ Ｐゴシック" pitchFamily="34" charset="-128"/>
              </a:rPr>
              <a:t>macro's features</a:t>
            </a:r>
          </a:p>
        </p:txBody>
      </p:sp>
      <p:sp>
        <p:nvSpPr>
          <p:cNvPr id="10" name="Rectangle 9"/>
          <p:cNvSpPr/>
          <p:nvPr/>
        </p:nvSpPr>
        <p:spPr>
          <a:xfrm>
            <a:off x="72076" y="2081885"/>
            <a:ext cx="8989541" cy="3970318"/>
          </a:xfrm>
          <a:prstGeom prst="rect">
            <a:avLst/>
          </a:prstGeom>
          <a:ln w="38100">
            <a:solidFill>
              <a:srgbClr val="022FEC"/>
            </a:solidFill>
          </a:ln>
        </p:spPr>
        <p:txBody>
          <a:bodyPr wrap="square">
            <a:spAutoFit/>
          </a:bodyPr>
          <a:lstStyle/>
          <a:p>
            <a:pPr>
              <a:tabLst>
                <a:tab pos="2236788" algn="l"/>
                <a:tab pos="5287963" algn="l"/>
              </a:tabLst>
            </a:pPr>
            <a:r>
              <a:rPr lang="en-CA" sz="2800" dirty="0">
                <a:solidFill>
                  <a:srgbClr val="3333FF"/>
                </a:solidFill>
              </a:rPr>
              <a:t>%</a:t>
            </a:r>
            <a:r>
              <a:rPr lang="en-CA" sz="2800" dirty="0" smtClean="0">
                <a:solidFill>
                  <a:srgbClr val="3333FF"/>
                </a:solidFill>
              </a:rPr>
              <a:t>transpose(	libname_in=,	libname_out=,</a:t>
            </a:r>
          </a:p>
          <a:p>
            <a:pPr>
              <a:tabLst>
                <a:tab pos="2236788" algn="l"/>
                <a:tab pos="5287963" algn="l"/>
              </a:tabLst>
            </a:pPr>
            <a:r>
              <a:rPr lang="en-CA" sz="2800" dirty="0">
                <a:solidFill>
                  <a:srgbClr val="3333FF"/>
                </a:solidFill>
              </a:rPr>
              <a:t>	</a:t>
            </a:r>
            <a:r>
              <a:rPr lang="en-CA" sz="2800" dirty="0" smtClean="0">
                <a:solidFill>
                  <a:srgbClr val="3333FF"/>
                </a:solidFill>
              </a:rPr>
              <a:t>data=,	out=,</a:t>
            </a:r>
            <a:endParaRPr lang="en-CA" sz="2800" dirty="0">
              <a:solidFill>
                <a:srgbClr val="3333FF"/>
              </a:solidFill>
            </a:endParaRPr>
          </a:p>
          <a:p>
            <a:pPr>
              <a:tabLst>
                <a:tab pos="2236788" algn="l"/>
                <a:tab pos="5287963" algn="l"/>
              </a:tabLst>
            </a:pPr>
            <a:r>
              <a:rPr lang="en-CA" sz="2800" dirty="0" smtClean="0">
                <a:solidFill>
                  <a:srgbClr val="3333FF"/>
                </a:solidFill>
              </a:rPr>
              <a:t>	by=,	prefix=,</a:t>
            </a:r>
          </a:p>
          <a:p>
            <a:pPr>
              <a:tabLst>
                <a:tab pos="2236788" algn="l"/>
                <a:tab pos="5287963" algn="l"/>
              </a:tabLst>
            </a:pPr>
            <a:r>
              <a:rPr lang="en-CA" sz="2800" dirty="0" smtClean="0">
                <a:solidFill>
                  <a:srgbClr val="3333FF"/>
                </a:solidFill>
              </a:rPr>
              <a:t>	var=,	</a:t>
            </a:r>
            <a:r>
              <a:rPr lang="en-CA" sz="2800" dirty="0" smtClean="0">
                <a:solidFill>
                  <a:srgbClr val="FF0000"/>
                </a:solidFill>
              </a:rPr>
              <a:t>autovars=,</a:t>
            </a:r>
          </a:p>
          <a:p>
            <a:pPr>
              <a:tabLst>
                <a:tab pos="2236788" algn="l"/>
                <a:tab pos="5287963" algn="l"/>
              </a:tabLst>
            </a:pPr>
            <a:r>
              <a:rPr lang="en-CA" sz="2800" dirty="0" smtClean="0">
                <a:solidFill>
                  <a:srgbClr val="3333FF"/>
                </a:solidFill>
              </a:rPr>
              <a:t>	id=,	var_first=,</a:t>
            </a:r>
          </a:p>
          <a:p>
            <a:pPr>
              <a:tabLst>
                <a:tab pos="2236788" algn="l"/>
                <a:tab pos="5287963" algn="l"/>
              </a:tabLst>
            </a:pPr>
            <a:r>
              <a:rPr lang="en-CA" sz="2800" dirty="0" smtClean="0">
                <a:solidFill>
                  <a:srgbClr val="3333FF"/>
                </a:solidFill>
              </a:rPr>
              <a:t>	format=,	delimiter=,</a:t>
            </a:r>
          </a:p>
          <a:p>
            <a:pPr>
              <a:tabLst>
                <a:tab pos="2236788" algn="l"/>
                <a:tab pos="5287963" algn="l"/>
              </a:tabLst>
            </a:pPr>
            <a:r>
              <a:rPr lang="en-CA" sz="2800" dirty="0" smtClean="0">
                <a:solidFill>
                  <a:srgbClr val="3333FF"/>
                </a:solidFill>
              </a:rPr>
              <a:t>	copy=,	drop=,</a:t>
            </a:r>
          </a:p>
          <a:p>
            <a:pPr>
              <a:tabLst>
                <a:tab pos="2236788" algn="l"/>
                <a:tab pos="5287963" algn="l"/>
              </a:tabLst>
            </a:pPr>
            <a:r>
              <a:rPr lang="en-CA" sz="2800" dirty="0" smtClean="0">
                <a:solidFill>
                  <a:srgbClr val="3333FF"/>
                </a:solidFill>
              </a:rPr>
              <a:t>	sort</a:t>
            </a:r>
            <a:r>
              <a:rPr lang="en-CA" sz="2800" dirty="0">
                <a:solidFill>
                  <a:srgbClr val="3333FF"/>
                </a:solidFill>
              </a:rPr>
              <a:t>=,	</a:t>
            </a:r>
            <a:r>
              <a:rPr lang="en-CA" sz="2800" dirty="0" err="1">
                <a:solidFill>
                  <a:srgbClr val="3333FF"/>
                </a:solidFill>
              </a:rPr>
              <a:t>sort_options</a:t>
            </a:r>
            <a:r>
              <a:rPr lang="en-CA" sz="2800" dirty="0" smtClean="0">
                <a:solidFill>
                  <a:srgbClr val="3333FF"/>
                </a:solidFill>
              </a:rPr>
              <a:t>=,</a:t>
            </a:r>
          </a:p>
          <a:p>
            <a:pPr>
              <a:tabLst>
                <a:tab pos="2236788" algn="l"/>
                <a:tab pos="5287963" algn="l"/>
              </a:tabLst>
            </a:pPr>
            <a:r>
              <a:rPr lang="en-CA" sz="2800" dirty="0" smtClean="0">
                <a:solidFill>
                  <a:srgbClr val="3333FF"/>
                </a:solidFill>
              </a:rPr>
              <a:t>	guessingrows=)</a:t>
            </a:r>
            <a:endParaRPr lang="en-CA" sz="2800" dirty="0">
              <a:solidFill>
                <a:srgbClr val="3333FF"/>
              </a:solidFill>
            </a:endParaRPr>
          </a:p>
        </p:txBody>
      </p:sp>
      <p:sp>
        <p:nvSpPr>
          <p:cNvPr id="8" name="Rounded Rectangle 7"/>
          <p:cNvSpPr/>
          <p:nvPr/>
        </p:nvSpPr>
        <p:spPr bwMode="auto">
          <a:xfrm>
            <a:off x="102970" y="3894584"/>
            <a:ext cx="8932213" cy="2356094"/>
          </a:xfrm>
          <a:prstGeom prst="roundRect">
            <a:avLst/>
          </a:prstGeom>
          <a:solidFill>
            <a:srgbClr val="B8267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dirty="0" smtClean="0">
              <a:ln>
                <a:noFill/>
              </a:ln>
              <a:solidFill>
                <a:schemeClr val="bg1"/>
              </a:solidFill>
              <a:effectLst/>
              <a:latin typeface="Arial" charset="0"/>
            </a:endParaRPr>
          </a:p>
        </p:txBody>
      </p:sp>
      <p:sp>
        <p:nvSpPr>
          <p:cNvPr id="9" name="Rectangle 8"/>
          <p:cNvSpPr/>
          <p:nvPr/>
        </p:nvSpPr>
        <p:spPr>
          <a:xfrm>
            <a:off x="102970" y="3916599"/>
            <a:ext cx="8921577" cy="2308324"/>
          </a:xfrm>
          <a:prstGeom prst="rect">
            <a:avLst/>
          </a:prstGeom>
          <a:solidFill>
            <a:schemeClr val="bg1">
              <a:alpha val="0"/>
            </a:schemeClr>
          </a:solidFill>
          <a:ln w="41275">
            <a:noFill/>
          </a:ln>
        </p:spPr>
        <p:txBody>
          <a:bodyPr wrap="square">
            <a:spAutoFit/>
          </a:bodyPr>
          <a:lstStyle/>
          <a:p>
            <a:pPr algn="ctr"/>
            <a:r>
              <a:rPr lang="en-US" sz="2400" dirty="0" smtClean="0">
                <a:solidFill>
                  <a:schemeClr val="bg1"/>
                </a:solidFill>
              </a:rPr>
              <a:t>* * * * * * F E A T U R E * * * * * *</a:t>
            </a:r>
          </a:p>
          <a:p>
            <a:pPr algn="ctr"/>
            <a:r>
              <a:rPr lang="en-US" sz="2400" dirty="0" smtClean="0">
                <a:solidFill>
                  <a:schemeClr val="bg1"/>
                </a:solidFill>
              </a:rPr>
              <a:t>Where PROC TRANSPOSE will only include all numeric variables if there is no var statement, </a:t>
            </a:r>
          </a:p>
          <a:p>
            <a:pPr algn="ctr"/>
            <a:endParaRPr lang="en-US" sz="2400" dirty="0" smtClean="0">
              <a:solidFill>
                <a:schemeClr val="bg1"/>
              </a:solidFill>
            </a:endParaRPr>
          </a:p>
          <a:p>
            <a:pPr algn="ctr"/>
            <a:r>
              <a:rPr lang="en-US" sz="2400" dirty="0" smtClean="0">
                <a:solidFill>
                  <a:schemeClr val="bg1"/>
                </a:solidFill>
              </a:rPr>
              <a:t>this parameter lets you indicate if you want all</a:t>
            </a:r>
          </a:p>
          <a:p>
            <a:pPr algn="ctr"/>
            <a:r>
              <a:rPr lang="en-US" sz="2400" dirty="0" smtClean="0">
                <a:solidFill>
                  <a:schemeClr val="bg1"/>
                </a:solidFill>
              </a:rPr>
              <a:t>numeric variables, all character variables, or both </a:t>
            </a:r>
          </a:p>
        </p:txBody>
      </p:sp>
    </p:spTree>
    <p:extLst>
      <p:ext uri="{BB962C8B-B14F-4D97-AF65-F5344CB8AC3E}">
        <p14:creationId xmlns:p14="http://schemas.microsoft.com/office/powerpoint/2010/main" val="2176028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8241" y="115293"/>
            <a:ext cx="9144000" cy="455155"/>
          </a:xfrm>
          <a:prstGeom prst="rect">
            <a:avLst/>
          </a:prstGeom>
        </p:spPr>
        <p:txBody>
          <a:bodyPr/>
          <a:lst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a:lstStyle>
          <a:p>
            <a:pPr algn="ctr"/>
            <a:r>
              <a:rPr lang="en-US" sz="3200" dirty="0" smtClean="0">
                <a:solidFill>
                  <a:srgbClr val="B82672"/>
                </a:solidFill>
                <a:ea typeface="ＭＳ Ｐゴシック" pitchFamily="34" charset="-128"/>
              </a:rPr>
              <a:t>the %transpose</a:t>
            </a:r>
            <a:r>
              <a:rPr lang="en-US" sz="3200" dirty="0">
                <a:solidFill>
                  <a:srgbClr val="B82672"/>
                </a:solidFill>
                <a:ea typeface="ＭＳ Ｐゴシック" pitchFamily="34" charset="-128"/>
              </a:rPr>
              <a:t> </a:t>
            </a:r>
            <a:r>
              <a:rPr lang="en-US" sz="3200" dirty="0" smtClean="0">
                <a:solidFill>
                  <a:srgbClr val="B82672"/>
                </a:solidFill>
                <a:ea typeface="ＭＳ Ｐゴシック" pitchFamily="34" charset="-128"/>
              </a:rPr>
              <a:t>macro's features</a:t>
            </a:r>
          </a:p>
        </p:txBody>
      </p:sp>
      <p:sp>
        <p:nvSpPr>
          <p:cNvPr id="6" name="Rectangle 5"/>
          <p:cNvSpPr/>
          <p:nvPr/>
        </p:nvSpPr>
        <p:spPr>
          <a:xfrm>
            <a:off x="-8241" y="674145"/>
            <a:ext cx="9143999" cy="1061829"/>
          </a:xfrm>
          <a:prstGeom prst="rect">
            <a:avLst/>
          </a:prstGeom>
          <a:solidFill>
            <a:schemeClr val="bg1"/>
          </a:solidFill>
        </p:spPr>
        <p:txBody>
          <a:bodyPr wrap="square">
            <a:spAutoFit/>
          </a:bodyPr>
          <a:lstStyle/>
          <a:p>
            <a:pPr algn="ctr">
              <a:lnSpc>
                <a:spcPts val="1800"/>
              </a:lnSpc>
            </a:pPr>
            <a:r>
              <a:rPr lang="en-US" sz="2800" dirty="0" smtClean="0">
                <a:solidFill>
                  <a:srgbClr val="D31145"/>
                </a:solidFill>
              </a:rPr>
              <a:t>parameter: </a:t>
            </a:r>
            <a:r>
              <a:rPr lang="en-US" sz="2800" dirty="0" err="1" smtClean="0">
                <a:solidFill>
                  <a:srgbClr val="3333FF"/>
                </a:solidFill>
              </a:rPr>
              <a:t>var_first</a:t>
            </a:r>
            <a:endParaRPr lang="en-US" sz="2800" dirty="0">
              <a:solidFill>
                <a:srgbClr val="3333FF"/>
              </a:solidFill>
            </a:endParaRPr>
          </a:p>
          <a:p>
            <a:pPr algn="ctr">
              <a:spcBef>
                <a:spcPts val="0"/>
              </a:spcBef>
            </a:pPr>
            <a:r>
              <a:rPr lang="en-US" sz="2400" dirty="0" smtClean="0">
                <a:solidFill>
                  <a:srgbClr val="D31145"/>
                </a:solidFill>
              </a:rPr>
              <a:t>determines which is named first in transposed variables:</a:t>
            </a:r>
          </a:p>
          <a:p>
            <a:pPr algn="ctr">
              <a:spcBef>
                <a:spcPts val="0"/>
              </a:spcBef>
            </a:pPr>
            <a:r>
              <a:rPr lang="en-US" sz="2400" dirty="0" smtClean="0">
                <a:solidFill>
                  <a:srgbClr val="3333FF"/>
                </a:solidFill>
              </a:rPr>
              <a:t>YES</a:t>
            </a:r>
            <a:r>
              <a:rPr lang="en-US" sz="2400" dirty="0" smtClean="0">
                <a:solidFill>
                  <a:srgbClr val="D31145"/>
                </a:solidFill>
              </a:rPr>
              <a:t>: prefix </a:t>
            </a:r>
            <a:r>
              <a:rPr lang="en-US" sz="2400" dirty="0" smtClean="0">
                <a:solidFill>
                  <a:srgbClr val="3333FF"/>
                </a:solidFill>
              </a:rPr>
              <a:t>var </a:t>
            </a:r>
            <a:r>
              <a:rPr lang="en-US" sz="2400" i="1" dirty="0" smtClean="0">
                <a:solidFill>
                  <a:srgbClr val="3333FF"/>
                </a:solidFill>
              </a:rPr>
              <a:t>name</a:t>
            </a:r>
            <a:r>
              <a:rPr lang="en-US" sz="2400" dirty="0" smtClean="0">
                <a:solidFill>
                  <a:srgbClr val="D31145"/>
                </a:solidFill>
              </a:rPr>
              <a:t> delimiter</a:t>
            </a:r>
            <a:r>
              <a:rPr lang="en-US" sz="2400" dirty="0" smtClean="0">
                <a:solidFill>
                  <a:srgbClr val="33289C"/>
                </a:solidFill>
              </a:rPr>
              <a:t> </a:t>
            </a:r>
            <a:r>
              <a:rPr lang="en-US" sz="2400" dirty="0" smtClean="0">
                <a:solidFill>
                  <a:srgbClr val="3333FF"/>
                </a:solidFill>
              </a:rPr>
              <a:t>id </a:t>
            </a:r>
            <a:r>
              <a:rPr lang="en-US" sz="2400" i="1" dirty="0" smtClean="0">
                <a:solidFill>
                  <a:srgbClr val="3333FF"/>
                </a:solidFill>
              </a:rPr>
              <a:t>value</a:t>
            </a:r>
          </a:p>
        </p:txBody>
      </p:sp>
      <p:sp>
        <p:nvSpPr>
          <p:cNvPr id="8" name="Rectangle 7"/>
          <p:cNvSpPr/>
          <p:nvPr/>
        </p:nvSpPr>
        <p:spPr>
          <a:xfrm>
            <a:off x="72076" y="2081885"/>
            <a:ext cx="8989541" cy="3970318"/>
          </a:xfrm>
          <a:prstGeom prst="rect">
            <a:avLst/>
          </a:prstGeom>
          <a:ln w="38100">
            <a:solidFill>
              <a:srgbClr val="022FEC"/>
            </a:solidFill>
          </a:ln>
        </p:spPr>
        <p:txBody>
          <a:bodyPr wrap="square">
            <a:spAutoFit/>
          </a:bodyPr>
          <a:lstStyle/>
          <a:p>
            <a:pPr>
              <a:tabLst>
                <a:tab pos="2236788" algn="l"/>
                <a:tab pos="5287963" algn="l"/>
              </a:tabLst>
            </a:pPr>
            <a:r>
              <a:rPr lang="en-CA" sz="2800" dirty="0">
                <a:solidFill>
                  <a:srgbClr val="3333FF"/>
                </a:solidFill>
              </a:rPr>
              <a:t>%</a:t>
            </a:r>
            <a:r>
              <a:rPr lang="en-CA" sz="2800" dirty="0" smtClean="0">
                <a:solidFill>
                  <a:srgbClr val="3333FF"/>
                </a:solidFill>
              </a:rPr>
              <a:t>transpose(	libname_in=,	libname_out=,</a:t>
            </a:r>
          </a:p>
          <a:p>
            <a:pPr>
              <a:tabLst>
                <a:tab pos="2236788" algn="l"/>
                <a:tab pos="5287963" algn="l"/>
              </a:tabLst>
            </a:pPr>
            <a:r>
              <a:rPr lang="en-CA" sz="2800" dirty="0">
                <a:solidFill>
                  <a:srgbClr val="3333FF"/>
                </a:solidFill>
              </a:rPr>
              <a:t>	</a:t>
            </a:r>
            <a:r>
              <a:rPr lang="en-CA" sz="2800" dirty="0" smtClean="0">
                <a:solidFill>
                  <a:srgbClr val="3333FF"/>
                </a:solidFill>
              </a:rPr>
              <a:t>data=,	out=,</a:t>
            </a:r>
            <a:endParaRPr lang="en-CA" sz="2800" dirty="0">
              <a:solidFill>
                <a:srgbClr val="3333FF"/>
              </a:solidFill>
            </a:endParaRPr>
          </a:p>
          <a:p>
            <a:pPr>
              <a:tabLst>
                <a:tab pos="2236788" algn="l"/>
                <a:tab pos="5287963" algn="l"/>
              </a:tabLst>
            </a:pPr>
            <a:r>
              <a:rPr lang="en-CA" sz="2800" dirty="0" smtClean="0">
                <a:solidFill>
                  <a:srgbClr val="3333FF"/>
                </a:solidFill>
              </a:rPr>
              <a:t>	by=,	prefix=,</a:t>
            </a:r>
          </a:p>
          <a:p>
            <a:pPr>
              <a:tabLst>
                <a:tab pos="2236788" algn="l"/>
                <a:tab pos="5287963" algn="l"/>
              </a:tabLst>
            </a:pPr>
            <a:r>
              <a:rPr lang="en-CA" sz="2800" dirty="0" smtClean="0">
                <a:solidFill>
                  <a:srgbClr val="3333FF"/>
                </a:solidFill>
              </a:rPr>
              <a:t>	var=,	autovars=,</a:t>
            </a:r>
          </a:p>
          <a:p>
            <a:pPr>
              <a:tabLst>
                <a:tab pos="2236788" algn="l"/>
                <a:tab pos="5287963" algn="l"/>
              </a:tabLst>
            </a:pPr>
            <a:r>
              <a:rPr lang="en-CA" sz="2800" dirty="0" smtClean="0">
                <a:solidFill>
                  <a:srgbClr val="3333FF"/>
                </a:solidFill>
              </a:rPr>
              <a:t>	id=,	</a:t>
            </a:r>
            <a:r>
              <a:rPr lang="en-CA" sz="2800" dirty="0" smtClean="0">
                <a:solidFill>
                  <a:srgbClr val="FF0000"/>
                </a:solidFill>
              </a:rPr>
              <a:t>var_first=,</a:t>
            </a:r>
          </a:p>
          <a:p>
            <a:pPr>
              <a:tabLst>
                <a:tab pos="2236788" algn="l"/>
                <a:tab pos="5287963" algn="l"/>
              </a:tabLst>
            </a:pPr>
            <a:r>
              <a:rPr lang="en-CA" sz="2800" dirty="0" smtClean="0">
                <a:solidFill>
                  <a:srgbClr val="3333FF"/>
                </a:solidFill>
              </a:rPr>
              <a:t>	format=,	delimiter=,</a:t>
            </a:r>
          </a:p>
          <a:p>
            <a:pPr>
              <a:tabLst>
                <a:tab pos="2236788" algn="l"/>
                <a:tab pos="5287963" algn="l"/>
              </a:tabLst>
            </a:pPr>
            <a:r>
              <a:rPr lang="en-CA" sz="2800" dirty="0" smtClean="0">
                <a:solidFill>
                  <a:srgbClr val="3333FF"/>
                </a:solidFill>
              </a:rPr>
              <a:t>	copy=,	drop=,</a:t>
            </a:r>
          </a:p>
          <a:p>
            <a:pPr>
              <a:tabLst>
                <a:tab pos="2236788" algn="l"/>
                <a:tab pos="5287963" algn="l"/>
              </a:tabLst>
            </a:pPr>
            <a:r>
              <a:rPr lang="en-CA" sz="2800" dirty="0" smtClean="0">
                <a:solidFill>
                  <a:srgbClr val="3333FF"/>
                </a:solidFill>
              </a:rPr>
              <a:t>	sort</a:t>
            </a:r>
            <a:r>
              <a:rPr lang="en-CA" sz="2800" dirty="0">
                <a:solidFill>
                  <a:srgbClr val="3333FF"/>
                </a:solidFill>
              </a:rPr>
              <a:t>=,	</a:t>
            </a:r>
            <a:r>
              <a:rPr lang="en-CA" sz="2800" dirty="0" err="1">
                <a:solidFill>
                  <a:srgbClr val="3333FF"/>
                </a:solidFill>
              </a:rPr>
              <a:t>sort_options</a:t>
            </a:r>
            <a:r>
              <a:rPr lang="en-CA" sz="2800" dirty="0" smtClean="0">
                <a:solidFill>
                  <a:srgbClr val="3333FF"/>
                </a:solidFill>
              </a:rPr>
              <a:t>=,</a:t>
            </a:r>
          </a:p>
          <a:p>
            <a:pPr>
              <a:tabLst>
                <a:tab pos="2236788" algn="l"/>
                <a:tab pos="5287963" algn="l"/>
              </a:tabLst>
            </a:pPr>
            <a:r>
              <a:rPr lang="en-CA" sz="2800" dirty="0" smtClean="0">
                <a:solidFill>
                  <a:srgbClr val="3333FF"/>
                </a:solidFill>
              </a:rPr>
              <a:t>	guessingrows=)</a:t>
            </a:r>
            <a:endParaRPr lang="en-CA" sz="2800" dirty="0">
              <a:solidFill>
                <a:srgbClr val="3333FF"/>
              </a:solidFill>
            </a:endParaRPr>
          </a:p>
        </p:txBody>
      </p:sp>
    </p:spTree>
    <p:extLst>
      <p:ext uri="{BB962C8B-B14F-4D97-AF65-F5344CB8AC3E}">
        <p14:creationId xmlns:p14="http://schemas.microsoft.com/office/powerpoint/2010/main" val="4019032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8241" y="115293"/>
            <a:ext cx="9144000" cy="455155"/>
          </a:xfrm>
          <a:prstGeom prst="rect">
            <a:avLst/>
          </a:prstGeom>
        </p:spPr>
        <p:txBody>
          <a:bodyPr/>
          <a:lst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a:lstStyle>
          <a:p>
            <a:pPr algn="ctr"/>
            <a:r>
              <a:rPr lang="en-US" sz="3200" dirty="0" smtClean="0">
                <a:solidFill>
                  <a:srgbClr val="B82672"/>
                </a:solidFill>
                <a:ea typeface="ＭＳ Ｐゴシック" pitchFamily="34" charset="-128"/>
              </a:rPr>
              <a:t>the %transpose</a:t>
            </a:r>
            <a:r>
              <a:rPr lang="en-US" sz="3200" dirty="0">
                <a:solidFill>
                  <a:srgbClr val="B82672"/>
                </a:solidFill>
                <a:ea typeface="ＭＳ Ｐゴシック" pitchFamily="34" charset="-128"/>
              </a:rPr>
              <a:t> </a:t>
            </a:r>
            <a:r>
              <a:rPr lang="en-US" sz="3200" dirty="0" smtClean="0">
                <a:solidFill>
                  <a:srgbClr val="B82672"/>
                </a:solidFill>
                <a:ea typeface="ＭＳ Ｐゴシック" pitchFamily="34" charset="-128"/>
              </a:rPr>
              <a:t>macro's features</a:t>
            </a:r>
          </a:p>
        </p:txBody>
      </p:sp>
      <p:sp>
        <p:nvSpPr>
          <p:cNvPr id="6" name="Rectangle 5"/>
          <p:cNvSpPr/>
          <p:nvPr/>
        </p:nvSpPr>
        <p:spPr>
          <a:xfrm>
            <a:off x="-8241" y="674145"/>
            <a:ext cx="9143999" cy="1431161"/>
          </a:xfrm>
          <a:prstGeom prst="rect">
            <a:avLst/>
          </a:prstGeom>
          <a:solidFill>
            <a:schemeClr val="bg1"/>
          </a:solidFill>
        </p:spPr>
        <p:txBody>
          <a:bodyPr wrap="square">
            <a:spAutoFit/>
          </a:bodyPr>
          <a:lstStyle/>
          <a:p>
            <a:pPr algn="ctr">
              <a:lnSpc>
                <a:spcPts val="1800"/>
              </a:lnSpc>
            </a:pPr>
            <a:r>
              <a:rPr lang="en-US" sz="2800" dirty="0" smtClean="0">
                <a:solidFill>
                  <a:srgbClr val="D31145"/>
                </a:solidFill>
              </a:rPr>
              <a:t>parameter: </a:t>
            </a:r>
            <a:r>
              <a:rPr lang="en-US" sz="2800" dirty="0" err="1" smtClean="0">
                <a:solidFill>
                  <a:srgbClr val="3333FF"/>
                </a:solidFill>
              </a:rPr>
              <a:t>var_first</a:t>
            </a:r>
            <a:endParaRPr lang="en-US" sz="2800" dirty="0">
              <a:solidFill>
                <a:srgbClr val="3333FF"/>
              </a:solidFill>
            </a:endParaRPr>
          </a:p>
          <a:p>
            <a:pPr algn="ctr">
              <a:spcBef>
                <a:spcPts val="0"/>
              </a:spcBef>
            </a:pPr>
            <a:r>
              <a:rPr lang="en-US" sz="2400" dirty="0" smtClean="0">
                <a:solidFill>
                  <a:srgbClr val="D31145"/>
                </a:solidFill>
              </a:rPr>
              <a:t>determines which is named first in transposed variables:</a:t>
            </a:r>
          </a:p>
          <a:p>
            <a:pPr algn="ctr">
              <a:spcBef>
                <a:spcPts val="0"/>
              </a:spcBef>
            </a:pPr>
            <a:r>
              <a:rPr lang="en-US" sz="2400" dirty="0" smtClean="0">
                <a:solidFill>
                  <a:srgbClr val="D31145"/>
                </a:solidFill>
              </a:rPr>
              <a:t>YES: prefix var </a:t>
            </a:r>
            <a:r>
              <a:rPr lang="en-US" sz="2400" i="1" dirty="0" smtClean="0">
                <a:solidFill>
                  <a:srgbClr val="D31145"/>
                </a:solidFill>
              </a:rPr>
              <a:t>name</a:t>
            </a:r>
            <a:r>
              <a:rPr lang="en-US" sz="2400" dirty="0" smtClean="0">
                <a:solidFill>
                  <a:srgbClr val="D31145"/>
                </a:solidFill>
              </a:rPr>
              <a:t> delimiter id </a:t>
            </a:r>
            <a:r>
              <a:rPr lang="en-US" sz="2400" i="1" dirty="0" smtClean="0">
                <a:solidFill>
                  <a:srgbClr val="D31145"/>
                </a:solidFill>
              </a:rPr>
              <a:t>value</a:t>
            </a:r>
          </a:p>
          <a:p>
            <a:pPr algn="ctr">
              <a:spcBef>
                <a:spcPts val="0"/>
              </a:spcBef>
            </a:pPr>
            <a:r>
              <a:rPr lang="en-US" sz="2400" dirty="0" smtClean="0">
                <a:solidFill>
                  <a:srgbClr val="3333FF"/>
                </a:solidFill>
              </a:rPr>
              <a:t>NO</a:t>
            </a:r>
            <a:r>
              <a:rPr lang="en-US" sz="2400" dirty="0" smtClean="0">
                <a:solidFill>
                  <a:srgbClr val="D31145"/>
                </a:solidFill>
              </a:rPr>
              <a:t>:  prefix</a:t>
            </a:r>
            <a:r>
              <a:rPr lang="en-US" sz="2400" dirty="0" smtClean="0">
                <a:solidFill>
                  <a:srgbClr val="33289C"/>
                </a:solidFill>
              </a:rPr>
              <a:t> </a:t>
            </a:r>
            <a:r>
              <a:rPr lang="en-US" sz="2400" dirty="0" smtClean="0">
                <a:solidFill>
                  <a:srgbClr val="3333FF"/>
                </a:solidFill>
              </a:rPr>
              <a:t>id</a:t>
            </a:r>
            <a:r>
              <a:rPr lang="en-US" sz="2400" dirty="0" smtClean="0">
                <a:solidFill>
                  <a:srgbClr val="D31145"/>
                </a:solidFill>
              </a:rPr>
              <a:t> </a:t>
            </a:r>
            <a:r>
              <a:rPr lang="en-US" sz="2400" i="1" dirty="0" smtClean="0">
                <a:solidFill>
                  <a:srgbClr val="3333FF"/>
                </a:solidFill>
              </a:rPr>
              <a:t>value</a:t>
            </a:r>
            <a:r>
              <a:rPr lang="en-US" sz="2400" dirty="0" smtClean="0">
                <a:solidFill>
                  <a:srgbClr val="D31145"/>
                </a:solidFill>
              </a:rPr>
              <a:t> delimiter </a:t>
            </a:r>
            <a:r>
              <a:rPr lang="en-US" sz="2400" dirty="0" smtClean="0">
                <a:solidFill>
                  <a:srgbClr val="3333FF"/>
                </a:solidFill>
              </a:rPr>
              <a:t>var</a:t>
            </a:r>
            <a:r>
              <a:rPr lang="en-US" sz="2400" dirty="0" smtClean="0">
                <a:solidFill>
                  <a:srgbClr val="D31145"/>
                </a:solidFill>
              </a:rPr>
              <a:t> </a:t>
            </a:r>
            <a:r>
              <a:rPr lang="en-US" sz="2400" i="1" dirty="0" smtClean="0">
                <a:solidFill>
                  <a:srgbClr val="3333FF"/>
                </a:solidFill>
              </a:rPr>
              <a:t>name</a:t>
            </a:r>
          </a:p>
        </p:txBody>
      </p:sp>
      <p:sp>
        <p:nvSpPr>
          <p:cNvPr id="2" name="Curved Up Arrow 1"/>
          <p:cNvSpPr/>
          <p:nvPr/>
        </p:nvSpPr>
        <p:spPr bwMode="auto">
          <a:xfrm rot="1206147">
            <a:off x="4378812" y="1704540"/>
            <a:ext cx="1843030" cy="767505"/>
          </a:xfrm>
          <a:prstGeom prst="curvedUpArrow">
            <a:avLst>
              <a:gd name="adj1" fmla="val 25000"/>
              <a:gd name="adj2" fmla="val 50000"/>
              <a:gd name="adj3" fmla="val 41666"/>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smtClean="0">
              <a:ln>
                <a:noFill/>
              </a:ln>
              <a:solidFill>
                <a:srgbClr val="292929"/>
              </a:solidFill>
              <a:effectLst/>
              <a:latin typeface="Arial" charset="0"/>
            </a:endParaRPr>
          </a:p>
        </p:txBody>
      </p:sp>
      <p:sp>
        <p:nvSpPr>
          <p:cNvPr id="8" name="Curved Up Arrow 7"/>
          <p:cNvSpPr/>
          <p:nvPr/>
        </p:nvSpPr>
        <p:spPr bwMode="auto">
          <a:xfrm rot="9993400">
            <a:off x="4188938" y="850684"/>
            <a:ext cx="2026507" cy="755694"/>
          </a:xfrm>
          <a:prstGeom prst="curvedUpArrow">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smtClean="0">
              <a:ln>
                <a:noFill/>
              </a:ln>
              <a:solidFill>
                <a:srgbClr val="292929"/>
              </a:solidFill>
              <a:effectLst/>
              <a:latin typeface="Arial" charset="0"/>
            </a:endParaRPr>
          </a:p>
        </p:txBody>
      </p:sp>
      <p:sp>
        <p:nvSpPr>
          <p:cNvPr id="9" name="Rectangle 8"/>
          <p:cNvSpPr/>
          <p:nvPr/>
        </p:nvSpPr>
        <p:spPr>
          <a:xfrm>
            <a:off x="72076" y="2081885"/>
            <a:ext cx="8989541" cy="3970318"/>
          </a:xfrm>
          <a:prstGeom prst="rect">
            <a:avLst/>
          </a:prstGeom>
          <a:ln w="38100">
            <a:solidFill>
              <a:srgbClr val="022FEC"/>
            </a:solidFill>
          </a:ln>
        </p:spPr>
        <p:txBody>
          <a:bodyPr wrap="square">
            <a:spAutoFit/>
          </a:bodyPr>
          <a:lstStyle/>
          <a:p>
            <a:pPr>
              <a:tabLst>
                <a:tab pos="2236788" algn="l"/>
                <a:tab pos="5287963" algn="l"/>
              </a:tabLst>
            </a:pPr>
            <a:r>
              <a:rPr lang="en-CA" sz="2800" dirty="0">
                <a:solidFill>
                  <a:srgbClr val="3333FF"/>
                </a:solidFill>
              </a:rPr>
              <a:t>%</a:t>
            </a:r>
            <a:r>
              <a:rPr lang="en-CA" sz="2800" dirty="0" smtClean="0">
                <a:solidFill>
                  <a:srgbClr val="3333FF"/>
                </a:solidFill>
              </a:rPr>
              <a:t>transpose(	libname_in=,	libname_out=,</a:t>
            </a:r>
          </a:p>
          <a:p>
            <a:pPr>
              <a:tabLst>
                <a:tab pos="2236788" algn="l"/>
                <a:tab pos="5287963" algn="l"/>
              </a:tabLst>
            </a:pPr>
            <a:r>
              <a:rPr lang="en-CA" sz="2800" dirty="0">
                <a:solidFill>
                  <a:srgbClr val="3333FF"/>
                </a:solidFill>
              </a:rPr>
              <a:t>	</a:t>
            </a:r>
            <a:r>
              <a:rPr lang="en-CA" sz="2800" dirty="0" smtClean="0">
                <a:solidFill>
                  <a:srgbClr val="3333FF"/>
                </a:solidFill>
              </a:rPr>
              <a:t>data=,	out=,</a:t>
            </a:r>
            <a:endParaRPr lang="en-CA" sz="2800" dirty="0">
              <a:solidFill>
                <a:srgbClr val="3333FF"/>
              </a:solidFill>
            </a:endParaRPr>
          </a:p>
          <a:p>
            <a:pPr>
              <a:tabLst>
                <a:tab pos="2236788" algn="l"/>
                <a:tab pos="5287963" algn="l"/>
              </a:tabLst>
            </a:pPr>
            <a:r>
              <a:rPr lang="en-CA" sz="2800" dirty="0" smtClean="0">
                <a:solidFill>
                  <a:srgbClr val="3333FF"/>
                </a:solidFill>
              </a:rPr>
              <a:t>	by=,	prefix=,</a:t>
            </a:r>
          </a:p>
          <a:p>
            <a:pPr>
              <a:tabLst>
                <a:tab pos="2236788" algn="l"/>
                <a:tab pos="5287963" algn="l"/>
              </a:tabLst>
            </a:pPr>
            <a:r>
              <a:rPr lang="en-CA" sz="2800" dirty="0" smtClean="0">
                <a:solidFill>
                  <a:srgbClr val="3333FF"/>
                </a:solidFill>
              </a:rPr>
              <a:t>	var=,	autovars=,</a:t>
            </a:r>
          </a:p>
          <a:p>
            <a:pPr>
              <a:tabLst>
                <a:tab pos="2236788" algn="l"/>
                <a:tab pos="5287963" algn="l"/>
              </a:tabLst>
            </a:pPr>
            <a:r>
              <a:rPr lang="en-CA" sz="2800" dirty="0" smtClean="0">
                <a:solidFill>
                  <a:srgbClr val="3333FF"/>
                </a:solidFill>
              </a:rPr>
              <a:t>	id=,	</a:t>
            </a:r>
            <a:r>
              <a:rPr lang="en-CA" sz="2800" dirty="0" smtClean="0">
                <a:solidFill>
                  <a:srgbClr val="FF0000"/>
                </a:solidFill>
              </a:rPr>
              <a:t>var_first=,</a:t>
            </a:r>
          </a:p>
          <a:p>
            <a:pPr>
              <a:tabLst>
                <a:tab pos="2236788" algn="l"/>
                <a:tab pos="5287963" algn="l"/>
              </a:tabLst>
            </a:pPr>
            <a:r>
              <a:rPr lang="en-CA" sz="2800" dirty="0" smtClean="0">
                <a:solidFill>
                  <a:srgbClr val="3333FF"/>
                </a:solidFill>
              </a:rPr>
              <a:t>	format=,	delimiter=,</a:t>
            </a:r>
          </a:p>
          <a:p>
            <a:pPr>
              <a:tabLst>
                <a:tab pos="2236788" algn="l"/>
                <a:tab pos="5287963" algn="l"/>
              </a:tabLst>
            </a:pPr>
            <a:r>
              <a:rPr lang="en-CA" sz="2800" dirty="0" smtClean="0">
                <a:solidFill>
                  <a:srgbClr val="3333FF"/>
                </a:solidFill>
              </a:rPr>
              <a:t>	copy=,	drop=,</a:t>
            </a:r>
          </a:p>
          <a:p>
            <a:pPr>
              <a:tabLst>
                <a:tab pos="2236788" algn="l"/>
                <a:tab pos="5287963" algn="l"/>
              </a:tabLst>
            </a:pPr>
            <a:r>
              <a:rPr lang="en-CA" sz="2800" dirty="0" smtClean="0">
                <a:solidFill>
                  <a:srgbClr val="3333FF"/>
                </a:solidFill>
              </a:rPr>
              <a:t>	sort</a:t>
            </a:r>
            <a:r>
              <a:rPr lang="en-CA" sz="2800" dirty="0">
                <a:solidFill>
                  <a:srgbClr val="3333FF"/>
                </a:solidFill>
              </a:rPr>
              <a:t>=,	</a:t>
            </a:r>
            <a:r>
              <a:rPr lang="en-CA" sz="2800" dirty="0" err="1">
                <a:solidFill>
                  <a:srgbClr val="3333FF"/>
                </a:solidFill>
              </a:rPr>
              <a:t>sort_options</a:t>
            </a:r>
            <a:r>
              <a:rPr lang="en-CA" sz="2800" dirty="0" smtClean="0">
                <a:solidFill>
                  <a:srgbClr val="3333FF"/>
                </a:solidFill>
              </a:rPr>
              <a:t>=,</a:t>
            </a:r>
          </a:p>
          <a:p>
            <a:pPr>
              <a:tabLst>
                <a:tab pos="2236788" algn="l"/>
                <a:tab pos="5287963" algn="l"/>
              </a:tabLst>
            </a:pPr>
            <a:r>
              <a:rPr lang="en-CA" sz="2800" dirty="0" smtClean="0">
                <a:solidFill>
                  <a:srgbClr val="3333FF"/>
                </a:solidFill>
              </a:rPr>
              <a:t>	guessingrows=)</a:t>
            </a:r>
            <a:endParaRPr lang="en-CA" sz="2800" dirty="0">
              <a:solidFill>
                <a:srgbClr val="3333FF"/>
              </a:solidFill>
            </a:endParaRPr>
          </a:p>
        </p:txBody>
      </p:sp>
    </p:spTree>
    <p:extLst>
      <p:ext uri="{BB962C8B-B14F-4D97-AF65-F5344CB8AC3E}">
        <p14:creationId xmlns:p14="http://schemas.microsoft.com/office/powerpoint/2010/main" val="3013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2" end="2"/>
                                            </p:txEl>
                                          </p:spTgt>
                                        </p:tgtEl>
                                        <p:attrNameLst>
                                          <p:attrName>style.opacity</p:attrName>
                                        </p:attrNameLst>
                                      </p:cBhvr>
                                      <p:to>
                                        <p:strVal val="0.25"/>
                                      </p:to>
                                    </p:set>
                                    <p:animEffect filter="image" prLst="opacity: 0.25">
                                      <p:cBhvr rctx="IE">
                                        <p:cTn id="7"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241" y="637074"/>
            <a:ext cx="9143999" cy="718145"/>
          </a:xfrm>
          <a:prstGeom prst="rect">
            <a:avLst/>
          </a:prstGeom>
          <a:solidFill>
            <a:schemeClr val="bg1"/>
          </a:solidFill>
        </p:spPr>
        <p:txBody>
          <a:bodyPr wrap="square">
            <a:spAutoFit/>
          </a:bodyPr>
          <a:lstStyle/>
          <a:p>
            <a:pPr algn="ctr">
              <a:lnSpc>
                <a:spcPts val="2000"/>
              </a:lnSpc>
            </a:pPr>
            <a:r>
              <a:rPr lang="en-US" sz="2800" dirty="0" smtClean="0">
                <a:solidFill>
                  <a:srgbClr val="D31145"/>
                </a:solidFill>
              </a:rPr>
              <a:t>parameter: </a:t>
            </a:r>
            <a:r>
              <a:rPr lang="en-US" sz="2800" dirty="0" smtClean="0">
                <a:solidFill>
                  <a:srgbClr val="3333FF"/>
                </a:solidFill>
              </a:rPr>
              <a:t>sort</a:t>
            </a:r>
            <a:endParaRPr lang="en-US" sz="2800" dirty="0">
              <a:solidFill>
                <a:srgbClr val="3333FF"/>
              </a:solidFill>
            </a:endParaRPr>
          </a:p>
          <a:p>
            <a:pPr algn="ctr">
              <a:spcBef>
                <a:spcPts val="0"/>
              </a:spcBef>
            </a:pPr>
            <a:r>
              <a:rPr lang="en-US" sz="2400" dirty="0" smtClean="0">
                <a:solidFill>
                  <a:srgbClr val="D31145"/>
                </a:solidFill>
              </a:rPr>
              <a:t>whether the input dataset should be sorted (YES or NO): </a:t>
            </a:r>
          </a:p>
        </p:txBody>
      </p:sp>
      <p:sp>
        <p:nvSpPr>
          <p:cNvPr id="7" name="Title 3"/>
          <p:cNvSpPr txBox="1">
            <a:spLocks/>
          </p:cNvSpPr>
          <p:nvPr/>
        </p:nvSpPr>
        <p:spPr>
          <a:xfrm>
            <a:off x="-8241" y="78222"/>
            <a:ext cx="9144000" cy="455155"/>
          </a:xfrm>
          <a:prstGeom prst="rect">
            <a:avLst/>
          </a:prstGeom>
        </p:spPr>
        <p:txBody>
          <a:bodyPr/>
          <a:lst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a:lstStyle>
          <a:p>
            <a:pPr algn="ctr"/>
            <a:r>
              <a:rPr lang="en-US" sz="3200" dirty="0" smtClean="0">
                <a:solidFill>
                  <a:srgbClr val="B82672"/>
                </a:solidFill>
                <a:ea typeface="ＭＳ Ｐゴシック" pitchFamily="34" charset="-128"/>
              </a:rPr>
              <a:t>the %transpose macro's features</a:t>
            </a:r>
          </a:p>
        </p:txBody>
      </p:sp>
      <p:sp>
        <p:nvSpPr>
          <p:cNvPr id="10" name="Rectangle 9"/>
          <p:cNvSpPr/>
          <p:nvPr/>
        </p:nvSpPr>
        <p:spPr>
          <a:xfrm>
            <a:off x="72076" y="2081885"/>
            <a:ext cx="8989541" cy="3970318"/>
          </a:xfrm>
          <a:prstGeom prst="rect">
            <a:avLst/>
          </a:prstGeom>
          <a:ln w="38100">
            <a:solidFill>
              <a:srgbClr val="022FEC"/>
            </a:solidFill>
          </a:ln>
        </p:spPr>
        <p:txBody>
          <a:bodyPr wrap="square">
            <a:spAutoFit/>
          </a:bodyPr>
          <a:lstStyle/>
          <a:p>
            <a:pPr>
              <a:tabLst>
                <a:tab pos="2236788" algn="l"/>
                <a:tab pos="5287963" algn="l"/>
              </a:tabLst>
            </a:pPr>
            <a:r>
              <a:rPr lang="en-CA" sz="2800" dirty="0">
                <a:solidFill>
                  <a:srgbClr val="3333FF"/>
                </a:solidFill>
              </a:rPr>
              <a:t>%</a:t>
            </a:r>
            <a:r>
              <a:rPr lang="en-CA" sz="2800" dirty="0" smtClean="0">
                <a:solidFill>
                  <a:srgbClr val="3333FF"/>
                </a:solidFill>
              </a:rPr>
              <a:t>transpose(	libname_in=,	libname_out=,</a:t>
            </a:r>
          </a:p>
          <a:p>
            <a:pPr>
              <a:tabLst>
                <a:tab pos="2236788" algn="l"/>
                <a:tab pos="5287963" algn="l"/>
              </a:tabLst>
            </a:pPr>
            <a:r>
              <a:rPr lang="en-CA" sz="2800" dirty="0">
                <a:solidFill>
                  <a:srgbClr val="3333FF"/>
                </a:solidFill>
              </a:rPr>
              <a:t>	</a:t>
            </a:r>
            <a:r>
              <a:rPr lang="en-CA" sz="2800" dirty="0" smtClean="0">
                <a:solidFill>
                  <a:srgbClr val="3333FF"/>
                </a:solidFill>
              </a:rPr>
              <a:t>data=,	out=,</a:t>
            </a:r>
            <a:endParaRPr lang="en-CA" sz="2800" dirty="0">
              <a:solidFill>
                <a:srgbClr val="3333FF"/>
              </a:solidFill>
            </a:endParaRPr>
          </a:p>
          <a:p>
            <a:pPr>
              <a:tabLst>
                <a:tab pos="2236788" algn="l"/>
                <a:tab pos="5287963" algn="l"/>
              </a:tabLst>
            </a:pPr>
            <a:r>
              <a:rPr lang="en-CA" sz="2800" dirty="0" smtClean="0">
                <a:solidFill>
                  <a:srgbClr val="3333FF"/>
                </a:solidFill>
              </a:rPr>
              <a:t>	by=,	prefix=,</a:t>
            </a:r>
          </a:p>
          <a:p>
            <a:pPr>
              <a:tabLst>
                <a:tab pos="2236788" algn="l"/>
                <a:tab pos="5287963" algn="l"/>
              </a:tabLst>
            </a:pPr>
            <a:r>
              <a:rPr lang="en-CA" sz="2800" dirty="0" smtClean="0">
                <a:solidFill>
                  <a:srgbClr val="3333FF"/>
                </a:solidFill>
              </a:rPr>
              <a:t>	var=,	autovars=,</a:t>
            </a:r>
          </a:p>
          <a:p>
            <a:pPr>
              <a:tabLst>
                <a:tab pos="2236788" algn="l"/>
                <a:tab pos="5287963" algn="l"/>
              </a:tabLst>
            </a:pPr>
            <a:r>
              <a:rPr lang="en-CA" sz="2800" dirty="0" smtClean="0">
                <a:solidFill>
                  <a:srgbClr val="3333FF"/>
                </a:solidFill>
              </a:rPr>
              <a:t>	id=,	var_first=,</a:t>
            </a:r>
          </a:p>
          <a:p>
            <a:pPr>
              <a:tabLst>
                <a:tab pos="2236788" algn="l"/>
                <a:tab pos="5287963" algn="l"/>
              </a:tabLst>
            </a:pPr>
            <a:r>
              <a:rPr lang="en-CA" sz="2800" dirty="0" smtClean="0">
                <a:solidFill>
                  <a:srgbClr val="3333FF"/>
                </a:solidFill>
              </a:rPr>
              <a:t>	format=,	delimiter=,</a:t>
            </a:r>
          </a:p>
          <a:p>
            <a:pPr>
              <a:tabLst>
                <a:tab pos="2236788" algn="l"/>
                <a:tab pos="5287963" algn="l"/>
              </a:tabLst>
            </a:pPr>
            <a:r>
              <a:rPr lang="en-CA" sz="2800" dirty="0" smtClean="0">
                <a:solidFill>
                  <a:srgbClr val="3333FF"/>
                </a:solidFill>
              </a:rPr>
              <a:t>	copy=,	drop=,</a:t>
            </a:r>
          </a:p>
          <a:p>
            <a:pPr>
              <a:tabLst>
                <a:tab pos="2236788" algn="l"/>
                <a:tab pos="5287963" algn="l"/>
              </a:tabLst>
            </a:pPr>
            <a:r>
              <a:rPr lang="en-CA" sz="2800" dirty="0" smtClean="0">
                <a:solidFill>
                  <a:srgbClr val="3333FF"/>
                </a:solidFill>
              </a:rPr>
              <a:t>	</a:t>
            </a:r>
            <a:r>
              <a:rPr lang="en-CA" sz="2800" dirty="0" smtClean="0">
                <a:solidFill>
                  <a:srgbClr val="FF0000"/>
                </a:solidFill>
              </a:rPr>
              <a:t>sort</a:t>
            </a:r>
            <a:r>
              <a:rPr lang="en-CA" sz="2800" dirty="0">
                <a:solidFill>
                  <a:srgbClr val="FF0000"/>
                </a:solidFill>
              </a:rPr>
              <a:t>=,</a:t>
            </a:r>
            <a:r>
              <a:rPr lang="en-CA" sz="2800" dirty="0">
                <a:solidFill>
                  <a:srgbClr val="3333FF"/>
                </a:solidFill>
              </a:rPr>
              <a:t>	</a:t>
            </a:r>
            <a:r>
              <a:rPr lang="en-CA" sz="2800" dirty="0" err="1">
                <a:solidFill>
                  <a:srgbClr val="3333FF"/>
                </a:solidFill>
              </a:rPr>
              <a:t>sort_options</a:t>
            </a:r>
            <a:r>
              <a:rPr lang="en-CA" sz="2800" dirty="0" smtClean="0">
                <a:solidFill>
                  <a:srgbClr val="3333FF"/>
                </a:solidFill>
              </a:rPr>
              <a:t>=,</a:t>
            </a:r>
          </a:p>
          <a:p>
            <a:pPr>
              <a:tabLst>
                <a:tab pos="2236788" algn="l"/>
                <a:tab pos="5287963" algn="l"/>
              </a:tabLst>
            </a:pPr>
            <a:r>
              <a:rPr lang="en-CA" sz="2800" dirty="0" smtClean="0">
                <a:solidFill>
                  <a:srgbClr val="3333FF"/>
                </a:solidFill>
              </a:rPr>
              <a:t>	guessingrows=)</a:t>
            </a:r>
            <a:endParaRPr lang="en-CA" sz="2800" dirty="0">
              <a:solidFill>
                <a:srgbClr val="3333FF"/>
              </a:solidFill>
            </a:endParaRPr>
          </a:p>
        </p:txBody>
      </p:sp>
      <p:sp>
        <p:nvSpPr>
          <p:cNvPr id="6" name="Rounded Rectangle 5"/>
          <p:cNvSpPr/>
          <p:nvPr/>
        </p:nvSpPr>
        <p:spPr bwMode="auto">
          <a:xfrm>
            <a:off x="140040" y="3184160"/>
            <a:ext cx="8932213" cy="1350805"/>
          </a:xfrm>
          <a:prstGeom prst="roundRect">
            <a:avLst/>
          </a:prstGeom>
          <a:solidFill>
            <a:srgbClr val="B8267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dirty="0" smtClean="0">
              <a:ln>
                <a:noFill/>
              </a:ln>
              <a:solidFill>
                <a:schemeClr val="bg1"/>
              </a:solidFill>
              <a:effectLst/>
              <a:latin typeface="Arial" charset="0"/>
            </a:endParaRPr>
          </a:p>
        </p:txBody>
      </p:sp>
      <p:sp>
        <p:nvSpPr>
          <p:cNvPr id="9" name="Rectangle 8"/>
          <p:cNvSpPr/>
          <p:nvPr/>
        </p:nvSpPr>
        <p:spPr>
          <a:xfrm>
            <a:off x="140040" y="3206176"/>
            <a:ext cx="8921577" cy="1200329"/>
          </a:xfrm>
          <a:prstGeom prst="rect">
            <a:avLst/>
          </a:prstGeom>
          <a:solidFill>
            <a:schemeClr val="bg1">
              <a:alpha val="0"/>
            </a:schemeClr>
          </a:solidFill>
          <a:ln w="41275">
            <a:noFill/>
          </a:ln>
        </p:spPr>
        <p:txBody>
          <a:bodyPr wrap="square">
            <a:spAutoFit/>
          </a:bodyPr>
          <a:lstStyle/>
          <a:p>
            <a:pPr algn="ctr"/>
            <a:r>
              <a:rPr lang="en-US" sz="2400" dirty="0" smtClean="0">
                <a:solidFill>
                  <a:schemeClr val="bg1"/>
                </a:solidFill>
              </a:rPr>
              <a:t>* * * * * * F E A T U R E * * * * * *</a:t>
            </a:r>
          </a:p>
          <a:p>
            <a:pPr algn="ctr"/>
            <a:r>
              <a:rPr lang="en-US" sz="2400" dirty="0" smtClean="0">
                <a:solidFill>
                  <a:schemeClr val="bg1"/>
                </a:solidFill>
              </a:rPr>
              <a:t>If set to YES this parameter will ensure that</a:t>
            </a:r>
          </a:p>
          <a:p>
            <a:pPr algn="ctr"/>
            <a:r>
              <a:rPr lang="en-US" sz="2400" dirty="0" smtClean="0">
                <a:solidFill>
                  <a:schemeClr val="bg1"/>
                </a:solidFill>
              </a:rPr>
              <a:t>your data are automatically presorted</a:t>
            </a:r>
          </a:p>
        </p:txBody>
      </p:sp>
    </p:spTree>
    <p:extLst>
      <p:ext uri="{BB962C8B-B14F-4D97-AF65-F5344CB8AC3E}">
        <p14:creationId xmlns:p14="http://schemas.microsoft.com/office/powerpoint/2010/main" val="1070870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6"/>
          <p:cNvSpPr>
            <a:spLocks noChangeArrowheads="1"/>
          </p:cNvSpPr>
          <p:nvPr/>
        </p:nvSpPr>
        <p:spPr bwMode="auto">
          <a:xfrm>
            <a:off x="1134525" y="2232954"/>
            <a:ext cx="7181574" cy="819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3000"/>
              </a:lnSpc>
              <a:buSzPct val="150000"/>
              <a:buFont typeface="Symbol" pitchFamily="18" charset="2"/>
              <a:buNone/>
            </a:pPr>
            <a:r>
              <a:rPr lang="en-GB" sz="2800" dirty="0" smtClean="0">
                <a:solidFill>
                  <a:srgbClr val="3333FF"/>
                </a:solidFill>
              </a:rPr>
              <a:t>run proc sort before another proc only to discover that the file hadn't been sorted?</a:t>
            </a:r>
            <a:endParaRPr lang="en-GB" sz="2800" dirty="0">
              <a:solidFill>
                <a:srgbClr val="3333FF"/>
              </a:solidFill>
            </a:endParaRPr>
          </a:p>
        </p:txBody>
      </p:sp>
      <p:sp>
        <p:nvSpPr>
          <p:cNvPr id="5" name="Rectangle 27"/>
          <p:cNvSpPr>
            <a:spLocks noChangeArrowheads="1"/>
          </p:cNvSpPr>
          <p:nvPr/>
        </p:nvSpPr>
        <p:spPr bwMode="auto">
          <a:xfrm>
            <a:off x="1133280" y="1323441"/>
            <a:ext cx="7182819" cy="782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3000"/>
              </a:lnSpc>
              <a:buSzPct val="150000"/>
              <a:buFont typeface="Symbol" pitchFamily="18" charset="2"/>
              <a:buNone/>
            </a:pPr>
            <a:r>
              <a:rPr lang="en-GB" sz="2800" dirty="0" smtClean="0">
                <a:solidFill>
                  <a:srgbClr val="3333FF"/>
                </a:solidFill>
              </a:rPr>
              <a:t>forgotten to run proc sort before running another proc that required sorted data?</a:t>
            </a:r>
          </a:p>
        </p:txBody>
      </p:sp>
      <p:sp>
        <p:nvSpPr>
          <p:cNvPr id="7" name="Oval 28"/>
          <p:cNvSpPr>
            <a:spLocks noChangeArrowheads="1"/>
          </p:cNvSpPr>
          <p:nvPr/>
        </p:nvSpPr>
        <p:spPr bwMode="auto">
          <a:xfrm>
            <a:off x="602586" y="2388960"/>
            <a:ext cx="371475" cy="381000"/>
          </a:xfrm>
          <a:prstGeom prst="ellipse">
            <a:avLst/>
          </a:prstGeom>
          <a:solidFill>
            <a:srgbClr val="2F258E"/>
          </a:solidFill>
          <a:ln w="38100" algn="ctr">
            <a:solidFill>
              <a:srgbClr val="022FEC"/>
            </a:solidFill>
            <a:round/>
            <a:headEnd/>
            <a:tailEnd type="none" w="lg" len="lg"/>
          </a:ln>
          <a:effectLst/>
          <a:extLst/>
        </p:spPr>
        <p:txBody>
          <a:bodyPr lIns="90488" tIns="44450" rIns="90488" bIns="44450" anchor="ctr">
            <a:spAutoFit/>
          </a:bodyPr>
          <a:lstStyle/>
          <a:p>
            <a:endParaRPr lang="en-US" dirty="0"/>
          </a:p>
        </p:txBody>
      </p:sp>
      <p:sp>
        <p:nvSpPr>
          <p:cNvPr id="8" name="Oval 29"/>
          <p:cNvSpPr>
            <a:spLocks noChangeArrowheads="1"/>
          </p:cNvSpPr>
          <p:nvPr/>
        </p:nvSpPr>
        <p:spPr bwMode="auto">
          <a:xfrm>
            <a:off x="602586" y="1475562"/>
            <a:ext cx="371475" cy="381000"/>
          </a:xfrm>
          <a:prstGeom prst="ellipse">
            <a:avLst/>
          </a:prstGeom>
          <a:solidFill>
            <a:srgbClr val="2F258E"/>
          </a:solidFill>
          <a:ln w="38100" algn="ctr">
            <a:solidFill>
              <a:srgbClr val="022FEC"/>
            </a:solidFill>
            <a:round/>
            <a:headEnd/>
            <a:tailEnd type="none" w="lg" len="lg"/>
          </a:ln>
          <a:effectLst/>
          <a:extLst/>
        </p:spPr>
        <p:txBody>
          <a:bodyPr lIns="90488" tIns="44450" rIns="90488" bIns="44450" anchor="ctr">
            <a:spAutoFit/>
          </a:bodyPr>
          <a:lstStyle/>
          <a:p>
            <a:endParaRPr lang="en-US" dirty="0"/>
          </a:p>
        </p:txBody>
      </p:sp>
      <p:sp>
        <p:nvSpPr>
          <p:cNvPr id="13" name="Rectangle 34"/>
          <p:cNvSpPr>
            <a:spLocks noChangeArrowheads="1"/>
          </p:cNvSpPr>
          <p:nvPr/>
        </p:nvSpPr>
        <p:spPr bwMode="auto">
          <a:xfrm>
            <a:off x="1134524" y="4738483"/>
            <a:ext cx="7515206" cy="753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3000"/>
              </a:lnSpc>
              <a:buSzPct val="150000"/>
              <a:buFont typeface="Symbol" pitchFamily="18" charset="2"/>
              <a:buNone/>
            </a:pPr>
            <a:r>
              <a:rPr lang="en-GB" sz="2800" dirty="0" smtClean="0">
                <a:solidFill>
                  <a:srgbClr val="3333FF"/>
                </a:solidFill>
              </a:rPr>
              <a:t>run proc sort but didn't include the noequals option?</a:t>
            </a:r>
            <a:endParaRPr lang="en-GB" sz="2800" dirty="0">
              <a:solidFill>
                <a:srgbClr val="3333FF"/>
              </a:solidFill>
            </a:endParaRPr>
          </a:p>
        </p:txBody>
      </p:sp>
      <p:sp>
        <p:nvSpPr>
          <p:cNvPr id="14" name="Oval 35"/>
          <p:cNvSpPr>
            <a:spLocks noChangeArrowheads="1"/>
          </p:cNvSpPr>
          <p:nvPr/>
        </p:nvSpPr>
        <p:spPr bwMode="auto">
          <a:xfrm>
            <a:off x="597823" y="4898591"/>
            <a:ext cx="371475" cy="381000"/>
          </a:xfrm>
          <a:prstGeom prst="ellipse">
            <a:avLst/>
          </a:prstGeom>
          <a:solidFill>
            <a:srgbClr val="2F258E"/>
          </a:solidFill>
          <a:ln w="38100" algn="ctr">
            <a:solidFill>
              <a:srgbClr val="022FEC"/>
            </a:solidFill>
            <a:round/>
            <a:headEnd/>
            <a:tailEnd type="none" w="lg" len="lg"/>
          </a:ln>
          <a:effectLst/>
          <a:extLst/>
        </p:spPr>
        <p:txBody>
          <a:bodyPr lIns="90488" tIns="44450" rIns="90488" bIns="44450" anchor="ctr">
            <a:spAutoFit/>
          </a:bodyPr>
          <a:lstStyle/>
          <a:p>
            <a:endParaRPr lang="en-US" dirty="0"/>
          </a:p>
        </p:txBody>
      </p:sp>
      <p:sp>
        <p:nvSpPr>
          <p:cNvPr id="12" name="Title 3"/>
          <p:cNvSpPr txBox="1">
            <a:spLocks/>
          </p:cNvSpPr>
          <p:nvPr/>
        </p:nvSpPr>
        <p:spPr>
          <a:xfrm>
            <a:off x="-8241" y="201792"/>
            <a:ext cx="9144000" cy="589038"/>
          </a:xfrm>
          <a:prstGeom prst="rect">
            <a:avLst/>
          </a:prstGeom>
        </p:spPr>
        <p:txBody>
          <a:bodyPr/>
          <a:lst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a:lstStyle>
          <a:p>
            <a:pPr algn="ctr"/>
            <a:r>
              <a:rPr lang="en-US" sz="3200" dirty="0" smtClean="0">
                <a:solidFill>
                  <a:srgbClr val="B82672"/>
                </a:solidFill>
                <a:ea typeface="ＭＳ Ｐゴシック" pitchFamily="34" charset="-128"/>
              </a:rPr>
              <a:t>How many of you have ever:</a:t>
            </a:r>
          </a:p>
        </p:txBody>
      </p:sp>
      <p:sp>
        <p:nvSpPr>
          <p:cNvPr id="17" name="Rectangle 26"/>
          <p:cNvSpPr>
            <a:spLocks noChangeArrowheads="1"/>
          </p:cNvSpPr>
          <p:nvPr/>
        </p:nvSpPr>
        <p:spPr bwMode="auto">
          <a:xfrm>
            <a:off x="1126284" y="3114417"/>
            <a:ext cx="7181574" cy="1512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3000"/>
              </a:lnSpc>
              <a:buSzPct val="150000"/>
              <a:buFont typeface="Symbol" pitchFamily="18" charset="2"/>
              <a:buNone/>
            </a:pPr>
            <a:r>
              <a:rPr lang="en-GB" sz="2800" dirty="0" smtClean="0">
                <a:solidFill>
                  <a:srgbClr val="3333FF"/>
                </a:solidFill>
              </a:rPr>
              <a:t>run proc sort before another </a:t>
            </a:r>
            <a:r>
              <a:rPr lang="en-GB" sz="2800" dirty="0">
                <a:solidFill>
                  <a:srgbClr val="3333FF"/>
                </a:solidFill>
              </a:rPr>
              <a:t>proc but didn't include a keep </a:t>
            </a:r>
            <a:r>
              <a:rPr lang="en-GB" sz="2800" dirty="0" smtClean="0">
                <a:solidFill>
                  <a:srgbClr val="3333FF"/>
                </a:solidFill>
              </a:rPr>
              <a:t>dataset option to </a:t>
            </a:r>
            <a:r>
              <a:rPr lang="en-GB" sz="2800" dirty="0">
                <a:solidFill>
                  <a:srgbClr val="3333FF"/>
                </a:solidFill>
              </a:rPr>
              <a:t>limit the amount of data that had to be processed?</a:t>
            </a:r>
          </a:p>
        </p:txBody>
      </p:sp>
      <p:sp>
        <p:nvSpPr>
          <p:cNvPr id="18" name="Oval 28"/>
          <p:cNvSpPr>
            <a:spLocks noChangeArrowheads="1"/>
          </p:cNvSpPr>
          <p:nvPr/>
        </p:nvSpPr>
        <p:spPr bwMode="auto">
          <a:xfrm>
            <a:off x="594345" y="3653490"/>
            <a:ext cx="371475" cy="381000"/>
          </a:xfrm>
          <a:prstGeom prst="ellipse">
            <a:avLst/>
          </a:prstGeom>
          <a:solidFill>
            <a:srgbClr val="2F258E"/>
          </a:solidFill>
          <a:ln w="38100" algn="ctr">
            <a:solidFill>
              <a:srgbClr val="022FEC"/>
            </a:solidFill>
            <a:round/>
            <a:headEnd/>
            <a:tailEnd type="none" w="lg" len="lg"/>
          </a:ln>
          <a:effectLst/>
          <a:extLst/>
        </p:spPr>
        <p:txBody>
          <a:bodyPr lIns="90488" tIns="44450" rIns="90488" bIns="44450" anchor="ctr">
            <a:spAutoFit/>
          </a:bodyPr>
          <a:lstStyle/>
          <a:p>
            <a:endParaRPr lang="en-US" dirty="0"/>
          </a:p>
        </p:txBody>
      </p:sp>
      <p:sp>
        <p:nvSpPr>
          <p:cNvPr id="11" name="Oval 10"/>
          <p:cNvSpPr/>
          <p:nvPr/>
        </p:nvSpPr>
        <p:spPr bwMode="auto">
          <a:xfrm>
            <a:off x="26734" y="5063070"/>
            <a:ext cx="49427" cy="45719"/>
          </a:xfrm>
          <a:prstGeom prst="ellipse">
            <a:avLst/>
          </a:prstGeom>
          <a:solidFill>
            <a:srgbClr val="FF000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smtClean="0">
              <a:ln>
                <a:noFill/>
              </a:ln>
              <a:solidFill>
                <a:srgbClr val="292929"/>
              </a:solidFill>
              <a:effectLst/>
              <a:latin typeface="Arial" charset="0"/>
            </a:endParaRPr>
          </a:p>
        </p:txBody>
      </p:sp>
    </p:spTree>
    <p:extLst>
      <p:ext uri="{BB962C8B-B14F-4D97-AF65-F5344CB8AC3E}">
        <p14:creationId xmlns:p14="http://schemas.microsoft.com/office/powerpoint/2010/main" val="71868970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500"/>
                                        <p:tgtEl>
                                          <p:spTgt spid="4"/>
                                        </p:tgtEl>
                                      </p:cBhvr>
                                    </p:animEffect>
                                  </p:childTnLst>
                                </p:cTn>
                              </p:par>
                              <p:par>
                                <p:cTn id="19" presetID="9" presetClass="emph" presetSubtype="0" grpId="1" nodeType="withEffect">
                                  <p:stCondLst>
                                    <p:cond delay="0"/>
                                  </p:stCondLst>
                                  <p:childTnLst>
                                    <p:set>
                                      <p:cBhvr rctx="PPT">
                                        <p:cTn id="20" dur="indefinite"/>
                                        <p:tgtEl>
                                          <p:spTgt spid="5"/>
                                        </p:tgtEl>
                                        <p:attrNameLst>
                                          <p:attrName>style.opacity</p:attrName>
                                        </p:attrNameLst>
                                      </p:cBhvr>
                                      <p:to>
                                        <p:strVal val="0.25"/>
                                      </p:to>
                                    </p:set>
                                    <p:animEffect filter="image" prLst="opacity: 0.25">
                                      <p:cBhvr rctx="IE">
                                        <p:cTn id="21" dur="indefinite"/>
                                        <p:tgtEl>
                                          <p:spTgt spid="5"/>
                                        </p:tgtEl>
                                      </p:cBhvr>
                                    </p:animEffect>
                                  </p:childTnLst>
                                </p:cTn>
                              </p:par>
                              <p:par>
                                <p:cTn id="22" presetID="9" presetClass="emph" presetSubtype="0" grpId="1" nodeType="withEffect">
                                  <p:stCondLst>
                                    <p:cond delay="0"/>
                                  </p:stCondLst>
                                  <p:childTnLst>
                                    <p:set>
                                      <p:cBhvr rctx="PPT">
                                        <p:cTn id="23" dur="indefinite"/>
                                        <p:tgtEl>
                                          <p:spTgt spid="8"/>
                                        </p:tgtEl>
                                        <p:attrNameLst>
                                          <p:attrName>style.opacity</p:attrName>
                                        </p:attrNameLst>
                                      </p:cBhvr>
                                      <p:to>
                                        <p:strVal val="0.25"/>
                                      </p:to>
                                    </p:set>
                                    <p:animEffect filter="image" prLst="opacity: 0.25">
                                      <p:cBhvr rctx="IE">
                                        <p:cTn id="24" dur="indefinite"/>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1500"/>
                                        <p:tgtEl>
                                          <p:spTgt spid="1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1500"/>
                                        <p:tgtEl>
                                          <p:spTgt spid="17"/>
                                        </p:tgtEl>
                                      </p:cBhvr>
                                    </p:animEffect>
                                  </p:childTnLst>
                                </p:cTn>
                              </p:par>
                              <p:par>
                                <p:cTn id="33" presetID="9" presetClass="emph" presetSubtype="0" grpId="1" nodeType="withEffect">
                                  <p:stCondLst>
                                    <p:cond delay="0"/>
                                  </p:stCondLst>
                                  <p:childTnLst>
                                    <p:set>
                                      <p:cBhvr rctx="PPT">
                                        <p:cTn id="34" dur="indefinite"/>
                                        <p:tgtEl>
                                          <p:spTgt spid="7"/>
                                        </p:tgtEl>
                                        <p:attrNameLst>
                                          <p:attrName>style.opacity</p:attrName>
                                        </p:attrNameLst>
                                      </p:cBhvr>
                                      <p:to>
                                        <p:strVal val="0.25"/>
                                      </p:to>
                                    </p:set>
                                    <p:animEffect filter="image" prLst="opacity: 0.25">
                                      <p:cBhvr rctx="IE">
                                        <p:cTn id="35" dur="indefinite"/>
                                        <p:tgtEl>
                                          <p:spTgt spid="7"/>
                                        </p:tgtEl>
                                      </p:cBhvr>
                                    </p:animEffect>
                                  </p:childTnLst>
                                </p:cTn>
                              </p:par>
                              <p:par>
                                <p:cTn id="36" presetID="9" presetClass="emph" presetSubtype="0" grpId="1" nodeType="withEffect">
                                  <p:stCondLst>
                                    <p:cond delay="0"/>
                                  </p:stCondLst>
                                  <p:childTnLst>
                                    <p:set>
                                      <p:cBhvr rctx="PPT">
                                        <p:cTn id="37" dur="indefinite"/>
                                        <p:tgtEl>
                                          <p:spTgt spid="4"/>
                                        </p:tgtEl>
                                        <p:attrNameLst>
                                          <p:attrName>style.opacity</p:attrName>
                                        </p:attrNameLst>
                                      </p:cBhvr>
                                      <p:to>
                                        <p:strVal val="0.25"/>
                                      </p:to>
                                    </p:set>
                                    <p:animEffect filter="image" prLst="opacity: 0.25">
                                      <p:cBhvr rctx="IE">
                                        <p:cTn id="38" dur="indefinite"/>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1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1500"/>
                                        <p:tgtEl>
                                          <p:spTgt spid="14"/>
                                        </p:tgtEl>
                                      </p:cBhvr>
                                    </p:animEffect>
                                  </p:childTnLst>
                                </p:cTn>
                              </p:par>
                              <p:par>
                                <p:cTn id="47" presetID="9" presetClass="emph" presetSubtype="0" grpId="1" nodeType="withEffect">
                                  <p:stCondLst>
                                    <p:cond delay="0"/>
                                  </p:stCondLst>
                                  <p:childTnLst>
                                    <p:set>
                                      <p:cBhvr rctx="PPT">
                                        <p:cTn id="48" dur="indefinite"/>
                                        <p:tgtEl>
                                          <p:spTgt spid="18"/>
                                        </p:tgtEl>
                                        <p:attrNameLst>
                                          <p:attrName>style.opacity</p:attrName>
                                        </p:attrNameLst>
                                      </p:cBhvr>
                                      <p:to>
                                        <p:strVal val="0.25"/>
                                      </p:to>
                                    </p:set>
                                    <p:animEffect filter="image" prLst="opacity: 0.25">
                                      <p:cBhvr rctx="IE">
                                        <p:cTn id="49" dur="indefinite"/>
                                        <p:tgtEl>
                                          <p:spTgt spid="18"/>
                                        </p:tgtEl>
                                      </p:cBhvr>
                                    </p:animEffect>
                                  </p:childTnLst>
                                </p:cTn>
                              </p:par>
                              <p:par>
                                <p:cTn id="50" presetID="9" presetClass="emph" presetSubtype="0" grpId="1" nodeType="withEffect">
                                  <p:stCondLst>
                                    <p:cond delay="0"/>
                                  </p:stCondLst>
                                  <p:childTnLst>
                                    <p:set>
                                      <p:cBhvr rctx="PPT">
                                        <p:cTn id="51" dur="indefinite"/>
                                        <p:tgtEl>
                                          <p:spTgt spid="17"/>
                                        </p:tgtEl>
                                        <p:attrNameLst>
                                          <p:attrName>style.opacity</p:attrName>
                                        </p:attrNameLst>
                                      </p:cBhvr>
                                      <p:to>
                                        <p:strVal val="0.25"/>
                                      </p:to>
                                    </p:set>
                                    <p:animEffect filter="image" prLst="opacity: 0.25">
                                      <p:cBhvr rctx="IE">
                                        <p:cTn id="52" dur="indefinite"/>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7" grpId="0" animBg="1"/>
      <p:bldP spid="7" grpId="1" animBg="1"/>
      <p:bldP spid="8" grpId="0" animBg="1"/>
      <p:bldP spid="8" grpId="1" animBg="1"/>
      <p:bldP spid="13" grpId="0"/>
      <p:bldP spid="14" grpId="0" animBg="1"/>
      <p:bldP spid="17" grpId="0"/>
      <p:bldP spid="17" grpId="1"/>
      <p:bldP spid="18" grpId="0" animBg="1"/>
      <p:bldP spid="18"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p:cNvSpPr txBox="1">
            <a:spLocks/>
          </p:cNvSpPr>
          <p:nvPr/>
        </p:nvSpPr>
        <p:spPr>
          <a:xfrm>
            <a:off x="148282" y="102935"/>
            <a:ext cx="8810368" cy="1284495"/>
          </a:xfrm>
          <a:prstGeom prst="rect">
            <a:avLst/>
          </a:prstGeom>
        </p:spPr>
        <p:txBody>
          <a:bodyPr/>
          <a:lst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a:lstStyle>
          <a:p>
            <a:pPr algn="ctr"/>
            <a:r>
              <a:rPr lang="en-US" sz="3200" dirty="0" smtClean="0">
                <a:solidFill>
                  <a:srgbClr val="B82672"/>
                </a:solidFill>
                <a:ea typeface="ＭＳ Ｐゴシック" pitchFamily="34" charset="-128"/>
              </a:rPr>
              <a:t>Compare the performance of the following three sets of </a:t>
            </a:r>
            <a:r>
              <a:rPr lang="en-US" sz="3200" i="1" dirty="0" smtClean="0">
                <a:solidFill>
                  <a:srgbClr val="B82672"/>
                </a:solidFill>
                <a:ea typeface="ＭＳ Ｐゴシック" pitchFamily="34" charset="-128"/>
              </a:rPr>
              <a:t>almost</a:t>
            </a:r>
            <a:r>
              <a:rPr lang="en-US" sz="3200" dirty="0" smtClean="0">
                <a:solidFill>
                  <a:srgbClr val="B82672"/>
                </a:solidFill>
                <a:ea typeface="ＭＳ Ｐゴシック" pitchFamily="34" charset="-128"/>
              </a:rPr>
              <a:t> identical code </a:t>
            </a:r>
            <a:r>
              <a:rPr lang="en-US" sz="3200" dirty="0">
                <a:solidFill>
                  <a:srgbClr val="B82672"/>
                </a:solidFill>
                <a:ea typeface="ＭＳ Ｐゴシック" pitchFamily="34" charset="-128"/>
              </a:rPr>
              <a:t>run on a file with 40,000 records and 1,002 variables </a:t>
            </a:r>
            <a:endParaRPr lang="en-US" sz="3200" dirty="0" smtClean="0">
              <a:solidFill>
                <a:srgbClr val="B82672"/>
              </a:solidFill>
              <a:ea typeface="ＭＳ Ｐゴシック" pitchFamily="34" charset="-128"/>
            </a:endParaRPr>
          </a:p>
        </p:txBody>
      </p:sp>
      <p:sp>
        <p:nvSpPr>
          <p:cNvPr id="2" name="Rectangle 1"/>
          <p:cNvSpPr/>
          <p:nvPr/>
        </p:nvSpPr>
        <p:spPr>
          <a:xfrm>
            <a:off x="871160" y="1461573"/>
            <a:ext cx="7766226" cy="4349909"/>
          </a:xfrm>
          <a:prstGeom prst="rect">
            <a:avLst/>
          </a:prstGeom>
        </p:spPr>
        <p:txBody>
          <a:bodyPr wrap="square">
            <a:spAutoFit/>
          </a:bodyPr>
          <a:lstStyle/>
          <a:p>
            <a:pPr>
              <a:lnSpc>
                <a:spcPts val="2200"/>
              </a:lnSpc>
            </a:pPr>
            <a:r>
              <a:rPr lang="en-US" sz="2400" dirty="0" smtClean="0">
                <a:solidFill>
                  <a:srgbClr val="3333FF"/>
                </a:solidFill>
                <a:effectLst>
                  <a:outerShdw blurRad="38100" dist="38100" dir="2700000" algn="tl">
                    <a:srgbClr val="000000">
                      <a:alpha val="43137"/>
                    </a:srgbClr>
                  </a:outerShdw>
                </a:effectLst>
              </a:rPr>
              <a:t>PROC SORT </a:t>
            </a:r>
            <a:r>
              <a:rPr lang="en-US" sz="2400" dirty="0">
                <a:solidFill>
                  <a:srgbClr val="3333FF"/>
                </a:solidFill>
                <a:effectLst>
                  <a:outerShdw blurRad="38100" dist="38100" dir="2700000" algn="tl">
                    <a:srgbClr val="000000">
                      <a:alpha val="43137"/>
                    </a:srgbClr>
                  </a:outerShdw>
                </a:effectLst>
              </a:rPr>
              <a:t>data=have out=need;</a:t>
            </a:r>
            <a:endParaRPr lang="en-CA" sz="2400" dirty="0">
              <a:solidFill>
                <a:srgbClr val="3333FF"/>
              </a:solidFill>
              <a:effectLst>
                <a:outerShdw blurRad="38100" dist="38100" dir="2700000" algn="tl">
                  <a:srgbClr val="000000">
                    <a:alpha val="43137"/>
                  </a:srgbClr>
                </a:outerShdw>
              </a:effectLst>
            </a:endParaRPr>
          </a:p>
          <a:p>
            <a:pPr>
              <a:lnSpc>
                <a:spcPts val="2200"/>
              </a:lnSpc>
            </a:pPr>
            <a:r>
              <a:rPr lang="en-US" sz="2400" dirty="0">
                <a:solidFill>
                  <a:srgbClr val="3333FF"/>
                </a:solidFill>
                <a:effectLst>
                  <a:outerShdw blurRad="38100" dist="38100" dir="2700000" algn="tl">
                    <a:srgbClr val="000000">
                      <a:alpha val="43137"/>
                    </a:srgbClr>
                  </a:outerShdw>
                </a:effectLst>
              </a:rPr>
              <a:t>  by </a:t>
            </a:r>
            <a:r>
              <a:rPr lang="en-US" sz="2400" dirty="0" err="1" smtClean="0">
                <a:solidFill>
                  <a:srgbClr val="3333FF"/>
                </a:solidFill>
                <a:effectLst>
                  <a:outerShdw blurRad="38100" dist="38100" dir="2700000" algn="tl">
                    <a:srgbClr val="000000">
                      <a:alpha val="43137"/>
                    </a:srgbClr>
                  </a:outerShdw>
                </a:effectLst>
              </a:rPr>
              <a:t>idnum</a:t>
            </a:r>
            <a:r>
              <a:rPr lang="en-US" sz="2400" dirty="0" smtClean="0">
                <a:solidFill>
                  <a:srgbClr val="3333FF"/>
                </a:solidFill>
                <a:effectLst>
                  <a:outerShdw blurRad="38100" dist="38100" dir="2700000" algn="tl">
                    <a:srgbClr val="000000">
                      <a:alpha val="43137"/>
                    </a:srgbClr>
                  </a:outerShdw>
                </a:effectLst>
              </a:rPr>
              <a:t> </a:t>
            </a:r>
            <a:r>
              <a:rPr lang="en-US" sz="2400" dirty="0">
                <a:solidFill>
                  <a:srgbClr val="3333FF"/>
                </a:solidFill>
                <a:effectLst>
                  <a:outerShdw blurRad="38100" dist="38100" dir="2700000" algn="tl">
                    <a:srgbClr val="000000">
                      <a:alpha val="43137"/>
                    </a:srgbClr>
                  </a:outerShdw>
                </a:effectLst>
              </a:rPr>
              <a:t>date;</a:t>
            </a:r>
            <a:endParaRPr lang="en-CA" sz="2400" dirty="0">
              <a:solidFill>
                <a:srgbClr val="3333FF"/>
              </a:solidFill>
              <a:effectLst>
                <a:outerShdw blurRad="38100" dist="38100" dir="2700000" algn="tl">
                  <a:srgbClr val="000000">
                    <a:alpha val="43137"/>
                  </a:srgbClr>
                </a:outerShdw>
              </a:effectLst>
            </a:endParaRPr>
          </a:p>
          <a:p>
            <a:pPr>
              <a:lnSpc>
                <a:spcPts val="2200"/>
              </a:lnSpc>
            </a:pPr>
            <a:r>
              <a:rPr lang="en-US" sz="2400" dirty="0">
                <a:solidFill>
                  <a:srgbClr val="3333FF"/>
                </a:solidFill>
                <a:effectLst>
                  <a:outerShdw blurRad="38100" dist="38100" dir="2700000" algn="tl">
                    <a:srgbClr val="000000">
                      <a:alpha val="43137"/>
                    </a:srgbClr>
                  </a:outerShdw>
                </a:effectLst>
              </a:rPr>
              <a:t>run</a:t>
            </a:r>
            <a:r>
              <a:rPr lang="en-US" sz="2400" dirty="0" smtClean="0">
                <a:solidFill>
                  <a:srgbClr val="3333FF"/>
                </a:solidFill>
                <a:effectLst>
                  <a:outerShdw blurRad="38100" dist="38100" dir="2700000" algn="tl">
                    <a:srgbClr val="000000">
                      <a:alpha val="43137"/>
                    </a:srgbClr>
                  </a:outerShdw>
                </a:effectLst>
              </a:rPr>
              <a:t>;</a:t>
            </a:r>
            <a:r>
              <a:rPr lang="en-US" sz="2400" dirty="0" smtClean="0">
                <a:solidFill>
                  <a:srgbClr val="33289C"/>
                </a:solidFill>
                <a:effectLst>
                  <a:outerShdw blurRad="38100" dist="38100" dir="2700000" algn="tl">
                    <a:srgbClr val="000000">
                      <a:alpha val="43137"/>
                    </a:srgbClr>
                  </a:outerShdw>
                </a:effectLst>
              </a:rPr>
              <a:t>  </a:t>
            </a:r>
            <a:r>
              <a:rPr lang="en-US" sz="2400" dirty="0" smtClean="0">
                <a:solidFill>
                  <a:srgbClr val="B82672"/>
                </a:solidFill>
                <a:effectLst>
                  <a:outerShdw blurRad="38100" dist="38100" dir="2700000" algn="tl">
                    <a:srgbClr val="000000">
                      <a:alpha val="43137"/>
                    </a:srgbClr>
                  </a:outerShdw>
                </a:effectLst>
              </a:rPr>
              <a:t>took 6.96 seconds CPU time</a:t>
            </a:r>
            <a:endParaRPr lang="en-CA" sz="2400" dirty="0">
              <a:solidFill>
                <a:srgbClr val="B82672"/>
              </a:solidFill>
              <a:effectLst>
                <a:outerShdw blurRad="38100" dist="38100" dir="2700000" algn="tl">
                  <a:srgbClr val="000000">
                    <a:alpha val="43137"/>
                  </a:srgbClr>
                </a:outerShdw>
              </a:effectLst>
            </a:endParaRPr>
          </a:p>
          <a:p>
            <a:pPr>
              <a:lnSpc>
                <a:spcPts val="2200"/>
              </a:lnSpc>
              <a:spcBef>
                <a:spcPts val="1200"/>
              </a:spcBef>
            </a:pPr>
            <a:r>
              <a:rPr lang="en-US" sz="2400" dirty="0" smtClean="0">
                <a:solidFill>
                  <a:srgbClr val="3333FF"/>
                </a:solidFill>
                <a:effectLst>
                  <a:outerShdw blurRad="38100" dist="38100" dir="2700000" algn="tl">
                    <a:srgbClr val="000000">
                      <a:alpha val="43137"/>
                    </a:srgbClr>
                  </a:outerShdw>
                </a:effectLst>
              </a:rPr>
              <a:t>DATA </a:t>
            </a:r>
            <a:r>
              <a:rPr lang="en-US" sz="2400" dirty="0">
                <a:solidFill>
                  <a:srgbClr val="3333FF"/>
                </a:solidFill>
                <a:effectLst>
                  <a:outerShdw blurRad="38100" dist="38100" dir="2700000" algn="tl">
                    <a:srgbClr val="000000">
                      <a:alpha val="43137"/>
                    </a:srgbClr>
                  </a:outerShdw>
                </a:effectLst>
              </a:rPr>
              <a:t>need;</a:t>
            </a:r>
            <a:endParaRPr lang="en-CA" sz="2400" dirty="0">
              <a:solidFill>
                <a:srgbClr val="3333FF"/>
              </a:solidFill>
              <a:effectLst>
                <a:outerShdw blurRad="38100" dist="38100" dir="2700000" algn="tl">
                  <a:srgbClr val="000000">
                    <a:alpha val="43137"/>
                  </a:srgbClr>
                </a:outerShdw>
              </a:effectLst>
            </a:endParaRPr>
          </a:p>
          <a:p>
            <a:pPr>
              <a:lnSpc>
                <a:spcPts val="2200"/>
              </a:lnSpc>
            </a:pPr>
            <a:r>
              <a:rPr lang="en-US" sz="2400" dirty="0">
                <a:solidFill>
                  <a:srgbClr val="3333FF"/>
                </a:solidFill>
                <a:effectLst>
                  <a:outerShdw blurRad="38100" dist="38100" dir="2700000" algn="tl">
                    <a:srgbClr val="000000">
                      <a:alpha val="43137"/>
                    </a:srgbClr>
                  </a:outerShdw>
                </a:effectLst>
              </a:rPr>
              <a:t>  set need;</a:t>
            </a:r>
            <a:endParaRPr lang="en-CA" sz="2400" dirty="0">
              <a:solidFill>
                <a:srgbClr val="3333FF"/>
              </a:solidFill>
              <a:effectLst>
                <a:outerShdw blurRad="38100" dist="38100" dir="2700000" algn="tl">
                  <a:srgbClr val="000000">
                    <a:alpha val="43137"/>
                  </a:srgbClr>
                </a:outerShdw>
              </a:effectLst>
            </a:endParaRPr>
          </a:p>
          <a:p>
            <a:pPr>
              <a:lnSpc>
                <a:spcPts val="2200"/>
              </a:lnSpc>
            </a:pPr>
            <a:r>
              <a:rPr lang="en-US" sz="2400" dirty="0">
                <a:solidFill>
                  <a:srgbClr val="3333FF"/>
                </a:solidFill>
                <a:effectLst>
                  <a:outerShdw blurRad="38100" dist="38100" dir="2700000" algn="tl">
                    <a:srgbClr val="000000">
                      <a:alpha val="43137"/>
                    </a:srgbClr>
                  </a:outerShdw>
                </a:effectLst>
              </a:rPr>
              <a:t>  _name_="var1";</a:t>
            </a:r>
            <a:endParaRPr lang="en-CA" sz="2400" dirty="0">
              <a:solidFill>
                <a:srgbClr val="3333FF"/>
              </a:solidFill>
              <a:effectLst>
                <a:outerShdw blurRad="38100" dist="38100" dir="2700000" algn="tl">
                  <a:srgbClr val="000000">
                    <a:alpha val="43137"/>
                  </a:srgbClr>
                </a:outerShdw>
              </a:effectLst>
            </a:endParaRPr>
          </a:p>
          <a:p>
            <a:pPr>
              <a:lnSpc>
                <a:spcPts val="2200"/>
              </a:lnSpc>
            </a:pPr>
            <a:r>
              <a:rPr lang="en-US" sz="2400" dirty="0">
                <a:solidFill>
                  <a:srgbClr val="3333FF"/>
                </a:solidFill>
                <a:effectLst>
                  <a:outerShdw blurRad="38100" dist="38100" dir="2700000" algn="tl">
                    <a:srgbClr val="000000">
                      <a:alpha val="43137"/>
                    </a:srgbClr>
                  </a:outerShdw>
                </a:effectLst>
              </a:rPr>
              <a:t>run</a:t>
            </a:r>
            <a:r>
              <a:rPr lang="en-US" sz="2400" dirty="0" smtClean="0">
                <a:solidFill>
                  <a:srgbClr val="3333FF"/>
                </a:solidFill>
                <a:effectLst>
                  <a:outerShdw blurRad="38100" dist="38100" dir="2700000" algn="tl">
                    <a:srgbClr val="000000">
                      <a:alpha val="43137"/>
                    </a:srgbClr>
                  </a:outerShdw>
                </a:effectLst>
              </a:rPr>
              <a:t>;</a:t>
            </a:r>
            <a:r>
              <a:rPr lang="en-US" sz="2400" dirty="0" smtClean="0">
                <a:solidFill>
                  <a:srgbClr val="33289C"/>
                </a:solidFill>
                <a:effectLst>
                  <a:outerShdw blurRad="38100" dist="38100" dir="2700000" algn="tl">
                    <a:srgbClr val="000000">
                      <a:alpha val="43137"/>
                    </a:srgbClr>
                  </a:outerShdw>
                </a:effectLst>
              </a:rPr>
              <a:t>  </a:t>
            </a:r>
            <a:r>
              <a:rPr lang="en-US" sz="2400" dirty="0" smtClean="0">
                <a:solidFill>
                  <a:srgbClr val="B82672"/>
                </a:solidFill>
                <a:effectLst>
                  <a:outerShdw blurRad="38100" dist="38100" dir="2700000" algn="tl">
                    <a:srgbClr val="000000">
                      <a:alpha val="43137"/>
                    </a:srgbClr>
                  </a:outerShdw>
                </a:effectLst>
              </a:rPr>
              <a:t>took 3.67 seconds CPU time</a:t>
            </a:r>
            <a:endParaRPr lang="en-CA" sz="2400" dirty="0">
              <a:solidFill>
                <a:srgbClr val="B82672"/>
              </a:solidFill>
              <a:effectLst>
                <a:outerShdw blurRad="38100" dist="38100" dir="2700000" algn="tl">
                  <a:srgbClr val="000000">
                    <a:alpha val="43137"/>
                  </a:srgbClr>
                </a:outerShdw>
              </a:effectLst>
            </a:endParaRPr>
          </a:p>
          <a:p>
            <a:pPr>
              <a:lnSpc>
                <a:spcPts val="2200"/>
              </a:lnSpc>
              <a:spcBef>
                <a:spcPts val="1200"/>
              </a:spcBef>
            </a:pPr>
            <a:r>
              <a:rPr lang="en-US" sz="2400" dirty="0" smtClean="0">
                <a:solidFill>
                  <a:srgbClr val="3333FF"/>
                </a:solidFill>
                <a:effectLst>
                  <a:outerShdw blurRad="38100" dist="38100" dir="2700000" algn="tl">
                    <a:srgbClr val="000000">
                      <a:alpha val="43137"/>
                    </a:srgbClr>
                  </a:outerShdw>
                </a:effectLst>
              </a:rPr>
              <a:t>PROC </a:t>
            </a:r>
            <a:r>
              <a:rPr lang="en-US" sz="2400" dirty="0">
                <a:solidFill>
                  <a:srgbClr val="3333FF"/>
                </a:solidFill>
                <a:effectLst>
                  <a:outerShdw blurRad="38100" dist="38100" dir="2700000" algn="tl">
                    <a:srgbClr val="000000">
                      <a:alpha val="43137"/>
                    </a:srgbClr>
                  </a:outerShdw>
                </a:effectLst>
              </a:rPr>
              <a:t>TRANSPOSE data=need out=want (drop</a:t>
            </a:r>
            <a:r>
              <a:rPr lang="en-US" sz="2400" dirty="0" smtClean="0">
                <a:solidFill>
                  <a:srgbClr val="3333FF"/>
                </a:solidFill>
                <a:effectLst>
                  <a:outerShdw blurRad="38100" dist="38100" dir="2700000" algn="tl">
                    <a:srgbClr val="000000">
                      <a:alpha val="43137"/>
                    </a:srgbClr>
                  </a:outerShdw>
                </a:effectLst>
              </a:rPr>
              <a:t>=_:) </a:t>
            </a:r>
          </a:p>
          <a:p>
            <a:pPr>
              <a:lnSpc>
                <a:spcPts val="2200"/>
              </a:lnSpc>
              <a:spcBef>
                <a:spcPts val="0"/>
              </a:spcBef>
            </a:pPr>
            <a:r>
              <a:rPr lang="en-US" sz="2400" dirty="0">
                <a:solidFill>
                  <a:srgbClr val="3333FF"/>
                </a:solidFill>
                <a:effectLst>
                  <a:outerShdw blurRad="38100" dist="38100" dir="2700000" algn="tl">
                    <a:srgbClr val="000000">
                      <a:alpha val="43137"/>
                    </a:srgbClr>
                  </a:outerShdw>
                </a:effectLst>
              </a:rPr>
              <a:t> </a:t>
            </a:r>
            <a:r>
              <a:rPr lang="en-US" sz="2400" dirty="0" smtClean="0">
                <a:solidFill>
                  <a:srgbClr val="3333FF"/>
                </a:solidFill>
                <a:effectLst>
                  <a:outerShdw blurRad="38100" dist="38100" dir="2700000" algn="tl">
                    <a:srgbClr val="000000">
                      <a:alpha val="43137"/>
                    </a:srgbClr>
                  </a:outerShdw>
                </a:effectLst>
              </a:rPr>
              <a:t>                                  delimiter</a:t>
            </a:r>
            <a:r>
              <a:rPr lang="en-US" sz="2400" dirty="0">
                <a:solidFill>
                  <a:srgbClr val="3333FF"/>
                </a:solidFill>
                <a:effectLst>
                  <a:outerShdw blurRad="38100" dist="38100" dir="2700000" algn="tl">
                    <a:srgbClr val="000000">
                      <a:alpha val="43137"/>
                    </a:srgbClr>
                  </a:outerShdw>
                </a:effectLst>
              </a:rPr>
              <a:t>=_Qtr;</a:t>
            </a:r>
            <a:endParaRPr lang="en-CA" sz="2400" dirty="0">
              <a:solidFill>
                <a:srgbClr val="3333FF"/>
              </a:solidFill>
              <a:effectLst>
                <a:outerShdw blurRad="38100" dist="38100" dir="2700000" algn="tl">
                  <a:srgbClr val="000000">
                    <a:alpha val="43137"/>
                  </a:srgbClr>
                </a:outerShdw>
              </a:effectLst>
            </a:endParaRPr>
          </a:p>
          <a:p>
            <a:pPr>
              <a:lnSpc>
                <a:spcPts val="2200"/>
              </a:lnSpc>
            </a:pPr>
            <a:r>
              <a:rPr lang="en-US" sz="2400" dirty="0">
                <a:solidFill>
                  <a:srgbClr val="3333FF"/>
                </a:solidFill>
                <a:effectLst>
                  <a:outerShdw blurRad="38100" dist="38100" dir="2700000" algn="tl">
                    <a:srgbClr val="000000">
                      <a:alpha val="43137"/>
                    </a:srgbClr>
                  </a:outerShdw>
                </a:effectLst>
              </a:rPr>
              <a:t>  by </a:t>
            </a:r>
            <a:r>
              <a:rPr lang="en-US" sz="2400" dirty="0" err="1" smtClean="0">
                <a:solidFill>
                  <a:srgbClr val="3333FF"/>
                </a:solidFill>
                <a:effectLst>
                  <a:outerShdw blurRad="38100" dist="38100" dir="2700000" algn="tl">
                    <a:srgbClr val="000000">
                      <a:alpha val="43137"/>
                    </a:srgbClr>
                  </a:outerShdw>
                </a:effectLst>
              </a:rPr>
              <a:t>idnum</a:t>
            </a:r>
            <a:r>
              <a:rPr lang="en-US" sz="2400" dirty="0" smtClean="0">
                <a:solidFill>
                  <a:srgbClr val="3333FF"/>
                </a:solidFill>
                <a:effectLst>
                  <a:outerShdw blurRad="38100" dist="38100" dir="2700000" algn="tl">
                    <a:srgbClr val="000000">
                      <a:alpha val="43137"/>
                    </a:srgbClr>
                  </a:outerShdw>
                </a:effectLst>
              </a:rPr>
              <a:t>;</a:t>
            </a:r>
            <a:endParaRPr lang="en-CA" sz="2400" dirty="0">
              <a:solidFill>
                <a:srgbClr val="3333FF"/>
              </a:solidFill>
              <a:effectLst>
                <a:outerShdw blurRad="38100" dist="38100" dir="2700000" algn="tl">
                  <a:srgbClr val="000000">
                    <a:alpha val="43137"/>
                  </a:srgbClr>
                </a:outerShdw>
              </a:effectLst>
            </a:endParaRPr>
          </a:p>
          <a:p>
            <a:pPr>
              <a:lnSpc>
                <a:spcPts val="2200"/>
              </a:lnSpc>
            </a:pPr>
            <a:r>
              <a:rPr lang="en-US" sz="2400" dirty="0">
                <a:solidFill>
                  <a:srgbClr val="3333FF"/>
                </a:solidFill>
                <a:effectLst>
                  <a:outerShdw blurRad="38100" dist="38100" dir="2700000" algn="tl">
                    <a:srgbClr val="000000">
                      <a:alpha val="43137"/>
                    </a:srgbClr>
                  </a:outerShdw>
                </a:effectLst>
              </a:rPr>
              <a:t>  var var1;</a:t>
            </a:r>
            <a:endParaRPr lang="en-CA" sz="2400" dirty="0">
              <a:solidFill>
                <a:srgbClr val="3333FF"/>
              </a:solidFill>
              <a:effectLst>
                <a:outerShdw blurRad="38100" dist="38100" dir="2700000" algn="tl">
                  <a:srgbClr val="000000">
                    <a:alpha val="43137"/>
                  </a:srgbClr>
                </a:outerShdw>
              </a:effectLst>
            </a:endParaRPr>
          </a:p>
          <a:p>
            <a:pPr>
              <a:lnSpc>
                <a:spcPts val="2200"/>
              </a:lnSpc>
            </a:pPr>
            <a:r>
              <a:rPr lang="en-US" sz="2400" dirty="0">
                <a:solidFill>
                  <a:srgbClr val="3333FF"/>
                </a:solidFill>
                <a:effectLst>
                  <a:outerShdw blurRad="38100" dist="38100" dir="2700000" algn="tl">
                    <a:srgbClr val="000000">
                      <a:alpha val="43137"/>
                    </a:srgbClr>
                  </a:outerShdw>
                </a:effectLst>
              </a:rPr>
              <a:t>  id _name_ date;</a:t>
            </a:r>
            <a:endParaRPr lang="en-CA" sz="2400" dirty="0">
              <a:solidFill>
                <a:srgbClr val="3333FF"/>
              </a:solidFill>
              <a:effectLst>
                <a:outerShdw blurRad="38100" dist="38100" dir="2700000" algn="tl">
                  <a:srgbClr val="000000">
                    <a:alpha val="43137"/>
                  </a:srgbClr>
                </a:outerShdw>
              </a:effectLst>
            </a:endParaRPr>
          </a:p>
          <a:p>
            <a:pPr>
              <a:lnSpc>
                <a:spcPts val="2200"/>
              </a:lnSpc>
            </a:pPr>
            <a:r>
              <a:rPr lang="en-US" sz="2400" dirty="0">
                <a:solidFill>
                  <a:srgbClr val="3333FF"/>
                </a:solidFill>
                <a:effectLst>
                  <a:outerShdw blurRad="38100" dist="38100" dir="2700000" algn="tl">
                    <a:srgbClr val="000000">
                      <a:alpha val="43137"/>
                    </a:srgbClr>
                  </a:outerShdw>
                </a:effectLst>
              </a:rPr>
              <a:t>  format date Qtr1.;</a:t>
            </a:r>
            <a:endParaRPr lang="en-CA" sz="2400" dirty="0">
              <a:solidFill>
                <a:srgbClr val="3333FF"/>
              </a:solidFill>
              <a:effectLst>
                <a:outerShdw blurRad="38100" dist="38100" dir="2700000" algn="tl">
                  <a:srgbClr val="000000">
                    <a:alpha val="43137"/>
                  </a:srgbClr>
                </a:outerShdw>
              </a:effectLst>
            </a:endParaRPr>
          </a:p>
          <a:p>
            <a:pPr>
              <a:lnSpc>
                <a:spcPts val="2200"/>
              </a:lnSpc>
            </a:pPr>
            <a:r>
              <a:rPr lang="en-US" sz="2400" dirty="0">
                <a:solidFill>
                  <a:srgbClr val="3333FF"/>
                </a:solidFill>
                <a:effectLst>
                  <a:outerShdw blurRad="38100" dist="38100" dir="2700000" algn="tl">
                    <a:srgbClr val="000000">
                      <a:alpha val="43137"/>
                    </a:srgbClr>
                  </a:outerShdw>
                </a:effectLst>
              </a:rPr>
              <a:t>run</a:t>
            </a:r>
            <a:r>
              <a:rPr lang="en-US" sz="2400" dirty="0" smtClean="0">
                <a:solidFill>
                  <a:srgbClr val="3333FF"/>
                </a:solidFill>
                <a:effectLst>
                  <a:outerShdw blurRad="38100" dist="38100" dir="2700000" algn="tl">
                    <a:srgbClr val="000000">
                      <a:alpha val="43137"/>
                    </a:srgbClr>
                  </a:outerShdw>
                </a:effectLst>
              </a:rPr>
              <a:t>; </a:t>
            </a:r>
            <a:r>
              <a:rPr lang="en-US" sz="2400" dirty="0" smtClean="0">
                <a:solidFill>
                  <a:srgbClr val="33289C"/>
                </a:solidFill>
                <a:effectLst>
                  <a:outerShdw blurRad="38100" dist="38100" dir="2700000" algn="tl">
                    <a:srgbClr val="000000">
                      <a:alpha val="43137"/>
                    </a:srgbClr>
                  </a:outerShdw>
                </a:effectLst>
              </a:rPr>
              <a:t> </a:t>
            </a:r>
            <a:r>
              <a:rPr lang="en-US" sz="2400" dirty="0" smtClean="0">
                <a:solidFill>
                  <a:srgbClr val="B82672"/>
                </a:solidFill>
                <a:effectLst>
                  <a:outerShdw blurRad="38100" dist="38100" dir="2700000" algn="tl">
                    <a:srgbClr val="000000">
                      <a:alpha val="43137"/>
                    </a:srgbClr>
                  </a:outerShdw>
                </a:effectLst>
              </a:rPr>
              <a:t>took 1.51 seconds CPU time</a:t>
            </a:r>
          </a:p>
        </p:txBody>
      </p:sp>
    </p:spTree>
    <p:extLst>
      <p:ext uri="{BB962C8B-B14F-4D97-AF65-F5344CB8AC3E}">
        <p14:creationId xmlns:p14="http://schemas.microsoft.com/office/powerpoint/2010/main" val="410440016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6"/>
          <p:cNvSpPr>
            <a:spLocks noChangeArrowheads="1"/>
          </p:cNvSpPr>
          <p:nvPr/>
        </p:nvSpPr>
        <p:spPr bwMode="auto">
          <a:xfrm>
            <a:off x="2246655" y="2059956"/>
            <a:ext cx="5785237" cy="52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3000"/>
              </a:lnSpc>
              <a:buSzPct val="150000"/>
              <a:buFont typeface="Symbol" pitchFamily="18" charset="2"/>
              <a:buNone/>
            </a:pPr>
            <a:r>
              <a:rPr lang="en-GB" sz="2800" dirty="0" smtClean="0">
                <a:solidFill>
                  <a:srgbClr val="3333FF"/>
                </a:solidFill>
              </a:rPr>
              <a:t>What the %transpose macro is</a:t>
            </a:r>
            <a:endParaRPr lang="en-GB" sz="2800" dirty="0">
              <a:solidFill>
                <a:srgbClr val="3333FF"/>
              </a:solidFill>
            </a:endParaRPr>
          </a:p>
        </p:txBody>
      </p:sp>
      <p:sp>
        <p:nvSpPr>
          <p:cNvPr id="5" name="Rectangle 27"/>
          <p:cNvSpPr>
            <a:spLocks noChangeArrowheads="1"/>
          </p:cNvSpPr>
          <p:nvPr/>
        </p:nvSpPr>
        <p:spPr bwMode="auto">
          <a:xfrm>
            <a:off x="2245411" y="2719783"/>
            <a:ext cx="4995666" cy="54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3000"/>
              </a:lnSpc>
              <a:buSzPct val="150000"/>
              <a:buFont typeface="Symbol" pitchFamily="18" charset="2"/>
              <a:buNone/>
            </a:pPr>
            <a:r>
              <a:rPr lang="en-GB" sz="2800" dirty="0" smtClean="0">
                <a:solidFill>
                  <a:srgbClr val="3333FF"/>
                </a:solidFill>
              </a:rPr>
              <a:t>How the macro works</a:t>
            </a:r>
          </a:p>
        </p:txBody>
      </p:sp>
      <p:sp>
        <p:nvSpPr>
          <p:cNvPr id="7" name="Oval 28"/>
          <p:cNvSpPr>
            <a:spLocks noChangeArrowheads="1"/>
          </p:cNvSpPr>
          <p:nvPr/>
        </p:nvSpPr>
        <p:spPr bwMode="auto">
          <a:xfrm>
            <a:off x="1714716" y="2067678"/>
            <a:ext cx="371475" cy="381000"/>
          </a:xfrm>
          <a:prstGeom prst="ellipse">
            <a:avLst/>
          </a:prstGeom>
          <a:solidFill>
            <a:srgbClr val="2F258E"/>
          </a:solidFill>
          <a:ln w="38100" algn="ctr">
            <a:solidFill>
              <a:srgbClr val="022FEC"/>
            </a:solidFill>
            <a:round/>
            <a:headEnd/>
            <a:tailEnd type="none" w="lg" len="lg"/>
          </a:ln>
          <a:effectLst/>
          <a:extLst/>
        </p:spPr>
        <p:txBody>
          <a:bodyPr lIns="90488" tIns="44450" rIns="90488" bIns="44450" anchor="ctr">
            <a:spAutoFit/>
          </a:bodyPr>
          <a:lstStyle/>
          <a:p>
            <a:endParaRPr lang="en-US" dirty="0"/>
          </a:p>
        </p:txBody>
      </p:sp>
      <p:sp>
        <p:nvSpPr>
          <p:cNvPr id="8" name="Oval 29"/>
          <p:cNvSpPr>
            <a:spLocks noChangeArrowheads="1"/>
          </p:cNvSpPr>
          <p:nvPr/>
        </p:nvSpPr>
        <p:spPr bwMode="auto">
          <a:xfrm>
            <a:off x="1714716" y="2711262"/>
            <a:ext cx="371475" cy="381000"/>
          </a:xfrm>
          <a:prstGeom prst="ellipse">
            <a:avLst/>
          </a:prstGeom>
          <a:solidFill>
            <a:srgbClr val="2F258E"/>
          </a:solidFill>
          <a:ln w="38100" algn="ctr">
            <a:solidFill>
              <a:srgbClr val="022FEC"/>
            </a:solidFill>
            <a:round/>
            <a:headEnd/>
            <a:tailEnd type="none" w="lg" len="lg"/>
          </a:ln>
          <a:effectLst/>
          <a:extLst/>
        </p:spPr>
        <p:txBody>
          <a:bodyPr lIns="90488" tIns="44450" rIns="90488" bIns="44450" anchor="ctr">
            <a:spAutoFit/>
          </a:bodyPr>
          <a:lstStyle/>
          <a:p>
            <a:endParaRPr lang="en-US" dirty="0"/>
          </a:p>
        </p:txBody>
      </p:sp>
      <p:sp>
        <p:nvSpPr>
          <p:cNvPr id="13" name="Rectangle 34"/>
          <p:cNvSpPr>
            <a:spLocks noChangeArrowheads="1"/>
          </p:cNvSpPr>
          <p:nvPr/>
        </p:nvSpPr>
        <p:spPr bwMode="auto">
          <a:xfrm>
            <a:off x="2246655" y="3403926"/>
            <a:ext cx="5352767" cy="468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3000"/>
              </a:lnSpc>
              <a:buSzPct val="150000"/>
              <a:buFont typeface="Symbol" pitchFamily="18" charset="2"/>
              <a:buNone/>
            </a:pPr>
            <a:r>
              <a:rPr lang="en-GB" sz="2800" dirty="0" smtClean="0">
                <a:solidFill>
                  <a:srgbClr val="3333FF"/>
                </a:solidFill>
              </a:rPr>
              <a:t>The macro's benefits</a:t>
            </a:r>
            <a:endParaRPr lang="en-GB" sz="2800" dirty="0">
              <a:solidFill>
                <a:srgbClr val="3333FF"/>
              </a:solidFill>
            </a:endParaRPr>
          </a:p>
        </p:txBody>
      </p:sp>
      <p:sp>
        <p:nvSpPr>
          <p:cNvPr id="14" name="Oval 35"/>
          <p:cNvSpPr>
            <a:spLocks noChangeArrowheads="1"/>
          </p:cNvSpPr>
          <p:nvPr/>
        </p:nvSpPr>
        <p:spPr bwMode="auto">
          <a:xfrm>
            <a:off x="1709953" y="3403394"/>
            <a:ext cx="371475" cy="381000"/>
          </a:xfrm>
          <a:prstGeom prst="ellipse">
            <a:avLst/>
          </a:prstGeom>
          <a:solidFill>
            <a:srgbClr val="2F258E"/>
          </a:solidFill>
          <a:ln w="38100" algn="ctr">
            <a:solidFill>
              <a:srgbClr val="022FEC"/>
            </a:solidFill>
            <a:round/>
            <a:headEnd/>
            <a:tailEnd type="none" w="lg" len="lg"/>
          </a:ln>
          <a:effectLst/>
          <a:extLst/>
        </p:spPr>
        <p:txBody>
          <a:bodyPr lIns="90488" tIns="44450" rIns="90488" bIns="44450" anchor="ctr">
            <a:spAutoFit/>
          </a:bodyPr>
          <a:lstStyle/>
          <a:p>
            <a:endParaRPr lang="en-US" dirty="0"/>
          </a:p>
        </p:txBody>
      </p:sp>
      <p:sp>
        <p:nvSpPr>
          <p:cNvPr id="12" name="Title 3"/>
          <p:cNvSpPr txBox="1">
            <a:spLocks/>
          </p:cNvSpPr>
          <p:nvPr/>
        </p:nvSpPr>
        <p:spPr>
          <a:xfrm>
            <a:off x="-8241" y="584859"/>
            <a:ext cx="9144000" cy="910310"/>
          </a:xfrm>
          <a:prstGeom prst="rect">
            <a:avLst/>
          </a:prstGeom>
        </p:spPr>
        <p:txBody>
          <a:bodyPr/>
          <a:lst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a:lstStyle>
          <a:p>
            <a:pPr algn="ctr"/>
            <a:r>
              <a:rPr lang="en-US" sz="3200" dirty="0" smtClean="0">
                <a:solidFill>
                  <a:srgbClr val="B82672"/>
                </a:solidFill>
                <a:ea typeface="ＭＳ Ｐゴシック" pitchFamily="34" charset="-128"/>
              </a:rPr>
              <a:t>Presentation Overview</a:t>
            </a:r>
          </a:p>
        </p:txBody>
      </p:sp>
      <p:sp>
        <p:nvSpPr>
          <p:cNvPr id="9" name="Oval 8"/>
          <p:cNvSpPr/>
          <p:nvPr/>
        </p:nvSpPr>
        <p:spPr bwMode="auto">
          <a:xfrm>
            <a:off x="22188" y="3567358"/>
            <a:ext cx="49427" cy="45719"/>
          </a:xfrm>
          <a:prstGeom prst="ellipse">
            <a:avLst/>
          </a:prstGeom>
          <a:solidFill>
            <a:srgbClr val="FF000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smtClean="0">
              <a:ln>
                <a:noFill/>
              </a:ln>
              <a:solidFill>
                <a:srgbClr val="292929"/>
              </a:solidFill>
              <a:effectLst/>
              <a:latin typeface="Arial" charset="0"/>
            </a:endParaRPr>
          </a:p>
        </p:txBody>
      </p:sp>
    </p:spTree>
    <p:extLst>
      <p:ext uri="{BB962C8B-B14F-4D97-AF65-F5344CB8AC3E}">
        <p14:creationId xmlns:p14="http://schemas.microsoft.com/office/powerpoint/2010/main" val="274976731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P spid="8" grpId="0" animBg="1"/>
      <p:bldP spid="13" grpId="0"/>
      <p:bldP spid="1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p:cNvSpPr txBox="1">
            <a:spLocks/>
          </p:cNvSpPr>
          <p:nvPr/>
        </p:nvSpPr>
        <p:spPr>
          <a:xfrm>
            <a:off x="148282" y="102935"/>
            <a:ext cx="8810368" cy="1284495"/>
          </a:xfrm>
          <a:prstGeom prst="rect">
            <a:avLst/>
          </a:prstGeom>
        </p:spPr>
        <p:txBody>
          <a:bodyPr/>
          <a:lst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a:lstStyle>
          <a:p>
            <a:pPr algn="ctr"/>
            <a:r>
              <a:rPr lang="en-US" sz="3200" dirty="0" smtClean="0">
                <a:solidFill>
                  <a:srgbClr val="B82672"/>
                </a:solidFill>
                <a:ea typeface="ＭＳ Ｐゴシック" pitchFamily="34" charset="-128"/>
              </a:rPr>
              <a:t>Compare the performance of the following three sets of </a:t>
            </a:r>
            <a:r>
              <a:rPr lang="en-US" sz="3200" i="1" dirty="0" smtClean="0">
                <a:solidFill>
                  <a:srgbClr val="B82672"/>
                </a:solidFill>
                <a:ea typeface="ＭＳ Ｐゴシック" pitchFamily="34" charset="-128"/>
              </a:rPr>
              <a:t>almost</a:t>
            </a:r>
            <a:r>
              <a:rPr lang="en-US" sz="3200" dirty="0" smtClean="0">
                <a:solidFill>
                  <a:srgbClr val="B82672"/>
                </a:solidFill>
                <a:ea typeface="ＭＳ Ｐゴシック" pitchFamily="34" charset="-128"/>
              </a:rPr>
              <a:t> identical code </a:t>
            </a:r>
            <a:r>
              <a:rPr lang="en-US" sz="3200" dirty="0">
                <a:solidFill>
                  <a:srgbClr val="B82672"/>
                </a:solidFill>
                <a:ea typeface="ＭＳ Ｐゴシック" pitchFamily="34" charset="-128"/>
              </a:rPr>
              <a:t>run on a file with 40,000 records and 1,002 variables </a:t>
            </a:r>
            <a:endParaRPr lang="en-US" sz="3200" dirty="0" smtClean="0">
              <a:solidFill>
                <a:srgbClr val="B82672"/>
              </a:solidFill>
              <a:ea typeface="ＭＳ Ｐゴシック" pitchFamily="34" charset="-128"/>
            </a:endParaRPr>
          </a:p>
        </p:txBody>
      </p:sp>
      <p:sp>
        <p:nvSpPr>
          <p:cNvPr id="2" name="Rectangle 1"/>
          <p:cNvSpPr/>
          <p:nvPr/>
        </p:nvSpPr>
        <p:spPr>
          <a:xfrm>
            <a:off x="247135" y="1461573"/>
            <a:ext cx="8711515" cy="4632037"/>
          </a:xfrm>
          <a:prstGeom prst="rect">
            <a:avLst/>
          </a:prstGeom>
        </p:spPr>
        <p:txBody>
          <a:bodyPr wrap="square">
            <a:spAutoFit/>
          </a:bodyPr>
          <a:lstStyle/>
          <a:p>
            <a:pPr>
              <a:lnSpc>
                <a:spcPts val="2200"/>
              </a:lnSpc>
            </a:pPr>
            <a:r>
              <a:rPr lang="en-US" sz="2400" dirty="0" smtClean="0">
                <a:solidFill>
                  <a:srgbClr val="3333FF"/>
                </a:solidFill>
                <a:effectLst>
                  <a:outerShdw blurRad="38100" dist="38100" dir="2700000" algn="tl">
                    <a:srgbClr val="000000">
                      <a:alpha val="43137"/>
                    </a:srgbClr>
                  </a:outerShdw>
                </a:effectLst>
              </a:rPr>
              <a:t>PROC SORT </a:t>
            </a:r>
            <a:r>
              <a:rPr lang="en-US" sz="2400" dirty="0">
                <a:solidFill>
                  <a:srgbClr val="3333FF"/>
                </a:solidFill>
                <a:effectLst>
                  <a:outerShdw blurRad="38100" dist="38100" dir="2700000" algn="tl">
                    <a:srgbClr val="000000">
                      <a:alpha val="43137"/>
                    </a:srgbClr>
                  </a:outerShdw>
                </a:effectLst>
              </a:rPr>
              <a:t>data=have </a:t>
            </a:r>
            <a:r>
              <a:rPr lang="en-US" sz="2400" dirty="0" smtClean="0">
                <a:solidFill>
                  <a:srgbClr val="3333FF"/>
                </a:solidFill>
                <a:effectLst>
                  <a:outerShdw blurRad="38100" dist="38100" dir="2700000" algn="tl">
                    <a:srgbClr val="000000">
                      <a:alpha val="43137"/>
                    </a:srgbClr>
                  </a:outerShdw>
                </a:effectLst>
              </a:rPr>
              <a:t>(keep=idnum date var1) out=need</a:t>
            </a:r>
          </a:p>
          <a:p>
            <a:pPr>
              <a:lnSpc>
                <a:spcPts val="2200"/>
              </a:lnSpc>
            </a:pPr>
            <a:r>
              <a:rPr lang="en-US" sz="2400" dirty="0">
                <a:solidFill>
                  <a:srgbClr val="3333FF"/>
                </a:solidFill>
                <a:effectLst>
                  <a:outerShdw blurRad="38100" dist="38100" dir="2700000" algn="tl">
                    <a:srgbClr val="000000">
                      <a:alpha val="43137"/>
                    </a:srgbClr>
                  </a:outerShdw>
                </a:effectLst>
              </a:rPr>
              <a:t> </a:t>
            </a:r>
            <a:r>
              <a:rPr lang="en-US" sz="2400" dirty="0" smtClean="0">
                <a:solidFill>
                  <a:srgbClr val="3333FF"/>
                </a:solidFill>
                <a:effectLst>
                  <a:outerShdw blurRad="38100" dist="38100" dir="2700000" algn="tl">
                    <a:srgbClr val="000000">
                      <a:alpha val="43137"/>
                    </a:srgbClr>
                  </a:outerShdw>
                </a:effectLst>
              </a:rPr>
              <a:t>         noequals;</a:t>
            </a:r>
            <a:endParaRPr lang="en-CA" sz="2400" dirty="0">
              <a:solidFill>
                <a:srgbClr val="3333FF"/>
              </a:solidFill>
              <a:effectLst>
                <a:outerShdw blurRad="38100" dist="38100" dir="2700000" algn="tl">
                  <a:srgbClr val="000000">
                    <a:alpha val="43137"/>
                  </a:srgbClr>
                </a:outerShdw>
              </a:effectLst>
            </a:endParaRPr>
          </a:p>
          <a:p>
            <a:pPr>
              <a:lnSpc>
                <a:spcPts val="2200"/>
              </a:lnSpc>
            </a:pPr>
            <a:r>
              <a:rPr lang="en-US" sz="2400" dirty="0">
                <a:solidFill>
                  <a:srgbClr val="3333FF"/>
                </a:solidFill>
                <a:effectLst>
                  <a:outerShdw blurRad="38100" dist="38100" dir="2700000" algn="tl">
                    <a:srgbClr val="000000">
                      <a:alpha val="43137"/>
                    </a:srgbClr>
                  </a:outerShdw>
                </a:effectLst>
              </a:rPr>
              <a:t>  by </a:t>
            </a:r>
            <a:r>
              <a:rPr lang="en-US" sz="2400" dirty="0" err="1" smtClean="0">
                <a:solidFill>
                  <a:srgbClr val="3333FF"/>
                </a:solidFill>
                <a:effectLst>
                  <a:outerShdw blurRad="38100" dist="38100" dir="2700000" algn="tl">
                    <a:srgbClr val="000000">
                      <a:alpha val="43137"/>
                    </a:srgbClr>
                  </a:outerShdw>
                </a:effectLst>
              </a:rPr>
              <a:t>idnum</a:t>
            </a:r>
            <a:r>
              <a:rPr lang="en-US" sz="2400" dirty="0" smtClean="0">
                <a:solidFill>
                  <a:srgbClr val="3333FF"/>
                </a:solidFill>
                <a:effectLst>
                  <a:outerShdw blurRad="38100" dist="38100" dir="2700000" algn="tl">
                    <a:srgbClr val="000000">
                      <a:alpha val="43137"/>
                    </a:srgbClr>
                  </a:outerShdw>
                </a:effectLst>
              </a:rPr>
              <a:t> </a:t>
            </a:r>
            <a:r>
              <a:rPr lang="en-US" sz="2400" dirty="0">
                <a:solidFill>
                  <a:srgbClr val="3333FF"/>
                </a:solidFill>
                <a:effectLst>
                  <a:outerShdw blurRad="38100" dist="38100" dir="2700000" algn="tl">
                    <a:srgbClr val="000000">
                      <a:alpha val="43137"/>
                    </a:srgbClr>
                  </a:outerShdw>
                </a:effectLst>
              </a:rPr>
              <a:t>date;</a:t>
            </a:r>
            <a:endParaRPr lang="en-CA" sz="2400" dirty="0">
              <a:solidFill>
                <a:srgbClr val="3333FF"/>
              </a:solidFill>
              <a:effectLst>
                <a:outerShdw blurRad="38100" dist="38100" dir="2700000" algn="tl">
                  <a:srgbClr val="000000">
                    <a:alpha val="43137"/>
                  </a:srgbClr>
                </a:outerShdw>
              </a:effectLst>
            </a:endParaRPr>
          </a:p>
          <a:p>
            <a:pPr>
              <a:lnSpc>
                <a:spcPts val="2200"/>
              </a:lnSpc>
            </a:pPr>
            <a:r>
              <a:rPr lang="en-US" sz="2400" dirty="0">
                <a:solidFill>
                  <a:srgbClr val="3333FF"/>
                </a:solidFill>
                <a:effectLst>
                  <a:outerShdw blurRad="38100" dist="38100" dir="2700000" algn="tl">
                    <a:srgbClr val="000000">
                      <a:alpha val="43137"/>
                    </a:srgbClr>
                  </a:outerShdw>
                </a:effectLst>
              </a:rPr>
              <a:t>run</a:t>
            </a:r>
            <a:r>
              <a:rPr lang="en-US" sz="2400" dirty="0" smtClean="0">
                <a:solidFill>
                  <a:srgbClr val="3333FF"/>
                </a:solidFill>
                <a:effectLst>
                  <a:outerShdw blurRad="38100" dist="38100" dir="2700000" algn="tl">
                    <a:srgbClr val="000000">
                      <a:alpha val="43137"/>
                    </a:srgbClr>
                  </a:outerShdw>
                </a:effectLst>
              </a:rPr>
              <a:t>;</a:t>
            </a:r>
            <a:r>
              <a:rPr lang="en-US" sz="2400" dirty="0" smtClean="0">
                <a:solidFill>
                  <a:srgbClr val="33289C"/>
                </a:solidFill>
                <a:effectLst>
                  <a:outerShdw blurRad="38100" dist="38100" dir="2700000" algn="tl">
                    <a:srgbClr val="000000">
                      <a:alpha val="43137"/>
                    </a:srgbClr>
                  </a:outerShdw>
                </a:effectLst>
              </a:rPr>
              <a:t>  </a:t>
            </a:r>
            <a:r>
              <a:rPr lang="en-US" sz="2400" dirty="0" smtClean="0">
                <a:solidFill>
                  <a:srgbClr val="B82672"/>
                </a:solidFill>
                <a:effectLst>
                  <a:outerShdw blurRad="38100" dist="38100" dir="2700000" algn="tl">
                    <a:srgbClr val="000000">
                      <a:alpha val="43137"/>
                    </a:srgbClr>
                  </a:outerShdw>
                </a:effectLst>
              </a:rPr>
              <a:t>took 0.48 seconds CPU time</a:t>
            </a:r>
            <a:endParaRPr lang="en-CA" sz="2400" dirty="0">
              <a:solidFill>
                <a:srgbClr val="B82672"/>
              </a:solidFill>
              <a:effectLst>
                <a:outerShdw blurRad="38100" dist="38100" dir="2700000" algn="tl">
                  <a:srgbClr val="000000">
                    <a:alpha val="43137"/>
                  </a:srgbClr>
                </a:outerShdw>
              </a:effectLst>
            </a:endParaRPr>
          </a:p>
          <a:p>
            <a:pPr>
              <a:lnSpc>
                <a:spcPts val="2200"/>
              </a:lnSpc>
              <a:spcBef>
                <a:spcPts val="1200"/>
              </a:spcBef>
            </a:pPr>
            <a:r>
              <a:rPr lang="en-US" sz="2400" dirty="0" smtClean="0">
                <a:solidFill>
                  <a:srgbClr val="3333FF"/>
                </a:solidFill>
                <a:effectLst>
                  <a:outerShdw blurRad="38100" dist="38100" dir="2700000" algn="tl">
                    <a:srgbClr val="000000">
                      <a:alpha val="43137"/>
                    </a:srgbClr>
                  </a:outerShdw>
                </a:effectLst>
              </a:rPr>
              <a:t>DATA </a:t>
            </a:r>
            <a:r>
              <a:rPr lang="en-US" sz="2400" dirty="0">
                <a:solidFill>
                  <a:srgbClr val="3333FF"/>
                </a:solidFill>
                <a:effectLst>
                  <a:outerShdw blurRad="38100" dist="38100" dir="2700000" algn="tl">
                    <a:srgbClr val="000000">
                      <a:alpha val="43137"/>
                    </a:srgbClr>
                  </a:outerShdw>
                </a:effectLst>
              </a:rPr>
              <a:t>need;</a:t>
            </a:r>
            <a:endParaRPr lang="en-CA" sz="2400" dirty="0">
              <a:solidFill>
                <a:srgbClr val="3333FF"/>
              </a:solidFill>
              <a:effectLst>
                <a:outerShdw blurRad="38100" dist="38100" dir="2700000" algn="tl">
                  <a:srgbClr val="000000">
                    <a:alpha val="43137"/>
                  </a:srgbClr>
                </a:outerShdw>
              </a:effectLst>
            </a:endParaRPr>
          </a:p>
          <a:p>
            <a:pPr>
              <a:lnSpc>
                <a:spcPts val="2200"/>
              </a:lnSpc>
            </a:pPr>
            <a:r>
              <a:rPr lang="en-US" sz="2400" dirty="0">
                <a:solidFill>
                  <a:srgbClr val="3333FF"/>
                </a:solidFill>
                <a:effectLst>
                  <a:outerShdw blurRad="38100" dist="38100" dir="2700000" algn="tl">
                    <a:srgbClr val="000000">
                      <a:alpha val="43137"/>
                    </a:srgbClr>
                  </a:outerShdw>
                </a:effectLst>
              </a:rPr>
              <a:t>  set need;</a:t>
            </a:r>
            <a:endParaRPr lang="en-CA" sz="2400" dirty="0">
              <a:solidFill>
                <a:srgbClr val="3333FF"/>
              </a:solidFill>
              <a:effectLst>
                <a:outerShdw blurRad="38100" dist="38100" dir="2700000" algn="tl">
                  <a:srgbClr val="000000">
                    <a:alpha val="43137"/>
                  </a:srgbClr>
                </a:outerShdw>
              </a:effectLst>
            </a:endParaRPr>
          </a:p>
          <a:p>
            <a:pPr>
              <a:lnSpc>
                <a:spcPts val="2200"/>
              </a:lnSpc>
            </a:pPr>
            <a:r>
              <a:rPr lang="en-US" sz="2400" dirty="0">
                <a:solidFill>
                  <a:srgbClr val="3333FF"/>
                </a:solidFill>
                <a:effectLst>
                  <a:outerShdw blurRad="38100" dist="38100" dir="2700000" algn="tl">
                    <a:srgbClr val="000000">
                      <a:alpha val="43137"/>
                    </a:srgbClr>
                  </a:outerShdw>
                </a:effectLst>
              </a:rPr>
              <a:t>  _name_="var1";</a:t>
            </a:r>
            <a:endParaRPr lang="en-CA" sz="2400" dirty="0">
              <a:solidFill>
                <a:srgbClr val="3333FF"/>
              </a:solidFill>
              <a:effectLst>
                <a:outerShdw blurRad="38100" dist="38100" dir="2700000" algn="tl">
                  <a:srgbClr val="000000">
                    <a:alpha val="43137"/>
                  </a:srgbClr>
                </a:outerShdw>
              </a:effectLst>
            </a:endParaRPr>
          </a:p>
          <a:p>
            <a:pPr>
              <a:lnSpc>
                <a:spcPts val="2200"/>
              </a:lnSpc>
            </a:pPr>
            <a:r>
              <a:rPr lang="en-US" sz="2400" dirty="0">
                <a:solidFill>
                  <a:srgbClr val="3333FF"/>
                </a:solidFill>
                <a:effectLst>
                  <a:outerShdw blurRad="38100" dist="38100" dir="2700000" algn="tl">
                    <a:srgbClr val="000000">
                      <a:alpha val="43137"/>
                    </a:srgbClr>
                  </a:outerShdw>
                </a:effectLst>
              </a:rPr>
              <a:t>run</a:t>
            </a:r>
            <a:r>
              <a:rPr lang="en-US" sz="2400" dirty="0" smtClean="0">
                <a:solidFill>
                  <a:srgbClr val="3333FF"/>
                </a:solidFill>
                <a:effectLst>
                  <a:outerShdw blurRad="38100" dist="38100" dir="2700000" algn="tl">
                    <a:srgbClr val="000000">
                      <a:alpha val="43137"/>
                    </a:srgbClr>
                  </a:outerShdw>
                </a:effectLst>
              </a:rPr>
              <a:t>; </a:t>
            </a:r>
            <a:r>
              <a:rPr lang="en-US" sz="2400" dirty="0" smtClean="0">
                <a:solidFill>
                  <a:srgbClr val="33289C"/>
                </a:solidFill>
                <a:effectLst>
                  <a:outerShdw blurRad="38100" dist="38100" dir="2700000" algn="tl">
                    <a:srgbClr val="000000">
                      <a:alpha val="43137"/>
                    </a:srgbClr>
                  </a:outerShdw>
                </a:effectLst>
              </a:rPr>
              <a:t> </a:t>
            </a:r>
            <a:r>
              <a:rPr lang="en-US" sz="2400" dirty="0" smtClean="0">
                <a:solidFill>
                  <a:srgbClr val="B82672"/>
                </a:solidFill>
                <a:effectLst>
                  <a:outerShdw blurRad="38100" dist="38100" dir="2700000" algn="tl">
                    <a:srgbClr val="000000">
                      <a:alpha val="43137"/>
                    </a:srgbClr>
                  </a:outerShdw>
                </a:effectLst>
              </a:rPr>
              <a:t>took 0.06 seconds CPU time</a:t>
            </a:r>
            <a:endParaRPr lang="en-CA" sz="2400" dirty="0">
              <a:solidFill>
                <a:srgbClr val="B82672"/>
              </a:solidFill>
              <a:effectLst>
                <a:outerShdw blurRad="38100" dist="38100" dir="2700000" algn="tl">
                  <a:srgbClr val="000000">
                    <a:alpha val="43137"/>
                  </a:srgbClr>
                </a:outerShdw>
              </a:effectLst>
            </a:endParaRPr>
          </a:p>
          <a:p>
            <a:pPr>
              <a:lnSpc>
                <a:spcPts val="2200"/>
              </a:lnSpc>
              <a:spcBef>
                <a:spcPts val="1200"/>
              </a:spcBef>
            </a:pPr>
            <a:r>
              <a:rPr lang="en-US" sz="2400" dirty="0" smtClean="0">
                <a:solidFill>
                  <a:srgbClr val="3333FF"/>
                </a:solidFill>
                <a:effectLst>
                  <a:outerShdw blurRad="38100" dist="38100" dir="2700000" algn="tl">
                    <a:srgbClr val="000000">
                      <a:alpha val="43137"/>
                    </a:srgbClr>
                  </a:outerShdw>
                </a:effectLst>
              </a:rPr>
              <a:t>PROC </a:t>
            </a:r>
            <a:r>
              <a:rPr lang="en-US" sz="2400" dirty="0">
                <a:solidFill>
                  <a:srgbClr val="3333FF"/>
                </a:solidFill>
                <a:effectLst>
                  <a:outerShdw blurRad="38100" dist="38100" dir="2700000" algn="tl">
                    <a:srgbClr val="000000">
                      <a:alpha val="43137"/>
                    </a:srgbClr>
                  </a:outerShdw>
                </a:effectLst>
              </a:rPr>
              <a:t>TRANSPOSE data=need out=want (drop</a:t>
            </a:r>
            <a:r>
              <a:rPr lang="en-US" sz="2400" dirty="0" smtClean="0">
                <a:solidFill>
                  <a:srgbClr val="3333FF"/>
                </a:solidFill>
                <a:effectLst>
                  <a:outerShdw blurRad="38100" dist="38100" dir="2700000" algn="tl">
                    <a:srgbClr val="000000">
                      <a:alpha val="43137"/>
                    </a:srgbClr>
                  </a:outerShdw>
                </a:effectLst>
              </a:rPr>
              <a:t>=_:) </a:t>
            </a:r>
          </a:p>
          <a:p>
            <a:pPr>
              <a:lnSpc>
                <a:spcPts val="2200"/>
              </a:lnSpc>
              <a:spcBef>
                <a:spcPts val="0"/>
              </a:spcBef>
            </a:pPr>
            <a:r>
              <a:rPr lang="en-US" sz="2400" dirty="0">
                <a:solidFill>
                  <a:srgbClr val="3333FF"/>
                </a:solidFill>
                <a:effectLst>
                  <a:outerShdw blurRad="38100" dist="38100" dir="2700000" algn="tl">
                    <a:srgbClr val="000000">
                      <a:alpha val="43137"/>
                    </a:srgbClr>
                  </a:outerShdw>
                </a:effectLst>
              </a:rPr>
              <a:t> </a:t>
            </a:r>
            <a:r>
              <a:rPr lang="en-US" sz="2400" dirty="0" smtClean="0">
                <a:solidFill>
                  <a:srgbClr val="3333FF"/>
                </a:solidFill>
                <a:effectLst>
                  <a:outerShdw blurRad="38100" dist="38100" dir="2700000" algn="tl">
                    <a:srgbClr val="000000">
                      <a:alpha val="43137"/>
                    </a:srgbClr>
                  </a:outerShdw>
                </a:effectLst>
              </a:rPr>
              <a:t>                                  delimiter</a:t>
            </a:r>
            <a:r>
              <a:rPr lang="en-US" sz="2400" dirty="0">
                <a:solidFill>
                  <a:srgbClr val="3333FF"/>
                </a:solidFill>
                <a:effectLst>
                  <a:outerShdw blurRad="38100" dist="38100" dir="2700000" algn="tl">
                    <a:srgbClr val="000000">
                      <a:alpha val="43137"/>
                    </a:srgbClr>
                  </a:outerShdw>
                </a:effectLst>
              </a:rPr>
              <a:t>=_Qtr;</a:t>
            </a:r>
            <a:endParaRPr lang="en-CA" sz="2400" dirty="0">
              <a:solidFill>
                <a:srgbClr val="3333FF"/>
              </a:solidFill>
              <a:effectLst>
                <a:outerShdw blurRad="38100" dist="38100" dir="2700000" algn="tl">
                  <a:srgbClr val="000000">
                    <a:alpha val="43137"/>
                  </a:srgbClr>
                </a:outerShdw>
              </a:effectLst>
            </a:endParaRPr>
          </a:p>
          <a:p>
            <a:pPr>
              <a:lnSpc>
                <a:spcPts val="2200"/>
              </a:lnSpc>
            </a:pPr>
            <a:r>
              <a:rPr lang="en-US" sz="2400" dirty="0">
                <a:solidFill>
                  <a:srgbClr val="3333FF"/>
                </a:solidFill>
                <a:effectLst>
                  <a:outerShdw blurRad="38100" dist="38100" dir="2700000" algn="tl">
                    <a:srgbClr val="000000">
                      <a:alpha val="43137"/>
                    </a:srgbClr>
                  </a:outerShdw>
                </a:effectLst>
              </a:rPr>
              <a:t>  by </a:t>
            </a:r>
            <a:r>
              <a:rPr lang="en-US" sz="2400" dirty="0" err="1" smtClean="0">
                <a:solidFill>
                  <a:srgbClr val="3333FF"/>
                </a:solidFill>
                <a:effectLst>
                  <a:outerShdw blurRad="38100" dist="38100" dir="2700000" algn="tl">
                    <a:srgbClr val="000000">
                      <a:alpha val="43137"/>
                    </a:srgbClr>
                  </a:outerShdw>
                </a:effectLst>
              </a:rPr>
              <a:t>idnum</a:t>
            </a:r>
            <a:r>
              <a:rPr lang="en-US" sz="2400" dirty="0" smtClean="0">
                <a:solidFill>
                  <a:srgbClr val="3333FF"/>
                </a:solidFill>
                <a:effectLst>
                  <a:outerShdw blurRad="38100" dist="38100" dir="2700000" algn="tl">
                    <a:srgbClr val="000000">
                      <a:alpha val="43137"/>
                    </a:srgbClr>
                  </a:outerShdw>
                </a:effectLst>
              </a:rPr>
              <a:t>;</a:t>
            </a:r>
            <a:endParaRPr lang="en-CA" sz="2400" dirty="0">
              <a:solidFill>
                <a:srgbClr val="3333FF"/>
              </a:solidFill>
              <a:effectLst>
                <a:outerShdw blurRad="38100" dist="38100" dir="2700000" algn="tl">
                  <a:srgbClr val="000000">
                    <a:alpha val="43137"/>
                  </a:srgbClr>
                </a:outerShdw>
              </a:effectLst>
            </a:endParaRPr>
          </a:p>
          <a:p>
            <a:pPr>
              <a:lnSpc>
                <a:spcPts val="2200"/>
              </a:lnSpc>
            </a:pPr>
            <a:r>
              <a:rPr lang="en-US" sz="2400" dirty="0">
                <a:solidFill>
                  <a:srgbClr val="3333FF"/>
                </a:solidFill>
                <a:effectLst>
                  <a:outerShdw blurRad="38100" dist="38100" dir="2700000" algn="tl">
                    <a:srgbClr val="000000">
                      <a:alpha val="43137"/>
                    </a:srgbClr>
                  </a:outerShdw>
                </a:effectLst>
              </a:rPr>
              <a:t>  var var1;</a:t>
            </a:r>
            <a:endParaRPr lang="en-CA" sz="2400" dirty="0">
              <a:solidFill>
                <a:srgbClr val="3333FF"/>
              </a:solidFill>
              <a:effectLst>
                <a:outerShdw blurRad="38100" dist="38100" dir="2700000" algn="tl">
                  <a:srgbClr val="000000">
                    <a:alpha val="43137"/>
                  </a:srgbClr>
                </a:outerShdw>
              </a:effectLst>
            </a:endParaRPr>
          </a:p>
          <a:p>
            <a:pPr>
              <a:lnSpc>
                <a:spcPts val="2200"/>
              </a:lnSpc>
            </a:pPr>
            <a:r>
              <a:rPr lang="en-US" sz="2400" dirty="0">
                <a:solidFill>
                  <a:srgbClr val="3333FF"/>
                </a:solidFill>
                <a:effectLst>
                  <a:outerShdw blurRad="38100" dist="38100" dir="2700000" algn="tl">
                    <a:srgbClr val="000000">
                      <a:alpha val="43137"/>
                    </a:srgbClr>
                  </a:outerShdw>
                </a:effectLst>
              </a:rPr>
              <a:t>  id _name_ date;</a:t>
            </a:r>
            <a:endParaRPr lang="en-CA" sz="2400" dirty="0">
              <a:solidFill>
                <a:srgbClr val="3333FF"/>
              </a:solidFill>
              <a:effectLst>
                <a:outerShdw blurRad="38100" dist="38100" dir="2700000" algn="tl">
                  <a:srgbClr val="000000">
                    <a:alpha val="43137"/>
                  </a:srgbClr>
                </a:outerShdw>
              </a:effectLst>
            </a:endParaRPr>
          </a:p>
          <a:p>
            <a:pPr>
              <a:lnSpc>
                <a:spcPts val="2200"/>
              </a:lnSpc>
            </a:pPr>
            <a:r>
              <a:rPr lang="en-US" sz="2400" dirty="0">
                <a:solidFill>
                  <a:srgbClr val="3333FF"/>
                </a:solidFill>
                <a:effectLst>
                  <a:outerShdw blurRad="38100" dist="38100" dir="2700000" algn="tl">
                    <a:srgbClr val="000000">
                      <a:alpha val="43137"/>
                    </a:srgbClr>
                  </a:outerShdw>
                </a:effectLst>
              </a:rPr>
              <a:t>  format date Qtr1.;</a:t>
            </a:r>
            <a:endParaRPr lang="en-CA" sz="2400" dirty="0">
              <a:solidFill>
                <a:srgbClr val="3333FF"/>
              </a:solidFill>
              <a:effectLst>
                <a:outerShdw blurRad="38100" dist="38100" dir="2700000" algn="tl">
                  <a:srgbClr val="000000">
                    <a:alpha val="43137"/>
                  </a:srgbClr>
                </a:outerShdw>
              </a:effectLst>
            </a:endParaRPr>
          </a:p>
          <a:p>
            <a:pPr>
              <a:lnSpc>
                <a:spcPts val="2200"/>
              </a:lnSpc>
            </a:pPr>
            <a:r>
              <a:rPr lang="en-US" sz="2400" dirty="0">
                <a:solidFill>
                  <a:srgbClr val="3333FF"/>
                </a:solidFill>
                <a:effectLst>
                  <a:outerShdw blurRad="38100" dist="38100" dir="2700000" algn="tl">
                    <a:srgbClr val="000000">
                      <a:alpha val="43137"/>
                    </a:srgbClr>
                  </a:outerShdw>
                </a:effectLst>
              </a:rPr>
              <a:t>run</a:t>
            </a:r>
            <a:r>
              <a:rPr lang="en-US" sz="2400" dirty="0" smtClean="0">
                <a:solidFill>
                  <a:srgbClr val="3333FF"/>
                </a:solidFill>
                <a:effectLst>
                  <a:outerShdw blurRad="38100" dist="38100" dir="2700000" algn="tl">
                    <a:srgbClr val="000000">
                      <a:alpha val="43137"/>
                    </a:srgbClr>
                  </a:outerShdw>
                </a:effectLst>
              </a:rPr>
              <a:t>; </a:t>
            </a:r>
            <a:r>
              <a:rPr lang="en-US" sz="2400" dirty="0" smtClean="0">
                <a:solidFill>
                  <a:srgbClr val="33289C"/>
                </a:solidFill>
                <a:effectLst>
                  <a:outerShdw blurRad="38100" dist="38100" dir="2700000" algn="tl">
                    <a:srgbClr val="000000">
                      <a:alpha val="43137"/>
                    </a:srgbClr>
                  </a:outerShdw>
                </a:effectLst>
              </a:rPr>
              <a:t> </a:t>
            </a:r>
            <a:r>
              <a:rPr lang="en-US" sz="2400" dirty="0" smtClean="0">
                <a:solidFill>
                  <a:srgbClr val="B82672"/>
                </a:solidFill>
                <a:effectLst>
                  <a:outerShdw blurRad="38100" dist="38100" dir="2700000" algn="tl">
                    <a:srgbClr val="000000">
                      <a:alpha val="43137"/>
                    </a:srgbClr>
                  </a:outerShdw>
                </a:effectLst>
              </a:rPr>
              <a:t>took 0.43 seconds CPU time</a:t>
            </a:r>
          </a:p>
        </p:txBody>
      </p:sp>
      <p:sp>
        <p:nvSpPr>
          <p:cNvPr id="3" name="Oval 2"/>
          <p:cNvSpPr/>
          <p:nvPr/>
        </p:nvSpPr>
        <p:spPr bwMode="auto">
          <a:xfrm>
            <a:off x="3781164" y="1362717"/>
            <a:ext cx="3632888" cy="515508"/>
          </a:xfrm>
          <a:prstGeom prst="ellipse">
            <a:avLst/>
          </a:prstGeom>
          <a:noFill/>
          <a:ln w="38100" cap="flat" cmpd="sng" algn="ctr">
            <a:solidFill>
              <a:srgbClr val="B8267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smtClean="0">
              <a:ln>
                <a:noFill/>
              </a:ln>
              <a:solidFill>
                <a:srgbClr val="292929"/>
              </a:solidFill>
              <a:effectLst/>
              <a:latin typeface="Arial" charset="0"/>
            </a:endParaRPr>
          </a:p>
        </p:txBody>
      </p:sp>
    </p:spTree>
    <p:extLst>
      <p:ext uri="{BB962C8B-B14F-4D97-AF65-F5344CB8AC3E}">
        <p14:creationId xmlns:p14="http://schemas.microsoft.com/office/powerpoint/2010/main" val="4123351092"/>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p:cNvSpPr txBox="1">
            <a:spLocks/>
          </p:cNvSpPr>
          <p:nvPr/>
        </p:nvSpPr>
        <p:spPr>
          <a:xfrm>
            <a:off x="148282" y="102935"/>
            <a:ext cx="8810368" cy="1284495"/>
          </a:xfrm>
          <a:prstGeom prst="rect">
            <a:avLst/>
          </a:prstGeom>
        </p:spPr>
        <p:txBody>
          <a:bodyPr/>
          <a:lst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a:lstStyle>
          <a:p>
            <a:pPr algn="ctr"/>
            <a:r>
              <a:rPr lang="en-US" sz="3200" dirty="0" smtClean="0">
                <a:solidFill>
                  <a:srgbClr val="B82672"/>
                </a:solidFill>
                <a:ea typeface="ＭＳ Ｐゴシック" pitchFamily="34" charset="-128"/>
              </a:rPr>
              <a:t>Compare the performance of the following three sets of </a:t>
            </a:r>
            <a:r>
              <a:rPr lang="en-US" sz="3200" i="1" dirty="0" smtClean="0">
                <a:solidFill>
                  <a:srgbClr val="B82672"/>
                </a:solidFill>
                <a:ea typeface="ＭＳ Ｐゴシック" pitchFamily="34" charset="-128"/>
              </a:rPr>
              <a:t>almost</a:t>
            </a:r>
            <a:r>
              <a:rPr lang="en-US" sz="3200" dirty="0" smtClean="0">
                <a:solidFill>
                  <a:srgbClr val="B82672"/>
                </a:solidFill>
                <a:ea typeface="ＭＳ Ｐゴシック" pitchFamily="34" charset="-128"/>
              </a:rPr>
              <a:t> identical code </a:t>
            </a:r>
            <a:r>
              <a:rPr lang="en-US" sz="3200" dirty="0">
                <a:solidFill>
                  <a:srgbClr val="B82672"/>
                </a:solidFill>
                <a:ea typeface="ＭＳ Ｐゴシック" pitchFamily="34" charset="-128"/>
              </a:rPr>
              <a:t>run on a file with 40,000 records and 1,002 variables </a:t>
            </a:r>
            <a:endParaRPr lang="en-US" sz="3200" dirty="0" smtClean="0">
              <a:solidFill>
                <a:srgbClr val="B82672"/>
              </a:solidFill>
              <a:ea typeface="ＭＳ Ｐゴシック" pitchFamily="34" charset="-128"/>
            </a:endParaRPr>
          </a:p>
        </p:txBody>
      </p:sp>
      <p:sp>
        <p:nvSpPr>
          <p:cNvPr id="2" name="Rectangle 1"/>
          <p:cNvSpPr/>
          <p:nvPr/>
        </p:nvSpPr>
        <p:spPr>
          <a:xfrm>
            <a:off x="1195520" y="1634561"/>
            <a:ext cx="6715889" cy="1502976"/>
          </a:xfrm>
          <a:prstGeom prst="rect">
            <a:avLst/>
          </a:prstGeom>
        </p:spPr>
        <p:txBody>
          <a:bodyPr wrap="square">
            <a:spAutoFit/>
          </a:bodyPr>
          <a:lstStyle/>
          <a:p>
            <a:pPr>
              <a:lnSpc>
                <a:spcPts val="2200"/>
              </a:lnSpc>
              <a:tabLst>
                <a:tab pos="1878013" algn="l"/>
              </a:tabLst>
            </a:pPr>
            <a:r>
              <a:rPr lang="en-CA" sz="2400" dirty="0" smtClean="0">
                <a:solidFill>
                  <a:srgbClr val="3333FF"/>
                </a:solidFill>
                <a:effectLst>
                  <a:outerShdw blurRad="38100" dist="38100" dir="2700000" algn="tl">
                    <a:srgbClr val="000000">
                      <a:alpha val="43137"/>
                    </a:srgbClr>
                  </a:outerShdw>
                </a:effectLst>
              </a:rPr>
              <a:t>%transpose(	var=var1,</a:t>
            </a:r>
          </a:p>
          <a:p>
            <a:pPr>
              <a:lnSpc>
                <a:spcPts val="2200"/>
              </a:lnSpc>
              <a:tabLst>
                <a:tab pos="1878013" algn="l"/>
              </a:tabLst>
            </a:pPr>
            <a:r>
              <a:rPr lang="en-CA" sz="2400" dirty="0">
                <a:solidFill>
                  <a:srgbClr val="3333FF"/>
                </a:solidFill>
                <a:effectLst>
                  <a:outerShdw blurRad="38100" dist="38100" dir="2700000" algn="tl">
                    <a:srgbClr val="000000">
                      <a:alpha val="43137"/>
                    </a:srgbClr>
                  </a:outerShdw>
                </a:effectLst>
              </a:rPr>
              <a:t>	</a:t>
            </a:r>
            <a:r>
              <a:rPr lang="en-CA" sz="2400" dirty="0" smtClean="0">
                <a:solidFill>
                  <a:srgbClr val="3333FF"/>
                </a:solidFill>
                <a:effectLst>
                  <a:outerShdw blurRad="38100" dist="38100" dir="2700000" algn="tl">
                    <a:srgbClr val="000000">
                      <a:alpha val="43137"/>
                    </a:srgbClr>
                  </a:outerShdw>
                </a:effectLst>
              </a:rPr>
              <a:t>id=date,</a:t>
            </a:r>
          </a:p>
          <a:p>
            <a:pPr>
              <a:lnSpc>
                <a:spcPts val="2200"/>
              </a:lnSpc>
              <a:tabLst>
                <a:tab pos="1878013" algn="l"/>
              </a:tabLst>
            </a:pPr>
            <a:r>
              <a:rPr lang="en-CA" sz="2400" dirty="0">
                <a:solidFill>
                  <a:srgbClr val="3333FF"/>
                </a:solidFill>
                <a:effectLst>
                  <a:outerShdw blurRad="38100" dist="38100" dir="2700000" algn="tl">
                    <a:srgbClr val="000000">
                      <a:alpha val="43137"/>
                    </a:srgbClr>
                  </a:outerShdw>
                </a:effectLst>
              </a:rPr>
              <a:t>	</a:t>
            </a:r>
            <a:r>
              <a:rPr lang="en-CA" sz="2400" dirty="0" smtClean="0">
                <a:solidFill>
                  <a:srgbClr val="3333FF"/>
                </a:solidFill>
                <a:effectLst>
                  <a:outerShdw blurRad="38100" dist="38100" dir="2700000" algn="tl">
                    <a:srgbClr val="000000">
                      <a:alpha val="43137"/>
                    </a:srgbClr>
                  </a:outerShdw>
                </a:effectLst>
              </a:rPr>
              <a:t>format=Qtr1.,</a:t>
            </a:r>
          </a:p>
          <a:p>
            <a:pPr>
              <a:lnSpc>
                <a:spcPts val="2200"/>
              </a:lnSpc>
              <a:tabLst>
                <a:tab pos="1878013" algn="l"/>
              </a:tabLst>
            </a:pPr>
            <a:r>
              <a:rPr lang="en-CA" sz="2400" dirty="0">
                <a:solidFill>
                  <a:srgbClr val="3333FF"/>
                </a:solidFill>
                <a:effectLst>
                  <a:outerShdw blurRad="38100" dist="38100" dir="2700000" algn="tl">
                    <a:srgbClr val="000000">
                      <a:alpha val="43137"/>
                    </a:srgbClr>
                  </a:outerShdw>
                </a:effectLst>
              </a:rPr>
              <a:t>	</a:t>
            </a:r>
            <a:r>
              <a:rPr lang="en-CA" sz="2400" dirty="0" smtClean="0">
                <a:solidFill>
                  <a:srgbClr val="3333FF"/>
                </a:solidFill>
                <a:effectLst>
                  <a:outerShdw blurRad="38100" dist="38100" dir="2700000" algn="tl">
                    <a:srgbClr val="000000">
                      <a:alpha val="43137"/>
                    </a:srgbClr>
                  </a:outerShdw>
                </a:effectLst>
              </a:rPr>
              <a:t>sort=yes,</a:t>
            </a:r>
          </a:p>
          <a:p>
            <a:pPr>
              <a:lnSpc>
                <a:spcPts val="2200"/>
              </a:lnSpc>
              <a:tabLst>
                <a:tab pos="1878013" algn="l"/>
              </a:tabLst>
            </a:pPr>
            <a:r>
              <a:rPr lang="en-CA" sz="2400" dirty="0">
                <a:solidFill>
                  <a:srgbClr val="3333FF"/>
                </a:solidFill>
                <a:effectLst>
                  <a:outerShdw blurRad="38100" dist="38100" dir="2700000" algn="tl">
                    <a:srgbClr val="000000">
                      <a:alpha val="43137"/>
                    </a:srgbClr>
                  </a:outerShdw>
                </a:effectLst>
              </a:rPr>
              <a:t>	</a:t>
            </a:r>
            <a:r>
              <a:rPr lang="en-CA" sz="2400" dirty="0" smtClean="0">
                <a:solidFill>
                  <a:srgbClr val="3333FF"/>
                </a:solidFill>
                <a:effectLst>
                  <a:outerShdw blurRad="38100" dist="38100" dir="2700000" algn="tl">
                    <a:srgbClr val="000000">
                      <a:alpha val="43137"/>
                    </a:srgbClr>
                  </a:outerShdw>
                </a:effectLst>
              </a:rPr>
              <a:t>delimiter=_Qtr</a:t>
            </a:r>
            <a:r>
              <a:rPr lang="en-CA" sz="2400" dirty="0" smtClean="0">
                <a:solidFill>
                  <a:srgbClr val="3333FF"/>
                </a:solidFill>
                <a:effectLst>
                  <a:outerShdw blurRad="38100" dist="38100" dir="2700000" algn="tl">
                    <a:srgbClr val="000000">
                      <a:alpha val="43137"/>
                    </a:srgbClr>
                  </a:outerShdw>
                </a:effectLst>
              </a:rPr>
              <a:t>)</a:t>
            </a:r>
            <a:endParaRPr lang="en-CA" sz="2400" dirty="0" smtClean="0">
              <a:solidFill>
                <a:srgbClr val="3333FF"/>
              </a:solidFill>
              <a:effectLst>
                <a:outerShdw blurRad="38100" dist="38100" dir="2700000" algn="tl">
                  <a:srgbClr val="000000">
                    <a:alpha val="43137"/>
                  </a:srgbClr>
                </a:outerShdw>
              </a:effectLst>
            </a:endParaRPr>
          </a:p>
        </p:txBody>
      </p:sp>
      <p:sp>
        <p:nvSpPr>
          <p:cNvPr id="3" name="Oval 2"/>
          <p:cNvSpPr/>
          <p:nvPr/>
        </p:nvSpPr>
        <p:spPr bwMode="auto">
          <a:xfrm>
            <a:off x="2113007" y="3262177"/>
            <a:ext cx="4917989" cy="543698"/>
          </a:xfrm>
          <a:prstGeom prst="ellipse">
            <a:avLst/>
          </a:prstGeom>
          <a:noFill/>
          <a:ln w="50800" cap="flat" cmpd="sng" algn="ctr">
            <a:solidFill>
              <a:srgbClr val="3333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smtClean="0">
              <a:ln>
                <a:noFill/>
              </a:ln>
              <a:solidFill>
                <a:srgbClr val="292929"/>
              </a:solidFill>
              <a:effectLst/>
              <a:latin typeface="Arial" charset="0"/>
            </a:endParaRPr>
          </a:p>
        </p:txBody>
      </p:sp>
      <p:sp>
        <p:nvSpPr>
          <p:cNvPr id="5" name="Oval 4"/>
          <p:cNvSpPr/>
          <p:nvPr/>
        </p:nvSpPr>
        <p:spPr bwMode="auto">
          <a:xfrm>
            <a:off x="2211858" y="3624646"/>
            <a:ext cx="2026509" cy="543698"/>
          </a:xfrm>
          <a:prstGeom prst="ellipse">
            <a:avLst/>
          </a:prstGeom>
          <a:noFill/>
          <a:ln w="50800" cap="flat" cmpd="sng" algn="ctr">
            <a:solidFill>
              <a:srgbClr val="3333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smtClean="0">
              <a:ln>
                <a:noFill/>
              </a:ln>
              <a:solidFill>
                <a:srgbClr val="292929"/>
              </a:solidFill>
              <a:effectLst/>
              <a:latin typeface="Arial" charset="0"/>
            </a:endParaRPr>
          </a:p>
        </p:txBody>
      </p:sp>
      <p:sp>
        <p:nvSpPr>
          <p:cNvPr id="6" name="Oval 5"/>
          <p:cNvSpPr/>
          <p:nvPr/>
        </p:nvSpPr>
        <p:spPr bwMode="auto">
          <a:xfrm>
            <a:off x="1556968" y="3983151"/>
            <a:ext cx="2310698" cy="543698"/>
          </a:xfrm>
          <a:prstGeom prst="ellipse">
            <a:avLst/>
          </a:prstGeom>
          <a:noFill/>
          <a:ln w="50800" cap="flat" cmpd="sng" algn="ctr">
            <a:solidFill>
              <a:srgbClr val="3333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smtClean="0">
              <a:ln>
                <a:noFill/>
              </a:ln>
              <a:solidFill>
                <a:srgbClr val="292929"/>
              </a:solidFill>
              <a:effectLst/>
              <a:latin typeface="Arial" charset="0"/>
            </a:endParaRPr>
          </a:p>
        </p:txBody>
      </p:sp>
      <p:sp>
        <p:nvSpPr>
          <p:cNvPr id="8" name="Rectangle 7"/>
          <p:cNvSpPr/>
          <p:nvPr/>
        </p:nvSpPr>
        <p:spPr>
          <a:xfrm>
            <a:off x="741405" y="4641428"/>
            <a:ext cx="7772399" cy="938719"/>
          </a:xfrm>
          <a:prstGeom prst="rect">
            <a:avLst/>
          </a:prstGeom>
        </p:spPr>
        <p:txBody>
          <a:bodyPr wrap="square">
            <a:spAutoFit/>
          </a:bodyPr>
          <a:lstStyle/>
          <a:p>
            <a:pPr algn="ctr">
              <a:lnSpc>
                <a:spcPts val="2200"/>
              </a:lnSpc>
            </a:pPr>
            <a:r>
              <a:rPr lang="en-US" sz="2400" dirty="0" smtClean="0">
                <a:solidFill>
                  <a:srgbClr val="B82672"/>
                </a:solidFill>
                <a:effectLst>
                  <a:outerShdw blurRad="38100" dist="38100" dir="2700000" algn="tl">
                    <a:srgbClr val="000000">
                      <a:alpha val="43137"/>
                    </a:srgbClr>
                  </a:outerShdw>
                </a:effectLst>
              </a:rPr>
              <a:t>+</a:t>
            </a:r>
            <a:endParaRPr lang="en-US" sz="2400" dirty="0" smtClean="0">
              <a:solidFill>
                <a:srgbClr val="B82672"/>
              </a:solidFill>
              <a:effectLst>
                <a:outerShdw blurRad="38100" dist="38100" dir="2700000" algn="tl">
                  <a:srgbClr val="000000">
                    <a:alpha val="43137"/>
                  </a:srgbClr>
                </a:outerShdw>
              </a:effectLst>
            </a:endParaRPr>
          </a:p>
          <a:p>
            <a:pPr algn="ctr">
              <a:lnSpc>
                <a:spcPts val="2200"/>
              </a:lnSpc>
            </a:pPr>
            <a:r>
              <a:rPr lang="en-US" sz="2400" dirty="0" smtClean="0">
                <a:solidFill>
                  <a:srgbClr val="B82672"/>
                </a:solidFill>
                <a:effectLst>
                  <a:outerShdw blurRad="38100" dist="38100" dir="2700000" algn="tl">
                    <a:srgbClr val="000000">
                      <a:alpha val="43137"/>
                    </a:srgbClr>
                  </a:outerShdw>
                </a:effectLst>
              </a:rPr>
              <a:t>on a more complex transposition of a larger dataset</a:t>
            </a:r>
            <a:endParaRPr lang="en-US" sz="2400" dirty="0" smtClean="0">
              <a:solidFill>
                <a:srgbClr val="B82672"/>
              </a:solidFill>
              <a:effectLst>
                <a:outerShdw blurRad="38100" dist="38100" dir="2700000" algn="tl">
                  <a:srgbClr val="000000">
                    <a:alpha val="43137"/>
                  </a:srgbClr>
                </a:outerShdw>
              </a:effectLst>
            </a:endParaRPr>
          </a:p>
          <a:p>
            <a:pPr algn="ctr">
              <a:lnSpc>
                <a:spcPts val="2200"/>
              </a:lnSpc>
            </a:pPr>
            <a:r>
              <a:rPr lang="en-US" sz="2400" dirty="0" smtClean="0">
                <a:solidFill>
                  <a:srgbClr val="B82672"/>
                </a:solidFill>
                <a:effectLst>
                  <a:outerShdw blurRad="38100" dist="38100" dir="2700000" algn="tl">
                    <a:srgbClr val="000000">
                      <a:alpha val="43137"/>
                    </a:srgbClr>
                  </a:outerShdw>
                </a:effectLst>
              </a:rPr>
              <a:t>the macro ran more than </a:t>
            </a:r>
            <a:r>
              <a:rPr lang="en-US" sz="2400" dirty="0" smtClean="0">
                <a:solidFill>
                  <a:srgbClr val="3333FF"/>
                </a:solidFill>
                <a:effectLst>
                  <a:outerShdw blurRad="38100" dist="38100" dir="2700000" algn="tl">
                    <a:srgbClr val="000000">
                      <a:alpha val="43137"/>
                    </a:srgbClr>
                  </a:outerShdw>
                </a:effectLst>
              </a:rPr>
              <a:t>50 </a:t>
            </a:r>
            <a:r>
              <a:rPr lang="en-US" sz="2400" dirty="0" smtClean="0">
                <a:solidFill>
                  <a:srgbClr val="3333FF"/>
                </a:solidFill>
                <a:effectLst>
                  <a:outerShdw blurRad="38100" dist="38100" dir="2700000" algn="tl">
                    <a:srgbClr val="000000">
                      <a:alpha val="43137"/>
                    </a:srgbClr>
                  </a:outerShdw>
                </a:effectLst>
              </a:rPr>
              <a:t>times</a:t>
            </a:r>
            <a:r>
              <a:rPr lang="en-US" sz="2400" dirty="0" smtClean="0">
                <a:solidFill>
                  <a:srgbClr val="B82672"/>
                </a:solidFill>
                <a:effectLst>
                  <a:outerShdw blurRad="38100" dist="38100" dir="2700000" algn="tl">
                    <a:srgbClr val="000000">
                      <a:alpha val="43137"/>
                    </a:srgbClr>
                  </a:outerShdw>
                </a:effectLst>
              </a:rPr>
              <a:t> </a:t>
            </a:r>
            <a:r>
              <a:rPr lang="en-US" sz="2400" dirty="0" smtClean="0">
                <a:solidFill>
                  <a:srgbClr val="B82672"/>
                </a:solidFill>
                <a:effectLst>
                  <a:outerShdw blurRad="38100" dist="38100" dir="2700000" algn="tl">
                    <a:srgbClr val="000000">
                      <a:alpha val="43137"/>
                    </a:srgbClr>
                  </a:outerShdw>
                </a:effectLst>
              </a:rPr>
              <a:t>faster</a:t>
            </a:r>
            <a:endParaRPr lang="en-US" sz="2400" dirty="0" smtClean="0">
              <a:solidFill>
                <a:srgbClr val="B82672"/>
              </a:solidFill>
              <a:effectLst>
                <a:outerShdw blurRad="38100" dist="38100" dir="2700000" algn="tl">
                  <a:srgbClr val="000000">
                    <a:alpha val="43137"/>
                  </a:srgbClr>
                </a:outerShdw>
              </a:effectLst>
            </a:endParaRPr>
          </a:p>
        </p:txBody>
      </p:sp>
      <p:sp>
        <p:nvSpPr>
          <p:cNvPr id="10" name="Oval 9"/>
          <p:cNvSpPr/>
          <p:nvPr/>
        </p:nvSpPr>
        <p:spPr bwMode="auto">
          <a:xfrm>
            <a:off x="179134" y="5042472"/>
            <a:ext cx="49427" cy="45719"/>
          </a:xfrm>
          <a:prstGeom prst="ellipse">
            <a:avLst/>
          </a:prstGeom>
          <a:solidFill>
            <a:srgbClr val="FF000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smtClean="0">
              <a:ln>
                <a:noFill/>
              </a:ln>
              <a:solidFill>
                <a:srgbClr val="292929"/>
              </a:solidFill>
              <a:effectLst/>
              <a:latin typeface="Arial" charset="0"/>
            </a:endParaRPr>
          </a:p>
        </p:txBody>
      </p:sp>
      <p:sp>
        <p:nvSpPr>
          <p:cNvPr id="11" name="Rectangle 10"/>
          <p:cNvSpPr/>
          <p:nvPr/>
        </p:nvSpPr>
        <p:spPr>
          <a:xfrm>
            <a:off x="1" y="4100743"/>
            <a:ext cx="9143998" cy="374461"/>
          </a:xfrm>
          <a:prstGeom prst="rect">
            <a:avLst/>
          </a:prstGeom>
        </p:spPr>
        <p:txBody>
          <a:bodyPr wrap="square">
            <a:spAutoFit/>
          </a:bodyPr>
          <a:lstStyle/>
          <a:p>
            <a:pPr algn="ctr">
              <a:lnSpc>
                <a:spcPts val="2200"/>
              </a:lnSpc>
            </a:pPr>
            <a:r>
              <a:rPr lang="en-US" sz="2400" dirty="0" smtClean="0">
                <a:solidFill>
                  <a:srgbClr val="B82672"/>
                </a:solidFill>
                <a:effectLst>
                  <a:outerShdw blurRad="38100" dist="38100" dir="2700000" algn="tl">
                    <a:srgbClr val="000000">
                      <a:alpha val="43137"/>
                    </a:srgbClr>
                  </a:outerShdw>
                </a:effectLst>
              </a:rPr>
              <a:t>and 25 </a:t>
            </a:r>
            <a:r>
              <a:rPr lang="en-US" sz="2400" dirty="0" smtClean="0">
                <a:solidFill>
                  <a:srgbClr val="B82672"/>
                </a:solidFill>
                <a:effectLst>
                  <a:outerShdw blurRad="38100" dist="38100" dir="2700000" algn="tl">
                    <a:srgbClr val="000000">
                      <a:alpha val="43137"/>
                    </a:srgbClr>
                  </a:outerShdw>
                </a:effectLst>
              </a:rPr>
              <a:t>times faster than the non-optimized code</a:t>
            </a:r>
          </a:p>
        </p:txBody>
      </p:sp>
      <p:sp>
        <p:nvSpPr>
          <p:cNvPr id="13" name="Rectangle 12"/>
          <p:cNvSpPr/>
          <p:nvPr/>
        </p:nvSpPr>
        <p:spPr>
          <a:xfrm>
            <a:off x="0" y="3377953"/>
            <a:ext cx="9143999" cy="374461"/>
          </a:xfrm>
          <a:prstGeom prst="rect">
            <a:avLst/>
          </a:prstGeom>
        </p:spPr>
        <p:txBody>
          <a:bodyPr wrap="square">
            <a:spAutoFit/>
          </a:bodyPr>
          <a:lstStyle/>
          <a:p>
            <a:pPr algn="ctr">
              <a:lnSpc>
                <a:spcPts val="2200"/>
              </a:lnSpc>
            </a:pPr>
            <a:r>
              <a:rPr lang="en-US" sz="2400" dirty="0" smtClean="0">
                <a:solidFill>
                  <a:srgbClr val="B82672"/>
                </a:solidFill>
                <a:effectLst>
                  <a:outerShdw blurRad="38100" dist="38100" dir="2700000" algn="tl">
                    <a:srgbClr val="000000">
                      <a:alpha val="43137"/>
                    </a:srgbClr>
                  </a:outerShdw>
                </a:effectLst>
              </a:rPr>
              <a:t>took </a:t>
            </a:r>
            <a:r>
              <a:rPr lang="en-US" sz="2400" dirty="0" smtClean="0">
                <a:solidFill>
                  <a:srgbClr val="B82672"/>
                </a:solidFill>
                <a:effectLst>
                  <a:outerShdw blurRad="38100" dist="38100" dir="2700000" algn="tl">
                    <a:srgbClr val="000000">
                      <a:alpha val="43137"/>
                    </a:srgbClr>
                  </a:outerShdw>
                </a:effectLst>
              </a:rPr>
              <a:t>0.46 seconds CPU </a:t>
            </a:r>
            <a:r>
              <a:rPr lang="en-US" sz="2400" dirty="0" smtClean="0">
                <a:solidFill>
                  <a:srgbClr val="B82672"/>
                </a:solidFill>
                <a:effectLst>
                  <a:outerShdw blurRad="38100" dist="38100" dir="2700000" algn="tl">
                    <a:srgbClr val="000000">
                      <a:alpha val="43137"/>
                    </a:srgbClr>
                  </a:outerShdw>
                </a:effectLst>
              </a:rPr>
              <a:t>time</a:t>
            </a:r>
            <a:endParaRPr lang="en-US" sz="2400" dirty="0" smtClean="0">
              <a:solidFill>
                <a:srgbClr val="B82672"/>
              </a:solidFill>
              <a:effectLst>
                <a:outerShdw blurRad="38100" dist="38100" dir="2700000" algn="tl">
                  <a:srgbClr val="000000">
                    <a:alpha val="43137"/>
                  </a:srgbClr>
                </a:outerShdw>
              </a:effectLst>
            </a:endParaRPr>
          </a:p>
        </p:txBody>
      </p:sp>
      <p:sp>
        <p:nvSpPr>
          <p:cNvPr id="14" name="Rectangle 13"/>
          <p:cNvSpPr/>
          <p:nvPr/>
        </p:nvSpPr>
        <p:spPr>
          <a:xfrm>
            <a:off x="0" y="3744617"/>
            <a:ext cx="9143999" cy="374461"/>
          </a:xfrm>
          <a:prstGeom prst="rect">
            <a:avLst/>
          </a:prstGeom>
        </p:spPr>
        <p:txBody>
          <a:bodyPr wrap="square">
            <a:spAutoFit/>
          </a:bodyPr>
          <a:lstStyle/>
          <a:p>
            <a:pPr algn="ctr">
              <a:lnSpc>
                <a:spcPts val="2200"/>
              </a:lnSpc>
            </a:pPr>
            <a:r>
              <a:rPr lang="en-US" sz="2400" dirty="0" smtClean="0">
                <a:solidFill>
                  <a:srgbClr val="B82672"/>
                </a:solidFill>
                <a:effectLst>
                  <a:outerShdw blurRad="38100" dist="38100" dir="2700000" algn="tl">
                    <a:srgbClr val="000000">
                      <a:alpha val="43137"/>
                    </a:srgbClr>
                  </a:outerShdw>
                </a:effectLst>
              </a:rPr>
              <a:t>i.e</a:t>
            </a:r>
            <a:r>
              <a:rPr lang="en-US" sz="2400" dirty="0" smtClean="0">
                <a:solidFill>
                  <a:srgbClr val="B82672"/>
                </a:solidFill>
                <a:effectLst>
                  <a:outerShdw blurRad="38100" dist="38100" dir="2700000" algn="tl">
                    <a:srgbClr val="000000">
                      <a:alpha val="43137"/>
                    </a:srgbClr>
                  </a:outerShdw>
                </a:effectLst>
              </a:rPr>
              <a:t>., twice as fast as the optimized </a:t>
            </a:r>
            <a:r>
              <a:rPr lang="en-US" sz="2400" dirty="0" smtClean="0">
                <a:solidFill>
                  <a:srgbClr val="B82672"/>
                </a:solidFill>
                <a:effectLst>
                  <a:outerShdw blurRad="38100" dist="38100" dir="2700000" algn="tl">
                    <a:srgbClr val="000000">
                      <a:alpha val="43137"/>
                    </a:srgbClr>
                  </a:outerShdw>
                </a:effectLst>
              </a:rPr>
              <a:t>code</a:t>
            </a:r>
            <a:endParaRPr lang="en-US" sz="2400" dirty="0" smtClean="0">
              <a:solidFill>
                <a:srgbClr val="B82672"/>
              </a:solidFill>
              <a:effectLst>
                <a:outerShdw blurRad="38100" dist="38100" dir="2700000" algn="tl">
                  <a:srgbClr val="000000">
                    <a:alpha val="43137"/>
                  </a:srgbClr>
                </a:outerShdw>
              </a:effectLst>
            </a:endParaRPr>
          </a:p>
        </p:txBody>
      </p:sp>
      <p:sp>
        <p:nvSpPr>
          <p:cNvPr id="15" name="Oval 14"/>
          <p:cNvSpPr/>
          <p:nvPr/>
        </p:nvSpPr>
        <p:spPr bwMode="auto">
          <a:xfrm>
            <a:off x="741405" y="4625563"/>
            <a:ext cx="7772399" cy="954584"/>
          </a:xfrm>
          <a:prstGeom prst="ellipse">
            <a:avLst/>
          </a:prstGeom>
          <a:noFill/>
          <a:ln w="50800" cap="flat" cmpd="sng" algn="ctr">
            <a:solidFill>
              <a:srgbClr val="3333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smtClean="0">
              <a:ln>
                <a:noFill/>
              </a:ln>
              <a:solidFill>
                <a:srgbClr val="292929"/>
              </a:solidFill>
              <a:effectLst/>
              <a:latin typeface="Arial" charset="0"/>
            </a:endParaRPr>
          </a:p>
        </p:txBody>
      </p:sp>
    </p:spTree>
    <p:extLst>
      <p:ext uri="{BB962C8B-B14F-4D97-AF65-F5344CB8AC3E}">
        <p14:creationId xmlns:p14="http://schemas.microsoft.com/office/powerpoint/2010/main" val="26778498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xit" presetSubtype="0" fill="hold" grpId="1" nodeType="withEffect">
                                  <p:stCondLst>
                                    <p:cond delay="0"/>
                                  </p:stCondLst>
                                  <p:childTnLst>
                                    <p:animEffect transition="out" filter="fade">
                                      <p:cBhvr>
                                        <p:cTn id="12" dur="500"/>
                                        <p:tgtEl>
                                          <p:spTgt spid="3"/>
                                        </p:tgtEl>
                                      </p:cBhvr>
                                    </p:animEffect>
                                    <p:set>
                                      <p:cBhvr>
                                        <p:cTn id="13" dur="1" fill="hold">
                                          <p:stCondLst>
                                            <p:cond delay="499"/>
                                          </p:stCondLst>
                                        </p:cTn>
                                        <p:tgtEl>
                                          <p:spTgt spid="3"/>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xit" presetSubtype="0" fill="hold" grpId="1" nodeType="withEffect">
                                  <p:stCondLst>
                                    <p:cond delay="0"/>
                                  </p:stCondLst>
                                  <p:childTnLst>
                                    <p:animEffect transition="out" filter="fade">
                                      <p:cBhvr>
                                        <p:cTn id="23" dur="500"/>
                                        <p:tgtEl>
                                          <p:spTgt spid="5"/>
                                        </p:tgtEl>
                                      </p:cBhvr>
                                    </p:animEffect>
                                    <p:set>
                                      <p:cBhvr>
                                        <p:cTn id="24" dur="1" fill="hold">
                                          <p:stCondLst>
                                            <p:cond delay="499"/>
                                          </p:stCondLst>
                                        </p:cTn>
                                        <p:tgtEl>
                                          <p:spTgt spid="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xit" presetSubtype="0" fill="hold" grpId="1" nodeType="withEffect">
                                  <p:stCondLst>
                                    <p:cond delay="0"/>
                                  </p:stCondLst>
                                  <p:childTnLst>
                                    <p:animEffect transition="out" filter="fade">
                                      <p:cBhvr>
                                        <p:cTn id="31" dur="500"/>
                                        <p:tgtEl>
                                          <p:spTgt spid="6"/>
                                        </p:tgtEl>
                                      </p:cBhvr>
                                    </p:animEffect>
                                    <p:set>
                                      <p:cBhvr>
                                        <p:cTn id="32" dur="1" fill="hold">
                                          <p:stCondLst>
                                            <p:cond delay="499"/>
                                          </p:stCondLst>
                                        </p:cTn>
                                        <p:tgtEl>
                                          <p:spTgt spid="6"/>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animBg="1"/>
      <p:bldP spid="5" grpId="0" animBg="1"/>
      <p:bldP spid="5" grpId="1" animBg="1"/>
      <p:bldP spid="6" grpId="0" animBg="1"/>
      <p:bldP spid="6" grpId="1" animBg="1"/>
      <p:bldP spid="8" grpId="0"/>
      <p:bldP spid="11" grpId="0"/>
      <p:bldP spid="14" grpId="0"/>
      <p:bldP spid="1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1746" y="624713"/>
            <a:ext cx="9143999" cy="1338828"/>
          </a:xfrm>
          <a:prstGeom prst="rect">
            <a:avLst/>
          </a:prstGeom>
          <a:solidFill>
            <a:schemeClr val="bg1"/>
          </a:solidFill>
        </p:spPr>
        <p:txBody>
          <a:bodyPr wrap="square">
            <a:spAutoFit/>
          </a:bodyPr>
          <a:lstStyle/>
          <a:p>
            <a:pPr algn="ctr">
              <a:spcAft>
                <a:spcPts val="600"/>
              </a:spcAft>
            </a:pPr>
            <a:r>
              <a:rPr lang="en-US" sz="2800" dirty="0" smtClean="0">
                <a:solidFill>
                  <a:srgbClr val="D31145"/>
                </a:solidFill>
              </a:rPr>
              <a:t>parameter: </a:t>
            </a:r>
            <a:r>
              <a:rPr lang="en-US" sz="2800" dirty="0" smtClean="0">
                <a:solidFill>
                  <a:srgbClr val="3333FF"/>
                </a:solidFill>
              </a:rPr>
              <a:t>sort</a:t>
            </a:r>
          </a:p>
          <a:p>
            <a:pPr algn="ctr">
              <a:spcBef>
                <a:spcPts val="0"/>
              </a:spcBef>
            </a:pPr>
            <a:r>
              <a:rPr lang="en-US" sz="2400" dirty="0" smtClean="0">
                <a:solidFill>
                  <a:srgbClr val="D31145"/>
                </a:solidFill>
              </a:rPr>
              <a:t>whether the input data should be sorted (YES or NO): for both, only </a:t>
            </a:r>
            <a:r>
              <a:rPr lang="en-US" sz="2400" i="1" dirty="0" smtClean="0">
                <a:solidFill>
                  <a:srgbClr val="D31145"/>
                </a:solidFill>
              </a:rPr>
              <a:t>&amp;by</a:t>
            </a:r>
            <a:r>
              <a:rPr lang="en-US" sz="2400" dirty="0">
                <a:solidFill>
                  <a:srgbClr val="D31145"/>
                </a:solidFill>
              </a:rPr>
              <a:t>, </a:t>
            </a:r>
            <a:r>
              <a:rPr lang="en-US" sz="2400" i="1" dirty="0">
                <a:solidFill>
                  <a:srgbClr val="D31145"/>
                </a:solidFill>
              </a:rPr>
              <a:t>&amp;id</a:t>
            </a:r>
            <a:r>
              <a:rPr lang="en-US" sz="2400" dirty="0">
                <a:solidFill>
                  <a:srgbClr val="D31145"/>
                </a:solidFill>
              </a:rPr>
              <a:t>, </a:t>
            </a:r>
            <a:r>
              <a:rPr lang="en-US" sz="2400" i="1" dirty="0">
                <a:solidFill>
                  <a:srgbClr val="D31145"/>
                </a:solidFill>
              </a:rPr>
              <a:t>&amp;var</a:t>
            </a:r>
            <a:r>
              <a:rPr lang="en-US" sz="2400" dirty="0">
                <a:solidFill>
                  <a:srgbClr val="D31145"/>
                </a:solidFill>
              </a:rPr>
              <a:t> and </a:t>
            </a:r>
            <a:r>
              <a:rPr lang="en-US" sz="2400" i="1" dirty="0">
                <a:solidFill>
                  <a:srgbClr val="D31145"/>
                </a:solidFill>
              </a:rPr>
              <a:t>&amp;copy</a:t>
            </a:r>
            <a:r>
              <a:rPr lang="en-US" sz="2400" dirty="0">
                <a:solidFill>
                  <a:srgbClr val="D31145"/>
                </a:solidFill>
              </a:rPr>
              <a:t> </a:t>
            </a:r>
            <a:r>
              <a:rPr lang="en-US" sz="2400" dirty="0" smtClean="0">
                <a:solidFill>
                  <a:srgbClr val="D31145"/>
                </a:solidFill>
              </a:rPr>
              <a:t>variables will be used </a:t>
            </a:r>
          </a:p>
        </p:txBody>
      </p:sp>
      <p:sp>
        <p:nvSpPr>
          <p:cNvPr id="5" name="Rectangle 4"/>
          <p:cNvSpPr/>
          <p:nvPr/>
        </p:nvSpPr>
        <p:spPr>
          <a:xfrm>
            <a:off x="72076" y="2081885"/>
            <a:ext cx="8989541" cy="3970318"/>
          </a:xfrm>
          <a:prstGeom prst="rect">
            <a:avLst/>
          </a:prstGeom>
          <a:ln w="38100">
            <a:solidFill>
              <a:srgbClr val="022FEC"/>
            </a:solidFill>
          </a:ln>
        </p:spPr>
        <p:txBody>
          <a:bodyPr wrap="square">
            <a:spAutoFit/>
          </a:bodyPr>
          <a:lstStyle/>
          <a:p>
            <a:pPr>
              <a:tabLst>
                <a:tab pos="2236788" algn="l"/>
                <a:tab pos="5287963" algn="l"/>
              </a:tabLst>
            </a:pPr>
            <a:r>
              <a:rPr lang="en-CA" sz="2800" dirty="0">
                <a:solidFill>
                  <a:srgbClr val="3333FF"/>
                </a:solidFill>
              </a:rPr>
              <a:t>%</a:t>
            </a:r>
            <a:r>
              <a:rPr lang="en-CA" sz="2800" dirty="0" smtClean="0">
                <a:solidFill>
                  <a:srgbClr val="3333FF"/>
                </a:solidFill>
              </a:rPr>
              <a:t>transpose(	libname_in=,	libname_out=,</a:t>
            </a:r>
          </a:p>
          <a:p>
            <a:pPr>
              <a:tabLst>
                <a:tab pos="2236788" algn="l"/>
                <a:tab pos="5287963" algn="l"/>
              </a:tabLst>
            </a:pPr>
            <a:r>
              <a:rPr lang="en-CA" sz="2800" dirty="0">
                <a:solidFill>
                  <a:srgbClr val="3333FF"/>
                </a:solidFill>
              </a:rPr>
              <a:t>	</a:t>
            </a:r>
            <a:r>
              <a:rPr lang="en-CA" sz="2800" dirty="0" smtClean="0">
                <a:solidFill>
                  <a:srgbClr val="3333FF"/>
                </a:solidFill>
              </a:rPr>
              <a:t>data=,	out=,</a:t>
            </a:r>
            <a:endParaRPr lang="en-CA" sz="2800" dirty="0">
              <a:solidFill>
                <a:srgbClr val="3333FF"/>
              </a:solidFill>
            </a:endParaRPr>
          </a:p>
          <a:p>
            <a:pPr>
              <a:tabLst>
                <a:tab pos="2236788" algn="l"/>
                <a:tab pos="5287963" algn="l"/>
              </a:tabLst>
            </a:pPr>
            <a:r>
              <a:rPr lang="en-CA" sz="2800" dirty="0" smtClean="0">
                <a:solidFill>
                  <a:srgbClr val="3333FF"/>
                </a:solidFill>
              </a:rPr>
              <a:t>	by=,	prefix=,</a:t>
            </a:r>
          </a:p>
          <a:p>
            <a:pPr>
              <a:tabLst>
                <a:tab pos="2236788" algn="l"/>
                <a:tab pos="5287963" algn="l"/>
              </a:tabLst>
            </a:pPr>
            <a:r>
              <a:rPr lang="en-CA" sz="2800" dirty="0" smtClean="0">
                <a:solidFill>
                  <a:srgbClr val="3333FF"/>
                </a:solidFill>
              </a:rPr>
              <a:t>	var=,	autovars=,</a:t>
            </a:r>
          </a:p>
          <a:p>
            <a:pPr>
              <a:tabLst>
                <a:tab pos="2236788" algn="l"/>
                <a:tab pos="5287963" algn="l"/>
              </a:tabLst>
            </a:pPr>
            <a:r>
              <a:rPr lang="en-CA" sz="2800" dirty="0" smtClean="0">
                <a:solidFill>
                  <a:srgbClr val="3333FF"/>
                </a:solidFill>
              </a:rPr>
              <a:t>	id=,	var_first=,</a:t>
            </a:r>
          </a:p>
          <a:p>
            <a:pPr>
              <a:tabLst>
                <a:tab pos="2236788" algn="l"/>
                <a:tab pos="5287963" algn="l"/>
              </a:tabLst>
            </a:pPr>
            <a:r>
              <a:rPr lang="en-CA" sz="2800" dirty="0" smtClean="0">
                <a:solidFill>
                  <a:srgbClr val="3333FF"/>
                </a:solidFill>
              </a:rPr>
              <a:t>	format=,	delimiter=,</a:t>
            </a:r>
          </a:p>
          <a:p>
            <a:pPr>
              <a:tabLst>
                <a:tab pos="2236788" algn="l"/>
                <a:tab pos="5287963" algn="l"/>
              </a:tabLst>
            </a:pPr>
            <a:r>
              <a:rPr lang="en-CA" sz="2800" dirty="0">
                <a:solidFill>
                  <a:srgbClr val="3333FF"/>
                </a:solidFill>
              </a:rPr>
              <a:t>	copy=,	drop=,</a:t>
            </a:r>
          </a:p>
          <a:p>
            <a:pPr>
              <a:tabLst>
                <a:tab pos="2236788" algn="l"/>
                <a:tab pos="5287963" algn="l"/>
              </a:tabLst>
            </a:pPr>
            <a:r>
              <a:rPr lang="en-CA" sz="2800" dirty="0">
                <a:solidFill>
                  <a:srgbClr val="3333FF"/>
                </a:solidFill>
              </a:rPr>
              <a:t>	</a:t>
            </a:r>
            <a:r>
              <a:rPr lang="en-CA" sz="2800" dirty="0">
                <a:solidFill>
                  <a:srgbClr val="FF0000"/>
                </a:solidFill>
              </a:rPr>
              <a:t>sort</a:t>
            </a:r>
            <a:r>
              <a:rPr lang="en-CA" sz="2800" dirty="0">
                <a:solidFill>
                  <a:srgbClr val="3333FF"/>
                </a:solidFill>
              </a:rPr>
              <a:t>=,	</a:t>
            </a:r>
            <a:r>
              <a:rPr lang="en-CA" sz="2800" dirty="0" err="1">
                <a:solidFill>
                  <a:srgbClr val="3333FF"/>
                </a:solidFill>
              </a:rPr>
              <a:t>sort_options</a:t>
            </a:r>
            <a:r>
              <a:rPr lang="en-CA" sz="2800" dirty="0">
                <a:solidFill>
                  <a:srgbClr val="3333FF"/>
                </a:solidFill>
              </a:rPr>
              <a:t>=,</a:t>
            </a:r>
          </a:p>
          <a:p>
            <a:pPr>
              <a:tabLst>
                <a:tab pos="2236788" algn="l"/>
                <a:tab pos="5287963" algn="l"/>
              </a:tabLst>
            </a:pPr>
            <a:r>
              <a:rPr lang="en-CA" sz="2800" dirty="0">
                <a:solidFill>
                  <a:srgbClr val="3333FF"/>
                </a:solidFill>
              </a:rPr>
              <a:t>	guessingrows=)</a:t>
            </a:r>
          </a:p>
        </p:txBody>
      </p:sp>
      <p:sp>
        <p:nvSpPr>
          <p:cNvPr id="6" name="Rounded Rectangle 5"/>
          <p:cNvSpPr/>
          <p:nvPr/>
        </p:nvSpPr>
        <p:spPr bwMode="auto">
          <a:xfrm>
            <a:off x="140040" y="2442740"/>
            <a:ext cx="8932213" cy="3807668"/>
          </a:xfrm>
          <a:prstGeom prst="roundRect">
            <a:avLst/>
          </a:prstGeom>
          <a:solidFill>
            <a:srgbClr val="B8267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dirty="0" smtClean="0">
              <a:ln>
                <a:noFill/>
              </a:ln>
              <a:solidFill>
                <a:schemeClr val="bg1"/>
              </a:solidFill>
              <a:effectLst/>
              <a:latin typeface="Arial" charset="0"/>
            </a:endParaRPr>
          </a:p>
        </p:txBody>
      </p:sp>
      <p:sp>
        <p:nvSpPr>
          <p:cNvPr id="9" name="Rectangle 8"/>
          <p:cNvSpPr/>
          <p:nvPr/>
        </p:nvSpPr>
        <p:spPr>
          <a:xfrm>
            <a:off x="140040" y="2464756"/>
            <a:ext cx="8921577" cy="3785652"/>
          </a:xfrm>
          <a:prstGeom prst="rect">
            <a:avLst/>
          </a:prstGeom>
          <a:solidFill>
            <a:schemeClr val="bg1">
              <a:alpha val="0"/>
            </a:schemeClr>
          </a:solidFill>
          <a:ln w="41275">
            <a:noFill/>
          </a:ln>
        </p:spPr>
        <p:txBody>
          <a:bodyPr wrap="square">
            <a:spAutoFit/>
          </a:bodyPr>
          <a:lstStyle/>
          <a:p>
            <a:pPr algn="ctr"/>
            <a:r>
              <a:rPr lang="en-US" sz="2400" dirty="0" smtClean="0">
                <a:solidFill>
                  <a:schemeClr val="bg1"/>
                </a:solidFill>
              </a:rPr>
              <a:t>* * * * * * F E A T U R E * * * * * *</a:t>
            </a:r>
          </a:p>
          <a:p>
            <a:pPr algn="ctr"/>
            <a:r>
              <a:rPr lang="en-US" sz="2400" dirty="0" smtClean="0">
                <a:solidFill>
                  <a:schemeClr val="bg1"/>
                </a:solidFill>
              </a:rPr>
              <a:t>Where PROC TRANSPOSE will take up unnecessary system time unless you include a keep or drop statement, </a:t>
            </a:r>
          </a:p>
          <a:p>
            <a:pPr algn="ctr"/>
            <a:endParaRPr lang="en-US" sz="2400" dirty="0" smtClean="0">
              <a:solidFill>
                <a:schemeClr val="bg1"/>
              </a:solidFill>
            </a:endParaRPr>
          </a:p>
          <a:p>
            <a:pPr algn="ctr"/>
            <a:r>
              <a:rPr lang="en-US" sz="2400" dirty="0" smtClean="0">
                <a:solidFill>
                  <a:schemeClr val="bg1"/>
                </a:solidFill>
              </a:rPr>
              <a:t>the macro will always ensure that</a:t>
            </a:r>
          </a:p>
          <a:p>
            <a:pPr algn="ctr"/>
            <a:r>
              <a:rPr lang="en-US" sz="2400" dirty="0" smtClean="0">
                <a:solidFill>
                  <a:schemeClr val="bg1"/>
                </a:solidFill>
              </a:rPr>
              <a:t>only relevant variables are kept</a:t>
            </a:r>
          </a:p>
          <a:p>
            <a:pPr algn="ctr"/>
            <a:endParaRPr lang="en-US" sz="2400" dirty="0">
              <a:solidFill>
                <a:schemeClr val="bg1"/>
              </a:solidFill>
            </a:endParaRPr>
          </a:p>
          <a:p>
            <a:pPr algn="ctr"/>
            <a:r>
              <a:rPr lang="en-US" sz="2400" dirty="0" smtClean="0">
                <a:solidFill>
                  <a:schemeClr val="bg1"/>
                </a:solidFill>
              </a:rPr>
              <a:t>+ if set to YES this parameter will </a:t>
            </a:r>
            <a:r>
              <a:rPr lang="en-US" sz="2400" dirty="0">
                <a:solidFill>
                  <a:schemeClr val="bg1"/>
                </a:solidFill>
              </a:rPr>
              <a:t>e</a:t>
            </a:r>
            <a:r>
              <a:rPr lang="en-US" sz="2400" dirty="0" smtClean="0">
                <a:solidFill>
                  <a:schemeClr val="bg1"/>
                </a:solidFill>
              </a:rPr>
              <a:t>nsure that your data are presorted using the </a:t>
            </a:r>
            <a:r>
              <a:rPr lang="en-US" sz="2400" i="1" dirty="0" smtClean="0">
                <a:solidFill>
                  <a:schemeClr val="bg1"/>
                </a:solidFill>
              </a:rPr>
              <a:t>noequals</a:t>
            </a:r>
            <a:r>
              <a:rPr lang="en-US" sz="2400" dirty="0" smtClean="0">
                <a:solidFill>
                  <a:schemeClr val="bg1"/>
                </a:solidFill>
              </a:rPr>
              <a:t> sort option and any other options you specify in the </a:t>
            </a:r>
            <a:r>
              <a:rPr lang="en-US" sz="2400" i="1" dirty="0" err="1" smtClean="0">
                <a:solidFill>
                  <a:schemeClr val="bg1"/>
                </a:solidFill>
              </a:rPr>
              <a:t>sort_options</a:t>
            </a:r>
            <a:r>
              <a:rPr lang="en-US" sz="2400" dirty="0" smtClean="0">
                <a:solidFill>
                  <a:schemeClr val="bg1"/>
                </a:solidFill>
              </a:rPr>
              <a:t> parameter</a:t>
            </a:r>
          </a:p>
        </p:txBody>
      </p:sp>
      <p:sp>
        <p:nvSpPr>
          <p:cNvPr id="10" name="Title 3"/>
          <p:cNvSpPr txBox="1">
            <a:spLocks/>
          </p:cNvSpPr>
          <p:nvPr/>
        </p:nvSpPr>
        <p:spPr>
          <a:xfrm>
            <a:off x="-8241" y="152364"/>
            <a:ext cx="9144000" cy="484710"/>
          </a:xfrm>
          <a:prstGeom prst="rect">
            <a:avLst/>
          </a:prstGeom>
        </p:spPr>
        <p:txBody>
          <a:bodyPr/>
          <a:lst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a:lstStyle>
          <a:p>
            <a:pPr algn="ctr"/>
            <a:r>
              <a:rPr lang="en-US" sz="3200" dirty="0" smtClean="0">
                <a:solidFill>
                  <a:srgbClr val="B82672"/>
                </a:solidFill>
                <a:ea typeface="ＭＳ Ｐゴシック" pitchFamily="34" charset="-128"/>
              </a:rPr>
              <a:t>the %transpose</a:t>
            </a:r>
            <a:r>
              <a:rPr lang="en-US" sz="3200" dirty="0">
                <a:solidFill>
                  <a:srgbClr val="B82672"/>
                </a:solidFill>
                <a:ea typeface="ＭＳ Ｐゴシック" pitchFamily="34" charset="-128"/>
              </a:rPr>
              <a:t> </a:t>
            </a:r>
            <a:r>
              <a:rPr lang="en-US" sz="3200" dirty="0" smtClean="0">
                <a:solidFill>
                  <a:srgbClr val="B82672"/>
                </a:solidFill>
                <a:ea typeface="ＭＳ Ｐゴシック" pitchFamily="34" charset="-128"/>
              </a:rPr>
              <a:t>macro's features</a:t>
            </a:r>
          </a:p>
        </p:txBody>
      </p:sp>
    </p:spTree>
    <p:extLst>
      <p:ext uri="{BB962C8B-B14F-4D97-AF65-F5344CB8AC3E}">
        <p14:creationId xmlns:p14="http://schemas.microsoft.com/office/powerpoint/2010/main" val="1070870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241" y="637074"/>
            <a:ext cx="9143999" cy="1087477"/>
          </a:xfrm>
          <a:prstGeom prst="rect">
            <a:avLst/>
          </a:prstGeom>
          <a:solidFill>
            <a:schemeClr val="bg1"/>
          </a:solidFill>
        </p:spPr>
        <p:txBody>
          <a:bodyPr wrap="square">
            <a:spAutoFit/>
          </a:bodyPr>
          <a:lstStyle/>
          <a:p>
            <a:pPr algn="ctr">
              <a:lnSpc>
                <a:spcPts val="2000"/>
              </a:lnSpc>
            </a:pPr>
            <a:r>
              <a:rPr lang="en-US" sz="2800" dirty="0" smtClean="0">
                <a:solidFill>
                  <a:srgbClr val="D31145"/>
                </a:solidFill>
              </a:rPr>
              <a:t>parameter: </a:t>
            </a:r>
            <a:r>
              <a:rPr lang="en-US" sz="2800" dirty="0" err="1" smtClean="0">
                <a:solidFill>
                  <a:srgbClr val="3333FF"/>
                </a:solidFill>
              </a:rPr>
              <a:t>sort_options</a:t>
            </a:r>
            <a:endParaRPr lang="en-US" sz="2800" dirty="0">
              <a:solidFill>
                <a:srgbClr val="3333FF"/>
              </a:solidFill>
            </a:endParaRPr>
          </a:p>
          <a:p>
            <a:pPr algn="ctr">
              <a:spcBef>
                <a:spcPts val="0"/>
              </a:spcBef>
            </a:pPr>
            <a:r>
              <a:rPr lang="en-US" sz="2400" dirty="0" smtClean="0">
                <a:solidFill>
                  <a:srgbClr val="D31145"/>
                </a:solidFill>
              </a:rPr>
              <a:t>whether additional options should be</a:t>
            </a:r>
          </a:p>
          <a:p>
            <a:pPr algn="ctr">
              <a:spcBef>
                <a:spcPts val="0"/>
              </a:spcBef>
            </a:pPr>
            <a:r>
              <a:rPr lang="en-US" sz="2400" dirty="0" smtClean="0">
                <a:solidFill>
                  <a:srgbClr val="D31145"/>
                </a:solidFill>
              </a:rPr>
              <a:t>specified if the sort parameter is set to YES </a:t>
            </a:r>
          </a:p>
        </p:txBody>
      </p:sp>
      <p:sp>
        <p:nvSpPr>
          <p:cNvPr id="5" name="Rectangle 4"/>
          <p:cNvSpPr/>
          <p:nvPr/>
        </p:nvSpPr>
        <p:spPr>
          <a:xfrm>
            <a:off x="72076" y="2081885"/>
            <a:ext cx="8989541" cy="3970318"/>
          </a:xfrm>
          <a:prstGeom prst="rect">
            <a:avLst/>
          </a:prstGeom>
          <a:ln w="38100">
            <a:solidFill>
              <a:srgbClr val="022FEC"/>
            </a:solidFill>
          </a:ln>
        </p:spPr>
        <p:txBody>
          <a:bodyPr wrap="square">
            <a:spAutoFit/>
          </a:bodyPr>
          <a:lstStyle/>
          <a:p>
            <a:pPr>
              <a:tabLst>
                <a:tab pos="2236788" algn="l"/>
                <a:tab pos="5287963" algn="l"/>
              </a:tabLst>
            </a:pPr>
            <a:r>
              <a:rPr lang="en-CA" sz="2800" dirty="0">
                <a:solidFill>
                  <a:srgbClr val="3333FF"/>
                </a:solidFill>
              </a:rPr>
              <a:t>%</a:t>
            </a:r>
            <a:r>
              <a:rPr lang="en-CA" sz="2800" dirty="0" smtClean="0">
                <a:solidFill>
                  <a:srgbClr val="3333FF"/>
                </a:solidFill>
              </a:rPr>
              <a:t>transpose(	libname_in=,	libname_out=,</a:t>
            </a:r>
          </a:p>
          <a:p>
            <a:pPr>
              <a:tabLst>
                <a:tab pos="2236788" algn="l"/>
                <a:tab pos="5287963" algn="l"/>
              </a:tabLst>
            </a:pPr>
            <a:r>
              <a:rPr lang="en-CA" sz="2800" dirty="0">
                <a:solidFill>
                  <a:srgbClr val="3333FF"/>
                </a:solidFill>
              </a:rPr>
              <a:t>	</a:t>
            </a:r>
            <a:r>
              <a:rPr lang="en-CA" sz="2800" dirty="0" smtClean="0">
                <a:solidFill>
                  <a:srgbClr val="3333FF"/>
                </a:solidFill>
              </a:rPr>
              <a:t>data=,	out=,</a:t>
            </a:r>
            <a:endParaRPr lang="en-CA" sz="2800" dirty="0">
              <a:solidFill>
                <a:srgbClr val="3333FF"/>
              </a:solidFill>
            </a:endParaRPr>
          </a:p>
          <a:p>
            <a:pPr>
              <a:tabLst>
                <a:tab pos="2236788" algn="l"/>
                <a:tab pos="5287963" algn="l"/>
              </a:tabLst>
            </a:pPr>
            <a:r>
              <a:rPr lang="en-CA" sz="2800" dirty="0" smtClean="0">
                <a:solidFill>
                  <a:srgbClr val="3333FF"/>
                </a:solidFill>
              </a:rPr>
              <a:t>	by=,	prefix=,</a:t>
            </a:r>
          </a:p>
          <a:p>
            <a:pPr>
              <a:tabLst>
                <a:tab pos="2236788" algn="l"/>
                <a:tab pos="5287963" algn="l"/>
              </a:tabLst>
            </a:pPr>
            <a:r>
              <a:rPr lang="en-CA" sz="2800" dirty="0" smtClean="0">
                <a:solidFill>
                  <a:srgbClr val="3333FF"/>
                </a:solidFill>
              </a:rPr>
              <a:t>	var=,	autovars=,</a:t>
            </a:r>
          </a:p>
          <a:p>
            <a:pPr>
              <a:tabLst>
                <a:tab pos="2236788" algn="l"/>
                <a:tab pos="5287963" algn="l"/>
              </a:tabLst>
            </a:pPr>
            <a:r>
              <a:rPr lang="en-CA" sz="2800" dirty="0" smtClean="0">
                <a:solidFill>
                  <a:srgbClr val="3333FF"/>
                </a:solidFill>
              </a:rPr>
              <a:t>	id=,	var_first=,</a:t>
            </a:r>
          </a:p>
          <a:p>
            <a:pPr>
              <a:tabLst>
                <a:tab pos="2236788" algn="l"/>
                <a:tab pos="5287963" algn="l"/>
              </a:tabLst>
            </a:pPr>
            <a:r>
              <a:rPr lang="en-CA" sz="2800" dirty="0" smtClean="0">
                <a:solidFill>
                  <a:srgbClr val="3333FF"/>
                </a:solidFill>
              </a:rPr>
              <a:t>	format=,	delimiter=,</a:t>
            </a:r>
          </a:p>
          <a:p>
            <a:pPr>
              <a:tabLst>
                <a:tab pos="2236788" algn="l"/>
                <a:tab pos="5287963" algn="l"/>
              </a:tabLst>
            </a:pPr>
            <a:r>
              <a:rPr lang="en-CA" sz="2800" dirty="0">
                <a:solidFill>
                  <a:srgbClr val="3333FF"/>
                </a:solidFill>
              </a:rPr>
              <a:t>	copy=,	drop=,</a:t>
            </a:r>
          </a:p>
          <a:p>
            <a:pPr>
              <a:tabLst>
                <a:tab pos="2236788" algn="l"/>
                <a:tab pos="5287963" algn="l"/>
              </a:tabLst>
            </a:pPr>
            <a:r>
              <a:rPr lang="en-CA" sz="2800" dirty="0">
                <a:solidFill>
                  <a:srgbClr val="3333FF"/>
                </a:solidFill>
              </a:rPr>
              <a:t>	sort=,	</a:t>
            </a:r>
            <a:r>
              <a:rPr lang="en-CA" sz="2800" dirty="0" err="1">
                <a:solidFill>
                  <a:srgbClr val="FF0000"/>
                </a:solidFill>
              </a:rPr>
              <a:t>sort_options</a:t>
            </a:r>
            <a:r>
              <a:rPr lang="en-CA" sz="2800" dirty="0">
                <a:solidFill>
                  <a:srgbClr val="3333FF"/>
                </a:solidFill>
              </a:rPr>
              <a:t>=,</a:t>
            </a:r>
          </a:p>
          <a:p>
            <a:pPr>
              <a:tabLst>
                <a:tab pos="2236788" algn="l"/>
                <a:tab pos="5287963" algn="l"/>
              </a:tabLst>
            </a:pPr>
            <a:r>
              <a:rPr lang="en-CA" sz="2800" dirty="0">
                <a:solidFill>
                  <a:srgbClr val="3333FF"/>
                </a:solidFill>
              </a:rPr>
              <a:t>	guessingrows=)</a:t>
            </a:r>
          </a:p>
        </p:txBody>
      </p:sp>
      <p:sp>
        <p:nvSpPr>
          <p:cNvPr id="6" name="Rounded Rectangle 5"/>
          <p:cNvSpPr/>
          <p:nvPr/>
        </p:nvSpPr>
        <p:spPr bwMode="auto">
          <a:xfrm>
            <a:off x="691979" y="2356241"/>
            <a:ext cx="7562336" cy="2524697"/>
          </a:xfrm>
          <a:prstGeom prst="roundRect">
            <a:avLst/>
          </a:prstGeom>
          <a:solidFill>
            <a:srgbClr val="B8267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dirty="0" smtClean="0">
              <a:ln>
                <a:noFill/>
              </a:ln>
              <a:solidFill>
                <a:schemeClr val="bg1"/>
              </a:solidFill>
              <a:effectLst/>
              <a:latin typeface="Arial" charset="0"/>
            </a:endParaRPr>
          </a:p>
        </p:txBody>
      </p:sp>
      <p:sp>
        <p:nvSpPr>
          <p:cNvPr id="9" name="Rectangle 8"/>
          <p:cNvSpPr/>
          <p:nvPr/>
        </p:nvSpPr>
        <p:spPr>
          <a:xfrm>
            <a:off x="691979" y="2378257"/>
            <a:ext cx="7562336" cy="2308324"/>
          </a:xfrm>
          <a:prstGeom prst="rect">
            <a:avLst/>
          </a:prstGeom>
          <a:solidFill>
            <a:schemeClr val="bg1">
              <a:alpha val="0"/>
            </a:schemeClr>
          </a:solidFill>
          <a:ln w="41275">
            <a:noFill/>
          </a:ln>
        </p:spPr>
        <p:txBody>
          <a:bodyPr wrap="square">
            <a:spAutoFit/>
          </a:bodyPr>
          <a:lstStyle/>
          <a:p>
            <a:pPr algn="ctr"/>
            <a:r>
              <a:rPr lang="en-US" sz="2400" dirty="0" smtClean="0">
                <a:solidFill>
                  <a:schemeClr val="bg1"/>
                </a:solidFill>
              </a:rPr>
              <a:t>* * * * * * F E A T U R E * * * * * *</a:t>
            </a:r>
          </a:p>
          <a:p>
            <a:pPr algn="ctr"/>
            <a:r>
              <a:rPr lang="en-US" sz="2400" dirty="0" smtClean="0">
                <a:solidFill>
                  <a:schemeClr val="bg1"/>
                </a:solidFill>
              </a:rPr>
              <a:t>While the </a:t>
            </a:r>
            <a:r>
              <a:rPr lang="en-US" sz="2400" i="1" dirty="0" smtClean="0">
                <a:solidFill>
                  <a:schemeClr val="bg1"/>
                </a:solidFill>
              </a:rPr>
              <a:t>keep</a:t>
            </a:r>
            <a:r>
              <a:rPr lang="en-US" sz="2400" dirty="0" smtClean="0">
                <a:solidFill>
                  <a:schemeClr val="bg1"/>
                </a:solidFill>
              </a:rPr>
              <a:t> and </a:t>
            </a:r>
            <a:r>
              <a:rPr lang="en-US" sz="2400" i="1" dirty="0" smtClean="0">
                <a:solidFill>
                  <a:schemeClr val="bg1"/>
                </a:solidFill>
              </a:rPr>
              <a:t>noequals</a:t>
            </a:r>
            <a:r>
              <a:rPr lang="en-US" sz="2400" dirty="0" smtClean="0">
                <a:solidFill>
                  <a:schemeClr val="bg1"/>
                </a:solidFill>
              </a:rPr>
              <a:t> sort options will always be used, based on your data there are other sort options you may want to specify that could increase efficiency and/or ensure that your data are sorted (e.g., </a:t>
            </a:r>
            <a:r>
              <a:rPr lang="en-US" sz="2400" i="1" dirty="0" smtClean="0">
                <a:solidFill>
                  <a:schemeClr val="bg1"/>
                </a:solidFill>
              </a:rPr>
              <a:t>presorted</a:t>
            </a:r>
            <a:r>
              <a:rPr lang="en-US" sz="2400" dirty="0" smtClean="0">
                <a:solidFill>
                  <a:schemeClr val="bg1"/>
                </a:solidFill>
              </a:rPr>
              <a:t>, </a:t>
            </a:r>
            <a:r>
              <a:rPr lang="en-US" sz="2400" i="1" dirty="0" smtClean="0">
                <a:solidFill>
                  <a:schemeClr val="bg1"/>
                </a:solidFill>
              </a:rPr>
              <a:t>tagsort</a:t>
            </a:r>
            <a:r>
              <a:rPr lang="en-US" sz="2400" dirty="0" smtClean="0">
                <a:solidFill>
                  <a:schemeClr val="bg1"/>
                </a:solidFill>
              </a:rPr>
              <a:t> and </a:t>
            </a:r>
            <a:r>
              <a:rPr lang="en-US" sz="2400" i="1" dirty="0" smtClean="0">
                <a:solidFill>
                  <a:schemeClr val="bg1"/>
                </a:solidFill>
              </a:rPr>
              <a:t>force</a:t>
            </a:r>
          </a:p>
        </p:txBody>
      </p:sp>
      <p:sp>
        <p:nvSpPr>
          <p:cNvPr id="10" name="Title 3"/>
          <p:cNvSpPr txBox="1">
            <a:spLocks/>
          </p:cNvSpPr>
          <p:nvPr/>
        </p:nvSpPr>
        <p:spPr>
          <a:xfrm>
            <a:off x="-8241" y="152364"/>
            <a:ext cx="9144000" cy="455155"/>
          </a:xfrm>
          <a:prstGeom prst="rect">
            <a:avLst/>
          </a:prstGeom>
        </p:spPr>
        <p:txBody>
          <a:bodyPr/>
          <a:lst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a:lstStyle>
          <a:p>
            <a:pPr algn="ctr"/>
            <a:r>
              <a:rPr lang="en-US" sz="3200" dirty="0" smtClean="0">
                <a:solidFill>
                  <a:srgbClr val="B82672"/>
                </a:solidFill>
                <a:ea typeface="ＭＳ Ｐゴシック" pitchFamily="34" charset="-128"/>
              </a:rPr>
              <a:t>the %transpose</a:t>
            </a:r>
            <a:r>
              <a:rPr lang="en-US" sz="3200" dirty="0">
                <a:solidFill>
                  <a:srgbClr val="B82672"/>
                </a:solidFill>
                <a:ea typeface="ＭＳ Ｐゴシック" pitchFamily="34" charset="-128"/>
              </a:rPr>
              <a:t> </a:t>
            </a:r>
            <a:r>
              <a:rPr lang="en-US" sz="3200" dirty="0" smtClean="0">
                <a:solidFill>
                  <a:srgbClr val="B82672"/>
                </a:solidFill>
                <a:ea typeface="ＭＳ Ｐゴシック" pitchFamily="34" charset="-128"/>
              </a:rPr>
              <a:t>macro's features</a:t>
            </a:r>
          </a:p>
        </p:txBody>
      </p:sp>
    </p:spTree>
    <p:extLst>
      <p:ext uri="{BB962C8B-B14F-4D97-AF65-F5344CB8AC3E}">
        <p14:creationId xmlns:p14="http://schemas.microsoft.com/office/powerpoint/2010/main" val="340983900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8241" y="152364"/>
            <a:ext cx="9144000" cy="455155"/>
          </a:xfrm>
          <a:prstGeom prst="rect">
            <a:avLst/>
          </a:prstGeom>
        </p:spPr>
        <p:txBody>
          <a:bodyPr/>
          <a:lst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a:lstStyle>
          <a:p>
            <a:pPr algn="ctr"/>
            <a:r>
              <a:rPr lang="en-US" sz="3200" dirty="0" smtClean="0">
                <a:solidFill>
                  <a:srgbClr val="B82672"/>
                </a:solidFill>
                <a:ea typeface="ＭＳ Ｐゴシック" pitchFamily="34" charset="-128"/>
              </a:rPr>
              <a:t>the %transpose macro's features</a:t>
            </a:r>
          </a:p>
        </p:txBody>
      </p:sp>
      <p:sp>
        <p:nvSpPr>
          <p:cNvPr id="6" name="Rectangle 5"/>
          <p:cNvSpPr/>
          <p:nvPr/>
        </p:nvSpPr>
        <p:spPr>
          <a:xfrm>
            <a:off x="308920" y="711216"/>
            <a:ext cx="8464378" cy="1292662"/>
          </a:xfrm>
          <a:prstGeom prst="rect">
            <a:avLst/>
          </a:prstGeom>
          <a:solidFill>
            <a:schemeClr val="bg1"/>
          </a:solidFill>
        </p:spPr>
        <p:txBody>
          <a:bodyPr wrap="square">
            <a:spAutoFit/>
          </a:bodyPr>
          <a:lstStyle/>
          <a:p>
            <a:pPr algn="ctr"/>
            <a:r>
              <a:rPr lang="en-US" sz="2800" dirty="0" smtClean="0">
                <a:solidFill>
                  <a:srgbClr val="D31145"/>
                </a:solidFill>
              </a:rPr>
              <a:t>parameter: </a:t>
            </a:r>
            <a:r>
              <a:rPr lang="en-US" sz="2800" dirty="0" smtClean="0">
                <a:solidFill>
                  <a:srgbClr val="3333FF"/>
                </a:solidFill>
              </a:rPr>
              <a:t>guessingrows</a:t>
            </a:r>
            <a:endParaRPr lang="en-US" sz="2800" dirty="0">
              <a:solidFill>
                <a:srgbClr val="3333FF"/>
              </a:solidFill>
            </a:endParaRPr>
          </a:p>
          <a:p>
            <a:pPr algn="ctr">
              <a:lnSpc>
                <a:spcPts val="2400"/>
              </a:lnSpc>
              <a:spcBef>
                <a:spcPts val="1200"/>
              </a:spcBef>
            </a:pPr>
            <a:r>
              <a:rPr lang="en-US" sz="2400" dirty="0" smtClean="0">
                <a:solidFill>
                  <a:srgbClr val="D31145"/>
                </a:solidFill>
              </a:rPr>
              <a:t>the number of rows to be read to determine the correct order for the set of transposed variables</a:t>
            </a:r>
          </a:p>
        </p:txBody>
      </p:sp>
      <p:sp>
        <p:nvSpPr>
          <p:cNvPr id="11" name="Rectangle 10"/>
          <p:cNvSpPr/>
          <p:nvPr/>
        </p:nvSpPr>
        <p:spPr>
          <a:xfrm>
            <a:off x="72076" y="2081885"/>
            <a:ext cx="8989541" cy="3970318"/>
          </a:xfrm>
          <a:prstGeom prst="rect">
            <a:avLst/>
          </a:prstGeom>
          <a:ln w="38100">
            <a:solidFill>
              <a:srgbClr val="022FEC"/>
            </a:solidFill>
          </a:ln>
        </p:spPr>
        <p:txBody>
          <a:bodyPr wrap="square">
            <a:spAutoFit/>
          </a:bodyPr>
          <a:lstStyle/>
          <a:p>
            <a:pPr>
              <a:tabLst>
                <a:tab pos="2236788" algn="l"/>
                <a:tab pos="5287963" algn="l"/>
              </a:tabLst>
            </a:pPr>
            <a:r>
              <a:rPr lang="en-CA" sz="2800" dirty="0">
                <a:solidFill>
                  <a:srgbClr val="3333FF"/>
                </a:solidFill>
              </a:rPr>
              <a:t>%</a:t>
            </a:r>
            <a:r>
              <a:rPr lang="en-CA" sz="2800" dirty="0" smtClean="0">
                <a:solidFill>
                  <a:srgbClr val="3333FF"/>
                </a:solidFill>
              </a:rPr>
              <a:t>transpose(	libname_in=,	libname_out=,</a:t>
            </a:r>
          </a:p>
          <a:p>
            <a:pPr>
              <a:tabLst>
                <a:tab pos="2236788" algn="l"/>
                <a:tab pos="5287963" algn="l"/>
              </a:tabLst>
            </a:pPr>
            <a:r>
              <a:rPr lang="en-CA" sz="2800" dirty="0">
                <a:solidFill>
                  <a:srgbClr val="3333FF"/>
                </a:solidFill>
              </a:rPr>
              <a:t>	</a:t>
            </a:r>
            <a:r>
              <a:rPr lang="en-CA" sz="2800" dirty="0" smtClean="0">
                <a:solidFill>
                  <a:srgbClr val="3333FF"/>
                </a:solidFill>
              </a:rPr>
              <a:t>data=,	out=,</a:t>
            </a:r>
            <a:endParaRPr lang="en-CA" sz="2800" dirty="0">
              <a:solidFill>
                <a:srgbClr val="3333FF"/>
              </a:solidFill>
            </a:endParaRPr>
          </a:p>
          <a:p>
            <a:pPr>
              <a:tabLst>
                <a:tab pos="2236788" algn="l"/>
                <a:tab pos="5287963" algn="l"/>
              </a:tabLst>
            </a:pPr>
            <a:r>
              <a:rPr lang="en-CA" sz="2800" dirty="0" smtClean="0">
                <a:solidFill>
                  <a:srgbClr val="3333FF"/>
                </a:solidFill>
              </a:rPr>
              <a:t>	by=,	prefix=,</a:t>
            </a:r>
          </a:p>
          <a:p>
            <a:pPr>
              <a:tabLst>
                <a:tab pos="2236788" algn="l"/>
                <a:tab pos="5287963" algn="l"/>
              </a:tabLst>
            </a:pPr>
            <a:r>
              <a:rPr lang="en-CA" sz="2800" dirty="0" smtClean="0">
                <a:solidFill>
                  <a:srgbClr val="3333FF"/>
                </a:solidFill>
              </a:rPr>
              <a:t>	var=,	autovars=,</a:t>
            </a:r>
          </a:p>
          <a:p>
            <a:pPr>
              <a:tabLst>
                <a:tab pos="2236788" algn="l"/>
                <a:tab pos="5287963" algn="l"/>
              </a:tabLst>
            </a:pPr>
            <a:r>
              <a:rPr lang="en-CA" sz="2800" dirty="0" smtClean="0">
                <a:solidFill>
                  <a:srgbClr val="3333FF"/>
                </a:solidFill>
              </a:rPr>
              <a:t>	id=,	var_first=,</a:t>
            </a:r>
          </a:p>
          <a:p>
            <a:pPr>
              <a:tabLst>
                <a:tab pos="2236788" algn="l"/>
                <a:tab pos="5287963" algn="l"/>
              </a:tabLst>
            </a:pPr>
            <a:r>
              <a:rPr lang="en-CA" sz="2800" dirty="0" smtClean="0">
                <a:solidFill>
                  <a:srgbClr val="3333FF"/>
                </a:solidFill>
              </a:rPr>
              <a:t>	format=,	delimiter=,</a:t>
            </a:r>
          </a:p>
          <a:p>
            <a:pPr>
              <a:tabLst>
                <a:tab pos="2236788" algn="l"/>
                <a:tab pos="5287963" algn="l"/>
              </a:tabLst>
            </a:pPr>
            <a:r>
              <a:rPr lang="en-CA" sz="2800" dirty="0" smtClean="0">
                <a:solidFill>
                  <a:srgbClr val="3333FF"/>
                </a:solidFill>
              </a:rPr>
              <a:t>	copy=,	drop=,</a:t>
            </a:r>
          </a:p>
          <a:p>
            <a:pPr>
              <a:tabLst>
                <a:tab pos="2236788" algn="l"/>
                <a:tab pos="5287963" algn="l"/>
              </a:tabLst>
            </a:pPr>
            <a:r>
              <a:rPr lang="en-CA" sz="2800" dirty="0" smtClean="0">
                <a:solidFill>
                  <a:srgbClr val="3333FF"/>
                </a:solidFill>
              </a:rPr>
              <a:t>	sort</a:t>
            </a:r>
            <a:r>
              <a:rPr lang="en-CA" sz="2800" dirty="0">
                <a:solidFill>
                  <a:srgbClr val="3333FF"/>
                </a:solidFill>
              </a:rPr>
              <a:t>=,	</a:t>
            </a:r>
            <a:r>
              <a:rPr lang="en-CA" sz="2800" dirty="0" err="1">
                <a:solidFill>
                  <a:srgbClr val="3333FF"/>
                </a:solidFill>
              </a:rPr>
              <a:t>sort_options</a:t>
            </a:r>
            <a:r>
              <a:rPr lang="en-CA" sz="2800" dirty="0" smtClean="0">
                <a:solidFill>
                  <a:srgbClr val="3333FF"/>
                </a:solidFill>
              </a:rPr>
              <a:t>=,</a:t>
            </a:r>
          </a:p>
          <a:p>
            <a:pPr>
              <a:tabLst>
                <a:tab pos="2236788" algn="l"/>
                <a:tab pos="5287963" algn="l"/>
              </a:tabLst>
            </a:pPr>
            <a:r>
              <a:rPr lang="en-CA" sz="2800" dirty="0" smtClean="0">
                <a:solidFill>
                  <a:srgbClr val="3333FF"/>
                </a:solidFill>
              </a:rPr>
              <a:t>	</a:t>
            </a:r>
            <a:r>
              <a:rPr lang="en-CA" sz="2800" dirty="0" smtClean="0">
                <a:solidFill>
                  <a:srgbClr val="FF0000"/>
                </a:solidFill>
              </a:rPr>
              <a:t>guessingrows=</a:t>
            </a:r>
            <a:r>
              <a:rPr lang="en-CA" sz="2800" dirty="0" smtClean="0">
                <a:solidFill>
                  <a:srgbClr val="3333FF"/>
                </a:solidFill>
              </a:rPr>
              <a:t>)</a:t>
            </a:r>
            <a:endParaRPr lang="en-CA" sz="2800" dirty="0">
              <a:solidFill>
                <a:srgbClr val="3333FF"/>
              </a:solidFill>
            </a:endParaRPr>
          </a:p>
        </p:txBody>
      </p:sp>
      <p:sp>
        <p:nvSpPr>
          <p:cNvPr id="8" name="Rounded Rectangle 7"/>
          <p:cNvSpPr/>
          <p:nvPr/>
        </p:nvSpPr>
        <p:spPr bwMode="auto">
          <a:xfrm>
            <a:off x="140040" y="2170886"/>
            <a:ext cx="8921577" cy="2483919"/>
          </a:xfrm>
          <a:prstGeom prst="roundRect">
            <a:avLst/>
          </a:prstGeom>
          <a:solidFill>
            <a:srgbClr val="B8267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dirty="0" smtClean="0">
              <a:ln>
                <a:noFill/>
              </a:ln>
              <a:solidFill>
                <a:schemeClr val="bg1"/>
              </a:solidFill>
              <a:effectLst/>
              <a:latin typeface="Arial" charset="0"/>
            </a:endParaRPr>
          </a:p>
        </p:txBody>
      </p:sp>
      <p:sp>
        <p:nvSpPr>
          <p:cNvPr id="9" name="Rectangle 8"/>
          <p:cNvSpPr/>
          <p:nvPr/>
        </p:nvSpPr>
        <p:spPr>
          <a:xfrm>
            <a:off x="140041" y="2192902"/>
            <a:ext cx="8910954" cy="2308324"/>
          </a:xfrm>
          <a:prstGeom prst="rect">
            <a:avLst/>
          </a:prstGeom>
          <a:solidFill>
            <a:schemeClr val="bg1">
              <a:alpha val="0"/>
            </a:schemeClr>
          </a:solidFill>
          <a:ln w="41275">
            <a:noFill/>
          </a:ln>
        </p:spPr>
        <p:txBody>
          <a:bodyPr wrap="square">
            <a:spAutoFit/>
          </a:bodyPr>
          <a:lstStyle/>
          <a:p>
            <a:pPr algn="ctr"/>
            <a:r>
              <a:rPr lang="en-US" sz="2400" dirty="0" smtClean="0">
                <a:solidFill>
                  <a:schemeClr val="bg1"/>
                </a:solidFill>
              </a:rPr>
              <a:t>* * * * * * F E A T U R E * * * * * *</a:t>
            </a:r>
          </a:p>
          <a:p>
            <a:pPr algn="ctr"/>
            <a:r>
              <a:rPr lang="en-US" sz="2400" dirty="0" smtClean="0">
                <a:solidFill>
                  <a:schemeClr val="bg1"/>
                </a:solidFill>
              </a:rPr>
              <a:t>With PROC TRANSPOSE the transposed variables</a:t>
            </a:r>
          </a:p>
          <a:p>
            <a:pPr algn="ctr"/>
            <a:r>
              <a:rPr lang="en-US" sz="2400" dirty="0" smtClean="0">
                <a:solidFill>
                  <a:schemeClr val="bg1"/>
                </a:solidFill>
              </a:rPr>
              <a:t>will be in the order they are initially found in the data </a:t>
            </a:r>
          </a:p>
          <a:p>
            <a:pPr algn="ctr"/>
            <a:endParaRPr lang="en-US" sz="2400" dirty="0" smtClean="0">
              <a:solidFill>
                <a:schemeClr val="bg1"/>
              </a:solidFill>
            </a:endParaRPr>
          </a:p>
          <a:p>
            <a:pPr algn="ctr"/>
            <a:r>
              <a:rPr lang="en-US" sz="2400" dirty="0" smtClean="0">
                <a:solidFill>
                  <a:schemeClr val="bg1"/>
                </a:solidFill>
              </a:rPr>
              <a:t>this parameter controls the order based on the</a:t>
            </a:r>
          </a:p>
          <a:p>
            <a:pPr algn="ctr"/>
            <a:r>
              <a:rPr lang="en-US" sz="2400" dirty="0" smtClean="0">
                <a:solidFill>
                  <a:schemeClr val="bg1"/>
                </a:solidFill>
              </a:rPr>
              <a:t>values found in the first </a:t>
            </a:r>
            <a:r>
              <a:rPr lang="en-US" sz="2400" i="1" dirty="0" smtClean="0">
                <a:solidFill>
                  <a:schemeClr val="bg1"/>
                </a:solidFill>
              </a:rPr>
              <a:t>guessingrows'</a:t>
            </a:r>
            <a:r>
              <a:rPr lang="en-US" sz="2400" dirty="0" smtClean="0">
                <a:solidFill>
                  <a:schemeClr val="bg1"/>
                </a:solidFill>
              </a:rPr>
              <a:t> records</a:t>
            </a:r>
            <a:endParaRPr lang="en-US" sz="2400" dirty="0">
              <a:solidFill>
                <a:schemeClr val="bg1"/>
              </a:solidFill>
            </a:endParaRPr>
          </a:p>
        </p:txBody>
      </p:sp>
    </p:spTree>
    <p:extLst>
      <p:ext uri="{BB962C8B-B14F-4D97-AF65-F5344CB8AC3E}">
        <p14:creationId xmlns:p14="http://schemas.microsoft.com/office/powerpoint/2010/main" val="9590317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8241" y="152364"/>
            <a:ext cx="9144000" cy="455155"/>
          </a:xfrm>
          <a:prstGeom prst="rect">
            <a:avLst/>
          </a:prstGeom>
        </p:spPr>
        <p:txBody>
          <a:bodyPr/>
          <a:lst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a:lstStyle>
          <a:p>
            <a:pPr algn="ctr"/>
            <a:r>
              <a:rPr lang="en-US" sz="3200" dirty="0" smtClean="0">
                <a:solidFill>
                  <a:srgbClr val="B82672"/>
                </a:solidFill>
                <a:ea typeface="ＭＳ Ｐゴシック" pitchFamily="34" charset="-128"/>
              </a:rPr>
              <a:t>the %transpose macro's features</a:t>
            </a:r>
          </a:p>
        </p:txBody>
      </p:sp>
      <p:sp>
        <p:nvSpPr>
          <p:cNvPr id="6" name="Rectangle 5"/>
          <p:cNvSpPr/>
          <p:nvPr/>
        </p:nvSpPr>
        <p:spPr>
          <a:xfrm>
            <a:off x="308920" y="711216"/>
            <a:ext cx="8464378" cy="523220"/>
          </a:xfrm>
          <a:prstGeom prst="rect">
            <a:avLst/>
          </a:prstGeom>
          <a:solidFill>
            <a:schemeClr val="bg1"/>
          </a:solidFill>
        </p:spPr>
        <p:txBody>
          <a:bodyPr wrap="square">
            <a:spAutoFit/>
          </a:bodyPr>
          <a:lstStyle/>
          <a:p>
            <a:pPr algn="ctr"/>
            <a:r>
              <a:rPr lang="en-US" sz="2800" dirty="0" smtClean="0">
                <a:solidFill>
                  <a:srgbClr val="D31145"/>
                </a:solidFill>
              </a:rPr>
              <a:t>parameter: </a:t>
            </a:r>
            <a:r>
              <a:rPr lang="en-US" sz="2800" dirty="0" smtClean="0">
                <a:solidFill>
                  <a:srgbClr val="3333FF"/>
                </a:solidFill>
              </a:rPr>
              <a:t>all parameters</a:t>
            </a:r>
            <a:endParaRPr lang="en-US" sz="2800" dirty="0">
              <a:solidFill>
                <a:srgbClr val="3333FF"/>
              </a:solidFill>
            </a:endParaRPr>
          </a:p>
        </p:txBody>
      </p:sp>
      <p:sp>
        <p:nvSpPr>
          <p:cNvPr id="10" name="Rectangle 9"/>
          <p:cNvSpPr/>
          <p:nvPr/>
        </p:nvSpPr>
        <p:spPr>
          <a:xfrm>
            <a:off x="72076" y="2081885"/>
            <a:ext cx="8989541" cy="3970318"/>
          </a:xfrm>
          <a:prstGeom prst="rect">
            <a:avLst/>
          </a:prstGeom>
          <a:ln w="38100">
            <a:solidFill>
              <a:srgbClr val="022FEC"/>
            </a:solidFill>
          </a:ln>
        </p:spPr>
        <p:txBody>
          <a:bodyPr wrap="square">
            <a:spAutoFit/>
          </a:bodyPr>
          <a:lstStyle/>
          <a:p>
            <a:pPr>
              <a:tabLst>
                <a:tab pos="2236788" algn="l"/>
                <a:tab pos="5287963" algn="l"/>
              </a:tabLst>
            </a:pPr>
            <a:r>
              <a:rPr lang="en-CA" sz="2800" dirty="0">
                <a:solidFill>
                  <a:srgbClr val="3333FF"/>
                </a:solidFill>
              </a:rPr>
              <a:t>%</a:t>
            </a:r>
            <a:r>
              <a:rPr lang="en-CA" sz="2800" dirty="0" smtClean="0">
                <a:solidFill>
                  <a:srgbClr val="3333FF"/>
                </a:solidFill>
              </a:rPr>
              <a:t>transpose(	libname_in=,	libname_out=,</a:t>
            </a:r>
          </a:p>
          <a:p>
            <a:pPr>
              <a:tabLst>
                <a:tab pos="2236788" algn="l"/>
                <a:tab pos="5287963" algn="l"/>
              </a:tabLst>
            </a:pPr>
            <a:r>
              <a:rPr lang="en-CA" sz="2800" dirty="0">
                <a:solidFill>
                  <a:srgbClr val="3333FF"/>
                </a:solidFill>
              </a:rPr>
              <a:t>	</a:t>
            </a:r>
            <a:r>
              <a:rPr lang="en-CA" sz="2800" dirty="0" smtClean="0">
                <a:solidFill>
                  <a:srgbClr val="3333FF"/>
                </a:solidFill>
              </a:rPr>
              <a:t>data=,	out=,</a:t>
            </a:r>
            <a:endParaRPr lang="en-CA" sz="2800" dirty="0">
              <a:solidFill>
                <a:srgbClr val="3333FF"/>
              </a:solidFill>
            </a:endParaRPr>
          </a:p>
          <a:p>
            <a:pPr>
              <a:tabLst>
                <a:tab pos="2236788" algn="l"/>
                <a:tab pos="5287963" algn="l"/>
              </a:tabLst>
            </a:pPr>
            <a:r>
              <a:rPr lang="en-CA" sz="2800" dirty="0" smtClean="0">
                <a:solidFill>
                  <a:srgbClr val="3333FF"/>
                </a:solidFill>
              </a:rPr>
              <a:t>	by=,	prefix=,</a:t>
            </a:r>
          </a:p>
          <a:p>
            <a:pPr>
              <a:tabLst>
                <a:tab pos="2236788" algn="l"/>
                <a:tab pos="5287963" algn="l"/>
              </a:tabLst>
            </a:pPr>
            <a:r>
              <a:rPr lang="en-CA" sz="2800" dirty="0" smtClean="0">
                <a:solidFill>
                  <a:srgbClr val="3333FF"/>
                </a:solidFill>
              </a:rPr>
              <a:t>	var=,	autovars=,</a:t>
            </a:r>
          </a:p>
          <a:p>
            <a:pPr>
              <a:tabLst>
                <a:tab pos="2236788" algn="l"/>
                <a:tab pos="5287963" algn="l"/>
              </a:tabLst>
            </a:pPr>
            <a:r>
              <a:rPr lang="en-CA" sz="2800" dirty="0" smtClean="0">
                <a:solidFill>
                  <a:srgbClr val="3333FF"/>
                </a:solidFill>
              </a:rPr>
              <a:t>	id=,	var_first=,</a:t>
            </a:r>
          </a:p>
          <a:p>
            <a:pPr>
              <a:tabLst>
                <a:tab pos="2236788" algn="l"/>
                <a:tab pos="5287963" algn="l"/>
              </a:tabLst>
            </a:pPr>
            <a:r>
              <a:rPr lang="en-CA" sz="2800" dirty="0" smtClean="0">
                <a:solidFill>
                  <a:srgbClr val="3333FF"/>
                </a:solidFill>
              </a:rPr>
              <a:t>	format=,	delimiter=,</a:t>
            </a:r>
          </a:p>
          <a:p>
            <a:pPr>
              <a:tabLst>
                <a:tab pos="2236788" algn="l"/>
                <a:tab pos="5287963" algn="l"/>
              </a:tabLst>
            </a:pPr>
            <a:r>
              <a:rPr lang="en-CA" sz="2800" dirty="0" smtClean="0">
                <a:solidFill>
                  <a:srgbClr val="3333FF"/>
                </a:solidFill>
              </a:rPr>
              <a:t>	copy=,	drop=,</a:t>
            </a:r>
          </a:p>
          <a:p>
            <a:pPr>
              <a:tabLst>
                <a:tab pos="2236788" algn="l"/>
                <a:tab pos="5287963" algn="l"/>
              </a:tabLst>
            </a:pPr>
            <a:r>
              <a:rPr lang="en-CA" sz="2800" dirty="0" smtClean="0">
                <a:solidFill>
                  <a:srgbClr val="3333FF"/>
                </a:solidFill>
              </a:rPr>
              <a:t>	sort</a:t>
            </a:r>
            <a:r>
              <a:rPr lang="en-CA" sz="2800" dirty="0">
                <a:solidFill>
                  <a:srgbClr val="3333FF"/>
                </a:solidFill>
              </a:rPr>
              <a:t>=,	</a:t>
            </a:r>
            <a:r>
              <a:rPr lang="en-CA" sz="2800" dirty="0" err="1">
                <a:solidFill>
                  <a:srgbClr val="3333FF"/>
                </a:solidFill>
              </a:rPr>
              <a:t>sort_options</a:t>
            </a:r>
            <a:r>
              <a:rPr lang="en-CA" sz="2800" dirty="0" smtClean="0">
                <a:solidFill>
                  <a:srgbClr val="3333FF"/>
                </a:solidFill>
              </a:rPr>
              <a:t>=,</a:t>
            </a:r>
          </a:p>
          <a:p>
            <a:pPr>
              <a:tabLst>
                <a:tab pos="2236788" algn="l"/>
                <a:tab pos="5287963" algn="l"/>
              </a:tabLst>
            </a:pPr>
            <a:r>
              <a:rPr lang="en-CA" sz="2800" dirty="0" smtClean="0">
                <a:solidFill>
                  <a:srgbClr val="3333FF"/>
                </a:solidFill>
              </a:rPr>
              <a:t>	guessingrows=)</a:t>
            </a:r>
            <a:endParaRPr lang="en-CA" sz="2800" dirty="0">
              <a:solidFill>
                <a:srgbClr val="3333FF"/>
              </a:solidFill>
            </a:endParaRPr>
          </a:p>
        </p:txBody>
      </p:sp>
      <p:sp>
        <p:nvSpPr>
          <p:cNvPr id="8" name="Rounded Rectangle 7"/>
          <p:cNvSpPr/>
          <p:nvPr/>
        </p:nvSpPr>
        <p:spPr bwMode="auto">
          <a:xfrm>
            <a:off x="140040" y="2689880"/>
            <a:ext cx="8921577" cy="2483919"/>
          </a:xfrm>
          <a:prstGeom prst="roundRect">
            <a:avLst/>
          </a:prstGeom>
          <a:solidFill>
            <a:srgbClr val="B8267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dirty="0" smtClean="0">
              <a:ln>
                <a:noFill/>
              </a:ln>
              <a:solidFill>
                <a:schemeClr val="bg1"/>
              </a:solidFill>
              <a:effectLst/>
              <a:latin typeface="Arial" charset="0"/>
            </a:endParaRPr>
          </a:p>
        </p:txBody>
      </p:sp>
      <p:sp>
        <p:nvSpPr>
          <p:cNvPr id="9" name="Rectangle 8"/>
          <p:cNvSpPr/>
          <p:nvPr/>
        </p:nvSpPr>
        <p:spPr>
          <a:xfrm>
            <a:off x="140041" y="2711896"/>
            <a:ext cx="8910954" cy="2308324"/>
          </a:xfrm>
          <a:prstGeom prst="rect">
            <a:avLst/>
          </a:prstGeom>
          <a:solidFill>
            <a:schemeClr val="bg1">
              <a:alpha val="0"/>
            </a:schemeClr>
          </a:solidFill>
          <a:ln w="41275">
            <a:noFill/>
          </a:ln>
        </p:spPr>
        <p:txBody>
          <a:bodyPr wrap="square">
            <a:spAutoFit/>
          </a:bodyPr>
          <a:lstStyle/>
          <a:p>
            <a:pPr algn="ctr"/>
            <a:r>
              <a:rPr lang="en-US" sz="2400" dirty="0" smtClean="0">
                <a:solidFill>
                  <a:schemeClr val="bg1"/>
                </a:solidFill>
              </a:rPr>
              <a:t>* * * * * * F E A T U R E * * * * * *</a:t>
            </a:r>
          </a:p>
          <a:p>
            <a:pPr algn="ctr"/>
            <a:r>
              <a:rPr lang="en-US" sz="2400" dirty="0" smtClean="0">
                <a:solidFill>
                  <a:schemeClr val="bg1"/>
                </a:solidFill>
              </a:rPr>
              <a:t>Since they are all macro </a:t>
            </a:r>
            <a:r>
              <a:rPr lang="en-US" sz="2400" i="1" dirty="0" smtClean="0">
                <a:solidFill>
                  <a:schemeClr val="bg1"/>
                </a:solidFill>
              </a:rPr>
              <a:t>named parameters</a:t>
            </a:r>
            <a:r>
              <a:rPr lang="en-US" sz="2400" dirty="0" smtClean="0">
                <a:solidFill>
                  <a:schemeClr val="bg1"/>
                </a:solidFill>
              </a:rPr>
              <a:t> you have direct control over their default values</a:t>
            </a:r>
          </a:p>
          <a:p>
            <a:pPr algn="ctr"/>
            <a:endParaRPr lang="en-US" sz="2400" dirty="0">
              <a:solidFill>
                <a:schemeClr val="bg1"/>
              </a:solidFill>
            </a:endParaRPr>
          </a:p>
          <a:p>
            <a:pPr algn="ctr"/>
            <a:r>
              <a:rPr lang="en-US" sz="2400" dirty="0" smtClean="0">
                <a:solidFill>
                  <a:schemeClr val="bg1"/>
                </a:solidFill>
              </a:rPr>
              <a:t>If you set them to commonly used values, they don't have to be specified UNLESS you want to change their value</a:t>
            </a:r>
            <a:endParaRPr lang="en-US" sz="2400" dirty="0">
              <a:solidFill>
                <a:schemeClr val="bg1"/>
              </a:solidFill>
            </a:endParaRPr>
          </a:p>
        </p:txBody>
      </p:sp>
    </p:spTree>
    <p:extLst>
      <p:ext uri="{BB962C8B-B14F-4D97-AF65-F5344CB8AC3E}">
        <p14:creationId xmlns:p14="http://schemas.microsoft.com/office/powerpoint/2010/main" val="13370748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6"/>
          <p:cNvSpPr>
            <a:spLocks noChangeArrowheads="1"/>
          </p:cNvSpPr>
          <p:nvPr/>
        </p:nvSpPr>
        <p:spPr bwMode="auto">
          <a:xfrm>
            <a:off x="1394022" y="1046682"/>
            <a:ext cx="6749087" cy="52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3000"/>
              </a:lnSpc>
              <a:buSzPct val="150000"/>
              <a:buFont typeface="Symbol" pitchFamily="18" charset="2"/>
              <a:buNone/>
            </a:pPr>
            <a:r>
              <a:rPr lang="en-GB" sz="2800" dirty="0" smtClean="0">
                <a:solidFill>
                  <a:srgbClr val="3333FF"/>
                </a:solidFill>
              </a:rPr>
              <a:t>less typing thus fewer errors</a:t>
            </a:r>
            <a:endParaRPr lang="en-GB" sz="2800" dirty="0">
              <a:solidFill>
                <a:srgbClr val="3333FF"/>
              </a:solidFill>
            </a:endParaRPr>
          </a:p>
        </p:txBody>
      </p:sp>
      <p:sp>
        <p:nvSpPr>
          <p:cNvPr id="5" name="Rectangle 27"/>
          <p:cNvSpPr>
            <a:spLocks noChangeArrowheads="1"/>
          </p:cNvSpPr>
          <p:nvPr/>
        </p:nvSpPr>
        <p:spPr bwMode="auto">
          <a:xfrm>
            <a:off x="1392777" y="1706508"/>
            <a:ext cx="7232246" cy="752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3000"/>
              </a:lnSpc>
              <a:buSzPct val="150000"/>
              <a:buFont typeface="Symbol" pitchFamily="18" charset="2"/>
              <a:buNone/>
            </a:pPr>
            <a:r>
              <a:rPr lang="en-GB" sz="2800" dirty="0" smtClean="0">
                <a:solidFill>
                  <a:srgbClr val="3333FF"/>
                </a:solidFill>
              </a:rPr>
              <a:t>contains some features that would be nice to see available with all SAS procs</a:t>
            </a:r>
          </a:p>
        </p:txBody>
      </p:sp>
      <p:sp>
        <p:nvSpPr>
          <p:cNvPr id="7" name="Oval 28"/>
          <p:cNvSpPr>
            <a:spLocks noChangeArrowheads="1"/>
          </p:cNvSpPr>
          <p:nvPr/>
        </p:nvSpPr>
        <p:spPr bwMode="auto">
          <a:xfrm>
            <a:off x="862083" y="1054404"/>
            <a:ext cx="381934" cy="381000"/>
          </a:xfrm>
          <a:prstGeom prst="ellipse">
            <a:avLst/>
          </a:prstGeom>
          <a:solidFill>
            <a:srgbClr val="2F258E"/>
          </a:solidFill>
          <a:ln w="38100" algn="ctr">
            <a:solidFill>
              <a:srgbClr val="022FEC"/>
            </a:solidFill>
            <a:round/>
            <a:headEnd/>
            <a:tailEnd type="none" w="lg" len="lg"/>
          </a:ln>
          <a:effectLst/>
          <a:extLst/>
        </p:spPr>
        <p:txBody>
          <a:bodyPr wrap="square" lIns="90488" tIns="44450" rIns="90488" bIns="44450" anchor="ctr">
            <a:spAutoFit/>
          </a:bodyPr>
          <a:lstStyle/>
          <a:p>
            <a:endParaRPr lang="en-US" dirty="0"/>
          </a:p>
        </p:txBody>
      </p:sp>
      <p:sp>
        <p:nvSpPr>
          <p:cNvPr id="8" name="Oval 29"/>
          <p:cNvSpPr>
            <a:spLocks noChangeArrowheads="1"/>
          </p:cNvSpPr>
          <p:nvPr/>
        </p:nvSpPr>
        <p:spPr bwMode="auto">
          <a:xfrm>
            <a:off x="862083" y="1883343"/>
            <a:ext cx="381934" cy="381000"/>
          </a:xfrm>
          <a:prstGeom prst="ellipse">
            <a:avLst/>
          </a:prstGeom>
          <a:solidFill>
            <a:srgbClr val="2F258E"/>
          </a:solidFill>
          <a:ln w="38100" algn="ctr">
            <a:solidFill>
              <a:srgbClr val="022FEC"/>
            </a:solidFill>
            <a:round/>
            <a:headEnd/>
            <a:tailEnd type="none" w="lg" len="lg"/>
          </a:ln>
          <a:effectLst/>
          <a:extLst/>
        </p:spPr>
        <p:txBody>
          <a:bodyPr wrap="square" lIns="90488" tIns="44450" rIns="90488" bIns="44450" anchor="ctr">
            <a:spAutoFit/>
          </a:bodyPr>
          <a:lstStyle/>
          <a:p>
            <a:endParaRPr lang="en-US" dirty="0"/>
          </a:p>
        </p:txBody>
      </p:sp>
      <p:sp>
        <p:nvSpPr>
          <p:cNvPr id="13" name="Rectangle 34"/>
          <p:cNvSpPr>
            <a:spLocks noChangeArrowheads="1"/>
          </p:cNvSpPr>
          <p:nvPr/>
        </p:nvSpPr>
        <p:spPr bwMode="auto">
          <a:xfrm>
            <a:off x="1394021" y="2699577"/>
            <a:ext cx="7020937" cy="468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3000"/>
              </a:lnSpc>
              <a:buSzPct val="150000"/>
              <a:buFont typeface="Symbol" pitchFamily="18" charset="2"/>
              <a:buNone/>
            </a:pPr>
            <a:r>
              <a:rPr lang="en-GB" sz="2800" dirty="0">
                <a:solidFill>
                  <a:srgbClr val="3333FF"/>
                </a:solidFill>
              </a:rPr>
              <a:t>easier to learn than PROC TRANSPOSE</a:t>
            </a:r>
          </a:p>
        </p:txBody>
      </p:sp>
      <p:sp>
        <p:nvSpPr>
          <p:cNvPr id="14" name="Oval 35"/>
          <p:cNvSpPr>
            <a:spLocks noChangeArrowheads="1"/>
          </p:cNvSpPr>
          <p:nvPr/>
        </p:nvSpPr>
        <p:spPr bwMode="auto">
          <a:xfrm>
            <a:off x="857320" y="2699045"/>
            <a:ext cx="381934" cy="381000"/>
          </a:xfrm>
          <a:prstGeom prst="ellipse">
            <a:avLst/>
          </a:prstGeom>
          <a:solidFill>
            <a:srgbClr val="2F258E"/>
          </a:solidFill>
          <a:ln w="38100" algn="ctr">
            <a:solidFill>
              <a:srgbClr val="022FEC"/>
            </a:solidFill>
            <a:round/>
            <a:headEnd/>
            <a:tailEnd type="none" w="lg" len="lg"/>
          </a:ln>
          <a:effectLst/>
          <a:extLst/>
        </p:spPr>
        <p:txBody>
          <a:bodyPr wrap="square" lIns="90488" tIns="44450" rIns="90488" bIns="44450" anchor="ctr">
            <a:spAutoFit/>
          </a:bodyPr>
          <a:lstStyle/>
          <a:p>
            <a:endParaRPr lang="en-US" dirty="0"/>
          </a:p>
        </p:txBody>
      </p:sp>
      <p:sp>
        <p:nvSpPr>
          <p:cNvPr id="15" name="Rectangle 34"/>
          <p:cNvSpPr>
            <a:spLocks noChangeArrowheads="1"/>
          </p:cNvSpPr>
          <p:nvPr/>
        </p:nvSpPr>
        <p:spPr bwMode="auto">
          <a:xfrm>
            <a:off x="1400068" y="3378248"/>
            <a:ext cx="6894988" cy="553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3000"/>
              </a:lnSpc>
              <a:buSzPct val="150000"/>
              <a:buFont typeface="Symbol" pitchFamily="18" charset="2"/>
              <a:buNone/>
            </a:pPr>
            <a:r>
              <a:rPr lang="en-GB" sz="2800" dirty="0">
                <a:solidFill>
                  <a:srgbClr val="3333FF"/>
                </a:solidFill>
              </a:rPr>
              <a:t>runs faster than PROC TRANSPOSE</a:t>
            </a:r>
          </a:p>
        </p:txBody>
      </p:sp>
      <p:sp>
        <p:nvSpPr>
          <p:cNvPr id="16" name="Oval 35"/>
          <p:cNvSpPr>
            <a:spLocks noChangeArrowheads="1"/>
          </p:cNvSpPr>
          <p:nvPr/>
        </p:nvSpPr>
        <p:spPr bwMode="auto">
          <a:xfrm>
            <a:off x="849079" y="3382796"/>
            <a:ext cx="381934" cy="381000"/>
          </a:xfrm>
          <a:prstGeom prst="ellipse">
            <a:avLst/>
          </a:prstGeom>
          <a:solidFill>
            <a:srgbClr val="2F258E"/>
          </a:solidFill>
          <a:ln w="38100" algn="ctr">
            <a:solidFill>
              <a:srgbClr val="022FEC"/>
            </a:solidFill>
            <a:round/>
            <a:headEnd/>
            <a:tailEnd type="none" w="lg" len="lg"/>
          </a:ln>
          <a:effectLst/>
          <a:extLst/>
        </p:spPr>
        <p:txBody>
          <a:bodyPr wrap="square" lIns="90488" tIns="44450" rIns="90488" bIns="44450" anchor="ctr">
            <a:spAutoFit/>
          </a:bodyPr>
          <a:lstStyle/>
          <a:p>
            <a:endParaRPr lang="en-US" dirty="0"/>
          </a:p>
        </p:txBody>
      </p:sp>
      <p:sp>
        <p:nvSpPr>
          <p:cNvPr id="12" name="Title 3"/>
          <p:cNvSpPr txBox="1">
            <a:spLocks/>
          </p:cNvSpPr>
          <p:nvPr/>
        </p:nvSpPr>
        <p:spPr>
          <a:xfrm>
            <a:off x="-8241" y="313005"/>
            <a:ext cx="9144000" cy="910310"/>
          </a:xfrm>
          <a:prstGeom prst="rect">
            <a:avLst/>
          </a:prstGeom>
        </p:spPr>
        <p:txBody>
          <a:bodyPr/>
          <a:lst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a:lstStyle>
          <a:p>
            <a:pPr algn="ctr"/>
            <a:r>
              <a:rPr lang="en-US" sz="3200" dirty="0" smtClean="0">
                <a:solidFill>
                  <a:srgbClr val="B82672"/>
                </a:solidFill>
                <a:ea typeface="ＭＳ Ｐゴシック" pitchFamily="34" charset="-128"/>
              </a:rPr>
              <a:t>Benefits of the approach</a:t>
            </a:r>
          </a:p>
        </p:txBody>
      </p:sp>
      <p:sp>
        <p:nvSpPr>
          <p:cNvPr id="17" name="Rectangle 34"/>
          <p:cNvSpPr>
            <a:spLocks noChangeArrowheads="1"/>
          </p:cNvSpPr>
          <p:nvPr/>
        </p:nvSpPr>
        <p:spPr bwMode="auto">
          <a:xfrm>
            <a:off x="1404184" y="5050559"/>
            <a:ext cx="7220839" cy="553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3000"/>
              </a:lnSpc>
              <a:buSzPct val="150000"/>
              <a:buFont typeface="Symbol" pitchFamily="18" charset="2"/>
              <a:buNone/>
            </a:pPr>
            <a:r>
              <a:rPr lang="en-GB" sz="2800" dirty="0" smtClean="0">
                <a:solidFill>
                  <a:srgbClr val="3333FF"/>
                </a:solidFill>
              </a:rPr>
              <a:t>more likely to provide the desired results</a:t>
            </a:r>
            <a:endParaRPr lang="en-GB" sz="2800" dirty="0">
              <a:solidFill>
                <a:srgbClr val="3333FF"/>
              </a:solidFill>
            </a:endParaRPr>
          </a:p>
        </p:txBody>
      </p:sp>
      <p:sp>
        <p:nvSpPr>
          <p:cNvPr id="18" name="Oval 35"/>
          <p:cNvSpPr>
            <a:spLocks noChangeArrowheads="1"/>
          </p:cNvSpPr>
          <p:nvPr/>
        </p:nvSpPr>
        <p:spPr bwMode="auto">
          <a:xfrm>
            <a:off x="853195" y="5055107"/>
            <a:ext cx="381934" cy="381000"/>
          </a:xfrm>
          <a:prstGeom prst="ellipse">
            <a:avLst/>
          </a:prstGeom>
          <a:solidFill>
            <a:srgbClr val="2F258E"/>
          </a:solidFill>
          <a:ln w="38100" algn="ctr">
            <a:solidFill>
              <a:srgbClr val="022FEC"/>
            </a:solidFill>
            <a:round/>
            <a:headEnd/>
            <a:tailEnd type="none" w="lg" len="lg"/>
          </a:ln>
          <a:effectLst/>
          <a:extLst/>
        </p:spPr>
        <p:txBody>
          <a:bodyPr wrap="square" lIns="90488" tIns="44450" rIns="90488" bIns="44450" anchor="ctr">
            <a:spAutoFit/>
          </a:bodyPr>
          <a:lstStyle/>
          <a:p>
            <a:endParaRPr lang="en-US" dirty="0"/>
          </a:p>
        </p:txBody>
      </p:sp>
      <p:sp>
        <p:nvSpPr>
          <p:cNvPr id="19" name="Oval 18"/>
          <p:cNvSpPr/>
          <p:nvPr/>
        </p:nvSpPr>
        <p:spPr bwMode="auto">
          <a:xfrm>
            <a:off x="380544" y="5224602"/>
            <a:ext cx="49427" cy="45719"/>
          </a:xfrm>
          <a:prstGeom prst="ellipse">
            <a:avLst/>
          </a:prstGeom>
          <a:solidFill>
            <a:srgbClr val="FF000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smtClean="0">
              <a:ln>
                <a:noFill/>
              </a:ln>
              <a:solidFill>
                <a:srgbClr val="292929"/>
              </a:solidFill>
              <a:effectLst/>
              <a:latin typeface="Arial" charset="0"/>
            </a:endParaRPr>
          </a:p>
        </p:txBody>
      </p:sp>
      <p:sp>
        <p:nvSpPr>
          <p:cNvPr id="20" name="Rectangle 34"/>
          <p:cNvSpPr>
            <a:spLocks noChangeArrowheads="1"/>
          </p:cNvSpPr>
          <p:nvPr/>
        </p:nvSpPr>
        <p:spPr bwMode="auto">
          <a:xfrm>
            <a:off x="1404183" y="4049642"/>
            <a:ext cx="7220839" cy="770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3000"/>
              </a:lnSpc>
              <a:buSzPct val="150000"/>
              <a:buFont typeface="Symbol" pitchFamily="18" charset="2"/>
              <a:buNone/>
            </a:pPr>
            <a:r>
              <a:rPr lang="en-GB" sz="2800" dirty="0" smtClean="0">
                <a:solidFill>
                  <a:srgbClr val="3333FF"/>
                </a:solidFill>
              </a:rPr>
              <a:t>insures that you ALWAYS get the benefit of two critical SAS efficiency methods</a:t>
            </a:r>
            <a:endParaRPr lang="en-GB" sz="2800" dirty="0">
              <a:solidFill>
                <a:srgbClr val="3333FF"/>
              </a:solidFill>
            </a:endParaRPr>
          </a:p>
        </p:txBody>
      </p:sp>
      <p:sp>
        <p:nvSpPr>
          <p:cNvPr id="21" name="Oval 35"/>
          <p:cNvSpPr>
            <a:spLocks noChangeArrowheads="1"/>
          </p:cNvSpPr>
          <p:nvPr/>
        </p:nvSpPr>
        <p:spPr bwMode="auto">
          <a:xfrm>
            <a:off x="853195" y="4239545"/>
            <a:ext cx="381934" cy="381000"/>
          </a:xfrm>
          <a:prstGeom prst="ellipse">
            <a:avLst/>
          </a:prstGeom>
          <a:solidFill>
            <a:srgbClr val="2F258E"/>
          </a:solidFill>
          <a:ln w="38100" algn="ctr">
            <a:solidFill>
              <a:srgbClr val="022FEC"/>
            </a:solidFill>
            <a:round/>
            <a:headEnd/>
            <a:tailEnd type="none" w="lg" len="lg"/>
          </a:ln>
          <a:effectLst/>
          <a:extLst/>
        </p:spPr>
        <p:txBody>
          <a:bodyPr wrap="square" lIns="90488" tIns="44450" rIns="90488" bIns="44450" anchor="ctr">
            <a:spAutoFit/>
          </a:bodyPr>
          <a:lstStyle/>
          <a:p>
            <a:endParaRPr lang="en-US" dirty="0"/>
          </a:p>
        </p:txBody>
      </p:sp>
    </p:spTree>
    <p:extLst>
      <p:ext uri="{BB962C8B-B14F-4D97-AF65-F5344CB8AC3E}">
        <p14:creationId xmlns:p14="http://schemas.microsoft.com/office/powerpoint/2010/main" val="37284501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30" presetClass="emph" presetSubtype="0" fill="hold" grpId="1" nodeType="withEffect">
                                  <p:stCondLst>
                                    <p:cond delay="0"/>
                                  </p:stCondLst>
                                  <p:childTnLst>
                                    <p:animClr clrSpc="hsl" dir="cw">
                                      <p:cBhvr override="childStyle">
                                        <p:cTn id="20" dur="500" fill="hold"/>
                                        <p:tgtEl>
                                          <p:spTgt spid="7"/>
                                        </p:tgtEl>
                                        <p:attrNameLst>
                                          <p:attrName>style.color</p:attrName>
                                        </p:attrNameLst>
                                      </p:cBhvr>
                                      <p:by>
                                        <p:hsl h="0" s="12549" l="25098"/>
                                      </p:by>
                                    </p:animClr>
                                    <p:animClr clrSpc="hsl" dir="cw">
                                      <p:cBhvr>
                                        <p:cTn id="21" dur="500" fill="hold"/>
                                        <p:tgtEl>
                                          <p:spTgt spid="7"/>
                                        </p:tgtEl>
                                        <p:attrNameLst>
                                          <p:attrName>fillcolor</p:attrName>
                                        </p:attrNameLst>
                                      </p:cBhvr>
                                      <p:by>
                                        <p:hsl h="0" s="12549" l="25098"/>
                                      </p:by>
                                    </p:animClr>
                                    <p:animClr clrSpc="hsl" dir="cw">
                                      <p:cBhvr>
                                        <p:cTn id="22" dur="500" fill="hold"/>
                                        <p:tgtEl>
                                          <p:spTgt spid="7"/>
                                        </p:tgtEl>
                                        <p:attrNameLst>
                                          <p:attrName>stroke.color</p:attrName>
                                        </p:attrNameLst>
                                      </p:cBhvr>
                                      <p:by>
                                        <p:hsl h="0" s="12549" l="25098"/>
                                      </p:by>
                                    </p:animClr>
                                    <p:set>
                                      <p:cBhvr>
                                        <p:cTn id="23" dur="500" fill="hold"/>
                                        <p:tgtEl>
                                          <p:spTgt spid="7"/>
                                        </p:tgtEl>
                                        <p:attrNameLst>
                                          <p:attrName>fill.type</p:attrName>
                                        </p:attrNameLst>
                                      </p:cBhvr>
                                      <p:to>
                                        <p:strVal val="solid"/>
                                      </p:to>
                                    </p:set>
                                  </p:childTnLst>
                                </p:cTn>
                              </p:par>
                              <p:par>
                                <p:cTn id="24" presetID="30" presetClass="emph" presetSubtype="0" fill="hold" grpId="1" nodeType="withEffect">
                                  <p:stCondLst>
                                    <p:cond delay="0"/>
                                  </p:stCondLst>
                                  <p:childTnLst>
                                    <p:animClr clrSpc="hsl" dir="cw">
                                      <p:cBhvr override="childStyle">
                                        <p:cTn id="25" dur="500" fill="hold"/>
                                        <p:tgtEl>
                                          <p:spTgt spid="4"/>
                                        </p:tgtEl>
                                        <p:attrNameLst>
                                          <p:attrName>style.color</p:attrName>
                                        </p:attrNameLst>
                                      </p:cBhvr>
                                      <p:by>
                                        <p:hsl h="0" s="12549" l="25098"/>
                                      </p:by>
                                    </p:animClr>
                                    <p:animClr clrSpc="hsl" dir="cw">
                                      <p:cBhvr>
                                        <p:cTn id="26" dur="500" fill="hold"/>
                                        <p:tgtEl>
                                          <p:spTgt spid="4"/>
                                        </p:tgtEl>
                                        <p:attrNameLst>
                                          <p:attrName>fillcolor</p:attrName>
                                        </p:attrNameLst>
                                      </p:cBhvr>
                                      <p:by>
                                        <p:hsl h="0" s="12549" l="25098"/>
                                      </p:by>
                                    </p:animClr>
                                    <p:animClr clrSpc="hsl" dir="cw">
                                      <p:cBhvr>
                                        <p:cTn id="27" dur="500" fill="hold"/>
                                        <p:tgtEl>
                                          <p:spTgt spid="4"/>
                                        </p:tgtEl>
                                        <p:attrNameLst>
                                          <p:attrName>stroke.color</p:attrName>
                                        </p:attrNameLst>
                                      </p:cBhvr>
                                      <p:by>
                                        <p:hsl h="0" s="12549" l="25098"/>
                                      </p:by>
                                    </p:animClr>
                                    <p:set>
                                      <p:cBhvr>
                                        <p:cTn id="28" dur="500" fill="hold"/>
                                        <p:tgtEl>
                                          <p:spTgt spid="4"/>
                                        </p:tgtEl>
                                        <p:attrNameLst>
                                          <p:attrName>fill.type</p:attrName>
                                        </p:attrNameLst>
                                      </p:cBhvr>
                                      <p:to>
                                        <p:strVal val="solid"/>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30" presetClass="emph" presetSubtype="0" fill="hold" grpId="1" nodeType="withEffect">
                                  <p:stCondLst>
                                    <p:cond delay="0"/>
                                  </p:stCondLst>
                                  <p:childTnLst>
                                    <p:animClr clrSpc="hsl" dir="cw">
                                      <p:cBhvr override="childStyle">
                                        <p:cTn id="38" dur="500" fill="hold"/>
                                        <p:tgtEl>
                                          <p:spTgt spid="5"/>
                                        </p:tgtEl>
                                        <p:attrNameLst>
                                          <p:attrName>style.color</p:attrName>
                                        </p:attrNameLst>
                                      </p:cBhvr>
                                      <p:by>
                                        <p:hsl h="0" s="12549" l="25098"/>
                                      </p:by>
                                    </p:animClr>
                                    <p:animClr clrSpc="hsl" dir="cw">
                                      <p:cBhvr>
                                        <p:cTn id="39" dur="500" fill="hold"/>
                                        <p:tgtEl>
                                          <p:spTgt spid="5"/>
                                        </p:tgtEl>
                                        <p:attrNameLst>
                                          <p:attrName>fillcolor</p:attrName>
                                        </p:attrNameLst>
                                      </p:cBhvr>
                                      <p:by>
                                        <p:hsl h="0" s="12549" l="25098"/>
                                      </p:by>
                                    </p:animClr>
                                    <p:animClr clrSpc="hsl" dir="cw">
                                      <p:cBhvr>
                                        <p:cTn id="40" dur="500" fill="hold"/>
                                        <p:tgtEl>
                                          <p:spTgt spid="5"/>
                                        </p:tgtEl>
                                        <p:attrNameLst>
                                          <p:attrName>stroke.color</p:attrName>
                                        </p:attrNameLst>
                                      </p:cBhvr>
                                      <p:by>
                                        <p:hsl h="0" s="12549" l="25098"/>
                                      </p:by>
                                    </p:animClr>
                                    <p:set>
                                      <p:cBhvr>
                                        <p:cTn id="41" dur="500" fill="hold"/>
                                        <p:tgtEl>
                                          <p:spTgt spid="5"/>
                                        </p:tgtEl>
                                        <p:attrNameLst>
                                          <p:attrName>fill.type</p:attrName>
                                        </p:attrNameLst>
                                      </p:cBhvr>
                                      <p:to>
                                        <p:strVal val="solid"/>
                                      </p:to>
                                    </p:set>
                                  </p:childTnLst>
                                </p:cTn>
                              </p:par>
                              <p:par>
                                <p:cTn id="42" presetID="30" presetClass="emph" presetSubtype="0" fill="hold" grpId="1" nodeType="withEffect">
                                  <p:stCondLst>
                                    <p:cond delay="0"/>
                                  </p:stCondLst>
                                  <p:childTnLst>
                                    <p:animClr clrSpc="hsl" dir="cw">
                                      <p:cBhvr override="childStyle">
                                        <p:cTn id="43" dur="500" fill="hold"/>
                                        <p:tgtEl>
                                          <p:spTgt spid="8"/>
                                        </p:tgtEl>
                                        <p:attrNameLst>
                                          <p:attrName>style.color</p:attrName>
                                        </p:attrNameLst>
                                      </p:cBhvr>
                                      <p:by>
                                        <p:hsl h="0" s="12549" l="25098"/>
                                      </p:by>
                                    </p:animClr>
                                    <p:animClr clrSpc="hsl" dir="cw">
                                      <p:cBhvr>
                                        <p:cTn id="44" dur="500" fill="hold"/>
                                        <p:tgtEl>
                                          <p:spTgt spid="8"/>
                                        </p:tgtEl>
                                        <p:attrNameLst>
                                          <p:attrName>fillcolor</p:attrName>
                                        </p:attrNameLst>
                                      </p:cBhvr>
                                      <p:by>
                                        <p:hsl h="0" s="12549" l="25098"/>
                                      </p:by>
                                    </p:animClr>
                                    <p:animClr clrSpc="hsl" dir="cw">
                                      <p:cBhvr>
                                        <p:cTn id="45" dur="500" fill="hold"/>
                                        <p:tgtEl>
                                          <p:spTgt spid="8"/>
                                        </p:tgtEl>
                                        <p:attrNameLst>
                                          <p:attrName>stroke.color</p:attrName>
                                        </p:attrNameLst>
                                      </p:cBhvr>
                                      <p:by>
                                        <p:hsl h="0" s="12549" l="25098"/>
                                      </p:by>
                                    </p:animClr>
                                    <p:set>
                                      <p:cBhvr>
                                        <p:cTn id="46" dur="500" fill="hold"/>
                                        <p:tgtEl>
                                          <p:spTgt spid="8"/>
                                        </p:tgtEl>
                                        <p:attrNameLst>
                                          <p:attrName>fill.type</p:attrName>
                                        </p:attrNameLst>
                                      </p:cBhvr>
                                      <p:to>
                                        <p:strVal val="solid"/>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par>
                                <p:cTn id="55" presetID="30" presetClass="emph" presetSubtype="0" fill="hold" grpId="1" nodeType="withEffect">
                                  <p:stCondLst>
                                    <p:cond delay="0"/>
                                  </p:stCondLst>
                                  <p:childTnLst>
                                    <p:animClr clrSpc="hsl" dir="cw">
                                      <p:cBhvr override="childStyle">
                                        <p:cTn id="56" dur="500" fill="hold"/>
                                        <p:tgtEl>
                                          <p:spTgt spid="13"/>
                                        </p:tgtEl>
                                        <p:attrNameLst>
                                          <p:attrName>style.color</p:attrName>
                                        </p:attrNameLst>
                                      </p:cBhvr>
                                      <p:by>
                                        <p:hsl h="0" s="12549" l="25098"/>
                                      </p:by>
                                    </p:animClr>
                                    <p:animClr clrSpc="hsl" dir="cw">
                                      <p:cBhvr>
                                        <p:cTn id="57" dur="500" fill="hold"/>
                                        <p:tgtEl>
                                          <p:spTgt spid="13"/>
                                        </p:tgtEl>
                                        <p:attrNameLst>
                                          <p:attrName>fillcolor</p:attrName>
                                        </p:attrNameLst>
                                      </p:cBhvr>
                                      <p:by>
                                        <p:hsl h="0" s="12549" l="25098"/>
                                      </p:by>
                                    </p:animClr>
                                    <p:animClr clrSpc="hsl" dir="cw">
                                      <p:cBhvr>
                                        <p:cTn id="58" dur="500" fill="hold"/>
                                        <p:tgtEl>
                                          <p:spTgt spid="13"/>
                                        </p:tgtEl>
                                        <p:attrNameLst>
                                          <p:attrName>stroke.color</p:attrName>
                                        </p:attrNameLst>
                                      </p:cBhvr>
                                      <p:by>
                                        <p:hsl h="0" s="12549" l="25098"/>
                                      </p:by>
                                    </p:animClr>
                                    <p:set>
                                      <p:cBhvr>
                                        <p:cTn id="59" dur="500" fill="hold"/>
                                        <p:tgtEl>
                                          <p:spTgt spid="13"/>
                                        </p:tgtEl>
                                        <p:attrNameLst>
                                          <p:attrName>fill.type</p:attrName>
                                        </p:attrNameLst>
                                      </p:cBhvr>
                                      <p:to>
                                        <p:strVal val="solid"/>
                                      </p:to>
                                    </p:set>
                                  </p:childTnLst>
                                </p:cTn>
                              </p:par>
                              <p:par>
                                <p:cTn id="60" presetID="30" presetClass="emph" presetSubtype="0" fill="hold" grpId="1" nodeType="withEffect">
                                  <p:stCondLst>
                                    <p:cond delay="0"/>
                                  </p:stCondLst>
                                  <p:childTnLst>
                                    <p:animClr clrSpc="hsl" dir="cw">
                                      <p:cBhvr override="childStyle">
                                        <p:cTn id="61" dur="500" fill="hold"/>
                                        <p:tgtEl>
                                          <p:spTgt spid="14"/>
                                        </p:tgtEl>
                                        <p:attrNameLst>
                                          <p:attrName>style.color</p:attrName>
                                        </p:attrNameLst>
                                      </p:cBhvr>
                                      <p:by>
                                        <p:hsl h="0" s="12549" l="25098"/>
                                      </p:by>
                                    </p:animClr>
                                    <p:animClr clrSpc="hsl" dir="cw">
                                      <p:cBhvr>
                                        <p:cTn id="62" dur="500" fill="hold"/>
                                        <p:tgtEl>
                                          <p:spTgt spid="14"/>
                                        </p:tgtEl>
                                        <p:attrNameLst>
                                          <p:attrName>fillcolor</p:attrName>
                                        </p:attrNameLst>
                                      </p:cBhvr>
                                      <p:by>
                                        <p:hsl h="0" s="12549" l="25098"/>
                                      </p:by>
                                    </p:animClr>
                                    <p:animClr clrSpc="hsl" dir="cw">
                                      <p:cBhvr>
                                        <p:cTn id="63" dur="500" fill="hold"/>
                                        <p:tgtEl>
                                          <p:spTgt spid="14"/>
                                        </p:tgtEl>
                                        <p:attrNameLst>
                                          <p:attrName>stroke.color</p:attrName>
                                        </p:attrNameLst>
                                      </p:cBhvr>
                                      <p:by>
                                        <p:hsl h="0" s="12549" l="25098"/>
                                      </p:by>
                                    </p:animClr>
                                    <p:set>
                                      <p:cBhvr>
                                        <p:cTn id="64" dur="500" fill="hold"/>
                                        <p:tgtEl>
                                          <p:spTgt spid="14"/>
                                        </p:tgtEl>
                                        <p:attrNameLst>
                                          <p:attrName>fill.type</p:attrName>
                                        </p:attrNameLst>
                                      </p:cBhvr>
                                      <p:to>
                                        <p:strVal val="solid"/>
                                      </p:to>
                                    </p:se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fade">
                                      <p:cBhvr>
                                        <p:cTn id="72" dur="500"/>
                                        <p:tgtEl>
                                          <p:spTgt spid="21"/>
                                        </p:tgtEl>
                                      </p:cBhvr>
                                    </p:animEffect>
                                  </p:childTnLst>
                                </p:cTn>
                              </p:par>
                              <p:par>
                                <p:cTn id="73" presetID="30" presetClass="emph" presetSubtype="0" fill="hold" grpId="1" nodeType="withEffect">
                                  <p:stCondLst>
                                    <p:cond delay="0"/>
                                  </p:stCondLst>
                                  <p:childTnLst>
                                    <p:animClr clrSpc="hsl" dir="cw">
                                      <p:cBhvr override="childStyle">
                                        <p:cTn id="74" dur="500" fill="hold"/>
                                        <p:tgtEl>
                                          <p:spTgt spid="15"/>
                                        </p:tgtEl>
                                        <p:attrNameLst>
                                          <p:attrName>style.color</p:attrName>
                                        </p:attrNameLst>
                                      </p:cBhvr>
                                      <p:by>
                                        <p:hsl h="0" s="12549" l="25098"/>
                                      </p:by>
                                    </p:animClr>
                                    <p:animClr clrSpc="hsl" dir="cw">
                                      <p:cBhvr>
                                        <p:cTn id="75" dur="500" fill="hold"/>
                                        <p:tgtEl>
                                          <p:spTgt spid="15"/>
                                        </p:tgtEl>
                                        <p:attrNameLst>
                                          <p:attrName>fillcolor</p:attrName>
                                        </p:attrNameLst>
                                      </p:cBhvr>
                                      <p:by>
                                        <p:hsl h="0" s="12549" l="25098"/>
                                      </p:by>
                                    </p:animClr>
                                    <p:animClr clrSpc="hsl" dir="cw">
                                      <p:cBhvr>
                                        <p:cTn id="76" dur="500" fill="hold"/>
                                        <p:tgtEl>
                                          <p:spTgt spid="15"/>
                                        </p:tgtEl>
                                        <p:attrNameLst>
                                          <p:attrName>stroke.color</p:attrName>
                                        </p:attrNameLst>
                                      </p:cBhvr>
                                      <p:by>
                                        <p:hsl h="0" s="12549" l="25098"/>
                                      </p:by>
                                    </p:animClr>
                                    <p:set>
                                      <p:cBhvr>
                                        <p:cTn id="77" dur="500" fill="hold"/>
                                        <p:tgtEl>
                                          <p:spTgt spid="15"/>
                                        </p:tgtEl>
                                        <p:attrNameLst>
                                          <p:attrName>fill.type</p:attrName>
                                        </p:attrNameLst>
                                      </p:cBhvr>
                                      <p:to>
                                        <p:strVal val="solid"/>
                                      </p:to>
                                    </p:set>
                                  </p:childTnLst>
                                </p:cTn>
                              </p:par>
                              <p:par>
                                <p:cTn id="78" presetID="30" presetClass="emph" presetSubtype="0" fill="hold" grpId="1" nodeType="withEffect">
                                  <p:stCondLst>
                                    <p:cond delay="0"/>
                                  </p:stCondLst>
                                  <p:childTnLst>
                                    <p:animClr clrSpc="hsl" dir="cw">
                                      <p:cBhvr override="childStyle">
                                        <p:cTn id="79" dur="500" fill="hold"/>
                                        <p:tgtEl>
                                          <p:spTgt spid="16"/>
                                        </p:tgtEl>
                                        <p:attrNameLst>
                                          <p:attrName>style.color</p:attrName>
                                        </p:attrNameLst>
                                      </p:cBhvr>
                                      <p:by>
                                        <p:hsl h="0" s="12549" l="25098"/>
                                      </p:by>
                                    </p:animClr>
                                    <p:animClr clrSpc="hsl" dir="cw">
                                      <p:cBhvr>
                                        <p:cTn id="80" dur="500" fill="hold"/>
                                        <p:tgtEl>
                                          <p:spTgt spid="16"/>
                                        </p:tgtEl>
                                        <p:attrNameLst>
                                          <p:attrName>fillcolor</p:attrName>
                                        </p:attrNameLst>
                                      </p:cBhvr>
                                      <p:by>
                                        <p:hsl h="0" s="12549" l="25098"/>
                                      </p:by>
                                    </p:animClr>
                                    <p:animClr clrSpc="hsl" dir="cw">
                                      <p:cBhvr>
                                        <p:cTn id="81" dur="500" fill="hold"/>
                                        <p:tgtEl>
                                          <p:spTgt spid="16"/>
                                        </p:tgtEl>
                                        <p:attrNameLst>
                                          <p:attrName>stroke.color</p:attrName>
                                        </p:attrNameLst>
                                      </p:cBhvr>
                                      <p:by>
                                        <p:hsl h="0" s="12549" l="25098"/>
                                      </p:by>
                                    </p:animClr>
                                    <p:set>
                                      <p:cBhvr>
                                        <p:cTn id="82" dur="500" fill="hold"/>
                                        <p:tgtEl>
                                          <p:spTgt spid="16"/>
                                        </p:tgtEl>
                                        <p:attrNameLst>
                                          <p:attrName>fill.type</p:attrName>
                                        </p:attrNameLst>
                                      </p:cBhvr>
                                      <p:to>
                                        <p:strVal val="solid"/>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fade">
                                      <p:cBhvr>
                                        <p:cTn id="87" dur="500"/>
                                        <p:tgtEl>
                                          <p:spTgt spid="17"/>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fade">
                                      <p:cBhvr>
                                        <p:cTn id="90" dur="500"/>
                                        <p:tgtEl>
                                          <p:spTgt spid="18"/>
                                        </p:tgtEl>
                                      </p:cBhvr>
                                    </p:animEffect>
                                  </p:childTnLst>
                                </p:cTn>
                              </p:par>
                              <p:par>
                                <p:cTn id="91" presetID="30" presetClass="emph" presetSubtype="0" fill="hold" grpId="1" nodeType="withEffect">
                                  <p:stCondLst>
                                    <p:cond delay="0"/>
                                  </p:stCondLst>
                                  <p:childTnLst>
                                    <p:animClr clrSpc="hsl" dir="cw">
                                      <p:cBhvr override="childStyle">
                                        <p:cTn id="92" dur="500" fill="hold"/>
                                        <p:tgtEl>
                                          <p:spTgt spid="20"/>
                                        </p:tgtEl>
                                        <p:attrNameLst>
                                          <p:attrName>style.color</p:attrName>
                                        </p:attrNameLst>
                                      </p:cBhvr>
                                      <p:by>
                                        <p:hsl h="0" s="12549" l="25098"/>
                                      </p:by>
                                    </p:animClr>
                                    <p:animClr clrSpc="hsl" dir="cw">
                                      <p:cBhvr>
                                        <p:cTn id="93" dur="500" fill="hold"/>
                                        <p:tgtEl>
                                          <p:spTgt spid="20"/>
                                        </p:tgtEl>
                                        <p:attrNameLst>
                                          <p:attrName>fillcolor</p:attrName>
                                        </p:attrNameLst>
                                      </p:cBhvr>
                                      <p:by>
                                        <p:hsl h="0" s="12549" l="25098"/>
                                      </p:by>
                                    </p:animClr>
                                    <p:animClr clrSpc="hsl" dir="cw">
                                      <p:cBhvr>
                                        <p:cTn id="94" dur="500" fill="hold"/>
                                        <p:tgtEl>
                                          <p:spTgt spid="20"/>
                                        </p:tgtEl>
                                        <p:attrNameLst>
                                          <p:attrName>stroke.color</p:attrName>
                                        </p:attrNameLst>
                                      </p:cBhvr>
                                      <p:by>
                                        <p:hsl h="0" s="12549" l="25098"/>
                                      </p:by>
                                    </p:animClr>
                                    <p:set>
                                      <p:cBhvr>
                                        <p:cTn id="95" dur="500" fill="hold"/>
                                        <p:tgtEl>
                                          <p:spTgt spid="20"/>
                                        </p:tgtEl>
                                        <p:attrNameLst>
                                          <p:attrName>fill.type</p:attrName>
                                        </p:attrNameLst>
                                      </p:cBhvr>
                                      <p:to>
                                        <p:strVal val="solid"/>
                                      </p:to>
                                    </p:set>
                                  </p:childTnLst>
                                </p:cTn>
                              </p:par>
                              <p:par>
                                <p:cTn id="96" presetID="30" presetClass="emph" presetSubtype="0" fill="hold" grpId="1" nodeType="withEffect">
                                  <p:stCondLst>
                                    <p:cond delay="0"/>
                                  </p:stCondLst>
                                  <p:childTnLst>
                                    <p:animClr clrSpc="hsl" dir="cw">
                                      <p:cBhvr override="childStyle">
                                        <p:cTn id="97" dur="500" fill="hold"/>
                                        <p:tgtEl>
                                          <p:spTgt spid="21"/>
                                        </p:tgtEl>
                                        <p:attrNameLst>
                                          <p:attrName>style.color</p:attrName>
                                        </p:attrNameLst>
                                      </p:cBhvr>
                                      <p:by>
                                        <p:hsl h="0" s="12549" l="25098"/>
                                      </p:by>
                                    </p:animClr>
                                    <p:animClr clrSpc="hsl" dir="cw">
                                      <p:cBhvr>
                                        <p:cTn id="98" dur="500" fill="hold"/>
                                        <p:tgtEl>
                                          <p:spTgt spid="21"/>
                                        </p:tgtEl>
                                        <p:attrNameLst>
                                          <p:attrName>fillcolor</p:attrName>
                                        </p:attrNameLst>
                                      </p:cBhvr>
                                      <p:by>
                                        <p:hsl h="0" s="12549" l="25098"/>
                                      </p:by>
                                    </p:animClr>
                                    <p:animClr clrSpc="hsl" dir="cw">
                                      <p:cBhvr>
                                        <p:cTn id="99" dur="500" fill="hold"/>
                                        <p:tgtEl>
                                          <p:spTgt spid="21"/>
                                        </p:tgtEl>
                                        <p:attrNameLst>
                                          <p:attrName>stroke.color</p:attrName>
                                        </p:attrNameLst>
                                      </p:cBhvr>
                                      <p:by>
                                        <p:hsl h="0" s="12549" l="25098"/>
                                      </p:by>
                                    </p:animClr>
                                    <p:set>
                                      <p:cBhvr>
                                        <p:cTn id="100" dur="500" fill="hold"/>
                                        <p:tgtEl>
                                          <p:spTgt spid="2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7" grpId="0" animBg="1"/>
      <p:bldP spid="7" grpId="1" animBg="1"/>
      <p:bldP spid="8" grpId="0" animBg="1"/>
      <p:bldP spid="8" grpId="1" animBg="1"/>
      <p:bldP spid="13" grpId="0"/>
      <p:bldP spid="13" grpId="1"/>
      <p:bldP spid="14" grpId="0" animBg="1"/>
      <p:bldP spid="14" grpId="1" animBg="1"/>
      <p:bldP spid="15" grpId="0"/>
      <p:bldP spid="15" grpId="1"/>
      <p:bldP spid="16" grpId="0" animBg="1"/>
      <p:bldP spid="16" grpId="1" animBg="1"/>
      <p:bldP spid="17" grpId="0"/>
      <p:bldP spid="18" grpId="0" animBg="1"/>
      <p:bldP spid="20" grpId="0"/>
      <p:bldP spid="20" grpId="1"/>
      <p:bldP spid="21" grpId="0" animBg="1"/>
      <p:bldP spid="21"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6"/>
          <p:cNvSpPr>
            <a:spLocks noChangeArrowheads="1"/>
          </p:cNvSpPr>
          <p:nvPr/>
        </p:nvSpPr>
        <p:spPr bwMode="auto">
          <a:xfrm>
            <a:off x="1925373" y="2072313"/>
            <a:ext cx="6155940" cy="52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3000"/>
              </a:lnSpc>
              <a:buSzPct val="150000"/>
              <a:buFont typeface="Symbol" pitchFamily="18" charset="2"/>
              <a:buNone/>
            </a:pPr>
            <a:r>
              <a:rPr lang="en-GB" sz="2800" dirty="0" smtClean="0">
                <a:solidFill>
                  <a:srgbClr val="3333FF"/>
                </a:solidFill>
              </a:rPr>
              <a:t>What the %transpose macro is</a:t>
            </a:r>
            <a:r>
              <a:rPr lang="en-GB" sz="2800" dirty="0" smtClean="0">
                <a:solidFill>
                  <a:srgbClr val="2F258E"/>
                </a:solidFill>
              </a:rPr>
              <a:t> </a:t>
            </a:r>
            <a:r>
              <a:rPr lang="en-GB" sz="2800" dirty="0" smtClean="0">
                <a:solidFill>
                  <a:srgbClr val="FF0000"/>
                </a:solidFill>
                <a:sym typeface="Wingdings"/>
              </a:rPr>
              <a:t></a:t>
            </a:r>
            <a:endParaRPr lang="en-GB" sz="2800" dirty="0">
              <a:solidFill>
                <a:srgbClr val="FF0000"/>
              </a:solidFill>
            </a:endParaRPr>
          </a:p>
        </p:txBody>
      </p:sp>
      <p:sp>
        <p:nvSpPr>
          <p:cNvPr id="5" name="Rectangle 27"/>
          <p:cNvSpPr>
            <a:spLocks noChangeArrowheads="1"/>
          </p:cNvSpPr>
          <p:nvPr/>
        </p:nvSpPr>
        <p:spPr bwMode="auto">
          <a:xfrm>
            <a:off x="1924129" y="3387008"/>
            <a:ext cx="5835908" cy="54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3000"/>
              </a:lnSpc>
              <a:buSzPct val="150000"/>
            </a:pPr>
            <a:r>
              <a:rPr lang="en-GB" sz="2800" dirty="0" smtClean="0">
                <a:solidFill>
                  <a:srgbClr val="3333FF"/>
                </a:solidFill>
              </a:rPr>
              <a:t>The macro's benefits</a:t>
            </a:r>
            <a:r>
              <a:rPr lang="en-GB" sz="2800" dirty="0" smtClean="0">
                <a:solidFill>
                  <a:srgbClr val="2F258E"/>
                </a:solidFill>
              </a:rPr>
              <a:t> </a:t>
            </a:r>
            <a:r>
              <a:rPr lang="en-GB" sz="2800" dirty="0">
                <a:solidFill>
                  <a:srgbClr val="FF0000"/>
                </a:solidFill>
                <a:sym typeface="Wingdings"/>
              </a:rPr>
              <a:t></a:t>
            </a:r>
            <a:endParaRPr lang="en-GB" sz="2800" dirty="0">
              <a:solidFill>
                <a:srgbClr val="FF0000"/>
              </a:solidFill>
            </a:endParaRPr>
          </a:p>
          <a:p>
            <a:pPr>
              <a:lnSpc>
                <a:spcPct val="83000"/>
              </a:lnSpc>
              <a:buSzPct val="150000"/>
              <a:buFont typeface="Symbol" pitchFamily="18" charset="2"/>
              <a:buNone/>
            </a:pPr>
            <a:endParaRPr lang="en-GB" sz="2800" dirty="0" smtClean="0">
              <a:solidFill>
                <a:srgbClr val="2F258E"/>
              </a:solidFill>
            </a:endParaRPr>
          </a:p>
        </p:txBody>
      </p:sp>
      <p:sp>
        <p:nvSpPr>
          <p:cNvPr id="7" name="Oval 28"/>
          <p:cNvSpPr>
            <a:spLocks noChangeArrowheads="1"/>
          </p:cNvSpPr>
          <p:nvPr/>
        </p:nvSpPr>
        <p:spPr bwMode="auto">
          <a:xfrm>
            <a:off x="1393434" y="2080035"/>
            <a:ext cx="371475" cy="381000"/>
          </a:xfrm>
          <a:prstGeom prst="ellipse">
            <a:avLst/>
          </a:prstGeom>
          <a:solidFill>
            <a:srgbClr val="2F258E"/>
          </a:solidFill>
          <a:ln w="38100" algn="ctr">
            <a:solidFill>
              <a:srgbClr val="022FEC"/>
            </a:solidFill>
            <a:round/>
            <a:headEnd/>
            <a:tailEnd type="none" w="lg" len="lg"/>
          </a:ln>
          <a:effectLst/>
          <a:extLst/>
        </p:spPr>
        <p:txBody>
          <a:bodyPr lIns="90488" tIns="44450" rIns="90488" bIns="44450" anchor="ctr">
            <a:spAutoFit/>
          </a:bodyPr>
          <a:lstStyle/>
          <a:p>
            <a:endParaRPr lang="en-US" dirty="0"/>
          </a:p>
        </p:txBody>
      </p:sp>
      <p:sp>
        <p:nvSpPr>
          <p:cNvPr id="8" name="Oval 29"/>
          <p:cNvSpPr>
            <a:spLocks noChangeArrowheads="1"/>
          </p:cNvSpPr>
          <p:nvPr/>
        </p:nvSpPr>
        <p:spPr bwMode="auto">
          <a:xfrm>
            <a:off x="1393434" y="2723619"/>
            <a:ext cx="371475" cy="381000"/>
          </a:xfrm>
          <a:prstGeom prst="ellipse">
            <a:avLst/>
          </a:prstGeom>
          <a:solidFill>
            <a:srgbClr val="2F258E"/>
          </a:solidFill>
          <a:ln w="38100" algn="ctr">
            <a:solidFill>
              <a:srgbClr val="022FEC"/>
            </a:solidFill>
            <a:round/>
            <a:headEnd/>
            <a:tailEnd type="none" w="lg" len="lg"/>
          </a:ln>
          <a:effectLst/>
          <a:extLst/>
        </p:spPr>
        <p:txBody>
          <a:bodyPr lIns="90488" tIns="44450" rIns="90488" bIns="44450" anchor="ctr">
            <a:spAutoFit/>
          </a:bodyPr>
          <a:lstStyle/>
          <a:p>
            <a:endParaRPr lang="en-US" dirty="0"/>
          </a:p>
        </p:txBody>
      </p:sp>
      <p:sp>
        <p:nvSpPr>
          <p:cNvPr id="15" name="Rectangle 34"/>
          <p:cNvSpPr>
            <a:spLocks noChangeArrowheads="1"/>
          </p:cNvSpPr>
          <p:nvPr/>
        </p:nvSpPr>
        <p:spPr bwMode="auto">
          <a:xfrm>
            <a:off x="1931420" y="2735684"/>
            <a:ext cx="5494984" cy="553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3000"/>
              </a:lnSpc>
              <a:buSzPct val="150000"/>
            </a:pPr>
            <a:r>
              <a:rPr lang="en-GB" sz="2800" dirty="0" smtClean="0">
                <a:solidFill>
                  <a:srgbClr val="3333FF"/>
                </a:solidFill>
              </a:rPr>
              <a:t>How the macro </a:t>
            </a:r>
            <a:r>
              <a:rPr lang="en-GB" sz="2800" dirty="0">
                <a:solidFill>
                  <a:srgbClr val="3333FF"/>
                </a:solidFill>
              </a:rPr>
              <a:t>works</a:t>
            </a:r>
            <a:r>
              <a:rPr lang="en-GB" sz="2800" dirty="0">
                <a:solidFill>
                  <a:srgbClr val="2F258E"/>
                </a:solidFill>
              </a:rPr>
              <a:t> </a:t>
            </a:r>
            <a:r>
              <a:rPr lang="en-GB" sz="2800" dirty="0">
                <a:solidFill>
                  <a:srgbClr val="FF0000"/>
                </a:solidFill>
                <a:sym typeface="Wingdings"/>
              </a:rPr>
              <a:t></a:t>
            </a:r>
            <a:endParaRPr lang="en-GB" sz="2800" dirty="0">
              <a:solidFill>
                <a:srgbClr val="FF0000"/>
              </a:solidFill>
            </a:endParaRPr>
          </a:p>
          <a:p>
            <a:pPr>
              <a:lnSpc>
                <a:spcPct val="83000"/>
              </a:lnSpc>
              <a:buSzPct val="150000"/>
              <a:buFont typeface="Symbol" pitchFamily="18" charset="2"/>
              <a:buNone/>
            </a:pPr>
            <a:endParaRPr lang="en-GB" sz="2800" dirty="0">
              <a:solidFill>
                <a:srgbClr val="2F258E"/>
              </a:solidFill>
            </a:endParaRPr>
          </a:p>
        </p:txBody>
      </p:sp>
      <p:sp>
        <p:nvSpPr>
          <p:cNvPr id="16" name="Oval 35"/>
          <p:cNvSpPr>
            <a:spLocks noChangeArrowheads="1"/>
          </p:cNvSpPr>
          <p:nvPr/>
        </p:nvSpPr>
        <p:spPr bwMode="auto">
          <a:xfrm>
            <a:off x="1380430" y="3407510"/>
            <a:ext cx="371475" cy="381000"/>
          </a:xfrm>
          <a:prstGeom prst="ellipse">
            <a:avLst/>
          </a:prstGeom>
          <a:solidFill>
            <a:srgbClr val="2F258E"/>
          </a:solidFill>
          <a:ln w="38100" algn="ctr">
            <a:solidFill>
              <a:srgbClr val="022FEC"/>
            </a:solidFill>
            <a:round/>
            <a:headEnd/>
            <a:tailEnd type="none" w="lg" len="lg"/>
          </a:ln>
          <a:effectLst/>
          <a:extLst/>
        </p:spPr>
        <p:txBody>
          <a:bodyPr lIns="90488" tIns="44450" rIns="90488" bIns="44450" anchor="ctr">
            <a:spAutoFit/>
          </a:bodyPr>
          <a:lstStyle/>
          <a:p>
            <a:endParaRPr lang="en-US" dirty="0"/>
          </a:p>
        </p:txBody>
      </p:sp>
      <p:sp>
        <p:nvSpPr>
          <p:cNvPr id="12" name="Title 3"/>
          <p:cNvSpPr txBox="1">
            <a:spLocks/>
          </p:cNvSpPr>
          <p:nvPr/>
        </p:nvSpPr>
        <p:spPr>
          <a:xfrm>
            <a:off x="-8241" y="584859"/>
            <a:ext cx="9144000" cy="910310"/>
          </a:xfrm>
          <a:prstGeom prst="rect">
            <a:avLst/>
          </a:prstGeom>
        </p:spPr>
        <p:txBody>
          <a:bodyPr/>
          <a:lst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a:lstStyle>
          <a:p>
            <a:pPr algn="ctr"/>
            <a:r>
              <a:rPr lang="en-US" sz="3200" dirty="0" smtClean="0">
                <a:solidFill>
                  <a:srgbClr val="B82672"/>
                </a:solidFill>
                <a:ea typeface="ＭＳ Ｐゴシック" pitchFamily="34" charset="-128"/>
              </a:rPr>
              <a:t>Presentation Overview</a:t>
            </a:r>
          </a:p>
        </p:txBody>
      </p:sp>
    </p:spTree>
    <p:extLst>
      <p:ext uri="{BB962C8B-B14F-4D97-AF65-F5344CB8AC3E}">
        <p14:creationId xmlns:p14="http://schemas.microsoft.com/office/powerpoint/2010/main" val="157787440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6"/>
          <p:cNvSpPr>
            <a:spLocks noChangeArrowheads="1"/>
          </p:cNvSpPr>
          <p:nvPr/>
        </p:nvSpPr>
        <p:spPr bwMode="auto">
          <a:xfrm>
            <a:off x="288321" y="2805019"/>
            <a:ext cx="8522049" cy="494235"/>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83000"/>
              </a:lnSpc>
              <a:buSzPct val="150000"/>
              <a:buFont typeface="Symbol" pitchFamily="18" charset="2"/>
              <a:buNone/>
            </a:pPr>
            <a:r>
              <a:rPr lang="en-US" sz="2800" dirty="0" smtClean="0">
                <a:solidFill>
                  <a:srgbClr val="0000FF"/>
                </a:solidFill>
                <a:hlinkClick r:id="rId3"/>
              </a:rPr>
              <a:t>http://www.sascommunity.org</a:t>
            </a:r>
            <a:endParaRPr lang="en-US" sz="2800" dirty="0" smtClean="0">
              <a:solidFill>
                <a:srgbClr val="0000FF"/>
              </a:solidFill>
            </a:endParaRPr>
          </a:p>
        </p:txBody>
      </p:sp>
      <p:sp>
        <p:nvSpPr>
          <p:cNvPr id="10" name="Title 3"/>
          <p:cNvSpPr txBox="1">
            <a:spLocks/>
          </p:cNvSpPr>
          <p:nvPr/>
        </p:nvSpPr>
        <p:spPr>
          <a:xfrm>
            <a:off x="0" y="528908"/>
            <a:ext cx="9144000" cy="595585"/>
          </a:xfrm>
          <a:prstGeom prst="rect">
            <a:avLst/>
          </a:prstGeom>
        </p:spPr>
        <p:txBody>
          <a:bodyPr/>
          <a:lst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a:lstStyle>
          <a:p>
            <a:pPr algn="ctr"/>
            <a:r>
              <a:rPr lang="en-US" sz="3200" dirty="0" smtClean="0">
                <a:solidFill>
                  <a:srgbClr val="B82672"/>
                </a:solidFill>
                <a:ea typeface="ＭＳ Ｐゴシック" pitchFamily="34" charset="-128"/>
              </a:rPr>
              <a:t>The macro, paper and Powerpoint can be found at:</a:t>
            </a:r>
          </a:p>
        </p:txBody>
      </p:sp>
    </p:spTree>
    <p:extLst>
      <p:ext uri="{BB962C8B-B14F-4D97-AF65-F5344CB8AC3E}">
        <p14:creationId xmlns:p14="http://schemas.microsoft.com/office/powerpoint/2010/main" val="11991394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562" y="1285105"/>
            <a:ext cx="8575589" cy="4646154"/>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Oval 9"/>
          <p:cNvSpPr/>
          <p:nvPr/>
        </p:nvSpPr>
        <p:spPr bwMode="auto">
          <a:xfrm>
            <a:off x="498922" y="3731753"/>
            <a:ext cx="368633" cy="259492"/>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US" sz="1400" b="0" i="0" u="none" strike="noStrike" cap="none" normalizeH="0" baseline="0" dirty="0" smtClean="0">
              <a:ln>
                <a:noFill/>
              </a:ln>
              <a:solidFill>
                <a:srgbClr val="292929"/>
              </a:solidFill>
              <a:effectLst/>
              <a:latin typeface="Arial" charset="0"/>
            </a:endParaRPr>
          </a:p>
        </p:txBody>
      </p:sp>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3149" y="2850569"/>
            <a:ext cx="3297900" cy="1956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Oval 12"/>
          <p:cNvSpPr/>
          <p:nvPr/>
        </p:nvSpPr>
        <p:spPr bwMode="auto">
          <a:xfrm>
            <a:off x="1987589" y="4329139"/>
            <a:ext cx="698464" cy="459141"/>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US" sz="1400" b="0" i="0" u="none" strike="noStrike" cap="none" normalizeH="0" baseline="0" dirty="0" smtClean="0">
              <a:ln>
                <a:noFill/>
              </a:ln>
              <a:solidFill>
                <a:srgbClr val="292929"/>
              </a:solidFill>
              <a:effectLst/>
              <a:latin typeface="Arial" charset="0"/>
            </a:endParaRPr>
          </a:p>
        </p:txBody>
      </p:sp>
      <p:sp>
        <p:nvSpPr>
          <p:cNvPr id="14" name="Rounded Rectangle 13"/>
          <p:cNvSpPr/>
          <p:nvPr/>
        </p:nvSpPr>
        <p:spPr bwMode="auto">
          <a:xfrm>
            <a:off x="1513149" y="2850569"/>
            <a:ext cx="3297900" cy="2071696"/>
          </a:xfrm>
          <a:prstGeom prst="round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US" sz="1400" b="0" i="0" u="none" strike="noStrike" cap="none" normalizeH="0" baseline="0" dirty="0" smtClean="0">
              <a:ln>
                <a:noFill/>
              </a:ln>
              <a:solidFill>
                <a:srgbClr val="292929"/>
              </a:solidFill>
              <a:effectLst/>
              <a:latin typeface="Arial" charset="0"/>
            </a:endParaRPr>
          </a:p>
        </p:txBody>
      </p:sp>
      <p:cxnSp>
        <p:nvCxnSpPr>
          <p:cNvPr id="17" name="Straight Arrow Connector 16"/>
          <p:cNvCxnSpPr/>
          <p:nvPr/>
        </p:nvCxnSpPr>
        <p:spPr bwMode="auto">
          <a:xfrm>
            <a:off x="832516" y="3849142"/>
            <a:ext cx="666130" cy="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18" name="Title 3"/>
          <p:cNvSpPr txBox="1">
            <a:spLocks/>
          </p:cNvSpPr>
          <p:nvPr/>
        </p:nvSpPr>
        <p:spPr>
          <a:xfrm>
            <a:off x="-8241" y="631859"/>
            <a:ext cx="9144000" cy="595585"/>
          </a:xfrm>
          <a:prstGeom prst="rect">
            <a:avLst/>
          </a:prstGeom>
        </p:spPr>
        <p:txBody>
          <a:bodyPr/>
          <a:lst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a:lstStyle>
          <a:p>
            <a:pPr algn="ctr"/>
            <a:r>
              <a:rPr lang="en-US" sz="3200" dirty="0" smtClean="0">
                <a:solidFill>
                  <a:srgbClr val="0000FF"/>
                </a:solidFill>
                <a:ea typeface="ＭＳ Ｐゴシック" pitchFamily="34" charset="-128"/>
              </a:rPr>
              <a:t>http://www.sascommunity.org</a:t>
            </a:r>
          </a:p>
        </p:txBody>
      </p:sp>
      <p:sp>
        <p:nvSpPr>
          <p:cNvPr id="19" name="Oval 18"/>
          <p:cNvSpPr/>
          <p:nvPr/>
        </p:nvSpPr>
        <p:spPr bwMode="auto">
          <a:xfrm>
            <a:off x="1913447" y="570074"/>
            <a:ext cx="5426465" cy="595585"/>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US" sz="1400" b="0" i="0" u="none" strike="noStrike" cap="none" normalizeH="0" baseline="0" dirty="0" smtClean="0">
              <a:ln>
                <a:noFill/>
              </a:ln>
              <a:solidFill>
                <a:srgbClr val="292929"/>
              </a:solidFill>
              <a:effectLst/>
              <a:latin typeface="Arial" charset="0"/>
            </a:endParaRPr>
          </a:p>
        </p:txBody>
      </p:sp>
      <p:sp>
        <p:nvSpPr>
          <p:cNvPr id="20" name="Title 3"/>
          <p:cNvSpPr txBox="1">
            <a:spLocks/>
          </p:cNvSpPr>
          <p:nvPr/>
        </p:nvSpPr>
        <p:spPr>
          <a:xfrm>
            <a:off x="0" y="108749"/>
            <a:ext cx="9144000" cy="595585"/>
          </a:xfrm>
          <a:prstGeom prst="rect">
            <a:avLst/>
          </a:prstGeom>
        </p:spPr>
        <p:txBody>
          <a:bodyPr/>
          <a:lst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a:lstStyle>
          <a:p>
            <a:pPr algn="ctr"/>
            <a:r>
              <a:rPr lang="en-US" sz="3200" dirty="0" smtClean="0">
                <a:solidFill>
                  <a:srgbClr val="B82672"/>
                </a:solidFill>
                <a:ea typeface="ＭＳ Ｐゴシック" pitchFamily="34" charset="-128"/>
              </a:rPr>
              <a:t>The macro, paper and Powerpoint can be found at:</a:t>
            </a:r>
          </a:p>
        </p:txBody>
      </p:sp>
    </p:spTree>
    <p:extLst>
      <p:ext uri="{BB962C8B-B14F-4D97-AF65-F5344CB8AC3E}">
        <p14:creationId xmlns:p14="http://schemas.microsoft.com/office/powerpoint/2010/main" val="86197489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6"/>
          <p:cNvSpPr>
            <a:spLocks noChangeArrowheads="1"/>
          </p:cNvSpPr>
          <p:nvPr/>
        </p:nvSpPr>
        <p:spPr bwMode="auto">
          <a:xfrm>
            <a:off x="936813" y="1244394"/>
            <a:ext cx="5501049" cy="52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3000"/>
              </a:lnSpc>
              <a:buSzPct val="150000"/>
              <a:buFont typeface="Symbol" pitchFamily="18" charset="2"/>
              <a:buNone/>
            </a:pPr>
            <a:r>
              <a:rPr lang="en-GB" sz="2800" dirty="0" smtClean="0">
                <a:solidFill>
                  <a:srgbClr val="3333FF"/>
                </a:solidFill>
              </a:rPr>
              <a:t>It's a SAS macro</a:t>
            </a:r>
            <a:endParaRPr lang="en-GB" sz="2800" dirty="0">
              <a:solidFill>
                <a:srgbClr val="3333FF"/>
              </a:solidFill>
            </a:endParaRPr>
          </a:p>
        </p:txBody>
      </p:sp>
      <p:sp>
        <p:nvSpPr>
          <p:cNvPr id="5" name="Rectangle 27"/>
          <p:cNvSpPr>
            <a:spLocks noChangeArrowheads="1"/>
          </p:cNvSpPr>
          <p:nvPr/>
        </p:nvSpPr>
        <p:spPr bwMode="auto">
          <a:xfrm>
            <a:off x="935568" y="1669437"/>
            <a:ext cx="6218967" cy="874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3000"/>
              </a:lnSpc>
              <a:buSzPct val="150000"/>
              <a:buFont typeface="Symbol" pitchFamily="18" charset="2"/>
              <a:buNone/>
            </a:pPr>
            <a:r>
              <a:rPr lang="en-GB" sz="2800" dirty="0" smtClean="0">
                <a:solidFill>
                  <a:srgbClr val="3333FF"/>
                </a:solidFill>
              </a:rPr>
              <a:t>Looks and feels almost exactly like PROC TRANSPOSE</a:t>
            </a:r>
          </a:p>
        </p:txBody>
      </p:sp>
      <p:sp>
        <p:nvSpPr>
          <p:cNvPr id="7" name="Oval 28"/>
          <p:cNvSpPr>
            <a:spLocks noChangeArrowheads="1"/>
          </p:cNvSpPr>
          <p:nvPr/>
        </p:nvSpPr>
        <p:spPr bwMode="auto">
          <a:xfrm>
            <a:off x="404874" y="1252116"/>
            <a:ext cx="371475" cy="381000"/>
          </a:xfrm>
          <a:prstGeom prst="ellipse">
            <a:avLst/>
          </a:prstGeom>
          <a:solidFill>
            <a:srgbClr val="2F258E"/>
          </a:solidFill>
          <a:ln w="38100" algn="ctr">
            <a:solidFill>
              <a:srgbClr val="022FEC"/>
            </a:solidFill>
            <a:round/>
            <a:headEnd/>
            <a:tailEnd type="none" w="lg" len="lg"/>
          </a:ln>
          <a:effectLst/>
          <a:extLst/>
        </p:spPr>
        <p:txBody>
          <a:bodyPr lIns="90488" tIns="44450" rIns="90488" bIns="44450" anchor="ctr">
            <a:spAutoFit/>
          </a:bodyPr>
          <a:lstStyle/>
          <a:p>
            <a:endParaRPr lang="en-US" dirty="0"/>
          </a:p>
        </p:txBody>
      </p:sp>
      <p:sp>
        <p:nvSpPr>
          <p:cNvPr id="8" name="Oval 29"/>
          <p:cNvSpPr>
            <a:spLocks noChangeArrowheads="1"/>
          </p:cNvSpPr>
          <p:nvPr/>
        </p:nvSpPr>
        <p:spPr bwMode="auto">
          <a:xfrm>
            <a:off x="404874" y="1809201"/>
            <a:ext cx="371475" cy="381000"/>
          </a:xfrm>
          <a:prstGeom prst="ellipse">
            <a:avLst/>
          </a:prstGeom>
          <a:solidFill>
            <a:srgbClr val="2F258E"/>
          </a:solidFill>
          <a:ln w="38100" algn="ctr">
            <a:solidFill>
              <a:srgbClr val="022FEC"/>
            </a:solidFill>
            <a:round/>
            <a:headEnd/>
            <a:tailEnd type="none" w="lg" len="lg"/>
          </a:ln>
          <a:effectLst/>
          <a:extLst/>
        </p:spPr>
        <p:txBody>
          <a:bodyPr lIns="90488" tIns="44450" rIns="90488" bIns="44450" anchor="ctr">
            <a:spAutoFit/>
          </a:bodyPr>
          <a:lstStyle/>
          <a:p>
            <a:endParaRPr lang="en-US" dirty="0"/>
          </a:p>
        </p:txBody>
      </p:sp>
      <p:sp>
        <p:nvSpPr>
          <p:cNvPr id="13" name="Rectangle 34"/>
          <p:cNvSpPr>
            <a:spLocks noChangeArrowheads="1"/>
          </p:cNvSpPr>
          <p:nvPr/>
        </p:nvSpPr>
        <p:spPr bwMode="auto">
          <a:xfrm>
            <a:off x="936812" y="2464794"/>
            <a:ext cx="7688197" cy="1168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3000"/>
              </a:lnSpc>
              <a:buSzPct val="150000"/>
              <a:buFont typeface="Symbol" pitchFamily="18" charset="2"/>
              <a:buNone/>
            </a:pPr>
            <a:r>
              <a:rPr lang="en-GB" sz="2800" dirty="0" smtClean="0">
                <a:solidFill>
                  <a:srgbClr val="3333FF"/>
                </a:solidFill>
              </a:rPr>
              <a:t>Doesn't have all of the capabilities of PROC TRANSPOSE as it was designed for just one purpose:</a:t>
            </a:r>
            <a:r>
              <a:rPr lang="en-GB" sz="2800" dirty="0" smtClean="0">
                <a:solidFill>
                  <a:srgbClr val="2F258E"/>
                </a:solidFill>
              </a:rPr>
              <a:t> </a:t>
            </a:r>
            <a:r>
              <a:rPr lang="en-GB" sz="2800" dirty="0" smtClean="0">
                <a:solidFill>
                  <a:srgbClr val="FF0000"/>
                </a:solidFill>
              </a:rPr>
              <a:t>to convert tall files into wide files</a:t>
            </a:r>
            <a:endParaRPr lang="en-GB" sz="2800" dirty="0">
              <a:solidFill>
                <a:srgbClr val="FF0000"/>
              </a:solidFill>
            </a:endParaRPr>
          </a:p>
        </p:txBody>
      </p:sp>
      <p:sp>
        <p:nvSpPr>
          <p:cNvPr id="14" name="Oval 35"/>
          <p:cNvSpPr>
            <a:spLocks noChangeArrowheads="1"/>
          </p:cNvSpPr>
          <p:nvPr/>
        </p:nvSpPr>
        <p:spPr bwMode="auto">
          <a:xfrm>
            <a:off x="400111" y="2810258"/>
            <a:ext cx="371475" cy="381000"/>
          </a:xfrm>
          <a:prstGeom prst="ellipse">
            <a:avLst/>
          </a:prstGeom>
          <a:solidFill>
            <a:srgbClr val="2F258E"/>
          </a:solidFill>
          <a:ln w="38100" algn="ctr">
            <a:solidFill>
              <a:srgbClr val="022FEC"/>
            </a:solidFill>
            <a:round/>
            <a:headEnd/>
            <a:tailEnd type="none" w="lg" len="lg"/>
          </a:ln>
          <a:effectLst/>
          <a:extLst/>
        </p:spPr>
        <p:txBody>
          <a:bodyPr lIns="90488" tIns="44450" rIns="90488" bIns="44450" anchor="ctr">
            <a:spAutoFit/>
          </a:bodyPr>
          <a:lstStyle/>
          <a:p>
            <a:endParaRPr lang="en-US" dirty="0"/>
          </a:p>
        </p:txBody>
      </p:sp>
      <p:sp>
        <p:nvSpPr>
          <p:cNvPr id="15" name="Rectangle 34"/>
          <p:cNvSpPr>
            <a:spLocks noChangeArrowheads="1"/>
          </p:cNvSpPr>
          <p:nvPr/>
        </p:nvSpPr>
        <p:spPr bwMode="auto">
          <a:xfrm>
            <a:off x="942859" y="3625388"/>
            <a:ext cx="8106401" cy="798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3000"/>
              </a:lnSpc>
              <a:buSzPct val="150000"/>
              <a:buFont typeface="Symbol" pitchFamily="18" charset="2"/>
              <a:buNone/>
            </a:pPr>
            <a:r>
              <a:rPr lang="en-GB" sz="2800" dirty="0" smtClean="0">
                <a:solidFill>
                  <a:srgbClr val="3333FF"/>
                </a:solidFill>
              </a:rPr>
              <a:t>Has virtually the same options and statements as PROC TRANSPOSE + a few more</a:t>
            </a:r>
            <a:endParaRPr lang="en-GB" sz="2800" dirty="0">
              <a:solidFill>
                <a:srgbClr val="3333FF"/>
              </a:solidFill>
            </a:endParaRPr>
          </a:p>
        </p:txBody>
      </p:sp>
      <p:sp>
        <p:nvSpPr>
          <p:cNvPr id="16" name="Oval 35"/>
          <p:cNvSpPr>
            <a:spLocks noChangeArrowheads="1"/>
          </p:cNvSpPr>
          <p:nvPr/>
        </p:nvSpPr>
        <p:spPr bwMode="auto">
          <a:xfrm>
            <a:off x="391870" y="3790577"/>
            <a:ext cx="371475" cy="381000"/>
          </a:xfrm>
          <a:prstGeom prst="ellipse">
            <a:avLst/>
          </a:prstGeom>
          <a:solidFill>
            <a:srgbClr val="2F258E"/>
          </a:solidFill>
          <a:ln w="38100" algn="ctr">
            <a:solidFill>
              <a:srgbClr val="022FEC"/>
            </a:solidFill>
            <a:round/>
            <a:headEnd/>
            <a:tailEnd type="none" w="lg" len="lg"/>
          </a:ln>
          <a:effectLst/>
          <a:extLst/>
        </p:spPr>
        <p:txBody>
          <a:bodyPr lIns="90488" tIns="44450" rIns="90488" bIns="44450" anchor="ctr">
            <a:spAutoFit/>
          </a:bodyPr>
          <a:lstStyle/>
          <a:p>
            <a:endParaRPr lang="en-US" dirty="0"/>
          </a:p>
        </p:txBody>
      </p:sp>
      <p:sp>
        <p:nvSpPr>
          <p:cNvPr id="12" name="Title 3"/>
          <p:cNvSpPr txBox="1">
            <a:spLocks/>
          </p:cNvSpPr>
          <p:nvPr/>
        </p:nvSpPr>
        <p:spPr>
          <a:xfrm>
            <a:off x="-8241" y="374790"/>
            <a:ext cx="9144000" cy="455155"/>
          </a:xfrm>
          <a:prstGeom prst="rect">
            <a:avLst/>
          </a:prstGeom>
        </p:spPr>
        <p:txBody>
          <a:bodyPr/>
          <a:lst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a:lstStyle>
          <a:p>
            <a:pPr algn="ctr"/>
            <a:r>
              <a:rPr lang="en-US" sz="3200" dirty="0" smtClean="0">
                <a:solidFill>
                  <a:srgbClr val="B82672"/>
                </a:solidFill>
                <a:ea typeface="ＭＳ Ｐゴシック" pitchFamily="34" charset="-128"/>
              </a:rPr>
              <a:t>What the %transpose macro is</a:t>
            </a:r>
          </a:p>
        </p:txBody>
      </p:sp>
      <p:sp>
        <p:nvSpPr>
          <p:cNvPr id="11" name="Rectangle 34"/>
          <p:cNvSpPr>
            <a:spLocks noChangeArrowheads="1"/>
          </p:cNvSpPr>
          <p:nvPr/>
        </p:nvSpPr>
        <p:spPr bwMode="auto">
          <a:xfrm>
            <a:off x="946975" y="4420353"/>
            <a:ext cx="7406194" cy="533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3000"/>
              </a:lnSpc>
              <a:buSzPct val="150000"/>
              <a:buFont typeface="Symbol" pitchFamily="18" charset="2"/>
              <a:buNone/>
            </a:pPr>
            <a:r>
              <a:rPr lang="en-GB" sz="2800" dirty="0" smtClean="0">
                <a:solidFill>
                  <a:srgbClr val="3333FF"/>
                </a:solidFill>
              </a:rPr>
              <a:t>Is easier to use than PROC TRANSPOSE</a:t>
            </a:r>
            <a:endParaRPr lang="en-GB" sz="2800" dirty="0">
              <a:solidFill>
                <a:srgbClr val="3333FF"/>
              </a:solidFill>
            </a:endParaRPr>
          </a:p>
        </p:txBody>
      </p:sp>
      <p:sp>
        <p:nvSpPr>
          <p:cNvPr id="17" name="Oval 35"/>
          <p:cNvSpPr>
            <a:spLocks noChangeArrowheads="1"/>
          </p:cNvSpPr>
          <p:nvPr/>
        </p:nvSpPr>
        <p:spPr bwMode="auto">
          <a:xfrm>
            <a:off x="395986" y="4412543"/>
            <a:ext cx="371475" cy="381000"/>
          </a:xfrm>
          <a:prstGeom prst="ellipse">
            <a:avLst/>
          </a:prstGeom>
          <a:solidFill>
            <a:srgbClr val="2F258E"/>
          </a:solidFill>
          <a:ln w="38100" algn="ctr">
            <a:solidFill>
              <a:srgbClr val="022FEC"/>
            </a:solidFill>
            <a:round/>
            <a:headEnd/>
            <a:tailEnd type="none" w="lg" len="lg"/>
          </a:ln>
          <a:effectLst/>
          <a:extLst/>
        </p:spPr>
        <p:txBody>
          <a:bodyPr lIns="90488" tIns="44450" rIns="90488" bIns="44450" anchor="ctr">
            <a:spAutoFit/>
          </a:bodyPr>
          <a:lstStyle/>
          <a:p>
            <a:endParaRPr lang="en-US" dirty="0"/>
          </a:p>
        </p:txBody>
      </p:sp>
      <p:sp>
        <p:nvSpPr>
          <p:cNvPr id="18" name="Rectangle 34"/>
          <p:cNvSpPr>
            <a:spLocks noChangeArrowheads="1"/>
          </p:cNvSpPr>
          <p:nvPr/>
        </p:nvSpPr>
        <p:spPr bwMode="auto">
          <a:xfrm>
            <a:off x="951091" y="4844607"/>
            <a:ext cx="7406194" cy="814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3000"/>
              </a:lnSpc>
              <a:buSzPct val="150000"/>
              <a:buFont typeface="Symbol" pitchFamily="18" charset="2"/>
              <a:buNone/>
            </a:pPr>
            <a:r>
              <a:rPr lang="en-GB" sz="2800" dirty="0" smtClean="0">
                <a:solidFill>
                  <a:srgbClr val="3333FF"/>
                </a:solidFill>
              </a:rPr>
              <a:t>Runs significantly faster than</a:t>
            </a:r>
          </a:p>
          <a:p>
            <a:pPr>
              <a:lnSpc>
                <a:spcPct val="83000"/>
              </a:lnSpc>
              <a:buSzPct val="150000"/>
              <a:buFont typeface="Symbol" pitchFamily="18" charset="2"/>
              <a:buNone/>
            </a:pPr>
            <a:r>
              <a:rPr lang="en-GB" sz="2800" dirty="0" smtClean="0">
                <a:solidFill>
                  <a:srgbClr val="3333FF"/>
                </a:solidFill>
              </a:rPr>
              <a:t>PROC TRANSPOSE</a:t>
            </a:r>
            <a:endParaRPr lang="en-GB" sz="2800" dirty="0">
              <a:solidFill>
                <a:srgbClr val="3333FF"/>
              </a:solidFill>
            </a:endParaRPr>
          </a:p>
        </p:txBody>
      </p:sp>
      <p:sp>
        <p:nvSpPr>
          <p:cNvPr id="19" name="Oval 35"/>
          <p:cNvSpPr>
            <a:spLocks noChangeArrowheads="1"/>
          </p:cNvSpPr>
          <p:nvPr/>
        </p:nvSpPr>
        <p:spPr bwMode="auto">
          <a:xfrm>
            <a:off x="400102" y="5022152"/>
            <a:ext cx="371475" cy="381000"/>
          </a:xfrm>
          <a:prstGeom prst="ellipse">
            <a:avLst/>
          </a:prstGeom>
          <a:solidFill>
            <a:srgbClr val="2F258E"/>
          </a:solidFill>
          <a:ln w="38100" algn="ctr">
            <a:solidFill>
              <a:srgbClr val="022FEC"/>
            </a:solidFill>
            <a:round/>
            <a:headEnd/>
            <a:tailEnd type="none" w="lg" len="lg"/>
          </a:ln>
          <a:effectLst/>
          <a:extLst/>
        </p:spPr>
        <p:txBody>
          <a:bodyPr lIns="90488" tIns="44450" rIns="90488" bIns="44450" anchor="ctr">
            <a:spAutoFit/>
          </a:bodyPr>
          <a:lstStyle/>
          <a:p>
            <a:endParaRPr lang="en-US" dirty="0"/>
          </a:p>
        </p:txBody>
      </p:sp>
      <p:sp>
        <p:nvSpPr>
          <p:cNvPr id="2" name="Oval 1"/>
          <p:cNvSpPr/>
          <p:nvPr/>
        </p:nvSpPr>
        <p:spPr bwMode="auto">
          <a:xfrm>
            <a:off x="22188" y="5186125"/>
            <a:ext cx="49427" cy="45719"/>
          </a:xfrm>
          <a:prstGeom prst="ellipse">
            <a:avLst/>
          </a:prstGeom>
          <a:solidFill>
            <a:srgbClr val="FF000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smtClean="0">
              <a:ln>
                <a:noFill/>
              </a:ln>
              <a:solidFill>
                <a:srgbClr val="292929"/>
              </a:solidFill>
              <a:effectLst/>
              <a:latin typeface="Arial" charset="0"/>
            </a:endParaRPr>
          </a:p>
        </p:txBody>
      </p:sp>
    </p:spTree>
    <p:extLst>
      <p:ext uri="{BB962C8B-B14F-4D97-AF65-F5344CB8AC3E}">
        <p14:creationId xmlns:p14="http://schemas.microsoft.com/office/powerpoint/2010/main" val="102324204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P spid="8" grpId="0" animBg="1"/>
      <p:bldP spid="13" grpId="0"/>
      <p:bldP spid="14" grpId="0" animBg="1"/>
      <p:bldP spid="15" grpId="0"/>
      <p:bldP spid="16" grpId="0" animBg="1"/>
      <p:bldP spid="11" grpId="0"/>
      <p:bldP spid="17" grpId="0" animBg="1"/>
      <p:bldP spid="18" grpId="0"/>
      <p:bldP spid="1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562" y="1285105"/>
            <a:ext cx="8575589" cy="4646154"/>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6444" y="1285105"/>
            <a:ext cx="6907426" cy="46461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749" y="3608182"/>
            <a:ext cx="4962525"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itle 3"/>
          <p:cNvSpPr txBox="1">
            <a:spLocks/>
          </p:cNvSpPr>
          <p:nvPr/>
        </p:nvSpPr>
        <p:spPr>
          <a:xfrm>
            <a:off x="-8241" y="631859"/>
            <a:ext cx="9144000" cy="595585"/>
          </a:xfrm>
          <a:prstGeom prst="rect">
            <a:avLst/>
          </a:prstGeom>
        </p:spPr>
        <p:txBody>
          <a:bodyPr/>
          <a:lst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a:lstStyle>
          <a:p>
            <a:pPr algn="ctr"/>
            <a:r>
              <a:rPr lang="en-US" sz="3200" dirty="0" smtClean="0">
                <a:solidFill>
                  <a:srgbClr val="0000FF"/>
                </a:solidFill>
                <a:ea typeface="ＭＳ Ｐゴシック" pitchFamily="34" charset="-128"/>
              </a:rPr>
              <a:t>http://www.sascommunity.org</a:t>
            </a:r>
          </a:p>
        </p:txBody>
      </p:sp>
      <p:sp>
        <p:nvSpPr>
          <p:cNvPr id="14" name="Title 3"/>
          <p:cNvSpPr txBox="1">
            <a:spLocks/>
          </p:cNvSpPr>
          <p:nvPr/>
        </p:nvSpPr>
        <p:spPr>
          <a:xfrm>
            <a:off x="0" y="108749"/>
            <a:ext cx="9144000" cy="595585"/>
          </a:xfrm>
          <a:prstGeom prst="rect">
            <a:avLst/>
          </a:prstGeom>
        </p:spPr>
        <p:txBody>
          <a:bodyPr/>
          <a:lst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a:lstStyle>
          <a:p>
            <a:pPr algn="ctr"/>
            <a:r>
              <a:rPr lang="en-US" sz="3200" dirty="0" smtClean="0">
                <a:solidFill>
                  <a:srgbClr val="B82672"/>
                </a:solidFill>
                <a:ea typeface="ＭＳ Ｐゴシック" pitchFamily="34" charset="-128"/>
              </a:rPr>
              <a:t>The macro, paper and Powerpoint can be found at:</a:t>
            </a:r>
          </a:p>
        </p:txBody>
      </p:sp>
    </p:spTree>
    <p:extLst>
      <p:ext uri="{BB962C8B-B14F-4D97-AF65-F5344CB8AC3E}">
        <p14:creationId xmlns:p14="http://schemas.microsoft.com/office/powerpoint/2010/main" val="295324940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205" y="1470454"/>
            <a:ext cx="8575589" cy="4473147"/>
          </a:xfrm>
          <a:prstGeom prst="rect">
            <a:avLst/>
          </a:prstGeom>
          <a:noFill/>
          <a:ln w="44450">
            <a:solidFill>
              <a:srgbClr val="0000FF"/>
            </a:solidFill>
            <a:miter lim="800000"/>
            <a:headEnd/>
            <a:tailEnd/>
          </a:ln>
          <a:extLst>
            <a:ext uri="{909E8E84-426E-40DD-AFC4-6F175D3DCCD1}">
              <a14:hiddenFill xmlns:a14="http://schemas.microsoft.com/office/drawing/2010/main">
                <a:solidFill>
                  <a:schemeClr val="accent1"/>
                </a:solidFill>
              </a14:hiddenFill>
            </a:ext>
          </a:extLst>
        </p:spPr>
      </p:pic>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420" y="3539166"/>
            <a:ext cx="7820025"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itle 3"/>
          <p:cNvSpPr txBox="1">
            <a:spLocks/>
          </p:cNvSpPr>
          <p:nvPr/>
        </p:nvSpPr>
        <p:spPr>
          <a:xfrm>
            <a:off x="-8241" y="631859"/>
            <a:ext cx="9144000" cy="595585"/>
          </a:xfrm>
          <a:prstGeom prst="rect">
            <a:avLst/>
          </a:prstGeom>
        </p:spPr>
        <p:txBody>
          <a:bodyPr/>
          <a:lst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a:lstStyle>
          <a:p>
            <a:pPr algn="ctr"/>
            <a:r>
              <a:rPr lang="en-US" sz="3200" dirty="0" smtClean="0">
                <a:solidFill>
                  <a:srgbClr val="0000FF"/>
                </a:solidFill>
                <a:ea typeface="ＭＳ Ｐゴシック" pitchFamily="34" charset="-128"/>
              </a:rPr>
              <a:t>http://www.sascommunity.org</a:t>
            </a:r>
          </a:p>
        </p:txBody>
      </p:sp>
      <p:sp>
        <p:nvSpPr>
          <p:cNvPr id="13" name="Title 3"/>
          <p:cNvSpPr txBox="1">
            <a:spLocks/>
          </p:cNvSpPr>
          <p:nvPr/>
        </p:nvSpPr>
        <p:spPr>
          <a:xfrm>
            <a:off x="0" y="108749"/>
            <a:ext cx="9144000" cy="595585"/>
          </a:xfrm>
          <a:prstGeom prst="rect">
            <a:avLst/>
          </a:prstGeom>
        </p:spPr>
        <p:txBody>
          <a:bodyPr/>
          <a:lst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a:lstStyle>
          <a:p>
            <a:pPr algn="ctr"/>
            <a:r>
              <a:rPr lang="en-US" sz="3200" dirty="0" smtClean="0">
                <a:solidFill>
                  <a:srgbClr val="B82672"/>
                </a:solidFill>
                <a:ea typeface="ＭＳ Ｐゴシック" pitchFamily="34" charset="-128"/>
              </a:rPr>
              <a:t>The macro, paper and Powerpoint can be found at:</a:t>
            </a:r>
          </a:p>
        </p:txBody>
      </p:sp>
    </p:spTree>
    <p:extLst>
      <p:ext uri="{BB962C8B-B14F-4D97-AF65-F5344CB8AC3E}">
        <p14:creationId xmlns:p14="http://schemas.microsoft.com/office/powerpoint/2010/main" val="176864166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62936" y="2270484"/>
            <a:ext cx="5262979" cy="1200329"/>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7200" b="1" cap="none" spc="0" dirty="0" smtClean="0">
                <a:ln w="11430"/>
                <a:solidFill>
                  <a:srgbClr val="3333FF"/>
                </a:solidFill>
                <a:effectLst>
                  <a:outerShdw blurRad="80000" dist="40000" dir="5040000" algn="tl">
                    <a:srgbClr val="000000">
                      <a:alpha val="30000"/>
                    </a:srgbClr>
                  </a:outerShdw>
                </a:effectLst>
              </a:rPr>
              <a:t>Questions?</a:t>
            </a:r>
            <a:endParaRPr lang="en-US" sz="7200" b="1" cap="none" spc="0" dirty="0">
              <a:ln w="11430"/>
              <a:solidFill>
                <a:srgbClr val="3333FF"/>
              </a:soli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163145690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lowchart: Process 20"/>
          <p:cNvSpPr/>
          <p:nvPr/>
        </p:nvSpPr>
        <p:spPr bwMode="auto">
          <a:xfrm>
            <a:off x="4985315" y="4028319"/>
            <a:ext cx="3973330" cy="1316360"/>
          </a:xfrm>
          <a:prstGeom prst="flowChartProcess">
            <a:avLst/>
          </a:prstGeom>
          <a:solidFill>
            <a:srgbClr val="3333FF">
              <a:alpha val="84706"/>
            </a:srgbClr>
          </a:solidFill>
          <a:ln w="3175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smtClean="0">
              <a:ln>
                <a:noFill/>
              </a:ln>
              <a:solidFill>
                <a:srgbClr val="292929"/>
              </a:solidFill>
              <a:effectLst/>
              <a:latin typeface="Arial" charset="0"/>
            </a:endParaRPr>
          </a:p>
        </p:txBody>
      </p:sp>
      <p:sp>
        <p:nvSpPr>
          <p:cNvPr id="20" name="Flowchart: Process 19"/>
          <p:cNvSpPr/>
          <p:nvPr/>
        </p:nvSpPr>
        <p:spPr bwMode="auto">
          <a:xfrm>
            <a:off x="4972958" y="2036867"/>
            <a:ext cx="3973330" cy="1427387"/>
          </a:xfrm>
          <a:prstGeom prst="flowChartProcess">
            <a:avLst/>
          </a:prstGeom>
          <a:solidFill>
            <a:srgbClr val="3333FF">
              <a:alpha val="84706"/>
            </a:srgbClr>
          </a:solidFill>
          <a:ln w="3175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smtClean="0">
              <a:ln>
                <a:noFill/>
              </a:ln>
              <a:solidFill>
                <a:srgbClr val="292929"/>
              </a:solidFill>
              <a:effectLst/>
              <a:latin typeface="Arial" charset="0"/>
            </a:endParaRPr>
          </a:p>
        </p:txBody>
      </p:sp>
      <p:sp>
        <p:nvSpPr>
          <p:cNvPr id="22" name="Flowchart: Process 21"/>
          <p:cNvSpPr/>
          <p:nvPr/>
        </p:nvSpPr>
        <p:spPr bwMode="auto">
          <a:xfrm>
            <a:off x="210676" y="4032491"/>
            <a:ext cx="4521962" cy="1312188"/>
          </a:xfrm>
          <a:prstGeom prst="flowChartProcess">
            <a:avLst/>
          </a:prstGeom>
          <a:solidFill>
            <a:srgbClr val="3333FF">
              <a:alpha val="84706"/>
            </a:srgbClr>
          </a:solidFill>
          <a:ln w="3175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smtClean="0">
              <a:ln>
                <a:noFill/>
              </a:ln>
              <a:solidFill>
                <a:srgbClr val="292929"/>
              </a:solidFill>
              <a:effectLst/>
              <a:latin typeface="Arial" charset="0"/>
            </a:endParaRPr>
          </a:p>
        </p:txBody>
      </p:sp>
      <p:sp>
        <p:nvSpPr>
          <p:cNvPr id="14" name="Flowchart: Process 13"/>
          <p:cNvSpPr/>
          <p:nvPr/>
        </p:nvSpPr>
        <p:spPr bwMode="auto">
          <a:xfrm>
            <a:off x="235390" y="2024510"/>
            <a:ext cx="4497247" cy="1427387"/>
          </a:xfrm>
          <a:prstGeom prst="flowChartProcess">
            <a:avLst/>
          </a:prstGeom>
          <a:solidFill>
            <a:srgbClr val="3333FF">
              <a:alpha val="84706"/>
            </a:srgbClr>
          </a:solidFill>
          <a:ln w="3175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smtClean="0">
              <a:ln>
                <a:noFill/>
              </a:ln>
              <a:solidFill>
                <a:srgbClr val="292929"/>
              </a:solidFill>
              <a:effectLst/>
              <a:latin typeface="Arial" charset="0"/>
            </a:endParaRPr>
          </a:p>
        </p:txBody>
      </p:sp>
      <p:sp>
        <p:nvSpPr>
          <p:cNvPr id="5" name="Rectangle 6"/>
          <p:cNvSpPr>
            <a:spLocks noChangeArrowheads="1"/>
          </p:cNvSpPr>
          <p:nvPr/>
        </p:nvSpPr>
        <p:spPr bwMode="auto">
          <a:xfrm>
            <a:off x="722256" y="361484"/>
            <a:ext cx="5498756" cy="725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288925" algn="ctr">
              <a:lnSpc>
                <a:spcPct val="0"/>
              </a:lnSpc>
              <a:spcBef>
                <a:spcPts val="0"/>
              </a:spcBef>
              <a:spcAft>
                <a:spcPts val="2400"/>
              </a:spcAft>
              <a:buClr>
                <a:schemeClr val="accent2"/>
              </a:buClr>
              <a:buFont typeface="Wingdings" pitchFamily="2" charset="2"/>
              <a:buNone/>
            </a:pPr>
            <a:endParaRPr lang="en-US" sz="2800" dirty="0" smtClean="0">
              <a:solidFill>
                <a:srgbClr val="B82672"/>
              </a:solidFill>
              <a:effectLst>
                <a:outerShdw blurRad="38100" dist="38100" dir="2700000" algn="tl">
                  <a:srgbClr val="000000">
                    <a:alpha val="43137"/>
                  </a:srgbClr>
                </a:outerShdw>
              </a:effectLst>
            </a:endParaRPr>
          </a:p>
          <a:p>
            <a:pPr indent="-288925" algn="ctr">
              <a:lnSpc>
                <a:spcPct val="0"/>
              </a:lnSpc>
              <a:spcBef>
                <a:spcPts val="0"/>
              </a:spcBef>
              <a:spcAft>
                <a:spcPts val="2400"/>
              </a:spcAft>
              <a:buClr>
                <a:schemeClr val="accent2"/>
              </a:buClr>
              <a:buFont typeface="Wingdings" pitchFamily="2" charset="2"/>
              <a:buNone/>
            </a:pPr>
            <a:r>
              <a:rPr lang="en-US" sz="2800" dirty="0" smtClean="0">
                <a:solidFill>
                  <a:srgbClr val="B82672"/>
                </a:solidFill>
                <a:effectLst>
                  <a:outerShdw blurRad="38100" dist="38100" dir="2700000" algn="tl">
                    <a:srgbClr val="000000">
                      <a:alpha val="43137"/>
                    </a:srgbClr>
                  </a:outerShdw>
                </a:effectLst>
              </a:rPr>
              <a:t>Your comments and questions</a:t>
            </a:r>
          </a:p>
          <a:p>
            <a:pPr algn="ctr">
              <a:lnSpc>
                <a:spcPct val="0"/>
              </a:lnSpc>
              <a:spcBef>
                <a:spcPts val="0"/>
              </a:spcBef>
              <a:spcAft>
                <a:spcPts val="2400"/>
              </a:spcAft>
            </a:pPr>
            <a:r>
              <a:rPr lang="en-US" sz="2800" dirty="0" smtClean="0">
                <a:solidFill>
                  <a:srgbClr val="B82672"/>
                </a:solidFill>
                <a:effectLst>
                  <a:outerShdw blurRad="38100" dist="38100" dir="2700000" algn="tl">
                    <a:srgbClr val="000000">
                      <a:alpha val="43137"/>
                    </a:srgbClr>
                  </a:outerShdw>
                </a:effectLst>
              </a:rPr>
              <a:t>are valued and encouraged</a:t>
            </a:r>
            <a:endParaRPr lang="en-US" sz="2800" dirty="0">
              <a:solidFill>
                <a:srgbClr val="B82672"/>
              </a:solidFill>
              <a:effectLst>
                <a:outerShdw blurRad="38100" dist="38100" dir="2700000" algn="tl">
                  <a:srgbClr val="000000">
                    <a:alpha val="43137"/>
                  </a:srgbClr>
                </a:outerShdw>
              </a:effectLst>
              <a:latin typeface="Century Old Style"/>
              <a:cs typeface="Times New Roman" pitchFamily="18" charset="0"/>
            </a:endParaRPr>
          </a:p>
        </p:txBody>
      </p:sp>
      <p:sp>
        <p:nvSpPr>
          <p:cNvPr id="7" name="Rectangle 13"/>
          <p:cNvSpPr>
            <a:spLocks noChangeArrowheads="1"/>
          </p:cNvSpPr>
          <p:nvPr/>
        </p:nvSpPr>
        <p:spPr bwMode="auto">
          <a:xfrm>
            <a:off x="222404" y="2128275"/>
            <a:ext cx="4040659" cy="1274195"/>
          </a:xfrm>
          <a:prstGeom prst="rect">
            <a:avLst/>
          </a:prstGeom>
          <a:solidFill>
            <a:schemeClr val="bg1">
              <a:alpha val="0"/>
            </a:schemeClr>
          </a:solidFill>
          <a:ln>
            <a:noFill/>
          </a:ln>
          <a:effectLst/>
          <a:extLst/>
        </p:spPr>
        <p:txBody>
          <a:bodyPr wrap="square">
            <a:spAutoFit/>
          </a:bodyPr>
          <a:lstStyle/>
          <a:p>
            <a:pPr>
              <a:lnSpc>
                <a:spcPct val="80000"/>
              </a:lnSpc>
            </a:pPr>
            <a:r>
              <a:rPr lang="en-US" sz="2400" dirty="0" smtClean="0">
                <a:solidFill>
                  <a:schemeClr val="bg1"/>
                </a:solidFill>
                <a:effectLst>
                  <a:outerShdw blurRad="38100" dist="38100" dir="2700000" algn="tl">
                    <a:srgbClr val="000000">
                      <a:alpha val="43137"/>
                    </a:srgbClr>
                  </a:outerShdw>
                </a:effectLst>
              </a:rPr>
              <a:t>Arthur </a:t>
            </a:r>
            <a:r>
              <a:rPr lang="en-US" sz="2400" dirty="0">
                <a:solidFill>
                  <a:schemeClr val="bg1"/>
                </a:solidFill>
                <a:effectLst>
                  <a:outerShdw blurRad="38100" dist="38100" dir="2700000" algn="tl">
                    <a:srgbClr val="000000">
                      <a:alpha val="43137"/>
                    </a:srgbClr>
                  </a:outerShdw>
                </a:effectLst>
              </a:rPr>
              <a:t>Tabachneck, Ph.D.</a:t>
            </a:r>
          </a:p>
          <a:p>
            <a:pPr>
              <a:lnSpc>
                <a:spcPct val="80000"/>
              </a:lnSpc>
            </a:pPr>
            <a:r>
              <a:rPr lang="en-US" sz="2400" dirty="0" smtClean="0">
                <a:solidFill>
                  <a:schemeClr val="bg1"/>
                </a:solidFill>
                <a:effectLst>
                  <a:outerShdw blurRad="38100" dist="38100" dir="2700000" algn="tl">
                    <a:srgbClr val="000000">
                      <a:alpha val="43137"/>
                    </a:srgbClr>
                  </a:outerShdw>
                </a:effectLst>
              </a:rPr>
              <a:t>President, myQNA, Inc.</a:t>
            </a:r>
          </a:p>
          <a:p>
            <a:pPr>
              <a:lnSpc>
                <a:spcPct val="80000"/>
              </a:lnSpc>
            </a:pPr>
            <a:r>
              <a:rPr lang="en-US" sz="2400" dirty="0" smtClean="0">
                <a:solidFill>
                  <a:schemeClr val="bg1"/>
                </a:solidFill>
                <a:effectLst>
                  <a:outerShdw blurRad="38100" dist="38100" dir="2700000" algn="tl">
                    <a:srgbClr val="000000">
                      <a:alpha val="43137"/>
                    </a:srgbClr>
                  </a:outerShdw>
                </a:effectLst>
              </a:rPr>
              <a:t>Thornhill, ON</a:t>
            </a:r>
            <a:endParaRPr lang="en-US" sz="2400" dirty="0">
              <a:solidFill>
                <a:schemeClr val="bg1"/>
              </a:solidFill>
              <a:effectLst>
                <a:outerShdw blurRad="38100" dist="38100" dir="2700000" algn="tl">
                  <a:srgbClr val="000000">
                    <a:alpha val="43137"/>
                  </a:srgbClr>
                </a:outerShdw>
              </a:effectLst>
            </a:endParaRPr>
          </a:p>
          <a:p>
            <a:pPr>
              <a:lnSpc>
                <a:spcPct val="80000"/>
              </a:lnSpc>
            </a:pPr>
            <a:r>
              <a:rPr lang="en-US" sz="2400" dirty="0" smtClean="0">
                <a:solidFill>
                  <a:schemeClr val="bg1"/>
                </a:solidFill>
                <a:effectLst>
                  <a:outerShdw blurRad="38100" dist="38100" dir="2700000" algn="tl">
                    <a:srgbClr val="000000">
                      <a:alpha val="43137"/>
                    </a:srgbClr>
                  </a:outerShdw>
                </a:effectLst>
              </a:rPr>
              <a:t>art297@rogers.com</a:t>
            </a:r>
            <a:endParaRPr lang="en-US" sz="2400" dirty="0">
              <a:solidFill>
                <a:schemeClr val="bg1"/>
              </a:solidFill>
              <a:effectLst>
                <a:outerShdw blurRad="38100" dist="38100" dir="2700000" algn="tl">
                  <a:srgbClr val="000000">
                    <a:alpha val="43137"/>
                  </a:srgbClr>
                </a:outerShdw>
              </a:effectLst>
            </a:endParaRPr>
          </a:p>
        </p:txBody>
      </p:sp>
      <p:sp>
        <p:nvSpPr>
          <p:cNvPr id="6" name="Rectangle 12"/>
          <p:cNvSpPr>
            <a:spLocks noChangeArrowheads="1"/>
          </p:cNvSpPr>
          <p:nvPr/>
        </p:nvSpPr>
        <p:spPr bwMode="auto">
          <a:xfrm>
            <a:off x="4992126" y="2111377"/>
            <a:ext cx="4189771" cy="1274195"/>
          </a:xfrm>
          <a:prstGeom prst="rect">
            <a:avLst/>
          </a:prstGeom>
          <a:solidFill>
            <a:srgbClr val="3333FF">
              <a:alpha val="0"/>
            </a:srgbClr>
          </a:solidFill>
          <a:ln>
            <a:noFill/>
          </a:ln>
          <a:effectLst/>
          <a:extLst/>
        </p:spPr>
        <p:txBody>
          <a:bodyPr wrap="square" anchor="ctr">
            <a:spAutoFit/>
          </a:bodyPr>
          <a:lstStyle/>
          <a:p>
            <a:pPr>
              <a:lnSpc>
                <a:spcPct val="80000"/>
              </a:lnSpc>
            </a:pPr>
            <a:r>
              <a:rPr lang="en-US" sz="2400" dirty="0" smtClean="0">
                <a:solidFill>
                  <a:schemeClr val="bg1"/>
                </a:solidFill>
                <a:effectLst>
                  <a:outerShdw blurRad="38100" dist="38100" dir="2700000" algn="tl">
                    <a:srgbClr val="000000">
                      <a:alpha val="43137"/>
                    </a:srgbClr>
                  </a:outerShdw>
                </a:effectLst>
              </a:rPr>
              <a:t>Joe Whitehurst</a:t>
            </a:r>
            <a:endParaRPr lang="en-US" sz="2400" dirty="0">
              <a:solidFill>
                <a:schemeClr val="bg1"/>
              </a:solidFill>
              <a:effectLst>
                <a:outerShdw blurRad="38100" dist="38100" dir="2700000" algn="tl">
                  <a:srgbClr val="000000">
                    <a:alpha val="43137"/>
                  </a:srgbClr>
                </a:outerShdw>
              </a:effectLst>
            </a:endParaRPr>
          </a:p>
          <a:p>
            <a:pPr>
              <a:lnSpc>
                <a:spcPct val="80000"/>
              </a:lnSpc>
            </a:pPr>
            <a:r>
              <a:rPr lang="en-US" sz="2400" dirty="0" smtClean="0">
                <a:solidFill>
                  <a:schemeClr val="bg1"/>
                </a:solidFill>
                <a:effectLst>
                  <a:outerShdw blurRad="38100" dist="38100" dir="2700000" algn="tl">
                    <a:srgbClr val="000000">
                      <a:alpha val="43137"/>
                    </a:srgbClr>
                  </a:outerShdw>
                </a:effectLst>
              </a:rPr>
              <a:t>High Impact Technologies</a:t>
            </a:r>
          </a:p>
          <a:p>
            <a:pPr>
              <a:lnSpc>
                <a:spcPct val="80000"/>
              </a:lnSpc>
            </a:pPr>
            <a:r>
              <a:rPr lang="en-US" sz="2400" dirty="0" smtClean="0">
                <a:solidFill>
                  <a:schemeClr val="bg1"/>
                </a:solidFill>
                <a:effectLst>
                  <a:outerShdw blurRad="38100" dist="38100" dir="2700000" algn="tl">
                    <a:srgbClr val="000000">
                      <a:alpha val="43137"/>
                    </a:srgbClr>
                  </a:outerShdw>
                </a:effectLst>
              </a:rPr>
              <a:t>Atlanta, GA</a:t>
            </a:r>
            <a:endParaRPr lang="en-US" sz="2400" dirty="0">
              <a:solidFill>
                <a:schemeClr val="bg1"/>
              </a:solidFill>
              <a:effectLst>
                <a:outerShdw blurRad="38100" dist="38100" dir="2700000" algn="tl">
                  <a:srgbClr val="000000">
                    <a:alpha val="43137"/>
                  </a:srgbClr>
                </a:outerShdw>
              </a:effectLst>
            </a:endParaRPr>
          </a:p>
          <a:p>
            <a:pPr>
              <a:lnSpc>
                <a:spcPct val="80000"/>
              </a:lnSpc>
            </a:pPr>
            <a:r>
              <a:rPr lang="en-US" sz="2400" dirty="0" smtClean="0">
                <a:solidFill>
                  <a:schemeClr val="bg1"/>
                </a:solidFill>
                <a:effectLst>
                  <a:outerShdw blurRad="38100" dist="38100" dir="2700000" algn="tl">
                    <a:srgbClr val="000000">
                      <a:alpha val="43137"/>
                    </a:srgbClr>
                  </a:outerShdw>
                </a:effectLst>
              </a:rPr>
              <a:t>joewhitehurst@gmail.com</a:t>
            </a:r>
            <a:endParaRPr lang="en-US" sz="2400" dirty="0">
              <a:solidFill>
                <a:schemeClr val="bg1"/>
              </a:solidFill>
              <a:effectLst>
                <a:outerShdw blurRad="38100" dist="38100" dir="2700000" algn="tl">
                  <a:srgbClr val="000000">
                    <a:alpha val="43137"/>
                  </a:srgbClr>
                </a:outerShdw>
              </a:effectLst>
            </a:endParaRPr>
          </a:p>
        </p:txBody>
      </p:sp>
      <p:sp>
        <p:nvSpPr>
          <p:cNvPr id="8" name="Rectangle 12"/>
          <p:cNvSpPr>
            <a:spLocks noChangeArrowheads="1"/>
          </p:cNvSpPr>
          <p:nvPr/>
        </p:nvSpPr>
        <p:spPr bwMode="auto">
          <a:xfrm>
            <a:off x="4979769" y="4225573"/>
            <a:ext cx="4055346" cy="978729"/>
          </a:xfrm>
          <a:prstGeom prst="rect">
            <a:avLst/>
          </a:prstGeom>
          <a:solidFill>
            <a:schemeClr val="bg1">
              <a:alpha val="0"/>
            </a:schemeClr>
          </a:solidFill>
          <a:ln>
            <a:noFill/>
          </a:ln>
          <a:effectLst/>
          <a:extLst/>
        </p:spPr>
        <p:txBody>
          <a:bodyPr wrap="square" anchor="ctr">
            <a:spAutoFit/>
          </a:bodyPr>
          <a:lstStyle/>
          <a:p>
            <a:pPr>
              <a:lnSpc>
                <a:spcPct val="80000"/>
              </a:lnSpc>
            </a:pPr>
            <a:r>
              <a:rPr lang="en-US" sz="2400" dirty="0" smtClean="0">
                <a:solidFill>
                  <a:schemeClr val="bg1"/>
                </a:solidFill>
                <a:effectLst>
                  <a:outerShdw blurRad="38100" dist="38100" dir="2700000" algn="tl">
                    <a:srgbClr val="000000">
                      <a:alpha val="43137"/>
                    </a:srgbClr>
                  </a:outerShdw>
                </a:effectLst>
              </a:rPr>
              <a:t>Xia Ke Shan</a:t>
            </a:r>
            <a:endParaRPr lang="en-US" sz="2400" dirty="0">
              <a:solidFill>
                <a:schemeClr val="bg1"/>
              </a:solidFill>
              <a:effectLst>
                <a:outerShdw blurRad="38100" dist="38100" dir="2700000" algn="tl">
                  <a:srgbClr val="000000">
                    <a:alpha val="43137"/>
                  </a:srgbClr>
                </a:outerShdw>
              </a:effectLst>
            </a:endParaRPr>
          </a:p>
          <a:p>
            <a:pPr>
              <a:lnSpc>
                <a:spcPct val="80000"/>
              </a:lnSpc>
            </a:pPr>
            <a:r>
              <a:rPr lang="en-US" sz="2400" dirty="0" smtClean="0">
                <a:solidFill>
                  <a:schemeClr val="bg1"/>
                </a:solidFill>
                <a:effectLst>
                  <a:outerShdw blurRad="38100" dist="38100" dir="2700000" algn="tl">
                    <a:srgbClr val="000000">
                      <a:alpha val="43137"/>
                    </a:srgbClr>
                  </a:outerShdw>
                </a:effectLst>
              </a:rPr>
              <a:t>Beijing, China</a:t>
            </a:r>
            <a:endParaRPr lang="en-US" sz="2400" dirty="0">
              <a:solidFill>
                <a:schemeClr val="bg1"/>
              </a:solidFill>
              <a:effectLst>
                <a:outerShdw blurRad="38100" dist="38100" dir="2700000" algn="tl">
                  <a:srgbClr val="000000">
                    <a:alpha val="43137"/>
                  </a:srgbClr>
                </a:outerShdw>
              </a:effectLst>
            </a:endParaRPr>
          </a:p>
          <a:p>
            <a:pPr>
              <a:lnSpc>
                <a:spcPct val="80000"/>
              </a:lnSpc>
            </a:pPr>
            <a:r>
              <a:rPr lang="en-US" sz="2400" dirty="0" smtClean="0">
                <a:solidFill>
                  <a:schemeClr val="bg1"/>
                </a:solidFill>
                <a:effectLst>
                  <a:outerShdw blurRad="38100" dist="38100" dir="2700000" algn="tl">
                    <a:srgbClr val="000000">
                      <a:alpha val="43137"/>
                    </a:srgbClr>
                  </a:outerShdw>
                </a:effectLst>
              </a:rPr>
              <a:t>xiakeshan@yahoo.com.cn</a:t>
            </a:r>
            <a:endParaRPr lang="en-US" sz="2400" dirty="0">
              <a:solidFill>
                <a:schemeClr val="bg1"/>
              </a:solidFill>
              <a:effectLst>
                <a:outerShdw blurRad="38100" dist="38100" dir="2700000" algn="tl">
                  <a:srgbClr val="000000">
                    <a:alpha val="43137"/>
                  </a:srgbClr>
                </a:outerShdw>
              </a:effectLst>
            </a:endParaRPr>
          </a:p>
        </p:txBody>
      </p:sp>
      <p:sp>
        <p:nvSpPr>
          <p:cNvPr id="9" name="Rectangle 6"/>
          <p:cNvSpPr>
            <a:spLocks noChangeArrowheads="1"/>
          </p:cNvSpPr>
          <p:nvPr/>
        </p:nvSpPr>
        <p:spPr bwMode="auto">
          <a:xfrm>
            <a:off x="0" y="1270268"/>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spcBef>
                <a:spcPts val="0"/>
              </a:spcBef>
              <a:spcAft>
                <a:spcPts val="0"/>
              </a:spcAft>
            </a:pPr>
            <a:r>
              <a:rPr lang="en-US" sz="2400" dirty="0" smtClean="0">
                <a:solidFill>
                  <a:srgbClr val="3333FF"/>
                </a:solidFill>
                <a:effectLst>
                  <a:outerShdw blurRad="38100" dist="38100" dir="2700000" algn="tl">
                    <a:srgbClr val="000000">
                      <a:alpha val="43137"/>
                    </a:srgbClr>
                  </a:outerShdw>
                </a:effectLst>
                <a:latin typeface="Century Old Style"/>
                <a:cs typeface="Times New Roman" pitchFamily="18" charset="0"/>
              </a:rPr>
              <a:t>Contact the Authors</a:t>
            </a:r>
            <a:endParaRPr lang="en-US" sz="2400" dirty="0">
              <a:solidFill>
                <a:srgbClr val="3333FF"/>
              </a:solidFill>
              <a:effectLst>
                <a:outerShdw blurRad="38100" dist="38100" dir="2700000" algn="tl">
                  <a:srgbClr val="000000">
                    <a:alpha val="43137"/>
                  </a:srgbClr>
                </a:outerShdw>
              </a:effectLst>
              <a:latin typeface="Century Old Style"/>
              <a:cs typeface="Times New Roman" pitchFamily="18" charset="0"/>
            </a:endParaRPr>
          </a:p>
        </p:txBody>
      </p:sp>
      <p:sp>
        <p:nvSpPr>
          <p:cNvPr id="10" name="Rectangle 13"/>
          <p:cNvSpPr>
            <a:spLocks noChangeArrowheads="1"/>
          </p:cNvSpPr>
          <p:nvPr/>
        </p:nvSpPr>
        <p:spPr bwMode="auto">
          <a:xfrm>
            <a:off x="223033" y="4070483"/>
            <a:ext cx="4633172" cy="1274195"/>
          </a:xfrm>
          <a:prstGeom prst="rect">
            <a:avLst/>
          </a:prstGeom>
          <a:solidFill>
            <a:schemeClr val="bg1">
              <a:alpha val="0"/>
            </a:schemeClr>
          </a:solidFill>
          <a:ln>
            <a:noFill/>
          </a:ln>
          <a:effectLst/>
          <a:extLst/>
        </p:spPr>
        <p:txBody>
          <a:bodyPr wrap="square">
            <a:spAutoFit/>
          </a:bodyPr>
          <a:lstStyle/>
          <a:p>
            <a:pPr>
              <a:lnSpc>
                <a:spcPct val="80000"/>
              </a:lnSpc>
            </a:pPr>
            <a:r>
              <a:rPr lang="en-US" sz="2400" dirty="0" smtClean="0">
                <a:solidFill>
                  <a:schemeClr val="bg1"/>
                </a:solidFill>
                <a:effectLst>
                  <a:outerShdw blurRad="38100" dist="38100" dir="2700000" algn="tl">
                    <a:srgbClr val="000000">
                      <a:alpha val="43137"/>
                    </a:srgbClr>
                  </a:outerShdw>
                </a:effectLst>
              </a:rPr>
              <a:t>Robert Virgile</a:t>
            </a:r>
            <a:endParaRPr lang="en-US" sz="2400" dirty="0">
              <a:solidFill>
                <a:schemeClr val="bg1"/>
              </a:solidFill>
              <a:effectLst>
                <a:outerShdw blurRad="38100" dist="38100" dir="2700000" algn="tl">
                  <a:srgbClr val="000000">
                    <a:alpha val="43137"/>
                  </a:srgbClr>
                </a:outerShdw>
              </a:effectLst>
            </a:endParaRPr>
          </a:p>
          <a:p>
            <a:pPr>
              <a:lnSpc>
                <a:spcPct val="80000"/>
              </a:lnSpc>
            </a:pPr>
            <a:r>
              <a:rPr lang="en-US" sz="2400" dirty="0" smtClean="0">
                <a:solidFill>
                  <a:schemeClr val="bg1"/>
                </a:solidFill>
                <a:effectLst>
                  <a:outerShdw blurRad="38100" dist="38100" dir="2700000" algn="tl">
                    <a:srgbClr val="000000">
                      <a:alpha val="43137"/>
                    </a:srgbClr>
                  </a:outerShdw>
                </a:effectLst>
              </a:rPr>
              <a:t>Robert Virgile Associates, Inc.</a:t>
            </a:r>
          </a:p>
          <a:p>
            <a:pPr>
              <a:lnSpc>
                <a:spcPct val="80000"/>
              </a:lnSpc>
            </a:pPr>
            <a:r>
              <a:rPr lang="en-US" sz="2400" dirty="0" smtClean="0">
                <a:solidFill>
                  <a:schemeClr val="bg1"/>
                </a:solidFill>
                <a:effectLst>
                  <a:outerShdw blurRad="38100" dist="38100" dir="2700000" algn="tl">
                    <a:srgbClr val="000000">
                      <a:alpha val="43137"/>
                    </a:srgbClr>
                  </a:outerShdw>
                </a:effectLst>
              </a:rPr>
              <a:t>Lexington, MA</a:t>
            </a:r>
            <a:endParaRPr lang="en-US" sz="2400" dirty="0">
              <a:solidFill>
                <a:schemeClr val="bg1"/>
              </a:solidFill>
              <a:effectLst>
                <a:outerShdw blurRad="38100" dist="38100" dir="2700000" algn="tl">
                  <a:srgbClr val="000000">
                    <a:alpha val="43137"/>
                  </a:srgbClr>
                </a:outerShdw>
              </a:effectLst>
            </a:endParaRPr>
          </a:p>
          <a:p>
            <a:pPr>
              <a:lnSpc>
                <a:spcPct val="80000"/>
              </a:lnSpc>
            </a:pPr>
            <a:r>
              <a:rPr lang="en-US" sz="2400" dirty="0" smtClean="0">
                <a:solidFill>
                  <a:schemeClr val="bg1"/>
                </a:solidFill>
                <a:effectLst>
                  <a:outerShdw blurRad="38100" dist="38100" dir="2700000" algn="tl">
                    <a:srgbClr val="000000">
                      <a:alpha val="43137"/>
                    </a:srgbClr>
                  </a:outerShdw>
                </a:effectLst>
              </a:rPr>
              <a:t>rvirgile@verizon.net</a:t>
            </a:r>
            <a:endParaRPr lang="en-US" sz="2400" dirty="0">
              <a:solidFill>
                <a:schemeClr val="bg1"/>
              </a:solidFill>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xmlns:p14="http://schemas.microsoft.com/office/powerpoint/2010/main">
    <mc:Choice Requires="p14">
      <p:transition spd="slow" p14:dur="1400" advClick="0">
        <p14:ripple/>
      </p:transition>
    </mc:Choice>
    <mc:Fallback xmlns="">
      <p:transition spd="slow" advClick="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0" y="182892"/>
            <a:ext cx="9144000" cy="909736"/>
          </a:xfrm>
          <a:prstGeom prst="rect">
            <a:avLst/>
          </a:prstGeom>
        </p:spPr>
        <p:txBody>
          <a:bodyPr/>
          <a:lst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a:lstStyle>
          <a:p>
            <a:pPr algn="ctr"/>
            <a:r>
              <a:rPr lang="en-US" sz="3200" dirty="0" smtClean="0">
                <a:solidFill>
                  <a:srgbClr val="B82672"/>
                </a:solidFill>
                <a:ea typeface="ＭＳ Ｐゴシック" pitchFamily="34" charset="-128"/>
              </a:rPr>
              <a:t>Have you ever had to flip a SAS dataset</a:t>
            </a:r>
          </a:p>
          <a:p>
            <a:pPr algn="ctr"/>
            <a:r>
              <a:rPr lang="en-US" sz="3200" dirty="0" smtClean="0">
                <a:solidFill>
                  <a:srgbClr val="B82672"/>
                </a:solidFill>
                <a:ea typeface="ＭＳ Ｐゴシック" pitchFamily="34" charset="-128"/>
              </a:rPr>
              <a:t>from being tall to being wide?</a:t>
            </a:r>
            <a:endParaRPr lang="en-US" sz="2400" dirty="0" smtClean="0">
              <a:solidFill>
                <a:srgbClr val="B82672"/>
              </a:solidFill>
              <a:ea typeface="ＭＳ Ｐゴシック" pitchFamily="34"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573414370"/>
              </p:ext>
            </p:extLst>
          </p:nvPr>
        </p:nvGraphicFramePr>
        <p:xfrm>
          <a:off x="2208660" y="1717600"/>
          <a:ext cx="4785268" cy="3650906"/>
        </p:xfrm>
        <a:graphic>
          <a:graphicData uri="http://schemas.openxmlformats.org/drawingml/2006/table">
            <a:tbl>
              <a:tblPr firstRow="1" firstCol="1" bandRow="1">
                <a:tableStyleId>{5C22544A-7EE6-4342-B048-85BDC9FD1C3A}</a:tableStyleId>
              </a:tblPr>
              <a:tblGrid>
                <a:gridCol w="1028810"/>
                <a:gridCol w="1643449"/>
                <a:gridCol w="2113009"/>
              </a:tblGrid>
              <a:tr h="521558">
                <a:tc>
                  <a:txBody>
                    <a:bodyPr/>
                    <a:lstStyle/>
                    <a:p>
                      <a:pPr algn="r">
                        <a:lnSpc>
                          <a:spcPct val="115000"/>
                        </a:lnSpc>
                        <a:spcAft>
                          <a:spcPts val="0"/>
                        </a:spcAft>
                      </a:pPr>
                      <a:r>
                        <a:rPr lang="en-CA" sz="2400" dirty="0" smtClean="0">
                          <a:effectLst/>
                        </a:rPr>
                        <a:t>idnum</a:t>
                      </a:r>
                      <a:endParaRPr lang="en-CA" sz="2400" dirty="0">
                        <a:effectLst/>
                        <a:latin typeface="Calibri"/>
                        <a:ea typeface="Calibri"/>
                        <a:cs typeface="Times New Roman"/>
                      </a:endParaRPr>
                    </a:p>
                  </a:txBody>
                  <a:tcPr marL="45315" marR="45315" marT="45315" marB="45315"/>
                </a:tc>
                <a:tc>
                  <a:txBody>
                    <a:bodyPr/>
                    <a:lstStyle/>
                    <a:p>
                      <a:pPr algn="r">
                        <a:lnSpc>
                          <a:spcPct val="115000"/>
                        </a:lnSpc>
                        <a:spcAft>
                          <a:spcPts val="0"/>
                        </a:spcAft>
                      </a:pPr>
                      <a:r>
                        <a:rPr lang="en-CA" sz="2400" dirty="0">
                          <a:effectLst/>
                        </a:rPr>
                        <a:t>date</a:t>
                      </a:r>
                      <a:endParaRPr lang="en-CA" sz="2400" dirty="0">
                        <a:effectLst/>
                        <a:latin typeface="Calibri"/>
                        <a:ea typeface="Calibri"/>
                        <a:cs typeface="Times New Roman"/>
                      </a:endParaRPr>
                    </a:p>
                  </a:txBody>
                  <a:tcPr marL="45315" marR="45315" marT="45315" marB="45315"/>
                </a:tc>
                <a:tc>
                  <a:txBody>
                    <a:bodyPr/>
                    <a:lstStyle/>
                    <a:p>
                      <a:pPr>
                        <a:lnSpc>
                          <a:spcPct val="115000"/>
                        </a:lnSpc>
                        <a:spcAft>
                          <a:spcPts val="0"/>
                        </a:spcAft>
                      </a:pPr>
                      <a:r>
                        <a:rPr lang="en-CA" sz="2400" dirty="0">
                          <a:effectLst/>
                        </a:rPr>
                        <a:t>var1</a:t>
                      </a:r>
                      <a:endParaRPr lang="en-CA" sz="2400" dirty="0">
                        <a:effectLst/>
                        <a:latin typeface="Calibri"/>
                        <a:ea typeface="Calibri"/>
                        <a:cs typeface="Times New Roman"/>
                      </a:endParaRPr>
                    </a:p>
                  </a:txBody>
                  <a:tcPr marL="45315" marR="45315" marT="45315" marB="45315"/>
                </a:tc>
              </a:tr>
              <a:tr h="521558">
                <a:tc>
                  <a:txBody>
                    <a:bodyPr/>
                    <a:lstStyle/>
                    <a:p>
                      <a:pPr algn="r">
                        <a:lnSpc>
                          <a:spcPct val="115000"/>
                        </a:lnSpc>
                        <a:spcAft>
                          <a:spcPts val="0"/>
                        </a:spcAft>
                      </a:pPr>
                      <a:r>
                        <a:rPr lang="en-CA" sz="2400" dirty="0">
                          <a:solidFill>
                            <a:schemeClr val="tx1"/>
                          </a:solidFill>
                          <a:effectLst/>
                        </a:rPr>
                        <a:t>1</a:t>
                      </a:r>
                      <a:endParaRPr lang="en-CA" sz="2400" dirty="0">
                        <a:solidFill>
                          <a:schemeClr val="tx1"/>
                        </a:solidFill>
                        <a:effectLst/>
                        <a:latin typeface="Calibri"/>
                        <a:ea typeface="Calibri"/>
                        <a:cs typeface="Times New Roman"/>
                      </a:endParaRPr>
                    </a:p>
                  </a:txBody>
                  <a:tcPr marL="45315" marR="45315" marT="45315" marB="45315">
                    <a:solidFill>
                      <a:srgbClr val="B8DEFE"/>
                    </a:solidFill>
                  </a:tcPr>
                </a:tc>
                <a:tc>
                  <a:txBody>
                    <a:bodyPr/>
                    <a:lstStyle/>
                    <a:p>
                      <a:pPr algn="r">
                        <a:lnSpc>
                          <a:spcPct val="115000"/>
                        </a:lnSpc>
                        <a:spcAft>
                          <a:spcPts val="0"/>
                        </a:spcAft>
                      </a:pPr>
                      <a:r>
                        <a:rPr lang="en-CA" sz="2400" dirty="0">
                          <a:effectLst/>
                        </a:rPr>
                        <a:t>2001JAN</a:t>
                      </a:r>
                      <a:endParaRPr lang="en-CA" sz="2400" dirty="0">
                        <a:effectLst/>
                        <a:latin typeface="Calibri"/>
                        <a:ea typeface="Calibri"/>
                        <a:cs typeface="Times New Roman"/>
                      </a:endParaRPr>
                    </a:p>
                  </a:txBody>
                  <a:tcPr marL="45315" marR="45315" marT="45315" marB="45315">
                    <a:solidFill>
                      <a:srgbClr val="B8DEFE"/>
                    </a:solidFill>
                  </a:tcPr>
                </a:tc>
                <a:tc>
                  <a:txBody>
                    <a:bodyPr/>
                    <a:lstStyle/>
                    <a:p>
                      <a:pPr>
                        <a:lnSpc>
                          <a:spcPct val="115000"/>
                        </a:lnSpc>
                        <a:spcAft>
                          <a:spcPts val="0"/>
                        </a:spcAft>
                      </a:pPr>
                      <a:r>
                        <a:rPr lang="en-CA" sz="2400" dirty="0">
                          <a:effectLst/>
                        </a:rPr>
                        <a:t>SD</a:t>
                      </a:r>
                      <a:endParaRPr lang="en-CA" sz="2400" dirty="0">
                        <a:effectLst/>
                        <a:latin typeface="Calibri"/>
                        <a:ea typeface="Calibri"/>
                        <a:cs typeface="Times New Roman"/>
                      </a:endParaRPr>
                    </a:p>
                  </a:txBody>
                  <a:tcPr marL="45315" marR="45315" marT="45315" marB="45315">
                    <a:solidFill>
                      <a:srgbClr val="B8DEFE"/>
                    </a:solidFill>
                  </a:tcPr>
                </a:tc>
              </a:tr>
              <a:tr h="521558">
                <a:tc>
                  <a:txBody>
                    <a:bodyPr/>
                    <a:lstStyle/>
                    <a:p>
                      <a:pPr algn="r">
                        <a:lnSpc>
                          <a:spcPct val="115000"/>
                        </a:lnSpc>
                        <a:spcAft>
                          <a:spcPts val="0"/>
                        </a:spcAft>
                      </a:pPr>
                      <a:r>
                        <a:rPr lang="en-CA" sz="2400" dirty="0">
                          <a:solidFill>
                            <a:schemeClr val="tx1"/>
                          </a:solidFill>
                          <a:effectLst/>
                        </a:rPr>
                        <a:t>1</a:t>
                      </a:r>
                      <a:endParaRPr lang="en-CA" sz="2400" dirty="0">
                        <a:solidFill>
                          <a:schemeClr val="tx1"/>
                        </a:solidFill>
                        <a:effectLst/>
                        <a:latin typeface="Calibri"/>
                        <a:ea typeface="Calibri"/>
                        <a:cs typeface="Times New Roman"/>
                      </a:endParaRPr>
                    </a:p>
                  </a:txBody>
                  <a:tcPr marL="45315" marR="45315" marT="45315" marB="45315">
                    <a:solidFill>
                      <a:srgbClr val="E9E9E9"/>
                    </a:solidFill>
                  </a:tcPr>
                </a:tc>
                <a:tc>
                  <a:txBody>
                    <a:bodyPr/>
                    <a:lstStyle/>
                    <a:p>
                      <a:pPr algn="r">
                        <a:lnSpc>
                          <a:spcPct val="115000"/>
                        </a:lnSpc>
                        <a:spcAft>
                          <a:spcPts val="0"/>
                        </a:spcAft>
                      </a:pPr>
                      <a:r>
                        <a:rPr lang="en-CA" sz="2400" dirty="0">
                          <a:effectLst/>
                        </a:rPr>
                        <a:t>2001FEB</a:t>
                      </a:r>
                      <a:endParaRPr lang="en-CA" sz="2400" dirty="0">
                        <a:effectLst/>
                        <a:latin typeface="Calibri"/>
                        <a:ea typeface="Calibri"/>
                        <a:cs typeface="Times New Roman"/>
                      </a:endParaRPr>
                    </a:p>
                  </a:txBody>
                  <a:tcPr marL="45315" marR="45315" marT="45315" marB="45315">
                    <a:solidFill>
                      <a:srgbClr val="E9E9E9"/>
                    </a:solidFill>
                  </a:tcPr>
                </a:tc>
                <a:tc>
                  <a:txBody>
                    <a:bodyPr/>
                    <a:lstStyle/>
                    <a:p>
                      <a:pPr>
                        <a:lnSpc>
                          <a:spcPct val="115000"/>
                        </a:lnSpc>
                        <a:spcAft>
                          <a:spcPts val="0"/>
                        </a:spcAft>
                      </a:pPr>
                      <a:r>
                        <a:rPr lang="en-CA" sz="2400" dirty="0">
                          <a:effectLst/>
                        </a:rPr>
                        <a:t>EF</a:t>
                      </a:r>
                      <a:endParaRPr lang="en-CA" sz="2400" dirty="0">
                        <a:effectLst/>
                        <a:latin typeface="Calibri"/>
                        <a:ea typeface="Calibri"/>
                        <a:cs typeface="Times New Roman"/>
                      </a:endParaRPr>
                    </a:p>
                  </a:txBody>
                  <a:tcPr marL="45315" marR="45315" marT="45315" marB="45315">
                    <a:solidFill>
                      <a:srgbClr val="E9E9E9"/>
                    </a:solidFill>
                  </a:tcPr>
                </a:tc>
              </a:tr>
              <a:tr h="521558">
                <a:tc>
                  <a:txBody>
                    <a:bodyPr/>
                    <a:lstStyle/>
                    <a:p>
                      <a:pPr algn="r">
                        <a:lnSpc>
                          <a:spcPct val="115000"/>
                        </a:lnSpc>
                        <a:spcAft>
                          <a:spcPts val="0"/>
                        </a:spcAft>
                      </a:pPr>
                      <a:r>
                        <a:rPr lang="en-CA" sz="2400" dirty="0">
                          <a:solidFill>
                            <a:schemeClr val="tx1"/>
                          </a:solidFill>
                          <a:effectLst/>
                        </a:rPr>
                        <a:t>1</a:t>
                      </a:r>
                      <a:endParaRPr lang="en-CA" sz="2400" dirty="0">
                        <a:solidFill>
                          <a:schemeClr val="tx1"/>
                        </a:solidFill>
                        <a:effectLst/>
                        <a:latin typeface="Calibri"/>
                        <a:ea typeface="Calibri"/>
                        <a:cs typeface="Times New Roman"/>
                      </a:endParaRPr>
                    </a:p>
                  </a:txBody>
                  <a:tcPr marL="45315" marR="45315" marT="45315" marB="45315">
                    <a:solidFill>
                      <a:srgbClr val="B8DEFE"/>
                    </a:solidFill>
                  </a:tcPr>
                </a:tc>
                <a:tc>
                  <a:txBody>
                    <a:bodyPr/>
                    <a:lstStyle/>
                    <a:p>
                      <a:pPr algn="r">
                        <a:lnSpc>
                          <a:spcPct val="115000"/>
                        </a:lnSpc>
                        <a:spcAft>
                          <a:spcPts val="0"/>
                        </a:spcAft>
                      </a:pPr>
                      <a:r>
                        <a:rPr lang="en-CA" sz="2400" dirty="0">
                          <a:effectLst/>
                        </a:rPr>
                        <a:t>2001MAR</a:t>
                      </a:r>
                      <a:endParaRPr lang="en-CA" sz="2400" dirty="0">
                        <a:effectLst/>
                        <a:latin typeface="Calibri"/>
                        <a:ea typeface="Calibri"/>
                        <a:cs typeface="Times New Roman"/>
                      </a:endParaRPr>
                    </a:p>
                  </a:txBody>
                  <a:tcPr marL="45315" marR="45315" marT="45315" marB="45315">
                    <a:solidFill>
                      <a:srgbClr val="B8DEFE"/>
                    </a:solidFill>
                  </a:tcPr>
                </a:tc>
                <a:tc>
                  <a:txBody>
                    <a:bodyPr/>
                    <a:lstStyle/>
                    <a:p>
                      <a:pPr>
                        <a:lnSpc>
                          <a:spcPct val="115000"/>
                        </a:lnSpc>
                        <a:spcAft>
                          <a:spcPts val="0"/>
                        </a:spcAft>
                      </a:pPr>
                      <a:r>
                        <a:rPr lang="en-CA" sz="2400" dirty="0">
                          <a:effectLst/>
                        </a:rPr>
                        <a:t>HK</a:t>
                      </a:r>
                      <a:endParaRPr lang="en-CA" sz="2400" dirty="0">
                        <a:effectLst/>
                        <a:latin typeface="Calibri"/>
                        <a:ea typeface="Calibri"/>
                        <a:cs typeface="Times New Roman"/>
                      </a:endParaRPr>
                    </a:p>
                  </a:txBody>
                  <a:tcPr marL="45315" marR="45315" marT="45315" marB="45315">
                    <a:solidFill>
                      <a:srgbClr val="B8DEFE"/>
                    </a:solidFill>
                  </a:tcPr>
                </a:tc>
              </a:tr>
              <a:tr h="521558">
                <a:tc>
                  <a:txBody>
                    <a:bodyPr/>
                    <a:lstStyle/>
                    <a:p>
                      <a:pPr algn="r">
                        <a:lnSpc>
                          <a:spcPct val="115000"/>
                        </a:lnSpc>
                        <a:spcAft>
                          <a:spcPts val="0"/>
                        </a:spcAft>
                      </a:pPr>
                      <a:r>
                        <a:rPr lang="en-CA" sz="2400" dirty="0">
                          <a:solidFill>
                            <a:schemeClr val="tx1"/>
                          </a:solidFill>
                          <a:effectLst/>
                        </a:rPr>
                        <a:t>2</a:t>
                      </a:r>
                      <a:endParaRPr lang="en-CA" sz="2400" dirty="0">
                        <a:solidFill>
                          <a:schemeClr val="tx1"/>
                        </a:solidFill>
                        <a:effectLst/>
                        <a:latin typeface="Calibri"/>
                        <a:ea typeface="Calibri"/>
                        <a:cs typeface="Times New Roman"/>
                      </a:endParaRPr>
                    </a:p>
                  </a:txBody>
                  <a:tcPr marL="45315" marR="45315" marT="45315" marB="45315">
                    <a:solidFill>
                      <a:srgbClr val="E9E9E9"/>
                    </a:solidFill>
                  </a:tcPr>
                </a:tc>
                <a:tc>
                  <a:txBody>
                    <a:bodyPr/>
                    <a:lstStyle/>
                    <a:p>
                      <a:pPr algn="r">
                        <a:lnSpc>
                          <a:spcPct val="115000"/>
                        </a:lnSpc>
                        <a:spcAft>
                          <a:spcPts val="0"/>
                        </a:spcAft>
                      </a:pPr>
                      <a:r>
                        <a:rPr lang="en-CA" sz="2400" dirty="0">
                          <a:effectLst/>
                        </a:rPr>
                        <a:t>2001JAN</a:t>
                      </a:r>
                      <a:endParaRPr lang="en-CA" sz="2400" dirty="0">
                        <a:effectLst/>
                        <a:latin typeface="Calibri"/>
                        <a:ea typeface="Calibri"/>
                        <a:cs typeface="Times New Roman"/>
                      </a:endParaRPr>
                    </a:p>
                  </a:txBody>
                  <a:tcPr marL="45315" marR="45315" marT="45315" marB="45315">
                    <a:solidFill>
                      <a:srgbClr val="E9E9E9"/>
                    </a:solidFill>
                  </a:tcPr>
                </a:tc>
                <a:tc>
                  <a:txBody>
                    <a:bodyPr/>
                    <a:lstStyle/>
                    <a:p>
                      <a:pPr>
                        <a:lnSpc>
                          <a:spcPct val="115000"/>
                        </a:lnSpc>
                        <a:spcAft>
                          <a:spcPts val="0"/>
                        </a:spcAft>
                      </a:pPr>
                      <a:r>
                        <a:rPr lang="en-CA" sz="2400" dirty="0">
                          <a:effectLst/>
                        </a:rPr>
                        <a:t>GH</a:t>
                      </a:r>
                      <a:endParaRPr lang="en-CA" sz="2400" dirty="0">
                        <a:effectLst/>
                        <a:latin typeface="Calibri"/>
                        <a:ea typeface="Calibri"/>
                        <a:cs typeface="Times New Roman"/>
                      </a:endParaRPr>
                    </a:p>
                  </a:txBody>
                  <a:tcPr marL="45315" marR="45315" marT="45315" marB="45315">
                    <a:solidFill>
                      <a:srgbClr val="E9E9E9"/>
                    </a:solidFill>
                  </a:tcPr>
                </a:tc>
              </a:tr>
              <a:tr h="521558">
                <a:tc>
                  <a:txBody>
                    <a:bodyPr/>
                    <a:lstStyle/>
                    <a:p>
                      <a:pPr algn="r">
                        <a:lnSpc>
                          <a:spcPct val="115000"/>
                        </a:lnSpc>
                        <a:spcAft>
                          <a:spcPts val="0"/>
                        </a:spcAft>
                      </a:pPr>
                      <a:r>
                        <a:rPr lang="en-CA" sz="2400" dirty="0">
                          <a:solidFill>
                            <a:schemeClr val="tx1"/>
                          </a:solidFill>
                          <a:effectLst/>
                        </a:rPr>
                        <a:t>2</a:t>
                      </a:r>
                      <a:endParaRPr lang="en-CA" sz="2400" dirty="0">
                        <a:solidFill>
                          <a:schemeClr val="tx1"/>
                        </a:solidFill>
                        <a:effectLst/>
                        <a:latin typeface="Calibri"/>
                        <a:ea typeface="Calibri"/>
                        <a:cs typeface="Times New Roman"/>
                      </a:endParaRPr>
                    </a:p>
                  </a:txBody>
                  <a:tcPr marL="45315" marR="45315" marT="45315" marB="45315">
                    <a:solidFill>
                      <a:srgbClr val="B8DEFE"/>
                    </a:solidFill>
                  </a:tcPr>
                </a:tc>
                <a:tc>
                  <a:txBody>
                    <a:bodyPr/>
                    <a:lstStyle/>
                    <a:p>
                      <a:pPr algn="r">
                        <a:lnSpc>
                          <a:spcPct val="115000"/>
                        </a:lnSpc>
                        <a:spcAft>
                          <a:spcPts val="0"/>
                        </a:spcAft>
                      </a:pPr>
                      <a:r>
                        <a:rPr lang="en-CA" sz="2400" dirty="0">
                          <a:effectLst/>
                        </a:rPr>
                        <a:t>2001APR</a:t>
                      </a:r>
                      <a:endParaRPr lang="en-CA" sz="2400" dirty="0">
                        <a:effectLst/>
                        <a:latin typeface="Calibri"/>
                        <a:ea typeface="Calibri"/>
                        <a:cs typeface="Times New Roman"/>
                      </a:endParaRPr>
                    </a:p>
                  </a:txBody>
                  <a:tcPr marL="45315" marR="45315" marT="45315" marB="45315">
                    <a:solidFill>
                      <a:srgbClr val="B8DEFE"/>
                    </a:solidFill>
                  </a:tcPr>
                </a:tc>
                <a:tc>
                  <a:txBody>
                    <a:bodyPr/>
                    <a:lstStyle/>
                    <a:p>
                      <a:pPr>
                        <a:lnSpc>
                          <a:spcPct val="115000"/>
                        </a:lnSpc>
                        <a:spcAft>
                          <a:spcPts val="0"/>
                        </a:spcAft>
                      </a:pPr>
                      <a:r>
                        <a:rPr lang="en-CA" sz="2400" dirty="0">
                          <a:effectLst/>
                        </a:rPr>
                        <a:t>MM</a:t>
                      </a:r>
                      <a:endParaRPr lang="en-CA" sz="2400" dirty="0">
                        <a:effectLst/>
                        <a:latin typeface="Calibri"/>
                        <a:ea typeface="Calibri"/>
                        <a:cs typeface="Times New Roman"/>
                      </a:endParaRPr>
                    </a:p>
                  </a:txBody>
                  <a:tcPr marL="45315" marR="45315" marT="45315" marB="45315">
                    <a:solidFill>
                      <a:srgbClr val="B8DEFE"/>
                    </a:solidFill>
                  </a:tcPr>
                </a:tc>
              </a:tr>
              <a:tr h="521558">
                <a:tc>
                  <a:txBody>
                    <a:bodyPr/>
                    <a:lstStyle/>
                    <a:p>
                      <a:pPr algn="r">
                        <a:lnSpc>
                          <a:spcPct val="115000"/>
                        </a:lnSpc>
                        <a:spcAft>
                          <a:spcPts val="0"/>
                        </a:spcAft>
                      </a:pPr>
                      <a:r>
                        <a:rPr lang="en-CA" sz="2400" dirty="0">
                          <a:solidFill>
                            <a:schemeClr val="tx1"/>
                          </a:solidFill>
                          <a:effectLst/>
                        </a:rPr>
                        <a:t>2</a:t>
                      </a:r>
                      <a:endParaRPr lang="en-CA" sz="2400" dirty="0">
                        <a:solidFill>
                          <a:schemeClr val="tx1"/>
                        </a:solidFill>
                        <a:effectLst/>
                        <a:latin typeface="Calibri"/>
                        <a:ea typeface="Calibri"/>
                        <a:cs typeface="Times New Roman"/>
                      </a:endParaRPr>
                    </a:p>
                  </a:txBody>
                  <a:tcPr marL="45315" marR="45315" marT="45315" marB="45315">
                    <a:solidFill>
                      <a:srgbClr val="E9E9E9"/>
                    </a:solidFill>
                  </a:tcPr>
                </a:tc>
                <a:tc>
                  <a:txBody>
                    <a:bodyPr/>
                    <a:lstStyle/>
                    <a:p>
                      <a:pPr algn="r">
                        <a:lnSpc>
                          <a:spcPct val="115000"/>
                        </a:lnSpc>
                        <a:spcAft>
                          <a:spcPts val="0"/>
                        </a:spcAft>
                      </a:pPr>
                      <a:r>
                        <a:rPr lang="en-CA" sz="2400" dirty="0">
                          <a:effectLst/>
                        </a:rPr>
                        <a:t>2001MAY</a:t>
                      </a:r>
                      <a:endParaRPr lang="en-CA" sz="2400" dirty="0">
                        <a:effectLst/>
                        <a:latin typeface="Calibri"/>
                        <a:ea typeface="Calibri"/>
                        <a:cs typeface="Times New Roman"/>
                      </a:endParaRPr>
                    </a:p>
                  </a:txBody>
                  <a:tcPr marL="45315" marR="45315" marT="45315" marB="45315">
                    <a:solidFill>
                      <a:srgbClr val="E9E9E9"/>
                    </a:solidFill>
                  </a:tcPr>
                </a:tc>
                <a:tc>
                  <a:txBody>
                    <a:bodyPr/>
                    <a:lstStyle/>
                    <a:p>
                      <a:pPr>
                        <a:lnSpc>
                          <a:spcPct val="115000"/>
                        </a:lnSpc>
                        <a:spcAft>
                          <a:spcPts val="0"/>
                        </a:spcAft>
                      </a:pPr>
                      <a:r>
                        <a:rPr lang="en-CA" sz="2400" dirty="0">
                          <a:effectLst/>
                        </a:rPr>
                        <a:t>JH</a:t>
                      </a:r>
                      <a:endParaRPr lang="en-CA" sz="2400" dirty="0">
                        <a:effectLst/>
                        <a:latin typeface="Calibri"/>
                        <a:ea typeface="Calibri"/>
                        <a:cs typeface="Times New Roman"/>
                      </a:endParaRPr>
                    </a:p>
                  </a:txBody>
                  <a:tcPr marL="45315" marR="45315" marT="45315" marB="45315">
                    <a:solidFill>
                      <a:srgbClr val="E9E9E9"/>
                    </a:solidFill>
                  </a:tcPr>
                </a:tc>
              </a:tr>
            </a:tbl>
          </a:graphicData>
        </a:graphic>
      </p:graphicFrame>
      <p:sp>
        <p:nvSpPr>
          <p:cNvPr id="20" name="Title 3"/>
          <p:cNvSpPr txBox="1">
            <a:spLocks/>
          </p:cNvSpPr>
          <p:nvPr/>
        </p:nvSpPr>
        <p:spPr>
          <a:xfrm>
            <a:off x="4116" y="1175568"/>
            <a:ext cx="9139884" cy="554383"/>
          </a:xfrm>
          <a:prstGeom prst="rect">
            <a:avLst/>
          </a:prstGeom>
        </p:spPr>
        <p:txBody>
          <a:bodyPr/>
          <a:lst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a:lstStyle>
          <a:p>
            <a:pPr algn="ctr"/>
            <a:r>
              <a:rPr lang="en-US" sz="3200" dirty="0" smtClean="0">
                <a:solidFill>
                  <a:srgbClr val="3333FF"/>
                </a:solidFill>
                <a:ea typeface="ＭＳ Ｐゴシック" pitchFamily="34" charset="-128"/>
              </a:rPr>
              <a:t>i.e., from:</a:t>
            </a:r>
            <a:endParaRPr lang="en-US" sz="2400" dirty="0" smtClean="0">
              <a:solidFill>
                <a:srgbClr val="3333FF"/>
              </a:solidFill>
              <a:ea typeface="ＭＳ Ｐゴシック" pitchFamily="34" charset="-128"/>
            </a:endParaRPr>
          </a:p>
        </p:txBody>
      </p:sp>
    </p:spTree>
    <p:extLst>
      <p:ext uri="{BB962C8B-B14F-4D97-AF65-F5344CB8AC3E}">
        <p14:creationId xmlns:p14="http://schemas.microsoft.com/office/powerpoint/2010/main" val="4759282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0" y="392961"/>
            <a:ext cx="9144000" cy="546157"/>
          </a:xfrm>
          <a:prstGeom prst="rect">
            <a:avLst/>
          </a:prstGeom>
        </p:spPr>
        <p:txBody>
          <a:bodyPr/>
          <a:lst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a:lstStyle>
          <a:p>
            <a:pPr algn="ctr"/>
            <a:r>
              <a:rPr lang="en-US" sz="3200" dirty="0" smtClean="0">
                <a:solidFill>
                  <a:srgbClr val="B82672"/>
                </a:solidFill>
                <a:ea typeface="ＭＳ Ｐゴシック" pitchFamily="34" charset="-128"/>
              </a:rPr>
              <a:t>flipping a SAS dataset</a:t>
            </a:r>
          </a:p>
        </p:txBody>
      </p:sp>
      <p:sp>
        <p:nvSpPr>
          <p:cNvPr id="20" name="Title 3"/>
          <p:cNvSpPr txBox="1">
            <a:spLocks/>
          </p:cNvSpPr>
          <p:nvPr/>
        </p:nvSpPr>
        <p:spPr>
          <a:xfrm>
            <a:off x="4116" y="1484493"/>
            <a:ext cx="9139884" cy="554383"/>
          </a:xfrm>
          <a:prstGeom prst="rect">
            <a:avLst/>
          </a:prstGeom>
        </p:spPr>
        <p:txBody>
          <a:bodyPr/>
          <a:lst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a:lstStyle>
          <a:p>
            <a:pPr algn="ctr"/>
            <a:r>
              <a:rPr lang="en-US" sz="3200" dirty="0" smtClean="0">
                <a:solidFill>
                  <a:srgbClr val="3333FF"/>
                </a:solidFill>
                <a:ea typeface="ＭＳ Ｐゴシック" pitchFamily="34" charset="-128"/>
              </a:rPr>
              <a:t>to:</a:t>
            </a:r>
            <a:endParaRPr lang="en-US" sz="2400" dirty="0" smtClean="0">
              <a:solidFill>
                <a:srgbClr val="3333FF"/>
              </a:solidFill>
              <a:ea typeface="ＭＳ Ｐゴシック" pitchFamily="34" charset="-128"/>
            </a:endParaRPr>
          </a:p>
        </p:txBody>
      </p:sp>
      <p:graphicFrame>
        <p:nvGraphicFramePr>
          <p:cNvPr id="3" name="Table 2"/>
          <p:cNvGraphicFramePr>
            <a:graphicFrameLocks noGrp="1"/>
          </p:cNvGraphicFramePr>
          <p:nvPr>
            <p:extLst>
              <p:ext uri="{D42A27DB-BD31-4B8C-83A1-F6EECF244321}">
                <p14:modId xmlns:p14="http://schemas.microsoft.com/office/powerpoint/2010/main" val="2920902122"/>
              </p:ext>
            </p:extLst>
          </p:nvPr>
        </p:nvGraphicFramePr>
        <p:xfrm>
          <a:off x="448833" y="2619634"/>
          <a:ext cx="8361535" cy="1805320"/>
        </p:xfrm>
        <a:graphic>
          <a:graphicData uri="http://schemas.openxmlformats.org/drawingml/2006/table">
            <a:tbl>
              <a:tblPr firstRow="1" firstCol="1" bandRow="1">
                <a:tableStyleId>{5C22544A-7EE6-4342-B048-85BDC9FD1C3A}</a:tableStyleId>
              </a:tblPr>
              <a:tblGrid>
                <a:gridCol w="712702"/>
                <a:gridCol w="1495168"/>
                <a:gridCol w="1482811"/>
                <a:gridCol w="1606378"/>
                <a:gridCol w="1532238"/>
                <a:gridCol w="1532238"/>
              </a:tblGrid>
              <a:tr h="701752">
                <a:tc>
                  <a:txBody>
                    <a:bodyPr/>
                    <a:lstStyle/>
                    <a:p>
                      <a:pPr algn="r">
                        <a:lnSpc>
                          <a:spcPct val="115000"/>
                        </a:lnSpc>
                        <a:spcAft>
                          <a:spcPts val="0"/>
                        </a:spcAft>
                      </a:pPr>
                      <a:r>
                        <a:rPr lang="en-CA" sz="1600" dirty="0" smtClean="0">
                          <a:effectLst/>
                        </a:rPr>
                        <a:t>idnum</a:t>
                      </a:r>
                      <a:endParaRPr lang="en-CA" sz="1600" dirty="0">
                        <a:effectLst/>
                        <a:latin typeface="Calibri"/>
                        <a:ea typeface="Calibri"/>
                        <a:cs typeface="Times New Roman"/>
                      </a:endParaRPr>
                    </a:p>
                  </a:txBody>
                  <a:tcPr marL="47625" marR="47625" marT="47625" marB="47625"/>
                </a:tc>
                <a:tc>
                  <a:txBody>
                    <a:bodyPr/>
                    <a:lstStyle/>
                    <a:p>
                      <a:pPr>
                        <a:lnSpc>
                          <a:spcPct val="115000"/>
                        </a:lnSpc>
                        <a:spcAft>
                          <a:spcPts val="0"/>
                        </a:spcAft>
                      </a:pPr>
                      <a:r>
                        <a:rPr lang="en-CA" sz="1600" dirty="0">
                          <a:effectLst/>
                        </a:rPr>
                        <a:t>var1_2001JAN</a:t>
                      </a:r>
                      <a:endParaRPr lang="en-CA" sz="1600" dirty="0">
                        <a:effectLst/>
                        <a:latin typeface="Calibri"/>
                        <a:ea typeface="Calibri"/>
                        <a:cs typeface="Times New Roman"/>
                      </a:endParaRPr>
                    </a:p>
                  </a:txBody>
                  <a:tcPr marL="47625" marR="47625" marT="47625" marB="47625"/>
                </a:tc>
                <a:tc>
                  <a:txBody>
                    <a:bodyPr/>
                    <a:lstStyle/>
                    <a:p>
                      <a:pPr>
                        <a:lnSpc>
                          <a:spcPct val="115000"/>
                        </a:lnSpc>
                        <a:spcAft>
                          <a:spcPts val="0"/>
                        </a:spcAft>
                      </a:pPr>
                      <a:r>
                        <a:rPr lang="en-CA" sz="1600" dirty="0">
                          <a:effectLst/>
                        </a:rPr>
                        <a:t>var1_2001FEB</a:t>
                      </a:r>
                      <a:endParaRPr lang="en-CA" sz="1600" dirty="0">
                        <a:effectLst/>
                        <a:latin typeface="Calibri"/>
                        <a:ea typeface="Calibri"/>
                        <a:cs typeface="Times New Roman"/>
                      </a:endParaRPr>
                    </a:p>
                  </a:txBody>
                  <a:tcPr marL="47625" marR="47625" marT="47625" marB="47625"/>
                </a:tc>
                <a:tc>
                  <a:txBody>
                    <a:bodyPr/>
                    <a:lstStyle/>
                    <a:p>
                      <a:pPr>
                        <a:lnSpc>
                          <a:spcPct val="115000"/>
                        </a:lnSpc>
                        <a:spcAft>
                          <a:spcPts val="0"/>
                        </a:spcAft>
                      </a:pPr>
                      <a:r>
                        <a:rPr lang="en-CA" sz="1600" dirty="0">
                          <a:effectLst/>
                        </a:rPr>
                        <a:t>var1_2001MAR</a:t>
                      </a:r>
                      <a:endParaRPr lang="en-CA" sz="1600" dirty="0">
                        <a:effectLst/>
                        <a:latin typeface="Calibri"/>
                        <a:ea typeface="Calibri"/>
                        <a:cs typeface="Times New Roman"/>
                      </a:endParaRPr>
                    </a:p>
                  </a:txBody>
                  <a:tcPr marL="47625" marR="47625" marT="47625" marB="47625"/>
                </a:tc>
                <a:tc>
                  <a:txBody>
                    <a:bodyPr/>
                    <a:lstStyle/>
                    <a:p>
                      <a:pPr>
                        <a:lnSpc>
                          <a:spcPct val="115000"/>
                        </a:lnSpc>
                        <a:spcAft>
                          <a:spcPts val="0"/>
                        </a:spcAft>
                      </a:pPr>
                      <a:r>
                        <a:rPr lang="en-CA" sz="1600" dirty="0">
                          <a:effectLst/>
                        </a:rPr>
                        <a:t>var1_2001APR</a:t>
                      </a:r>
                      <a:endParaRPr lang="en-CA" sz="1600" dirty="0">
                        <a:effectLst/>
                        <a:latin typeface="Calibri"/>
                        <a:ea typeface="Calibri"/>
                        <a:cs typeface="Times New Roman"/>
                      </a:endParaRPr>
                    </a:p>
                  </a:txBody>
                  <a:tcPr marL="47625" marR="47625" marT="47625" marB="47625"/>
                </a:tc>
                <a:tc>
                  <a:txBody>
                    <a:bodyPr/>
                    <a:lstStyle/>
                    <a:p>
                      <a:pPr>
                        <a:lnSpc>
                          <a:spcPct val="115000"/>
                        </a:lnSpc>
                        <a:spcAft>
                          <a:spcPts val="0"/>
                        </a:spcAft>
                      </a:pPr>
                      <a:r>
                        <a:rPr lang="en-CA" sz="1600" dirty="0">
                          <a:effectLst/>
                        </a:rPr>
                        <a:t>var1_2001MAY</a:t>
                      </a:r>
                      <a:endParaRPr lang="en-CA" sz="1600" dirty="0">
                        <a:effectLst/>
                        <a:latin typeface="Calibri"/>
                        <a:ea typeface="Calibri"/>
                        <a:cs typeface="Times New Roman"/>
                      </a:endParaRPr>
                    </a:p>
                  </a:txBody>
                  <a:tcPr marL="47625" marR="47625" marT="47625" marB="47625"/>
                </a:tc>
              </a:tr>
              <a:tr h="551784">
                <a:tc>
                  <a:txBody>
                    <a:bodyPr/>
                    <a:lstStyle/>
                    <a:p>
                      <a:pPr algn="r">
                        <a:lnSpc>
                          <a:spcPct val="115000"/>
                        </a:lnSpc>
                        <a:spcAft>
                          <a:spcPts val="0"/>
                        </a:spcAft>
                      </a:pPr>
                      <a:r>
                        <a:rPr lang="en-CA" sz="2400" dirty="0">
                          <a:solidFill>
                            <a:schemeClr val="tx1"/>
                          </a:solidFill>
                          <a:effectLst/>
                        </a:rPr>
                        <a:t>1</a:t>
                      </a:r>
                      <a:endParaRPr lang="en-CA" sz="2400" dirty="0">
                        <a:solidFill>
                          <a:schemeClr val="tx1"/>
                        </a:solidFill>
                        <a:effectLst/>
                        <a:latin typeface="Calibri"/>
                        <a:ea typeface="Calibri"/>
                        <a:cs typeface="Times New Roman"/>
                      </a:endParaRPr>
                    </a:p>
                  </a:txBody>
                  <a:tcPr marL="47625" marR="47625" marT="47625" marB="47625">
                    <a:solidFill>
                      <a:srgbClr val="B8DEFE"/>
                    </a:solidFill>
                  </a:tcPr>
                </a:tc>
                <a:tc>
                  <a:txBody>
                    <a:bodyPr/>
                    <a:lstStyle/>
                    <a:p>
                      <a:pPr>
                        <a:lnSpc>
                          <a:spcPct val="115000"/>
                        </a:lnSpc>
                        <a:spcAft>
                          <a:spcPts val="0"/>
                        </a:spcAft>
                      </a:pPr>
                      <a:r>
                        <a:rPr lang="en-CA" sz="2400" dirty="0">
                          <a:effectLst/>
                        </a:rPr>
                        <a:t>SD</a:t>
                      </a:r>
                      <a:endParaRPr lang="en-CA" sz="2400" dirty="0">
                        <a:effectLst/>
                        <a:latin typeface="Calibri"/>
                        <a:ea typeface="Calibri"/>
                        <a:cs typeface="Times New Roman"/>
                      </a:endParaRPr>
                    </a:p>
                  </a:txBody>
                  <a:tcPr marL="47625" marR="47625" marT="47625" marB="47625">
                    <a:solidFill>
                      <a:srgbClr val="B8DEFE"/>
                    </a:solidFill>
                  </a:tcPr>
                </a:tc>
                <a:tc>
                  <a:txBody>
                    <a:bodyPr/>
                    <a:lstStyle/>
                    <a:p>
                      <a:pPr>
                        <a:lnSpc>
                          <a:spcPct val="115000"/>
                        </a:lnSpc>
                        <a:spcAft>
                          <a:spcPts val="0"/>
                        </a:spcAft>
                      </a:pPr>
                      <a:r>
                        <a:rPr lang="en-CA" sz="2400" dirty="0">
                          <a:effectLst/>
                        </a:rPr>
                        <a:t>EF</a:t>
                      </a:r>
                      <a:endParaRPr lang="en-CA" sz="2400" dirty="0">
                        <a:effectLst/>
                        <a:latin typeface="Calibri"/>
                        <a:ea typeface="Calibri"/>
                        <a:cs typeface="Times New Roman"/>
                      </a:endParaRPr>
                    </a:p>
                  </a:txBody>
                  <a:tcPr marL="47625" marR="47625" marT="47625" marB="47625">
                    <a:solidFill>
                      <a:srgbClr val="B8DEFE"/>
                    </a:solidFill>
                  </a:tcPr>
                </a:tc>
                <a:tc>
                  <a:txBody>
                    <a:bodyPr/>
                    <a:lstStyle/>
                    <a:p>
                      <a:pPr>
                        <a:lnSpc>
                          <a:spcPct val="115000"/>
                        </a:lnSpc>
                        <a:spcAft>
                          <a:spcPts val="0"/>
                        </a:spcAft>
                      </a:pPr>
                      <a:r>
                        <a:rPr lang="en-CA" sz="2400" dirty="0">
                          <a:effectLst/>
                        </a:rPr>
                        <a:t>HK</a:t>
                      </a:r>
                      <a:endParaRPr lang="en-CA" sz="2400" dirty="0">
                        <a:effectLst/>
                        <a:latin typeface="Calibri"/>
                        <a:ea typeface="Calibri"/>
                        <a:cs typeface="Times New Roman"/>
                      </a:endParaRPr>
                    </a:p>
                  </a:txBody>
                  <a:tcPr marL="47625" marR="47625" marT="47625" marB="47625">
                    <a:solidFill>
                      <a:srgbClr val="B8DEFE"/>
                    </a:solidFill>
                  </a:tcPr>
                </a:tc>
                <a:tc>
                  <a:txBody>
                    <a:bodyPr/>
                    <a:lstStyle/>
                    <a:p>
                      <a:pPr>
                        <a:lnSpc>
                          <a:spcPct val="115000"/>
                        </a:lnSpc>
                        <a:spcAft>
                          <a:spcPts val="0"/>
                        </a:spcAft>
                      </a:pPr>
                      <a:r>
                        <a:rPr lang="en-CA" sz="2400" dirty="0">
                          <a:effectLst/>
                        </a:rPr>
                        <a:t> </a:t>
                      </a:r>
                      <a:endParaRPr lang="en-CA" sz="2400" dirty="0">
                        <a:effectLst/>
                        <a:latin typeface="Calibri"/>
                        <a:ea typeface="Calibri"/>
                        <a:cs typeface="Times New Roman"/>
                      </a:endParaRPr>
                    </a:p>
                  </a:txBody>
                  <a:tcPr marL="47625" marR="47625" marT="47625" marB="47625">
                    <a:solidFill>
                      <a:srgbClr val="B8DEFE"/>
                    </a:solidFill>
                  </a:tcPr>
                </a:tc>
                <a:tc>
                  <a:txBody>
                    <a:bodyPr/>
                    <a:lstStyle/>
                    <a:p>
                      <a:pPr>
                        <a:lnSpc>
                          <a:spcPct val="115000"/>
                        </a:lnSpc>
                        <a:spcAft>
                          <a:spcPts val="0"/>
                        </a:spcAft>
                      </a:pPr>
                      <a:r>
                        <a:rPr lang="en-CA" sz="2400" dirty="0">
                          <a:effectLst/>
                        </a:rPr>
                        <a:t> </a:t>
                      </a:r>
                      <a:endParaRPr lang="en-CA" sz="2400" dirty="0">
                        <a:effectLst/>
                        <a:latin typeface="Calibri"/>
                        <a:ea typeface="Calibri"/>
                        <a:cs typeface="Times New Roman"/>
                      </a:endParaRPr>
                    </a:p>
                  </a:txBody>
                  <a:tcPr marL="47625" marR="47625" marT="47625" marB="47625">
                    <a:solidFill>
                      <a:srgbClr val="B8DEFE"/>
                    </a:solidFill>
                  </a:tcPr>
                </a:tc>
              </a:tr>
              <a:tr h="551784">
                <a:tc>
                  <a:txBody>
                    <a:bodyPr/>
                    <a:lstStyle/>
                    <a:p>
                      <a:pPr algn="r">
                        <a:lnSpc>
                          <a:spcPct val="115000"/>
                        </a:lnSpc>
                        <a:spcAft>
                          <a:spcPts val="0"/>
                        </a:spcAft>
                      </a:pPr>
                      <a:r>
                        <a:rPr lang="en-CA" sz="2400" dirty="0">
                          <a:solidFill>
                            <a:schemeClr val="tx1"/>
                          </a:solidFill>
                          <a:effectLst/>
                        </a:rPr>
                        <a:t>2</a:t>
                      </a:r>
                      <a:endParaRPr lang="en-CA" sz="2400" dirty="0">
                        <a:solidFill>
                          <a:schemeClr val="tx1"/>
                        </a:solidFill>
                        <a:effectLst/>
                        <a:latin typeface="Calibri"/>
                        <a:ea typeface="Calibri"/>
                        <a:cs typeface="Times New Roman"/>
                      </a:endParaRPr>
                    </a:p>
                  </a:txBody>
                  <a:tcPr marL="47625" marR="47625" marT="47625" marB="47625">
                    <a:solidFill>
                      <a:srgbClr val="E9E9E9"/>
                    </a:solidFill>
                  </a:tcPr>
                </a:tc>
                <a:tc>
                  <a:txBody>
                    <a:bodyPr/>
                    <a:lstStyle/>
                    <a:p>
                      <a:pPr>
                        <a:lnSpc>
                          <a:spcPct val="115000"/>
                        </a:lnSpc>
                        <a:spcAft>
                          <a:spcPts val="0"/>
                        </a:spcAft>
                      </a:pPr>
                      <a:r>
                        <a:rPr lang="en-CA" sz="2400" dirty="0">
                          <a:effectLst/>
                        </a:rPr>
                        <a:t>GH</a:t>
                      </a:r>
                      <a:endParaRPr lang="en-CA" sz="2400" dirty="0">
                        <a:effectLst/>
                        <a:latin typeface="Calibri"/>
                        <a:ea typeface="Calibri"/>
                        <a:cs typeface="Times New Roman"/>
                      </a:endParaRPr>
                    </a:p>
                  </a:txBody>
                  <a:tcPr marL="47625" marR="47625" marT="47625" marB="47625">
                    <a:solidFill>
                      <a:srgbClr val="E9E9E9"/>
                    </a:solidFill>
                  </a:tcPr>
                </a:tc>
                <a:tc>
                  <a:txBody>
                    <a:bodyPr/>
                    <a:lstStyle/>
                    <a:p>
                      <a:pPr>
                        <a:lnSpc>
                          <a:spcPct val="115000"/>
                        </a:lnSpc>
                        <a:spcAft>
                          <a:spcPts val="0"/>
                        </a:spcAft>
                      </a:pPr>
                      <a:r>
                        <a:rPr lang="en-CA" sz="2400" dirty="0">
                          <a:effectLst/>
                        </a:rPr>
                        <a:t> </a:t>
                      </a:r>
                      <a:endParaRPr lang="en-CA" sz="2400" dirty="0">
                        <a:effectLst/>
                        <a:latin typeface="Calibri"/>
                        <a:ea typeface="Calibri"/>
                        <a:cs typeface="Times New Roman"/>
                      </a:endParaRPr>
                    </a:p>
                  </a:txBody>
                  <a:tcPr marL="47625" marR="47625" marT="47625" marB="47625">
                    <a:solidFill>
                      <a:srgbClr val="E9E9E9"/>
                    </a:solidFill>
                  </a:tcPr>
                </a:tc>
                <a:tc>
                  <a:txBody>
                    <a:bodyPr/>
                    <a:lstStyle/>
                    <a:p>
                      <a:pPr>
                        <a:lnSpc>
                          <a:spcPct val="115000"/>
                        </a:lnSpc>
                        <a:spcAft>
                          <a:spcPts val="0"/>
                        </a:spcAft>
                      </a:pPr>
                      <a:r>
                        <a:rPr lang="en-CA" sz="2400" dirty="0">
                          <a:effectLst/>
                        </a:rPr>
                        <a:t> </a:t>
                      </a:r>
                      <a:endParaRPr lang="en-CA" sz="2400" dirty="0">
                        <a:effectLst/>
                        <a:latin typeface="Calibri"/>
                        <a:ea typeface="Calibri"/>
                        <a:cs typeface="Times New Roman"/>
                      </a:endParaRPr>
                    </a:p>
                  </a:txBody>
                  <a:tcPr marL="47625" marR="47625" marT="47625" marB="47625">
                    <a:solidFill>
                      <a:srgbClr val="E9E9E9"/>
                    </a:solidFill>
                  </a:tcPr>
                </a:tc>
                <a:tc>
                  <a:txBody>
                    <a:bodyPr/>
                    <a:lstStyle/>
                    <a:p>
                      <a:pPr>
                        <a:lnSpc>
                          <a:spcPct val="115000"/>
                        </a:lnSpc>
                        <a:spcAft>
                          <a:spcPts val="0"/>
                        </a:spcAft>
                      </a:pPr>
                      <a:r>
                        <a:rPr lang="en-CA" sz="2400" dirty="0">
                          <a:effectLst/>
                        </a:rPr>
                        <a:t>MM</a:t>
                      </a:r>
                      <a:endParaRPr lang="en-CA" sz="2400" dirty="0">
                        <a:effectLst/>
                        <a:latin typeface="Calibri"/>
                        <a:ea typeface="Calibri"/>
                        <a:cs typeface="Times New Roman"/>
                      </a:endParaRPr>
                    </a:p>
                  </a:txBody>
                  <a:tcPr marL="47625" marR="47625" marT="47625" marB="47625">
                    <a:solidFill>
                      <a:srgbClr val="E9E9E9"/>
                    </a:solidFill>
                  </a:tcPr>
                </a:tc>
                <a:tc>
                  <a:txBody>
                    <a:bodyPr/>
                    <a:lstStyle/>
                    <a:p>
                      <a:pPr>
                        <a:lnSpc>
                          <a:spcPct val="115000"/>
                        </a:lnSpc>
                        <a:spcAft>
                          <a:spcPts val="0"/>
                        </a:spcAft>
                      </a:pPr>
                      <a:r>
                        <a:rPr lang="en-CA" sz="2400" dirty="0">
                          <a:effectLst/>
                        </a:rPr>
                        <a:t>JH</a:t>
                      </a:r>
                      <a:endParaRPr lang="en-CA" sz="2400" dirty="0">
                        <a:effectLst/>
                        <a:latin typeface="Calibri"/>
                        <a:ea typeface="Calibri"/>
                        <a:cs typeface="Times New Roman"/>
                      </a:endParaRPr>
                    </a:p>
                  </a:txBody>
                  <a:tcPr marL="47625" marR="47625" marT="47625" marB="47625">
                    <a:solidFill>
                      <a:srgbClr val="E9E9E9"/>
                    </a:solidFill>
                  </a:tcPr>
                </a:tc>
              </a:tr>
            </a:tbl>
          </a:graphicData>
        </a:graphic>
      </p:graphicFrame>
    </p:spTree>
    <p:extLst>
      <p:ext uri="{BB962C8B-B14F-4D97-AF65-F5344CB8AC3E}">
        <p14:creationId xmlns:p14="http://schemas.microsoft.com/office/powerpoint/2010/main" val="1939933561"/>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73642" y="1145966"/>
            <a:ext cx="4917990" cy="3046988"/>
          </a:xfrm>
          <a:prstGeom prst="rect">
            <a:avLst/>
          </a:prstGeom>
          <a:ln w="38100">
            <a:solidFill>
              <a:srgbClr val="022FEC"/>
            </a:solidFill>
          </a:ln>
        </p:spPr>
        <p:txBody>
          <a:bodyPr wrap="square">
            <a:spAutoFit/>
          </a:bodyPr>
          <a:lstStyle/>
          <a:p>
            <a:r>
              <a:rPr lang="en-CA" sz="2400" dirty="0">
                <a:solidFill>
                  <a:srgbClr val="3333FF"/>
                </a:solidFill>
              </a:rPr>
              <a:t>proc </a:t>
            </a:r>
            <a:r>
              <a:rPr lang="en-CA" sz="2400" dirty="0" smtClean="0">
                <a:solidFill>
                  <a:srgbClr val="3333FF"/>
                </a:solidFill>
              </a:rPr>
              <a:t>transpose</a:t>
            </a:r>
          </a:p>
          <a:p>
            <a:pPr>
              <a:tabLst>
                <a:tab pos="358775" algn="l"/>
                <a:tab pos="901700" algn="l"/>
              </a:tabLst>
            </a:pPr>
            <a:r>
              <a:rPr lang="en-CA" sz="2400" dirty="0" smtClean="0">
                <a:solidFill>
                  <a:srgbClr val="3333FF"/>
                </a:solidFill>
              </a:rPr>
              <a:t>		data=have</a:t>
            </a:r>
          </a:p>
          <a:p>
            <a:pPr>
              <a:tabLst>
                <a:tab pos="358775" algn="l"/>
                <a:tab pos="901700" algn="l"/>
              </a:tabLst>
            </a:pPr>
            <a:r>
              <a:rPr lang="en-CA" sz="2400" dirty="0" smtClean="0">
                <a:solidFill>
                  <a:srgbClr val="3333FF"/>
                </a:solidFill>
              </a:rPr>
              <a:t>		out=want (drop=_:)</a:t>
            </a:r>
          </a:p>
          <a:p>
            <a:pPr>
              <a:tabLst>
                <a:tab pos="358775" algn="l"/>
                <a:tab pos="901700" algn="l"/>
              </a:tabLst>
            </a:pPr>
            <a:r>
              <a:rPr lang="en-CA" sz="2400" dirty="0" smtClean="0">
                <a:solidFill>
                  <a:srgbClr val="3333FF"/>
                </a:solidFill>
              </a:rPr>
              <a:t>		prefix=var1</a:t>
            </a:r>
            <a:r>
              <a:rPr lang="en-CA" sz="2400" dirty="0">
                <a:solidFill>
                  <a:srgbClr val="3333FF"/>
                </a:solidFill>
              </a:rPr>
              <a:t>_;</a:t>
            </a:r>
          </a:p>
          <a:p>
            <a:pPr>
              <a:tabLst>
                <a:tab pos="358775" algn="l"/>
                <a:tab pos="901700" algn="l"/>
              </a:tabLst>
            </a:pPr>
            <a:r>
              <a:rPr lang="en-CA" sz="2400" dirty="0">
                <a:solidFill>
                  <a:srgbClr val="3333FF"/>
                </a:solidFill>
              </a:rPr>
              <a:t> </a:t>
            </a:r>
            <a:r>
              <a:rPr lang="en-CA" sz="2400" dirty="0" smtClean="0">
                <a:solidFill>
                  <a:srgbClr val="3333FF"/>
                </a:solidFill>
              </a:rPr>
              <a:t>	by idnum;</a:t>
            </a:r>
            <a:endParaRPr lang="en-CA" sz="2400" dirty="0">
              <a:solidFill>
                <a:srgbClr val="3333FF"/>
              </a:solidFill>
            </a:endParaRPr>
          </a:p>
          <a:p>
            <a:pPr>
              <a:tabLst>
                <a:tab pos="358775" algn="l"/>
                <a:tab pos="901700" algn="l"/>
              </a:tabLst>
            </a:pPr>
            <a:r>
              <a:rPr lang="en-CA" sz="2400" dirty="0">
                <a:solidFill>
                  <a:srgbClr val="3333FF"/>
                </a:solidFill>
              </a:rPr>
              <a:t> </a:t>
            </a:r>
            <a:r>
              <a:rPr lang="en-CA" sz="2400" dirty="0" smtClean="0">
                <a:solidFill>
                  <a:srgbClr val="3333FF"/>
                </a:solidFill>
              </a:rPr>
              <a:t>	var </a:t>
            </a:r>
            <a:r>
              <a:rPr lang="en-CA" sz="2400" dirty="0">
                <a:solidFill>
                  <a:srgbClr val="3333FF"/>
                </a:solidFill>
              </a:rPr>
              <a:t>var1;</a:t>
            </a:r>
          </a:p>
          <a:p>
            <a:pPr>
              <a:tabLst>
                <a:tab pos="358775" algn="l"/>
                <a:tab pos="901700" algn="l"/>
              </a:tabLst>
            </a:pPr>
            <a:r>
              <a:rPr lang="en-CA" sz="2400" dirty="0">
                <a:solidFill>
                  <a:srgbClr val="3333FF"/>
                </a:solidFill>
              </a:rPr>
              <a:t> </a:t>
            </a:r>
            <a:r>
              <a:rPr lang="en-CA" sz="2400" dirty="0" smtClean="0">
                <a:solidFill>
                  <a:srgbClr val="3333FF"/>
                </a:solidFill>
              </a:rPr>
              <a:t>	id </a:t>
            </a:r>
            <a:r>
              <a:rPr lang="en-CA" sz="2400" dirty="0">
                <a:solidFill>
                  <a:srgbClr val="3333FF"/>
                </a:solidFill>
              </a:rPr>
              <a:t>date;</a:t>
            </a:r>
          </a:p>
          <a:p>
            <a:r>
              <a:rPr lang="en-CA" sz="2400" dirty="0" smtClean="0">
                <a:solidFill>
                  <a:srgbClr val="3333FF"/>
                </a:solidFill>
              </a:rPr>
              <a:t>run</a:t>
            </a:r>
            <a:r>
              <a:rPr lang="en-CA" sz="2400" dirty="0">
                <a:solidFill>
                  <a:srgbClr val="3333FF"/>
                </a:solidFill>
              </a:rPr>
              <a:t>;</a:t>
            </a:r>
          </a:p>
        </p:txBody>
      </p:sp>
      <p:sp>
        <p:nvSpPr>
          <p:cNvPr id="39" name="Title 3"/>
          <p:cNvSpPr txBox="1">
            <a:spLocks/>
          </p:cNvSpPr>
          <p:nvPr/>
        </p:nvSpPr>
        <p:spPr>
          <a:xfrm>
            <a:off x="-8241" y="177078"/>
            <a:ext cx="9144000" cy="910310"/>
          </a:xfrm>
          <a:prstGeom prst="rect">
            <a:avLst/>
          </a:prstGeom>
        </p:spPr>
        <p:txBody>
          <a:bodyPr/>
          <a:lst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a:lstStyle>
          <a:p>
            <a:pPr algn="ctr"/>
            <a:r>
              <a:rPr lang="en-US" sz="3200" dirty="0" smtClean="0">
                <a:solidFill>
                  <a:srgbClr val="B82672"/>
                </a:solidFill>
                <a:ea typeface="ＭＳ Ｐゴシック" pitchFamily="34" charset="-128"/>
              </a:rPr>
              <a:t>if you have, you are probably already familiar with</a:t>
            </a:r>
          </a:p>
          <a:p>
            <a:pPr algn="ctr"/>
            <a:r>
              <a:rPr lang="en-US" sz="3200" dirty="0" smtClean="0">
                <a:solidFill>
                  <a:srgbClr val="B82672"/>
                </a:solidFill>
                <a:ea typeface="ＭＳ Ｐゴシック" pitchFamily="34" charset="-128"/>
              </a:rPr>
              <a:t>PROC TRANSPOSE</a:t>
            </a:r>
          </a:p>
        </p:txBody>
      </p:sp>
      <p:sp>
        <p:nvSpPr>
          <p:cNvPr id="13" name="Rectangle 12"/>
          <p:cNvSpPr/>
          <p:nvPr/>
        </p:nvSpPr>
        <p:spPr>
          <a:xfrm>
            <a:off x="2211863" y="4235266"/>
            <a:ext cx="5177479" cy="461665"/>
          </a:xfrm>
          <a:prstGeom prst="rect">
            <a:avLst/>
          </a:prstGeom>
          <a:noFill/>
        </p:spPr>
        <p:txBody>
          <a:bodyPr wrap="square">
            <a:spAutoFit/>
          </a:bodyPr>
          <a:lstStyle/>
          <a:p>
            <a:pPr algn="ctr"/>
            <a:r>
              <a:rPr lang="en-US" sz="2400" dirty="0" smtClean="0">
                <a:solidFill>
                  <a:srgbClr val="B82672"/>
                </a:solidFill>
              </a:rPr>
              <a:t>Not difficult, but you need to know</a:t>
            </a:r>
          </a:p>
        </p:txBody>
      </p:sp>
      <p:sp>
        <p:nvSpPr>
          <p:cNvPr id="27" name="Rectangle 26"/>
          <p:cNvSpPr/>
          <p:nvPr/>
        </p:nvSpPr>
        <p:spPr>
          <a:xfrm>
            <a:off x="-8240" y="5692859"/>
            <a:ext cx="9144000" cy="461665"/>
          </a:xfrm>
          <a:prstGeom prst="rect">
            <a:avLst/>
          </a:prstGeom>
          <a:solidFill>
            <a:schemeClr val="bg1"/>
          </a:solidFill>
        </p:spPr>
        <p:txBody>
          <a:bodyPr wrap="square">
            <a:spAutoFit/>
          </a:bodyPr>
          <a:lstStyle/>
          <a:p>
            <a:pPr algn="ctr"/>
            <a:r>
              <a:rPr lang="en-US" sz="2400" dirty="0" smtClean="0">
                <a:solidFill>
                  <a:srgbClr val="FF0000"/>
                </a:solidFill>
              </a:rPr>
              <a:t>and that you have to specify a prefix</a:t>
            </a:r>
          </a:p>
        </p:txBody>
      </p:sp>
      <p:sp>
        <p:nvSpPr>
          <p:cNvPr id="9" name="Oval 8"/>
          <p:cNvSpPr/>
          <p:nvPr/>
        </p:nvSpPr>
        <p:spPr bwMode="auto">
          <a:xfrm>
            <a:off x="9810" y="5831625"/>
            <a:ext cx="49427" cy="45719"/>
          </a:xfrm>
          <a:prstGeom prst="ellipse">
            <a:avLst/>
          </a:prstGeom>
          <a:solidFill>
            <a:srgbClr val="FF000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smtClean="0">
              <a:ln>
                <a:noFill/>
              </a:ln>
              <a:solidFill>
                <a:srgbClr val="292929"/>
              </a:solidFill>
              <a:effectLst/>
              <a:latin typeface="Arial" charset="0"/>
            </a:endParaRPr>
          </a:p>
        </p:txBody>
      </p:sp>
      <p:sp>
        <p:nvSpPr>
          <p:cNvPr id="24" name="Curved Right Arrow 23"/>
          <p:cNvSpPr/>
          <p:nvPr/>
        </p:nvSpPr>
        <p:spPr bwMode="auto">
          <a:xfrm rot="10800000">
            <a:off x="4102443" y="2842053"/>
            <a:ext cx="4681154" cy="2550122"/>
          </a:xfrm>
          <a:prstGeom prst="curvedRightArrow">
            <a:avLst>
              <a:gd name="adj1" fmla="val 7388"/>
              <a:gd name="adj2" fmla="val 29418"/>
              <a:gd name="adj3" fmla="val 18317"/>
            </a:avLst>
          </a:prstGeom>
          <a:solidFill>
            <a:srgbClr val="FF000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smtClean="0">
              <a:ln>
                <a:noFill/>
              </a:ln>
              <a:solidFill>
                <a:srgbClr val="292929"/>
              </a:solidFill>
              <a:effectLst/>
              <a:latin typeface="Arial" charset="0"/>
            </a:endParaRPr>
          </a:p>
        </p:txBody>
      </p:sp>
      <p:sp>
        <p:nvSpPr>
          <p:cNvPr id="14" name="Rectangle 13"/>
          <p:cNvSpPr/>
          <p:nvPr/>
        </p:nvSpPr>
        <p:spPr>
          <a:xfrm>
            <a:off x="3142746" y="4930510"/>
            <a:ext cx="3387806" cy="461665"/>
          </a:xfrm>
          <a:prstGeom prst="rect">
            <a:avLst/>
          </a:prstGeom>
          <a:solidFill>
            <a:schemeClr val="bg1"/>
          </a:solidFill>
        </p:spPr>
        <p:txBody>
          <a:bodyPr wrap="square">
            <a:spAutoFit/>
          </a:bodyPr>
          <a:lstStyle/>
          <a:p>
            <a:pPr algn="ctr"/>
            <a:r>
              <a:rPr lang="en-US" sz="2400" dirty="0" smtClean="0">
                <a:solidFill>
                  <a:srgbClr val="FF0000"/>
                </a:solidFill>
              </a:rPr>
              <a:t>which are statements</a:t>
            </a:r>
          </a:p>
        </p:txBody>
      </p:sp>
      <p:sp>
        <p:nvSpPr>
          <p:cNvPr id="4" name="Rectangle 3"/>
          <p:cNvSpPr/>
          <p:nvPr/>
        </p:nvSpPr>
        <p:spPr>
          <a:xfrm>
            <a:off x="2446638" y="4614380"/>
            <a:ext cx="4843848" cy="461665"/>
          </a:xfrm>
          <a:prstGeom prst="rect">
            <a:avLst/>
          </a:prstGeom>
          <a:noFill/>
        </p:spPr>
        <p:txBody>
          <a:bodyPr wrap="square">
            <a:spAutoFit/>
          </a:bodyPr>
          <a:lstStyle/>
          <a:p>
            <a:pPr algn="ctr"/>
            <a:r>
              <a:rPr lang="en-US" sz="2400" dirty="0" smtClean="0">
                <a:solidFill>
                  <a:srgbClr val="FF0000"/>
                </a:solidFill>
              </a:rPr>
              <a:t>which are options</a:t>
            </a:r>
          </a:p>
        </p:txBody>
      </p:sp>
      <p:sp>
        <p:nvSpPr>
          <p:cNvPr id="25" name="Curved Right Arrow 24"/>
          <p:cNvSpPr/>
          <p:nvPr/>
        </p:nvSpPr>
        <p:spPr bwMode="auto">
          <a:xfrm rot="8964614">
            <a:off x="6847354" y="1071959"/>
            <a:ext cx="2099498" cy="4291394"/>
          </a:xfrm>
          <a:prstGeom prst="curvedRightArrow">
            <a:avLst>
              <a:gd name="adj1" fmla="val 7388"/>
              <a:gd name="adj2" fmla="val 29418"/>
              <a:gd name="adj3" fmla="val 18317"/>
            </a:avLst>
          </a:prstGeom>
          <a:solidFill>
            <a:srgbClr val="FF000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smtClean="0">
              <a:ln>
                <a:noFill/>
              </a:ln>
              <a:solidFill>
                <a:srgbClr val="292929"/>
              </a:solidFill>
              <a:effectLst/>
              <a:latin typeface="Arial" charset="0"/>
            </a:endParaRPr>
          </a:p>
        </p:txBody>
      </p:sp>
      <p:sp>
        <p:nvSpPr>
          <p:cNvPr id="15" name="Rectangle 14"/>
          <p:cNvSpPr/>
          <p:nvPr/>
        </p:nvSpPr>
        <p:spPr>
          <a:xfrm>
            <a:off x="840267" y="5293319"/>
            <a:ext cx="7661188" cy="461665"/>
          </a:xfrm>
          <a:prstGeom prst="rect">
            <a:avLst/>
          </a:prstGeom>
          <a:solidFill>
            <a:schemeClr val="bg1"/>
          </a:solidFill>
        </p:spPr>
        <p:txBody>
          <a:bodyPr wrap="square">
            <a:spAutoFit/>
          </a:bodyPr>
          <a:lstStyle/>
          <a:p>
            <a:pPr algn="ctr"/>
            <a:r>
              <a:rPr lang="en-US" sz="2400" dirty="0" smtClean="0">
                <a:solidFill>
                  <a:srgbClr val="FF0000"/>
                </a:solidFill>
              </a:rPr>
              <a:t>that you have to "drop" unwanted system variables</a:t>
            </a:r>
          </a:p>
        </p:txBody>
      </p:sp>
      <p:sp>
        <p:nvSpPr>
          <p:cNvPr id="26" name="Curved Right Arrow 25"/>
          <p:cNvSpPr/>
          <p:nvPr/>
        </p:nvSpPr>
        <p:spPr bwMode="auto">
          <a:xfrm rot="8964614">
            <a:off x="6208906" y="1446785"/>
            <a:ext cx="2099498" cy="4291394"/>
          </a:xfrm>
          <a:prstGeom prst="curvedRightArrow">
            <a:avLst>
              <a:gd name="adj1" fmla="val 7388"/>
              <a:gd name="adj2" fmla="val 29418"/>
              <a:gd name="adj3" fmla="val 18317"/>
            </a:avLst>
          </a:prstGeom>
          <a:solidFill>
            <a:srgbClr val="FF000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smtClean="0">
              <a:ln>
                <a:noFill/>
              </a:ln>
              <a:solidFill>
                <a:srgbClr val="292929"/>
              </a:solidFill>
              <a:effectLst/>
              <a:latin typeface="Arial" charset="0"/>
            </a:endParaRPr>
          </a:p>
        </p:txBody>
      </p:sp>
      <p:sp>
        <p:nvSpPr>
          <p:cNvPr id="21" name="Curved Right Arrow 20"/>
          <p:cNvSpPr/>
          <p:nvPr/>
        </p:nvSpPr>
        <p:spPr bwMode="auto">
          <a:xfrm rot="10800000">
            <a:off x="6233984" y="1754660"/>
            <a:ext cx="2261286" cy="3274705"/>
          </a:xfrm>
          <a:prstGeom prst="curvedRightArrow">
            <a:avLst>
              <a:gd name="adj1" fmla="val 14848"/>
              <a:gd name="adj2" fmla="val 28352"/>
              <a:gd name="adj3" fmla="val 18317"/>
            </a:avLst>
          </a:prstGeom>
          <a:solidFill>
            <a:srgbClr val="FF000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smtClean="0">
              <a:ln>
                <a:noFill/>
              </a:ln>
              <a:solidFill>
                <a:srgbClr val="292929"/>
              </a:solidFill>
              <a:effectLst/>
              <a:latin typeface="Arial" charset="0"/>
            </a:endParaRPr>
          </a:p>
        </p:txBody>
      </p:sp>
    </p:spTree>
    <p:extLst>
      <p:ext uri="{BB962C8B-B14F-4D97-AF65-F5344CB8AC3E}">
        <p14:creationId xmlns:p14="http://schemas.microsoft.com/office/powerpoint/2010/main" val="37219393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3" presetClass="emph" presetSubtype="2" fill="hold" nodeType="withEffect">
                                  <p:stCondLst>
                                    <p:cond delay="0"/>
                                  </p:stCondLst>
                                  <p:childTnLst>
                                    <p:animClr clrSpc="rgb" dir="cw">
                                      <p:cBhvr override="childStyle">
                                        <p:cTn id="14" dur="2000" fill="hold"/>
                                        <p:tgtEl>
                                          <p:spTgt spid="2">
                                            <p:txEl>
                                              <p:pRg st="1" end="1"/>
                                            </p:txEl>
                                          </p:spTgt>
                                        </p:tgtEl>
                                        <p:attrNameLst>
                                          <p:attrName>style.color</p:attrName>
                                        </p:attrNameLst>
                                      </p:cBhvr>
                                      <p:to>
                                        <a:srgbClr val="FF0000"/>
                                      </p:to>
                                    </p:animClr>
                                  </p:childTnLst>
                                </p:cTn>
                              </p:par>
                              <p:par>
                                <p:cTn id="15" presetID="3" presetClass="emph" presetSubtype="2" fill="hold" nodeType="withEffect">
                                  <p:stCondLst>
                                    <p:cond delay="0"/>
                                  </p:stCondLst>
                                  <p:childTnLst>
                                    <p:animClr clrSpc="rgb" dir="cw">
                                      <p:cBhvr override="childStyle">
                                        <p:cTn id="16" dur="2000" fill="hold"/>
                                        <p:tgtEl>
                                          <p:spTgt spid="2">
                                            <p:txEl>
                                              <p:pRg st="2" end="2"/>
                                            </p:txEl>
                                          </p:spTgt>
                                        </p:tgtEl>
                                        <p:attrNameLst>
                                          <p:attrName>style.color</p:attrName>
                                        </p:attrNameLst>
                                      </p:cBhvr>
                                      <p:to>
                                        <a:srgbClr val="FF0000"/>
                                      </p:to>
                                    </p:animClr>
                                  </p:childTnLst>
                                </p:cTn>
                              </p:par>
                              <p:par>
                                <p:cTn id="17" presetID="3" presetClass="emph" presetSubtype="2" fill="hold" nodeType="withEffect">
                                  <p:stCondLst>
                                    <p:cond delay="0"/>
                                  </p:stCondLst>
                                  <p:childTnLst>
                                    <p:animClr clrSpc="rgb" dir="cw">
                                      <p:cBhvr override="childStyle">
                                        <p:cTn id="18" dur="2000" fill="hold"/>
                                        <p:tgtEl>
                                          <p:spTgt spid="2">
                                            <p:txEl>
                                              <p:pRg st="3" end="3"/>
                                            </p:txEl>
                                          </p:spTgt>
                                        </p:tgtEl>
                                        <p:attrNameLst>
                                          <p:attrName>style.color</p:attrName>
                                        </p:attrNameLst>
                                      </p:cBhvr>
                                      <p:to>
                                        <a:srgbClr val="FF0000"/>
                                      </p:to>
                                    </p:animClr>
                                  </p:childTnLst>
                                </p:cTn>
                              </p:par>
                              <p:par>
                                <p:cTn id="19" presetID="10"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30" presetClass="emph" presetSubtype="0" fill="hold" grpId="1" nodeType="withEffect">
                                  <p:stCondLst>
                                    <p:cond delay="0"/>
                                  </p:stCondLst>
                                  <p:childTnLst>
                                    <p:animClr clrSpc="hsl" dir="cw">
                                      <p:cBhvr override="childStyle">
                                        <p:cTn id="28" dur="500" fill="hold"/>
                                        <p:tgtEl>
                                          <p:spTgt spid="4"/>
                                        </p:tgtEl>
                                        <p:attrNameLst>
                                          <p:attrName>style.color</p:attrName>
                                        </p:attrNameLst>
                                      </p:cBhvr>
                                      <p:by>
                                        <p:hsl h="0" s="12549" l="25098"/>
                                      </p:by>
                                    </p:animClr>
                                    <p:animClr clrSpc="hsl" dir="cw">
                                      <p:cBhvr>
                                        <p:cTn id="29" dur="500" fill="hold"/>
                                        <p:tgtEl>
                                          <p:spTgt spid="4"/>
                                        </p:tgtEl>
                                        <p:attrNameLst>
                                          <p:attrName>fillcolor</p:attrName>
                                        </p:attrNameLst>
                                      </p:cBhvr>
                                      <p:by>
                                        <p:hsl h="0" s="12549" l="25098"/>
                                      </p:by>
                                    </p:animClr>
                                    <p:animClr clrSpc="hsl" dir="cw">
                                      <p:cBhvr>
                                        <p:cTn id="30" dur="500" fill="hold"/>
                                        <p:tgtEl>
                                          <p:spTgt spid="4"/>
                                        </p:tgtEl>
                                        <p:attrNameLst>
                                          <p:attrName>stroke.color</p:attrName>
                                        </p:attrNameLst>
                                      </p:cBhvr>
                                      <p:by>
                                        <p:hsl h="0" s="12549" l="25098"/>
                                      </p:by>
                                    </p:animClr>
                                    <p:set>
                                      <p:cBhvr>
                                        <p:cTn id="31" dur="500" fill="hold"/>
                                        <p:tgtEl>
                                          <p:spTgt spid="4"/>
                                        </p:tgtEl>
                                        <p:attrNameLst>
                                          <p:attrName>fill.type</p:attrName>
                                        </p:attrNameLst>
                                      </p:cBhvr>
                                      <p:to>
                                        <p:strVal val="solid"/>
                                      </p:to>
                                    </p:set>
                                  </p:childTnLst>
                                </p:cTn>
                              </p:par>
                              <p:par>
                                <p:cTn id="32" presetID="3" presetClass="emph" presetSubtype="2" fill="hold" nodeType="withEffect">
                                  <p:stCondLst>
                                    <p:cond delay="0"/>
                                  </p:stCondLst>
                                  <p:childTnLst>
                                    <p:animClr clrSpc="rgb" dir="cw">
                                      <p:cBhvr override="childStyle">
                                        <p:cTn id="33" dur="2000" fill="hold"/>
                                        <p:tgtEl>
                                          <p:spTgt spid="2">
                                            <p:txEl>
                                              <p:pRg st="4" end="4"/>
                                            </p:txEl>
                                          </p:spTgt>
                                        </p:tgtEl>
                                        <p:attrNameLst>
                                          <p:attrName>style.color</p:attrName>
                                        </p:attrNameLst>
                                      </p:cBhvr>
                                      <p:to>
                                        <a:srgbClr val="FF0000"/>
                                      </p:to>
                                    </p:animClr>
                                  </p:childTnLst>
                                </p:cTn>
                              </p:par>
                              <p:par>
                                <p:cTn id="34" presetID="3" presetClass="emph" presetSubtype="2" fill="hold" nodeType="withEffect">
                                  <p:stCondLst>
                                    <p:cond delay="0"/>
                                  </p:stCondLst>
                                  <p:childTnLst>
                                    <p:animClr clrSpc="rgb" dir="cw">
                                      <p:cBhvr override="childStyle">
                                        <p:cTn id="35" dur="2000" fill="hold"/>
                                        <p:tgtEl>
                                          <p:spTgt spid="2">
                                            <p:txEl>
                                              <p:pRg st="5" end="5"/>
                                            </p:txEl>
                                          </p:spTgt>
                                        </p:tgtEl>
                                        <p:attrNameLst>
                                          <p:attrName>style.color</p:attrName>
                                        </p:attrNameLst>
                                      </p:cBhvr>
                                      <p:to>
                                        <a:srgbClr val="FF0000"/>
                                      </p:to>
                                    </p:animClr>
                                  </p:childTnLst>
                                </p:cTn>
                              </p:par>
                              <p:par>
                                <p:cTn id="36" presetID="3" presetClass="emph" presetSubtype="2" fill="hold" nodeType="withEffect">
                                  <p:stCondLst>
                                    <p:cond delay="0"/>
                                  </p:stCondLst>
                                  <p:childTnLst>
                                    <p:animClr clrSpc="rgb" dir="cw">
                                      <p:cBhvr override="childStyle">
                                        <p:cTn id="37" dur="2000" fill="hold"/>
                                        <p:tgtEl>
                                          <p:spTgt spid="2">
                                            <p:txEl>
                                              <p:pRg st="6" end="6"/>
                                            </p:txEl>
                                          </p:spTgt>
                                        </p:tgtEl>
                                        <p:attrNameLst>
                                          <p:attrName>style.color</p:attrName>
                                        </p:attrNameLst>
                                      </p:cBhvr>
                                      <p:to>
                                        <a:srgbClr val="FF0000"/>
                                      </p:to>
                                    </p:animClr>
                                  </p:childTnLst>
                                </p:cTn>
                              </p:par>
                              <p:par>
                                <p:cTn id="38" presetID="3" presetClass="emph" presetSubtype="2" fill="hold" nodeType="withEffect">
                                  <p:stCondLst>
                                    <p:cond delay="0"/>
                                  </p:stCondLst>
                                  <p:childTnLst>
                                    <p:animClr clrSpc="rgb" dir="cw">
                                      <p:cBhvr override="childStyle">
                                        <p:cTn id="39" dur="2000" fill="hold"/>
                                        <p:tgtEl>
                                          <p:spTgt spid="2">
                                            <p:txEl>
                                              <p:pRg st="1" end="1"/>
                                            </p:txEl>
                                          </p:spTgt>
                                        </p:tgtEl>
                                        <p:attrNameLst>
                                          <p:attrName>style.color</p:attrName>
                                        </p:attrNameLst>
                                      </p:cBhvr>
                                      <p:to>
                                        <a:srgbClr val="3333FF"/>
                                      </p:to>
                                    </p:animClr>
                                  </p:childTnLst>
                                </p:cTn>
                              </p:par>
                              <p:par>
                                <p:cTn id="40" presetID="3" presetClass="emph" presetSubtype="2" fill="hold" nodeType="withEffect">
                                  <p:stCondLst>
                                    <p:cond delay="0"/>
                                  </p:stCondLst>
                                  <p:childTnLst>
                                    <p:animClr clrSpc="rgb" dir="cw">
                                      <p:cBhvr override="childStyle">
                                        <p:cTn id="41" dur="2000" fill="hold"/>
                                        <p:tgtEl>
                                          <p:spTgt spid="2">
                                            <p:txEl>
                                              <p:pRg st="2" end="2"/>
                                            </p:txEl>
                                          </p:spTgt>
                                        </p:tgtEl>
                                        <p:attrNameLst>
                                          <p:attrName>style.color</p:attrName>
                                        </p:attrNameLst>
                                      </p:cBhvr>
                                      <p:to>
                                        <a:srgbClr val="3333FF"/>
                                      </p:to>
                                    </p:animClr>
                                  </p:childTnLst>
                                </p:cTn>
                              </p:par>
                              <p:par>
                                <p:cTn id="42" presetID="3" presetClass="emph" presetSubtype="2" fill="hold" nodeType="withEffect">
                                  <p:stCondLst>
                                    <p:cond delay="0"/>
                                  </p:stCondLst>
                                  <p:childTnLst>
                                    <p:animClr clrSpc="rgb" dir="cw">
                                      <p:cBhvr override="childStyle">
                                        <p:cTn id="43" dur="2000" fill="hold"/>
                                        <p:tgtEl>
                                          <p:spTgt spid="2">
                                            <p:txEl>
                                              <p:pRg st="3" end="3"/>
                                            </p:txEl>
                                          </p:spTgt>
                                        </p:tgtEl>
                                        <p:attrNameLst>
                                          <p:attrName>style.color</p:attrName>
                                        </p:attrNameLst>
                                      </p:cBhvr>
                                      <p:to>
                                        <a:srgbClr val="3333FF"/>
                                      </p:to>
                                    </p:animClr>
                                  </p:childTnLst>
                                </p:cTn>
                              </p:par>
                              <p:par>
                                <p:cTn id="44" presetID="10" presetClass="exit" presetSubtype="0" fill="hold" grpId="1" nodeType="withEffect">
                                  <p:stCondLst>
                                    <p:cond delay="0"/>
                                  </p:stCondLst>
                                  <p:childTnLst>
                                    <p:animEffect transition="out" filter="fade">
                                      <p:cBhvr>
                                        <p:cTn id="45" dur="500"/>
                                        <p:tgtEl>
                                          <p:spTgt spid="21"/>
                                        </p:tgtEl>
                                      </p:cBhvr>
                                    </p:animEffect>
                                    <p:set>
                                      <p:cBhvr>
                                        <p:cTn id="46" dur="1" fill="hold">
                                          <p:stCondLst>
                                            <p:cond delay="499"/>
                                          </p:stCondLst>
                                        </p:cTn>
                                        <p:tgtEl>
                                          <p:spTgt spid="21"/>
                                        </p:tgtEl>
                                        <p:attrNameLst>
                                          <p:attrName>style.visibility</p:attrName>
                                        </p:attrNameLst>
                                      </p:cBhvr>
                                      <p:to>
                                        <p:strVal val="hidden"/>
                                      </p:to>
                                    </p:set>
                                  </p:childTnLst>
                                </p:cTn>
                              </p:par>
                              <p:par>
                                <p:cTn id="47" presetID="10"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par>
                                <p:cTn id="55" presetID="30" presetClass="emph" presetSubtype="0" fill="hold" grpId="1" nodeType="withEffect">
                                  <p:stCondLst>
                                    <p:cond delay="0"/>
                                  </p:stCondLst>
                                  <p:childTnLst>
                                    <p:animClr clrSpc="hsl" dir="cw">
                                      <p:cBhvr override="childStyle">
                                        <p:cTn id="56" dur="500" fill="hold"/>
                                        <p:tgtEl>
                                          <p:spTgt spid="14"/>
                                        </p:tgtEl>
                                        <p:attrNameLst>
                                          <p:attrName>style.color</p:attrName>
                                        </p:attrNameLst>
                                      </p:cBhvr>
                                      <p:by>
                                        <p:hsl h="0" s="12549" l="25098"/>
                                      </p:by>
                                    </p:animClr>
                                    <p:animClr clrSpc="hsl" dir="cw">
                                      <p:cBhvr>
                                        <p:cTn id="57" dur="500" fill="hold"/>
                                        <p:tgtEl>
                                          <p:spTgt spid="14"/>
                                        </p:tgtEl>
                                        <p:attrNameLst>
                                          <p:attrName>fillcolor</p:attrName>
                                        </p:attrNameLst>
                                      </p:cBhvr>
                                      <p:by>
                                        <p:hsl h="0" s="12549" l="25098"/>
                                      </p:by>
                                    </p:animClr>
                                    <p:animClr clrSpc="hsl" dir="cw">
                                      <p:cBhvr>
                                        <p:cTn id="58" dur="500" fill="hold"/>
                                        <p:tgtEl>
                                          <p:spTgt spid="14"/>
                                        </p:tgtEl>
                                        <p:attrNameLst>
                                          <p:attrName>stroke.color</p:attrName>
                                        </p:attrNameLst>
                                      </p:cBhvr>
                                      <p:by>
                                        <p:hsl h="0" s="12549" l="25098"/>
                                      </p:by>
                                    </p:animClr>
                                    <p:set>
                                      <p:cBhvr>
                                        <p:cTn id="59" dur="500" fill="hold"/>
                                        <p:tgtEl>
                                          <p:spTgt spid="14"/>
                                        </p:tgtEl>
                                        <p:attrNameLst>
                                          <p:attrName>fill.type</p:attrName>
                                        </p:attrNameLst>
                                      </p:cBhvr>
                                      <p:to>
                                        <p:strVal val="solid"/>
                                      </p:to>
                                    </p:set>
                                  </p:childTnLst>
                                </p:cTn>
                              </p:par>
                              <p:par>
                                <p:cTn id="60" presetID="3" presetClass="emph" presetSubtype="2" fill="hold" nodeType="withEffect">
                                  <p:stCondLst>
                                    <p:cond delay="0"/>
                                  </p:stCondLst>
                                  <p:childTnLst>
                                    <p:animClr clrSpc="rgb" dir="cw">
                                      <p:cBhvr override="childStyle">
                                        <p:cTn id="61" dur="2000" fill="hold"/>
                                        <p:tgtEl>
                                          <p:spTgt spid="2">
                                            <p:txEl>
                                              <p:pRg st="4" end="4"/>
                                            </p:txEl>
                                          </p:spTgt>
                                        </p:tgtEl>
                                        <p:attrNameLst>
                                          <p:attrName>style.color</p:attrName>
                                        </p:attrNameLst>
                                      </p:cBhvr>
                                      <p:to>
                                        <a:srgbClr val="3333FF"/>
                                      </p:to>
                                    </p:animClr>
                                  </p:childTnLst>
                                </p:cTn>
                              </p:par>
                              <p:par>
                                <p:cTn id="62" presetID="3" presetClass="emph" presetSubtype="2" fill="hold" nodeType="withEffect">
                                  <p:stCondLst>
                                    <p:cond delay="0"/>
                                  </p:stCondLst>
                                  <p:childTnLst>
                                    <p:animClr clrSpc="rgb" dir="cw">
                                      <p:cBhvr override="childStyle">
                                        <p:cTn id="63" dur="2000" fill="hold"/>
                                        <p:tgtEl>
                                          <p:spTgt spid="2">
                                            <p:txEl>
                                              <p:pRg st="5" end="5"/>
                                            </p:txEl>
                                          </p:spTgt>
                                        </p:tgtEl>
                                        <p:attrNameLst>
                                          <p:attrName>style.color</p:attrName>
                                        </p:attrNameLst>
                                      </p:cBhvr>
                                      <p:to>
                                        <a:srgbClr val="3333FF"/>
                                      </p:to>
                                    </p:animClr>
                                  </p:childTnLst>
                                </p:cTn>
                              </p:par>
                              <p:par>
                                <p:cTn id="64" presetID="3" presetClass="emph" presetSubtype="2" fill="hold" nodeType="withEffect">
                                  <p:stCondLst>
                                    <p:cond delay="0"/>
                                  </p:stCondLst>
                                  <p:childTnLst>
                                    <p:animClr clrSpc="rgb" dir="cw">
                                      <p:cBhvr override="childStyle">
                                        <p:cTn id="65" dur="2000" fill="hold"/>
                                        <p:tgtEl>
                                          <p:spTgt spid="2">
                                            <p:txEl>
                                              <p:pRg st="6" end="6"/>
                                            </p:txEl>
                                          </p:spTgt>
                                        </p:tgtEl>
                                        <p:attrNameLst>
                                          <p:attrName>style.color</p:attrName>
                                        </p:attrNameLst>
                                      </p:cBhvr>
                                      <p:to>
                                        <a:srgbClr val="3333FF"/>
                                      </p:to>
                                    </p:animClr>
                                  </p:childTnLst>
                                </p:cTn>
                              </p:par>
                              <p:par>
                                <p:cTn id="66" presetID="3" presetClass="emph" presetSubtype="2" fill="hold" nodeType="withEffect">
                                  <p:stCondLst>
                                    <p:cond delay="0"/>
                                  </p:stCondLst>
                                  <p:childTnLst>
                                    <p:animClr clrSpc="rgb" dir="cw">
                                      <p:cBhvr override="childStyle">
                                        <p:cTn id="67" dur="2000" fill="hold"/>
                                        <p:tgtEl>
                                          <p:spTgt spid="2">
                                            <p:txEl>
                                              <p:pRg st="2" end="2"/>
                                            </p:txEl>
                                          </p:spTgt>
                                        </p:tgtEl>
                                        <p:attrNameLst>
                                          <p:attrName>style.color</p:attrName>
                                        </p:attrNameLst>
                                      </p:cBhvr>
                                      <p:to>
                                        <a:srgbClr val="FF0000"/>
                                      </p:to>
                                    </p:animClr>
                                  </p:childTnLst>
                                </p:cTn>
                              </p:par>
                              <p:par>
                                <p:cTn id="68" presetID="10" presetClass="exit" presetSubtype="0" fill="hold" grpId="1" nodeType="withEffect">
                                  <p:stCondLst>
                                    <p:cond delay="0"/>
                                  </p:stCondLst>
                                  <p:childTnLst>
                                    <p:animEffect transition="out" filter="fade">
                                      <p:cBhvr>
                                        <p:cTn id="69" dur="500"/>
                                        <p:tgtEl>
                                          <p:spTgt spid="24"/>
                                        </p:tgtEl>
                                      </p:cBhvr>
                                    </p:animEffect>
                                    <p:set>
                                      <p:cBhvr>
                                        <p:cTn id="70" dur="1" fill="hold">
                                          <p:stCondLst>
                                            <p:cond delay="499"/>
                                          </p:stCondLst>
                                        </p:cTn>
                                        <p:tgtEl>
                                          <p:spTgt spid="24"/>
                                        </p:tgtEl>
                                        <p:attrNameLst>
                                          <p:attrName>style.visibility</p:attrName>
                                        </p:attrNameLst>
                                      </p:cBhvr>
                                      <p:to>
                                        <p:strVal val="hidden"/>
                                      </p:to>
                                    </p:set>
                                  </p:childTnLst>
                                </p:cTn>
                              </p:par>
                              <p:par>
                                <p:cTn id="71" presetID="10" presetClass="entr" presetSubtype="0"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fade">
                                      <p:cBhvr>
                                        <p:cTn id="73" dur="500"/>
                                        <p:tgtEl>
                                          <p:spTgt spid="25"/>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fade">
                                      <p:cBhvr>
                                        <p:cTn id="78" dur="500"/>
                                        <p:tgtEl>
                                          <p:spTgt spid="27"/>
                                        </p:tgtEl>
                                      </p:cBhvr>
                                    </p:animEffect>
                                  </p:childTnLst>
                                </p:cTn>
                              </p:par>
                              <p:par>
                                <p:cTn id="79" presetID="30" presetClass="emph" presetSubtype="0" fill="hold" grpId="1" nodeType="withEffect">
                                  <p:stCondLst>
                                    <p:cond delay="0"/>
                                  </p:stCondLst>
                                  <p:childTnLst>
                                    <p:animClr clrSpc="hsl" dir="cw">
                                      <p:cBhvr override="childStyle">
                                        <p:cTn id="80" dur="500" fill="hold"/>
                                        <p:tgtEl>
                                          <p:spTgt spid="15"/>
                                        </p:tgtEl>
                                        <p:attrNameLst>
                                          <p:attrName>style.color</p:attrName>
                                        </p:attrNameLst>
                                      </p:cBhvr>
                                      <p:by>
                                        <p:hsl h="0" s="12549" l="25098"/>
                                      </p:by>
                                    </p:animClr>
                                    <p:animClr clrSpc="hsl" dir="cw">
                                      <p:cBhvr>
                                        <p:cTn id="81" dur="500" fill="hold"/>
                                        <p:tgtEl>
                                          <p:spTgt spid="15"/>
                                        </p:tgtEl>
                                        <p:attrNameLst>
                                          <p:attrName>fillcolor</p:attrName>
                                        </p:attrNameLst>
                                      </p:cBhvr>
                                      <p:by>
                                        <p:hsl h="0" s="12549" l="25098"/>
                                      </p:by>
                                    </p:animClr>
                                    <p:animClr clrSpc="hsl" dir="cw">
                                      <p:cBhvr>
                                        <p:cTn id="82" dur="500" fill="hold"/>
                                        <p:tgtEl>
                                          <p:spTgt spid="15"/>
                                        </p:tgtEl>
                                        <p:attrNameLst>
                                          <p:attrName>stroke.color</p:attrName>
                                        </p:attrNameLst>
                                      </p:cBhvr>
                                      <p:by>
                                        <p:hsl h="0" s="12549" l="25098"/>
                                      </p:by>
                                    </p:animClr>
                                    <p:set>
                                      <p:cBhvr>
                                        <p:cTn id="83" dur="500" fill="hold"/>
                                        <p:tgtEl>
                                          <p:spTgt spid="15"/>
                                        </p:tgtEl>
                                        <p:attrNameLst>
                                          <p:attrName>fill.type</p:attrName>
                                        </p:attrNameLst>
                                      </p:cBhvr>
                                      <p:to>
                                        <p:strVal val="solid"/>
                                      </p:to>
                                    </p:set>
                                  </p:childTnLst>
                                </p:cTn>
                              </p:par>
                              <p:par>
                                <p:cTn id="84" presetID="3" presetClass="emph" presetSubtype="2" fill="hold" nodeType="withEffect">
                                  <p:stCondLst>
                                    <p:cond delay="0"/>
                                  </p:stCondLst>
                                  <p:childTnLst>
                                    <p:animClr clrSpc="rgb" dir="cw">
                                      <p:cBhvr override="childStyle">
                                        <p:cTn id="85" dur="2000" fill="hold"/>
                                        <p:tgtEl>
                                          <p:spTgt spid="2">
                                            <p:txEl>
                                              <p:pRg st="2" end="2"/>
                                            </p:txEl>
                                          </p:spTgt>
                                        </p:tgtEl>
                                        <p:attrNameLst>
                                          <p:attrName>style.color</p:attrName>
                                        </p:attrNameLst>
                                      </p:cBhvr>
                                      <p:to>
                                        <a:srgbClr val="3333FF"/>
                                      </p:to>
                                    </p:animClr>
                                  </p:childTnLst>
                                </p:cTn>
                              </p:par>
                              <p:par>
                                <p:cTn id="86" presetID="3" presetClass="emph" presetSubtype="2" fill="hold" nodeType="withEffect">
                                  <p:stCondLst>
                                    <p:cond delay="0"/>
                                  </p:stCondLst>
                                  <p:childTnLst>
                                    <p:animClr clrSpc="rgb" dir="cw">
                                      <p:cBhvr override="childStyle">
                                        <p:cTn id="87" dur="2000" fill="hold"/>
                                        <p:tgtEl>
                                          <p:spTgt spid="2">
                                            <p:txEl>
                                              <p:pRg st="3" end="3"/>
                                            </p:txEl>
                                          </p:spTgt>
                                        </p:tgtEl>
                                        <p:attrNameLst>
                                          <p:attrName>style.color</p:attrName>
                                        </p:attrNameLst>
                                      </p:cBhvr>
                                      <p:to>
                                        <a:srgbClr val="FF0000"/>
                                      </p:to>
                                    </p:animClr>
                                  </p:childTnLst>
                                </p:cTn>
                              </p:par>
                              <p:par>
                                <p:cTn id="88" presetID="10" presetClass="exit" presetSubtype="0" fill="hold" grpId="1" nodeType="withEffect">
                                  <p:stCondLst>
                                    <p:cond delay="0"/>
                                  </p:stCondLst>
                                  <p:childTnLst>
                                    <p:animEffect transition="out" filter="fade">
                                      <p:cBhvr>
                                        <p:cTn id="89" dur="500"/>
                                        <p:tgtEl>
                                          <p:spTgt spid="25"/>
                                        </p:tgtEl>
                                      </p:cBhvr>
                                    </p:animEffect>
                                    <p:set>
                                      <p:cBhvr>
                                        <p:cTn id="90" dur="1" fill="hold">
                                          <p:stCondLst>
                                            <p:cond delay="499"/>
                                          </p:stCondLst>
                                        </p:cTn>
                                        <p:tgtEl>
                                          <p:spTgt spid="25"/>
                                        </p:tgtEl>
                                        <p:attrNameLst>
                                          <p:attrName>style.visibility</p:attrName>
                                        </p:attrNameLst>
                                      </p:cBhvr>
                                      <p:to>
                                        <p:strVal val="hidden"/>
                                      </p:to>
                                    </p:set>
                                  </p:childTnLst>
                                </p:cTn>
                              </p:par>
                              <p:par>
                                <p:cTn id="91" presetID="10" presetClass="entr" presetSubtype="0" fill="hold" grpId="0" nodeType="withEffect">
                                  <p:stCondLst>
                                    <p:cond delay="0"/>
                                  </p:stCondLst>
                                  <p:childTnLst>
                                    <p:set>
                                      <p:cBhvr>
                                        <p:cTn id="92" dur="1" fill="hold">
                                          <p:stCondLst>
                                            <p:cond delay="0"/>
                                          </p:stCondLst>
                                        </p:cTn>
                                        <p:tgtEl>
                                          <p:spTgt spid="26"/>
                                        </p:tgtEl>
                                        <p:attrNameLst>
                                          <p:attrName>style.visibility</p:attrName>
                                        </p:attrNameLst>
                                      </p:cBhvr>
                                      <p:to>
                                        <p:strVal val="visible"/>
                                      </p:to>
                                    </p:set>
                                    <p:animEffect transition="in" filter="fade">
                                      <p:cBhvr>
                                        <p:cTn id="9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7" grpId="0" animBg="1"/>
      <p:bldP spid="24" grpId="0" animBg="1"/>
      <p:bldP spid="24" grpId="1" animBg="1"/>
      <p:bldP spid="14" grpId="0" animBg="1"/>
      <p:bldP spid="14" grpId="1" animBg="1"/>
      <p:bldP spid="4" grpId="0"/>
      <p:bldP spid="4" grpId="1"/>
      <p:bldP spid="25" grpId="0" animBg="1"/>
      <p:bldP spid="25" grpId="1" animBg="1"/>
      <p:bldP spid="15" grpId="0" animBg="1"/>
      <p:bldP spid="15" grpId="1" animBg="1"/>
      <p:bldP spid="26" grpId="0" animBg="1"/>
      <p:bldP spid="21" grpId="0" animBg="1"/>
      <p:bldP spid="21"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7689" y="2097439"/>
            <a:ext cx="6932140" cy="1200329"/>
          </a:xfrm>
          <a:prstGeom prst="rect">
            <a:avLst/>
          </a:prstGeom>
          <a:ln w="38100">
            <a:solidFill>
              <a:srgbClr val="022FEC"/>
            </a:solidFill>
          </a:ln>
        </p:spPr>
        <p:txBody>
          <a:bodyPr wrap="square">
            <a:spAutoFit/>
          </a:bodyPr>
          <a:lstStyle/>
          <a:p>
            <a:pPr>
              <a:tabLst>
                <a:tab pos="1878013" algn="l"/>
                <a:tab pos="4040188" algn="l"/>
              </a:tabLst>
            </a:pPr>
            <a:r>
              <a:rPr lang="en-CA" sz="2400" dirty="0" smtClean="0">
                <a:solidFill>
                  <a:srgbClr val="3333FF"/>
                </a:solidFill>
              </a:rPr>
              <a:t>%transpose(	data=have,	out=want,</a:t>
            </a:r>
            <a:endParaRPr lang="en-CA" sz="2400" dirty="0">
              <a:solidFill>
                <a:srgbClr val="3333FF"/>
              </a:solidFill>
            </a:endParaRPr>
          </a:p>
          <a:p>
            <a:pPr>
              <a:tabLst>
                <a:tab pos="1878013" algn="l"/>
                <a:tab pos="4040188" algn="l"/>
              </a:tabLst>
            </a:pPr>
            <a:r>
              <a:rPr lang="en-CA" sz="2400" dirty="0" smtClean="0">
                <a:solidFill>
                  <a:srgbClr val="3333FF"/>
                </a:solidFill>
              </a:rPr>
              <a:t>      </a:t>
            </a:r>
            <a:r>
              <a:rPr lang="en-CA" sz="2400" dirty="0">
                <a:solidFill>
                  <a:srgbClr val="3333FF"/>
                </a:solidFill>
              </a:rPr>
              <a:t>	</a:t>
            </a:r>
            <a:r>
              <a:rPr lang="en-CA" sz="2400" dirty="0" smtClean="0">
                <a:solidFill>
                  <a:srgbClr val="3333FF"/>
                </a:solidFill>
              </a:rPr>
              <a:t>by=idnum,	var=var1,</a:t>
            </a:r>
            <a:endParaRPr lang="en-CA" sz="2400" dirty="0">
              <a:solidFill>
                <a:srgbClr val="3333FF"/>
              </a:solidFill>
            </a:endParaRPr>
          </a:p>
          <a:p>
            <a:pPr>
              <a:tabLst>
                <a:tab pos="1878013" algn="l"/>
                <a:tab pos="4040188" algn="l"/>
              </a:tabLst>
            </a:pPr>
            <a:r>
              <a:rPr lang="en-CA" sz="2400" dirty="0">
                <a:solidFill>
                  <a:srgbClr val="3333FF"/>
                </a:solidFill>
              </a:rPr>
              <a:t> 	</a:t>
            </a:r>
            <a:r>
              <a:rPr lang="en-CA" sz="2400" dirty="0" smtClean="0">
                <a:solidFill>
                  <a:srgbClr val="3333FF"/>
                </a:solidFill>
              </a:rPr>
              <a:t>id=date,            delimiter=_)</a:t>
            </a:r>
            <a:endParaRPr lang="en-CA" sz="2400" dirty="0">
              <a:solidFill>
                <a:srgbClr val="3333FF"/>
              </a:solidFill>
            </a:endParaRPr>
          </a:p>
        </p:txBody>
      </p:sp>
      <p:sp>
        <p:nvSpPr>
          <p:cNvPr id="7" name="Title 3"/>
          <p:cNvSpPr txBox="1">
            <a:spLocks/>
          </p:cNvSpPr>
          <p:nvPr/>
        </p:nvSpPr>
        <p:spPr>
          <a:xfrm>
            <a:off x="-8241" y="226506"/>
            <a:ext cx="9144000" cy="910310"/>
          </a:xfrm>
          <a:prstGeom prst="rect">
            <a:avLst/>
          </a:prstGeom>
        </p:spPr>
        <p:txBody>
          <a:bodyPr/>
          <a:lst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a:lstStyle>
          <a:p>
            <a:pPr algn="ctr"/>
            <a:r>
              <a:rPr lang="en-US" sz="3200" dirty="0" smtClean="0">
                <a:solidFill>
                  <a:srgbClr val="B82672"/>
                </a:solidFill>
                <a:ea typeface="ＭＳ Ｐゴシック" pitchFamily="34" charset="-128"/>
              </a:rPr>
              <a:t>would you be interested in knowing how to</a:t>
            </a:r>
          </a:p>
          <a:p>
            <a:pPr algn="ctr"/>
            <a:r>
              <a:rPr lang="en-US" sz="3200" dirty="0" smtClean="0">
                <a:solidFill>
                  <a:srgbClr val="B82672"/>
                </a:solidFill>
                <a:ea typeface="ＭＳ Ｐゴシック" pitchFamily="34" charset="-128"/>
              </a:rPr>
              <a:t> obtain the same result with the following code?</a:t>
            </a:r>
          </a:p>
        </p:txBody>
      </p:sp>
      <p:sp>
        <p:nvSpPr>
          <p:cNvPr id="6" name="Title 3"/>
          <p:cNvSpPr txBox="1">
            <a:spLocks/>
          </p:cNvSpPr>
          <p:nvPr/>
        </p:nvSpPr>
        <p:spPr>
          <a:xfrm>
            <a:off x="61779" y="5420558"/>
            <a:ext cx="9073980" cy="389658"/>
          </a:xfrm>
          <a:prstGeom prst="rect">
            <a:avLst/>
          </a:prstGeom>
        </p:spPr>
        <p:txBody>
          <a:bodyPr/>
          <a:lst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a:lstStyle>
          <a:p>
            <a:pPr algn="ctr"/>
            <a:r>
              <a:rPr lang="en-US" sz="2400" dirty="0" smtClean="0">
                <a:solidFill>
                  <a:srgbClr val="FF0000"/>
                </a:solidFill>
                <a:latin typeface="+mn-lt"/>
                <a:ea typeface="ＭＳ Ｐゴシック" pitchFamily="34" charset="-128"/>
              </a:rPr>
              <a:t>runs 10 times faster than PROC TRANSPOSE</a:t>
            </a:r>
          </a:p>
        </p:txBody>
      </p:sp>
      <p:sp>
        <p:nvSpPr>
          <p:cNvPr id="5" name="Rectangle 4"/>
          <p:cNvSpPr/>
          <p:nvPr/>
        </p:nvSpPr>
        <p:spPr>
          <a:xfrm>
            <a:off x="1383957" y="1548542"/>
            <a:ext cx="4485502" cy="461665"/>
          </a:xfrm>
          <a:prstGeom prst="rect">
            <a:avLst/>
          </a:prstGeom>
          <a:solidFill>
            <a:schemeClr val="bg1"/>
          </a:solidFill>
        </p:spPr>
        <p:txBody>
          <a:bodyPr wrap="square">
            <a:spAutoFit/>
          </a:bodyPr>
          <a:lstStyle/>
          <a:p>
            <a:pPr algn="ctr"/>
            <a:r>
              <a:rPr lang="en-US" sz="2400" dirty="0" smtClean="0">
                <a:solidFill>
                  <a:srgbClr val="FF0000"/>
                </a:solidFill>
              </a:rPr>
              <a:t>No system variables to drop</a:t>
            </a:r>
          </a:p>
        </p:txBody>
      </p:sp>
      <p:cxnSp>
        <p:nvCxnSpPr>
          <p:cNvPr id="8" name="Straight Arrow Connector 7"/>
          <p:cNvCxnSpPr/>
          <p:nvPr/>
        </p:nvCxnSpPr>
        <p:spPr bwMode="auto">
          <a:xfrm>
            <a:off x="5671751" y="1779374"/>
            <a:ext cx="1025611" cy="523201"/>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9" name="Rectangle 8"/>
          <p:cNvSpPr/>
          <p:nvPr/>
        </p:nvSpPr>
        <p:spPr>
          <a:xfrm>
            <a:off x="395418" y="3436130"/>
            <a:ext cx="8316106" cy="461665"/>
          </a:xfrm>
          <a:prstGeom prst="rect">
            <a:avLst/>
          </a:prstGeom>
          <a:solidFill>
            <a:schemeClr val="bg1"/>
          </a:solidFill>
        </p:spPr>
        <p:txBody>
          <a:bodyPr wrap="square">
            <a:spAutoFit/>
          </a:bodyPr>
          <a:lstStyle/>
          <a:p>
            <a:pPr algn="ctr"/>
            <a:r>
              <a:rPr lang="en-US" sz="2400" dirty="0" smtClean="0">
                <a:solidFill>
                  <a:srgbClr val="FF0000"/>
                </a:solidFill>
              </a:rPr>
              <a:t>No need for a prefix (var names automatically included)</a:t>
            </a:r>
          </a:p>
        </p:txBody>
      </p:sp>
      <p:sp>
        <p:nvSpPr>
          <p:cNvPr id="12" name="Rectangle 11"/>
          <p:cNvSpPr/>
          <p:nvPr/>
        </p:nvSpPr>
        <p:spPr>
          <a:xfrm>
            <a:off x="308919" y="3971937"/>
            <a:ext cx="8489091" cy="830997"/>
          </a:xfrm>
          <a:prstGeom prst="rect">
            <a:avLst/>
          </a:prstGeom>
          <a:solidFill>
            <a:schemeClr val="bg1"/>
          </a:solidFill>
        </p:spPr>
        <p:txBody>
          <a:bodyPr wrap="square">
            <a:spAutoFit/>
          </a:bodyPr>
          <a:lstStyle/>
          <a:p>
            <a:pPr algn="ctr"/>
            <a:r>
              <a:rPr lang="en-US" sz="2400" dirty="0" smtClean="0">
                <a:solidFill>
                  <a:srgbClr val="FF0000"/>
                </a:solidFill>
              </a:rPr>
              <a:t>No need to differentiate between options and statements</a:t>
            </a:r>
          </a:p>
          <a:p>
            <a:pPr algn="ctr"/>
            <a:r>
              <a:rPr lang="en-US" sz="2400" dirty="0" smtClean="0">
                <a:solidFill>
                  <a:srgbClr val="FF0000"/>
                </a:solidFill>
              </a:rPr>
              <a:t>as they are all of the form: </a:t>
            </a:r>
            <a:r>
              <a:rPr lang="en-US" sz="2400" dirty="0" smtClean="0">
                <a:solidFill>
                  <a:srgbClr val="3333FF"/>
                </a:solidFill>
              </a:rPr>
              <a:t>parameter=value,</a:t>
            </a:r>
          </a:p>
        </p:txBody>
      </p:sp>
      <p:sp>
        <p:nvSpPr>
          <p:cNvPr id="11" name="Oval 10"/>
          <p:cNvSpPr/>
          <p:nvPr/>
        </p:nvSpPr>
        <p:spPr bwMode="auto">
          <a:xfrm>
            <a:off x="12352" y="5550719"/>
            <a:ext cx="49427" cy="45719"/>
          </a:xfrm>
          <a:prstGeom prst="ellipse">
            <a:avLst/>
          </a:prstGeom>
          <a:solidFill>
            <a:srgbClr val="FF000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smtClean="0">
              <a:ln>
                <a:noFill/>
              </a:ln>
              <a:solidFill>
                <a:srgbClr val="292929"/>
              </a:solidFill>
              <a:effectLst/>
              <a:latin typeface="Arial" charset="0"/>
            </a:endParaRPr>
          </a:p>
        </p:txBody>
      </p:sp>
      <p:sp>
        <p:nvSpPr>
          <p:cNvPr id="10" name="Title 3"/>
          <p:cNvSpPr txBox="1">
            <a:spLocks/>
          </p:cNvSpPr>
          <p:nvPr/>
        </p:nvSpPr>
        <p:spPr>
          <a:xfrm>
            <a:off x="-16482" y="1145040"/>
            <a:ext cx="9144000" cy="399557"/>
          </a:xfrm>
          <a:prstGeom prst="rect">
            <a:avLst/>
          </a:prstGeom>
        </p:spPr>
        <p:txBody>
          <a:bodyPr/>
          <a:lst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a:lstStyle>
          <a:p>
            <a:pPr algn="ctr"/>
            <a:r>
              <a:rPr lang="en-US" sz="3200" dirty="0" smtClean="0">
                <a:solidFill>
                  <a:srgbClr val="0070C0"/>
                </a:solidFill>
                <a:ea typeface="ＭＳ Ｐゴシック" pitchFamily="34" charset="-128"/>
              </a:rPr>
              <a:t>it may look like the PROC TRANSPOSE code, but:</a:t>
            </a:r>
          </a:p>
        </p:txBody>
      </p:sp>
      <p:sp>
        <p:nvSpPr>
          <p:cNvPr id="13" name="Minus 12"/>
          <p:cNvSpPr/>
          <p:nvPr/>
        </p:nvSpPr>
        <p:spPr bwMode="auto">
          <a:xfrm>
            <a:off x="1804029" y="5684107"/>
            <a:ext cx="2687649" cy="189960"/>
          </a:xfrm>
          <a:prstGeom prst="mathMinus">
            <a:avLst/>
          </a:prstGeom>
          <a:solidFill>
            <a:srgbClr val="3333FF"/>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CA" sz="1400" b="0" i="0" u="none" strike="noStrike" cap="none" normalizeH="0" baseline="0" smtClean="0">
              <a:ln>
                <a:noFill/>
              </a:ln>
              <a:solidFill>
                <a:srgbClr val="292929"/>
              </a:solidFill>
              <a:effectLst/>
              <a:latin typeface="Arial" charset="0"/>
            </a:endParaRPr>
          </a:p>
        </p:txBody>
      </p:sp>
      <p:sp>
        <p:nvSpPr>
          <p:cNvPr id="14" name="Title 3"/>
          <p:cNvSpPr txBox="1">
            <a:spLocks/>
          </p:cNvSpPr>
          <p:nvPr/>
        </p:nvSpPr>
        <p:spPr>
          <a:xfrm>
            <a:off x="41182" y="4906300"/>
            <a:ext cx="9073980" cy="357669"/>
          </a:xfrm>
          <a:prstGeom prst="rect">
            <a:avLst/>
          </a:prstGeom>
        </p:spPr>
        <p:txBody>
          <a:bodyPr/>
          <a:lst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a:lstStyle>
          <a:p>
            <a:pPr algn="ctr"/>
            <a:r>
              <a:rPr lang="en-US" sz="2400" dirty="0" smtClean="0">
                <a:solidFill>
                  <a:srgbClr val="FF0000"/>
                </a:solidFill>
                <a:latin typeface="+mn-lt"/>
                <a:ea typeface="ＭＳ Ｐゴシック" pitchFamily="34" charset="-128"/>
              </a:rPr>
              <a:t>easier to code (less to type)</a:t>
            </a:r>
          </a:p>
        </p:txBody>
      </p:sp>
    </p:spTree>
    <p:extLst>
      <p:ext uri="{BB962C8B-B14F-4D97-AF65-F5344CB8AC3E}">
        <p14:creationId xmlns:p14="http://schemas.microsoft.com/office/powerpoint/2010/main" val="41781168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30" presetClass="emph" presetSubtype="0" fill="hold" grpId="1" nodeType="withEffect">
                                  <p:stCondLst>
                                    <p:cond delay="0"/>
                                  </p:stCondLst>
                                  <p:childTnLst>
                                    <p:animClr clrSpc="hsl" dir="cw">
                                      <p:cBhvr override="childStyle">
                                        <p:cTn id="22" dur="500" fill="hold"/>
                                        <p:tgtEl>
                                          <p:spTgt spid="5"/>
                                        </p:tgtEl>
                                        <p:attrNameLst>
                                          <p:attrName>style.color</p:attrName>
                                        </p:attrNameLst>
                                      </p:cBhvr>
                                      <p:by>
                                        <p:hsl h="0" s="12549" l="25098"/>
                                      </p:by>
                                    </p:animClr>
                                    <p:animClr clrSpc="hsl" dir="cw">
                                      <p:cBhvr>
                                        <p:cTn id="23" dur="500" fill="hold"/>
                                        <p:tgtEl>
                                          <p:spTgt spid="5"/>
                                        </p:tgtEl>
                                        <p:attrNameLst>
                                          <p:attrName>fillcolor</p:attrName>
                                        </p:attrNameLst>
                                      </p:cBhvr>
                                      <p:by>
                                        <p:hsl h="0" s="12549" l="25098"/>
                                      </p:by>
                                    </p:animClr>
                                    <p:animClr clrSpc="hsl" dir="cw">
                                      <p:cBhvr>
                                        <p:cTn id="24" dur="500" fill="hold"/>
                                        <p:tgtEl>
                                          <p:spTgt spid="5"/>
                                        </p:tgtEl>
                                        <p:attrNameLst>
                                          <p:attrName>stroke.color</p:attrName>
                                        </p:attrNameLst>
                                      </p:cBhvr>
                                      <p:by>
                                        <p:hsl h="0" s="12549" l="25098"/>
                                      </p:by>
                                    </p:animClr>
                                    <p:set>
                                      <p:cBhvr>
                                        <p:cTn id="25" dur="500" fill="hold"/>
                                        <p:tgtEl>
                                          <p:spTgt spid="5"/>
                                        </p:tgtEl>
                                        <p:attrNameLst>
                                          <p:attrName>fill.type</p:attrName>
                                        </p:attrNameLst>
                                      </p:cBhvr>
                                      <p:to>
                                        <p:strVal val="solid"/>
                                      </p:to>
                                    </p:set>
                                  </p:childTnLst>
                                </p:cTn>
                              </p:par>
                              <p:par>
                                <p:cTn id="26" presetID="30" presetClass="emph" presetSubtype="0" fill="hold" nodeType="withEffect">
                                  <p:stCondLst>
                                    <p:cond delay="0"/>
                                  </p:stCondLst>
                                  <p:childTnLst>
                                    <p:animClr clrSpc="hsl" dir="cw">
                                      <p:cBhvr override="childStyle">
                                        <p:cTn id="27" dur="500" fill="hold"/>
                                        <p:tgtEl>
                                          <p:spTgt spid="8"/>
                                        </p:tgtEl>
                                        <p:attrNameLst>
                                          <p:attrName>style.color</p:attrName>
                                        </p:attrNameLst>
                                      </p:cBhvr>
                                      <p:by>
                                        <p:hsl h="0" s="12549" l="25098"/>
                                      </p:by>
                                    </p:animClr>
                                    <p:animClr clrSpc="hsl" dir="cw">
                                      <p:cBhvr>
                                        <p:cTn id="28" dur="500" fill="hold"/>
                                        <p:tgtEl>
                                          <p:spTgt spid="8"/>
                                        </p:tgtEl>
                                        <p:attrNameLst>
                                          <p:attrName>fillcolor</p:attrName>
                                        </p:attrNameLst>
                                      </p:cBhvr>
                                      <p:by>
                                        <p:hsl h="0" s="12549" l="25098"/>
                                      </p:by>
                                    </p:animClr>
                                    <p:animClr clrSpc="hsl" dir="cw">
                                      <p:cBhvr>
                                        <p:cTn id="29" dur="500" fill="hold"/>
                                        <p:tgtEl>
                                          <p:spTgt spid="8"/>
                                        </p:tgtEl>
                                        <p:attrNameLst>
                                          <p:attrName>stroke.color</p:attrName>
                                        </p:attrNameLst>
                                      </p:cBhvr>
                                      <p:by>
                                        <p:hsl h="0" s="12549" l="25098"/>
                                      </p:by>
                                    </p:animClr>
                                    <p:set>
                                      <p:cBhvr>
                                        <p:cTn id="30" dur="500" fill="hold"/>
                                        <p:tgtEl>
                                          <p:spTgt spid="8"/>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30" presetClass="emph" presetSubtype="0" fill="hold" grpId="1" nodeType="withEffect">
                                  <p:stCondLst>
                                    <p:cond delay="0"/>
                                  </p:stCondLst>
                                  <p:childTnLst>
                                    <p:animClr clrSpc="hsl" dir="cw">
                                      <p:cBhvr override="childStyle">
                                        <p:cTn id="37" dur="500" fill="hold"/>
                                        <p:tgtEl>
                                          <p:spTgt spid="9"/>
                                        </p:tgtEl>
                                        <p:attrNameLst>
                                          <p:attrName>style.color</p:attrName>
                                        </p:attrNameLst>
                                      </p:cBhvr>
                                      <p:by>
                                        <p:hsl h="0" s="12549" l="25098"/>
                                      </p:by>
                                    </p:animClr>
                                    <p:animClr clrSpc="hsl" dir="cw">
                                      <p:cBhvr>
                                        <p:cTn id="38" dur="500" fill="hold"/>
                                        <p:tgtEl>
                                          <p:spTgt spid="9"/>
                                        </p:tgtEl>
                                        <p:attrNameLst>
                                          <p:attrName>fillcolor</p:attrName>
                                        </p:attrNameLst>
                                      </p:cBhvr>
                                      <p:by>
                                        <p:hsl h="0" s="12549" l="25098"/>
                                      </p:by>
                                    </p:animClr>
                                    <p:animClr clrSpc="hsl" dir="cw">
                                      <p:cBhvr>
                                        <p:cTn id="39" dur="500" fill="hold"/>
                                        <p:tgtEl>
                                          <p:spTgt spid="9"/>
                                        </p:tgtEl>
                                        <p:attrNameLst>
                                          <p:attrName>stroke.color</p:attrName>
                                        </p:attrNameLst>
                                      </p:cBhvr>
                                      <p:by>
                                        <p:hsl h="0" s="12549" l="25098"/>
                                      </p:by>
                                    </p:animClr>
                                    <p:set>
                                      <p:cBhvr>
                                        <p:cTn id="40" dur="500" fill="hold"/>
                                        <p:tgtEl>
                                          <p:spTgt spid="9"/>
                                        </p:tgtEl>
                                        <p:attrNameLst>
                                          <p:attrName>fill.type</p:attrName>
                                        </p:attrNameLst>
                                      </p:cBhvr>
                                      <p:to>
                                        <p:strVal val="solid"/>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par>
                                <p:cTn id="46" presetID="30" presetClass="emph" presetSubtype="0" fill="hold" grpId="1" nodeType="withEffect">
                                  <p:stCondLst>
                                    <p:cond delay="0"/>
                                  </p:stCondLst>
                                  <p:childTnLst>
                                    <p:animClr clrSpc="hsl" dir="cw">
                                      <p:cBhvr override="childStyle">
                                        <p:cTn id="47" dur="500" fill="hold"/>
                                        <p:tgtEl>
                                          <p:spTgt spid="12"/>
                                        </p:tgtEl>
                                        <p:attrNameLst>
                                          <p:attrName>style.color</p:attrName>
                                        </p:attrNameLst>
                                      </p:cBhvr>
                                      <p:by>
                                        <p:hsl h="0" s="12549" l="25098"/>
                                      </p:by>
                                    </p:animClr>
                                    <p:animClr clrSpc="hsl" dir="cw">
                                      <p:cBhvr>
                                        <p:cTn id="48" dur="500" fill="hold"/>
                                        <p:tgtEl>
                                          <p:spTgt spid="12"/>
                                        </p:tgtEl>
                                        <p:attrNameLst>
                                          <p:attrName>fillcolor</p:attrName>
                                        </p:attrNameLst>
                                      </p:cBhvr>
                                      <p:by>
                                        <p:hsl h="0" s="12549" l="25098"/>
                                      </p:by>
                                    </p:animClr>
                                    <p:animClr clrSpc="hsl" dir="cw">
                                      <p:cBhvr>
                                        <p:cTn id="49" dur="500" fill="hold"/>
                                        <p:tgtEl>
                                          <p:spTgt spid="12"/>
                                        </p:tgtEl>
                                        <p:attrNameLst>
                                          <p:attrName>stroke.color</p:attrName>
                                        </p:attrNameLst>
                                      </p:cBhvr>
                                      <p:by>
                                        <p:hsl h="0" s="12549" l="25098"/>
                                      </p:by>
                                    </p:animClr>
                                    <p:set>
                                      <p:cBhvr>
                                        <p:cTn id="50" dur="500" fill="hold"/>
                                        <p:tgtEl>
                                          <p:spTgt spid="12"/>
                                        </p:tgtEl>
                                        <p:attrNameLst>
                                          <p:attrName>fill.type</p:attrName>
                                        </p:attrNameLst>
                                      </p:cBhvr>
                                      <p:to>
                                        <p:strVal val="solid"/>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fade">
                                      <p:cBhvr>
                                        <p:cTn id="55" dur="500"/>
                                        <p:tgtEl>
                                          <p:spTgt spid="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par>
                                <p:cTn id="59" presetID="30" presetClass="emph" presetSubtype="0" fill="hold" grpId="1" nodeType="withEffect">
                                  <p:stCondLst>
                                    <p:cond delay="0"/>
                                  </p:stCondLst>
                                  <p:childTnLst>
                                    <p:animClr clrSpc="hsl" dir="cw">
                                      <p:cBhvr override="childStyle">
                                        <p:cTn id="60" dur="500" fill="hold"/>
                                        <p:tgtEl>
                                          <p:spTgt spid="14"/>
                                        </p:tgtEl>
                                        <p:attrNameLst>
                                          <p:attrName>style.color</p:attrName>
                                        </p:attrNameLst>
                                      </p:cBhvr>
                                      <p:by>
                                        <p:hsl h="0" s="12549" l="25098"/>
                                      </p:by>
                                    </p:animClr>
                                    <p:animClr clrSpc="hsl" dir="cw">
                                      <p:cBhvr>
                                        <p:cTn id="61" dur="500" fill="hold"/>
                                        <p:tgtEl>
                                          <p:spTgt spid="14"/>
                                        </p:tgtEl>
                                        <p:attrNameLst>
                                          <p:attrName>fillcolor</p:attrName>
                                        </p:attrNameLst>
                                      </p:cBhvr>
                                      <p:by>
                                        <p:hsl h="0" s="12549" l="25098"/>
                                      </p:by>
                                    </p:animClr>
                                    <p:animClr clrSpc="hsl" dir="cw">
                                      <p:cBhvr>
                                        <p:cTn id="62" dur="500" fill="hold"/>
                                        <p:tgtEl>
                                          <p:spTgt spid="14"/>
                                        </p:tgtEl>
                                        <p:attrNameLst>
                                          <p:attrName>stroke.color</p:attrName>
                                        </p:attrNameLst>
                                      </p:cBhvr>
                                      <p:by>
                                        <p:hsl h="0" s="12549" l="25098"/>
                                      </p:by>
                                    </p:animClr>
                                    <p:set>
                                      <p:cBhvr>
                                        <p:cTn id="63" dur="500" fill="hold"/>
                                        <p:tgtEl>
                                          <p:spTgt spid="1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animBg="1"/>
      <p:bldP spid="5" grpId="1" animBg="1"/>
      <p:bldP spid="9" grpId="0" animBg="1"/>
      <p:bldP spid="9" grpId="1" animBg="1"/>
      <p:bldP spid="12" grpId="0" animBg="1"/>
      <p:bldP spid="12" grpId="1" animBg="1"/>
      <p:bldP spid="10" grpId="0"/>
      <p:bldP spid="13" grpId="0" animBg="1"/>
      <p:bldP spid="14" grpId="0"/>
      <p:bldP spid="14"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0" y="182892"/>
            <a:ext cx="9144000" cy="909736"/>
          </a:xfrm>
          <a:prstGeom prst="rect">
            <a:avLst/>
          </a:prstGeom>
        </p:spPr>
        <p:txBody>
          <a:bodyPr/>
          <a:lst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a:lstStyle>
          <a:p>
            <a:pPr algn="ctr"/>
            <a:r>
              <a:rPr lang="en-US" sz="3200" dirty="0" smtClean="0">
                <a:solidFill>
                  <a:srgbClr val="B82672"/>
                </a:solidFill>
                <a:ea typeface="ＭＳ Ｐゴシック" pitchFamily="34" charset="-128"/>
              </a:rPr>
              <a:t>if you needed to flip a more complex</a:t>
            </a:r>
          </a:p>
          <a:p>
            <a:pPr algn="ctr"/>
            <a:r>
              <a:rPr lang="en-US" sz="3200" dirty="0" smtClean="0">
                <a:solidFill>
                  <a:srgbClr val="B82672"/>
                </a:solidFill>
                <a:ea typeface="ＭＳ Ｐゴシック" pitchFamily="34" charset="-128"/>
              </a:rPr>
              <a:t>SAS dataset from being tall to being wide</a:t>
            </a:r>
            <a:endParaRPr lang="en-US" sz="2400" dirty="0" smtClean="0">
              <a:solidFill>
                <a:srgbClr val="B82672"/>
              </a:solidFill>
              <a:ea typeface="ＭＳ Ｐゴシック" pitchFamily="34" charset="-128"/>
            </a:endParaRPr>
          </a:p>
        </p:txBody>
      </p:sp>
      <p:sp>
        <p:nvSpPr>
          <p:cNvPr id="20" name="Title 3"/>
          <p:cNvSpPr txBox="1">
            <a:spLocks/>
          </p:cNvSpPr>
          <p:nvPr/>
        </p:nvSpPr>
        <p:spPr>
          <a:xfrm>
            <a:off x="4116" y="1006129"/>
            <a:ext cx="9139884" cy="554383"/>
          </a:xfrm>
          <a:prstGeom prst="rect">
            <a:avLst/>
          </a:prstGeom>
        </p:spPr>
        <p:txBody>
          <a:bodyPr/>
          <a:lstStyle>
            <a:lvl1pPr algn="l" rtl="0" fontAlgn="base">
              <a:lnSpc>
                <a:spcPct val="83000"/>
              </a:lnSpc>
              <a:spcBef>
                <a:spcPct val="0"/>
              </a:spcBef>
              <a:spcAft>
                <a:spcPct val="0"/>
              </a:spcAft>
              <a:defRPr sz="3600" b="1">
                <a:solidFill>
                  <a:srgbClr val="5418C3"/>
                </a:solidFill>
                <a:latin typeface="+mj-lt"/>
                <a:ea typeface="ＭＳ Ｐゴシック" pitchFamily="-112" charset="-128"/>
                <a:cs typeface="ＭＳ Ｐゴシック" pitchFamily="-112" charset="-128"/>
              </a:defRPr>
            </a:lvl1pPr>
            <a:lvl2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2pPr>
            <a:lvl3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3pPr>
            <a:lvl4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4pPr>
            <a:lvl5pPr algn="l" rtl="0" fontAlgn="base">
              <a:lnSpc>
                <a:spcPct val="83000"/>
              </a:lnSpc>
              <a:spcBef>
                <a:spcPct val="0"/>
              </a:spcBef>
              <a:spcAft>
                <a:spcPct val="0"/>
              </a:spcAft>
              <a:defRPr sz="3600" b="1">
                <a:solidFill>
                  <a:srgbClr val="5418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a:lstStyle>
          <a:p>
            <a:pPr algn="ctr"/>
            <a:r>
              <a:rPr lang="en-US" sz="3200" dirty="0" smtClean="0">
                <a:solidFill>
                  <a:srgbClr val="3333FF"/>
                </a:solidFill>
                <a:ea typeface="ＭＳ Ｐゴシック" pitchFamily="34" charset="-128"/>
              </a:rPr>
              <a:t>i.e., from:</a:t>
            </a:r>
            <a:endParaRPr lang="en-US" sz="2400" dirty="0" smtClean="0">
              <a:solidFill>
                <a:srgbClr val="3333FF"/>
              </a:solidFill>
              <a:ea typeface="ＭＳ Ｐゴシック" pitchFamily="34" charset="-128"/>
            </a:endParaRPr>
          </a:p>
        </p:txBody>
      </p:sp>
      <p:graphicFrame>
        <p:nvGraphicFramePr>
          <p:cNvPr id="4" name="Table 3"/>
          <p:cNvGraphicFramePr>
            <a:graphicFrameLocks noGrp="1"/>
          </p:cNvGraphicFramePr>
          <p:nvPr>
            <p:extLst>
              <p:ext uri="{D42A27DB-BD31-4B8C-83A1-F6EECF244321}">
                <p14:modId xmlns:p14="http://schemas.microsoft.com/office/powerpoint/2010/main" val="533107022"/>
              </p:ext>
            </p:extLst>
          </p:nvPr>
        </p:nvGraphicFramePr>
        <p:xfrm>
          <a:off x="827904" y="1549736"/>
          <a:ext cx="7549976" cy="3813097"/>
        </p:xfrm>
        <a:graphic>
          <a:graphicData uri="http://schemas.openxmlformats.org/drawingml/2006/table">
            <a:tbl>
              <a:tblPr/>
              <a:tblGrid>
                <a:gridCol w="1887494"/>
                <a:gridCol w="1887494"/>
                <a:gridCol w="1887494"/>
                <a:gridCol w="1887494"/>
              </a:tblGrid>
              <a:tr h="428409">
                <a:tc>
                  <a:txBody>
                    <a:bodyPr/>
                    <a:lstStyle/>
                    <a:p>
                      <a:pPr fontAlgn="t"/>
                      <a:r>
                        <a:rPr lang="en-CA" sz="1800" b="1" i="0" dirty="0" smtClean="0">
                          <a:solidFill>
                            <a:schemeClr val="bg1"/>
                          </a:solidFill>
                          <a:effectLst/>
                          <a:latin typeface="Arial"/>
                        </a:rPr>
                        <a:t>idnum</a:t>
                      </a:r>
                      <a:endParaRPr lang="en-CA" sz="1800" b="1" i="0" dirty="0">
                        <a:solidFill>
                          <a:schemeClr val="bg1"/>
                        </a:solidFill>
                        <a:effectLst/>
                        <a:latin typeface="Arial"/>
                      </a:endParaRPr>
                    </a:p>
                  </a:txBody>
                  <a:tcPr marL="28663" marR="28663" marT="28663" marB="28663">
                    <a:lnL w="12700" cap="flat" cmpd="sng" algn="ctr">
                      <a:solidFill>
                        <a:schemeClr val="tx1"/>
                      </a:solidFill>
                      <a:prstDash val="solid"/>
                      <a:round/>
                      <a:headEnd type="none" w="med" len="med"/>
                      <a:tailEnd type="none" w="med" len="med"/>
                    </a:lnL>
                    <a:lnR w="9525" cap="flat" cmpd="sng" algn="ctr">
                      <a:solidFill>
                        <a:srgbClr val="C1C1C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007DC3"/>
                    </a:solidFill>
                  </a:tcPr>
                </a:tc>
                <a:tc>
                  <a:txBody>
                    <a:bodyPr/>
                    <a:lstStyle/>
                    <a:p>
                      <a:pPr fontAlgn="t"/>
                      <a:r>
                        <a:rPr lang="en-CA" sz="1800" b="1" i="0" dirty="0">
                          <a:solidFill>
                            <a:schemeClr val="bg1"/>
                          </a:solidFill>
                          <a:effectLst/>
                          <a:latin typeface="Arial"/>
                        </a:rPr>
                        <a:t>date</a:t>
                      </a:r>
                    </a:p>
                  </a:txBody>
                  <a:tcPr marL="28663" marR="28663" marT="28663" marB="286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007DC3"/>
                    </a:solidFill>
                  </a:tcPr>
                </a:tc>
                <a:tc>
                  <a:txBody>
                    <a:bodyPr/>
                    <a:lstStyle/>
                    <a:p>
                      <a:pPr fontAlgn="t"/>
                      <a:r>
                        <a:rPr lang="en-CA" sz="1800" b="1" i="0" dirty="0">
                          <a:solidFill>
                            <a:schemeClr val="bg1"/>
                          </a:solidFill>
                          <a:effectLst/>
                          <a:latin typeface="Arial"/>
                        </a:rPr>
                        <a:t>var1</a:t>
                      </a:r>
                    </a:p>
                  </a:txBody>
                  <a:tcPr marL="28663" marR="28663" marT="28663" marB="286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007DC3"/>
                    </a:solidFill>
                  </a:tcPr>
                </a:tc>
                <a:tc>
                  <a:txBody>
                    <a:bodyPr/>
                    <a:lstStyle/>
                    <a:p>
                      <a:pPr fontAlgn="t"/>
                      <a:r>
                        <a:rPr lang="en-CA" sz="1800" b="1" i="0" dirty="0">
                          <a:solidFill>
                            <a:schemeClr val="bg1"/>
                          </a:solidFill>
                          <a:effectLst/>
                          <a:latin typeface="Arial"/>
                        </a:rPr>
                        <a:t>var2</a:t>
                      </a:r>
                    </a:p>
                  </a:txBody>
                  <a:tcPr marL="28663" marR="28663" marT="28663" marB="28663">
                    <a:lnL w="9525" cap="flat" cmpd="sng" algn="ctr">
                      <a:solidFill>
                        <a:srgbClr val="C1C1C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007DC3"/>
                    </a:solidFill>
                  </a:tcPr>
                </a:tc>
              </a:tr>
              <a:tr h="383576">
                <a:tc>
                  <a:txBody>
                    <a:bodyPr/>
                    <a:lstStyle/>
                    <a:p>
                      <a:pPr fontAlgn="t"/>
                      <a:r>
                        <a:rPr lang="en-CA" sz="2400" b="0" i="0" dirty="0">
                          <a:solidFill>
                            <a:srgbClr val="000000"/>
                          </a:solidFill>
                          <a:effectLst/>
                          <a:latin typeface="Arial"/>
                        </a:rPr>
                        <a:t>1</a:t>
                      </a:r>
                    </a:p>
                  </a:txBody>
                  <a:tcPr marL="28663" marR="28663" marT="28663" marB="28663">
                    <a:lnL w="12700" cap="flat" cmpd="sng" algn="ctr">
                      <a:solidFill>
                        <a:schemeClr val="tx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dirty="0">
                          <a:solidFill>
                            <a:srgbClr val="000000"/>
                          </a:solidFill>
                          <a:effectLst/>
                          <a:latin typeface="Arial"/>
                        </a:rPr>
                        <a:t>31MAR2013</a:t>
                      </a:r>
                    </a:p>
                  </a:txBody>
                  <a:tcPr marL="28663" marR="28663" marT="28663" marB="286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dirty="0">
                          <a:solidFill>
                            <a:srgbClr val="000000"/>
                          </a:solidFill>
                          <a:effectLst/>
                          <a:latin typeface="Arial"/>
                        </a:rPr>
                        <a:t>1</a:t>
                      </a:r>
                    </a:p>
                  </a:txBody>
                  <a:tcPr marL="28663" marR="28663" marT="28663" marB="286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dirty="0">
                          <a:solidFill>
                            <a:srgbClr val="000000"/>
                          </a:solidFill>
                          <a:effectLst/>
                          <a:latin typeface="Arial"/>
                        </a:rPr>
                        <a:t>SD</a:t>
                      </a:r>
                    </a:p>
                  </a:txBody>
                  <a:tcPr marL="28663" marR="28663" marT="28663" marB="28663">
                    <a:lnL w="9525" cap="flat" cmpd="sng" algn="ctr">
                      <a:solidFill>
                        <a:srgbClr val="C1C1C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r>
              <a:tr h="392977">
                <a:tc>
                  <a:txBody>
                    <a:bodyPr/>
                    <a:lstStyle/>
                    <a:p>
                      <a:pPr fontAlgn="t"/>
                      <a:r>
                        <a:rPr lang="en-CA" sz="2400" b="0" i="0" dirty="0">
                          <a:solidFill>
                            <a:srgbClr val="000000"/>
                          </a:solidFill>
                          <a:effectLst/>
                          <a:latin typeface="Arial"/>
                        </a:rPr>
                        <a:t>1</a:t>
                      </a:r>
                    </a:p>
                  </a:txBody>
                  <a:tcPr marL="28663" marR="28663" marT="28663" marB="28663">
                    <a:lnL w="12700" cap="flat" cmpd="sng" algn="ctr">
                      <a:solidFill>
                        <a:schemeClr val="tx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9E9E9"/>
                    </a:solidFill>
                  </a:tcPr>
                </a:tc>
                <a:tc>
                  <a:txBody>
                    <a:bodyPr/>
                    <a:lstStyle/>
                    <a:p>
                      <a:pPr fontAlgn="t"/>
                      <a:r>
                        <a:rPr lang="en-CA" sz="2400" b="0" i="0" dirty="0">
                          <a:solidFill>
                            <a:srgbClr val="000000"/>
                          </a:solidFill>
                          <a:effectLst/>
                          <a:latin typeface="Arial"/>
                        </a:rPr>
                        <a:t>30JUN2013</a:t>
                      </a:r>
                    </a:p>
                  </a:txBody>
                  <a:tcPr marL="28663" marR="28663" marT="28663" marB="286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9E9E9"/>
                    </a:solidFill>
                  </a:tcPr>
                </a:tc>
                <a:tc>
                  <a:txBody>
                    <a:bodyPr/>
                    <a:lstStyle/>
                    <a:p>
                      <a:pPr fontAlgn="t"/>
                      <a:r>
                        <a:rPr lang="en-CA" sz="2400" b="0" i="0" dirty="0">
                          <a:solidFill>
                            <a:srgbClr val="000000"/>
                          </a:solidFill>
                          <a:effectLst/>
                          <a:latin typeface="Arial"/>
                        </a:rPr>
                        <a:t>2</a:t>
                      </a:r>
                    </a:p>
                  </a:txBody>
                  <a:tcPr marL="28663" marR="28663" marT="28663" marB="286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9E9E9"/>
                    </a:solidFill>
                  </a:tcPr>
                </a:tc>
                <a:tc>
                  <a:txBody>
                    <a:bodyPr/>
                    <a:lstStyle/>
                    <a:p>
                      <a:pPr fontAlgn="t"/>
                      <a:r>
                        <a:rPr lang="en-CA" sz="2400" b="0" i="0" dirty="0">
                          <a:solidFill>
                            <a:srgbClr val="000000"/>
                          </a:solidFill>
                          <a:effectLst/>
                          <a:latin typeface="Arial"/>
                        </a:rPr>
                        <a:t>EF</a:t>
                      </a:r>
                    </a:p>
                  </a:txBody>
                  <a:tcPr marL="28663" marR="28663" marT="28663" marB="28663">
                    <a:lnL w="9525" cap="flat" cmpd="sng" algn="ctr">
                      <a:solidFill>
                        <a:srgbClr val="C1C1C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9E9E9"/>
                    </a:solidFill>
                  </a:tcPr>
                </a:tc>
              </a:tr>
              <a:tr h="390021">
                <a:tc>
                  <a:txBody>
                    <a:bodyPr/>
                    <a:lstStyle/>
                    <a:p>
                      <a:pPr fontAlgn="t"/>
                      <a:r>
                        <a:rPr lang="en-CA" sz="2400" b="0" i="0" dirty="0">
                          <a:solidFill>
                            <a:srgbClr val="000000"/>
                          </a:solidFill>
                          <a:effectLst/>
                          <a:latin typeface="Arial"/>
                        </a:rPr>
                        <a:t>1</a:t>
                      </a:r>
                    </a:p>
                  </a:txBody>
                  <a:tcPr marL="28663" marR="28663" marT="28663" marB="28663">
                    <a:lnL w="12700" cap="flat" cmpd="sng" algn="ctr">
                      <a:solidFill>
                        <a:schemeClr val="tx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dirty="0">
                          <a:solidFill>
                            <a:srgbClr val="000000"/>
                          </a:solidFill>
                          <a:effectLst/>
                          <a:latin typeface="Arial"/>
                        </a:rPr>
                        <a:t>30SEP2013</a:t>
                      </a:r>
                    </a:p>
                  </a:txBody>
                  <a:tcPr marL="28663" marR="28663" marT="28663" marB="286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dirty="0">
                          <a:solidFill>
                            <a:srgbClr val="000000"/>
                          </a:solidFill>
                          <a:effectLst/>
                          <a:latin typeface="Arial"/>
                        </a:rPr>
                        <a:t>3</a:t>
                      </a:r>
                    </a:p>
                  </a:txBody>
                  <a:tcPr marL="28663" marR="28663" marT="28663" marB="286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dirty="0">
                          <a:solidFill>
                            <a:srgbClr val="000000"/>
                          </a:solidFill>
                          <a:effectLst/>
                          <a:latin typeface="Arial"/>
                        </a:rPr>
                        <a:t>HK</a:t>
                      </a:r>
                    </a:p>
                  </a:txBody>
                  <a:tcPr marL="28663" marR="28663" marT="28663" marB="28663">
                    <a:lnL w="9525" cap="flat" cmpd="sng" algn="ctr">
                      <a:solidFill>
                        <a:srgbClr val="C1C1C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r>
              <a:tr h="399421">
                <a:tc>
                  <a:txBody>
                    <a:bodyPr/>
                    <a:lstStyle/>
                    <a:p>
                      <a:pPr fontAlgn="t"/>
                      <a:r>
                        <a:rPr lang="en-CA" sz="2400" b="0" i="0" dirty="0">
                          <a:solidFill>
                            <a:srgbClr val="000000"/>
                          </a:solidFill>
                          <a:effectLst/>
                          <a:latin typeface="Arial"/>
                        </a:rPr>
                        <a:t>1</a:t>
                      </a:r>
                    </a:p>
                  </a:txBody>
                  <a:tcPr marL="28663" marR="28663" marT="28663" marB="28663">
                    <a:lnL w="12700" cap="flat" cmpd="sng" algn="ctr">
                      <a:solidFill>
                        <a:schemeClr val="tx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9E9E9"/>
                    </a:solidFill>
                  </a:tcPr>
                </a:tc>
                <a:tc>
                  <a:txBody>
                    <a:bodyPr/>
                    <a:lstStyle/>
                    <a:p>
                      <a:pPr fontAlgn="t"/>
                      <a:r>
                        <a:rPr lang="en-CA" sz="2400" b="0" i="0" dirty="0">
                          <a:solidFill>
                            <a:srgbClr val="000000"/>
                          </a:solidFill>
                          <a:effectLst/>
                          <a:latin typeface="Arial"/>
                        </a:rPr>
                        <a:t>31DEC2013</a:t>
                      </a:r>
                    </a:p>
                  </a:txBody>
                  <a:tcPr marL="28663" marR="28663" marT="28663" marB="286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9E9E9"/>
                    </a:solidFill>
                  </a:tcPr>
                </a:tc>
                <a:tc>
                  <a:txBody>
                    <a:bodyPr/>
                    <a:lstStyle/>
                    <a:p>
                      <a:pPr fontAlgn="t"/>
                      <a:r>
                        <a:rPr lang="en-CA" sz="2400" b="0" i="0" dirty="0">
                          <a:solidFill>
                            <a:srgbClr val="000000"/>
                          </a:solidFill>
                          <a:effectLst/>
                          <a:latin typeface="Arial"/>
                        </a:rPr>
                        <a:t>4</a:t>
                      </a:r>
                    </a:p>
                  </a:txBody>
                  <a:tcPr marL="28663" marR="28663" marT="28663" marB="286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9E9E9"/>
                    </a:solidFill>
                  </a:tcPr>
                </a:tc>
                <a:tc>
                  <a:txBody>
                    <a:bodyPr/>
                    <a:lstStyle/>
                    <a:p>
                      <a:pPr fontAlgn="t"/>
                      <a:r>
                        <a:rPr lang="en-CA" sz="2400" b="0" i="0" dirty="0">
                          <a:solidFill>
                            <a:srgbClr val="000000"/>
                          </a:solidFill>
                          <a:effectLst/>
                          <a:latin typeface="Arial"/>
                        </a:rPr>
                        <a:t>HL</a:t>
                      </a:r>
                    </a:p>
                  </a:txBody>
                  <a:tcPr marL="28663" marR="28663" marT="28663" marB="28663">
                    <a:lnL w="9525" cap="flat" cmpd="sng" algn="ctr">
                      <a:solidFill>
                        <a:srgbClr val="C1C1C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9E9E9"/>
                    </a:solidFill>
                  </a:tcPr>
                </a:tc>
              </a:tr>
              <a:tr h="359394">
                <a:tc>
                  <a:txBody>
                    <a:bodyPr/>
                    <a:lstStyle/>
                    <a:p>
                      <a:pPr fontAlgn="t"/>
                      <a:r>
                        <a:rPr lang="en-CA" sz="2400" b="0" i="0" dirty="0">
                          <a:solidFill>
                            <a:srgbClr val="000000"/>
                          </a:solidFill>
                          <a:effectLst/>
                          <a:latin typeface="Arial"/>
                        </a:rPr>
                        <a:t>2</a:t>
                      </a:r>
                    </a:p>
                  </a:txBody>
                  <a:tcPr marL="28663" marR="28663" marT="28663" marB="28663">
                    <a:lnL w="12700" cap="flat" cmpd="sng" algn="ctr">
                      <a:solidFill>
                        <a:schemeClr val="tx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dirty="0">
                          <a:solidFill>
                            <a:srgbClr val="000000"/>
                          </a:solidFill>
                          <a:effectLst/>
                          <a:latin typeface="Arial"/>
                        </a:rPr>
                        <a:t>31MAR2013</a:t>
                      </a:r>
                    </a:p>
                  </a:txBody>
                  <a:tcPr marL="28663" marR="28663" marT="28663" marB="286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dirty="0">
                          <a:solidFill>
                            <a:srgbClr val="000000"/>
                          </a:solidFill>
                          <a:effectLst/>
                          <a:latin typeface="Arial"/>
                        </a:rPr>
                        <a:t>5</a:t>
                      </a:r>
                    </a:p>
                  </a:txBody>
                  <a:tcPr marL="28663" marR="28663" marT="28663" marB="286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dirty="0">
                          <a:solidFill>
                            <a:srgbClr val="000000"/>
                          </a:solidFill>
                          <a:effectLst/>
                          <a:latin typeface="Arial"/>
                        </a:rPr>
                        <a:t>GH</a:t>
                      </a:r>
                    </a:p>
                  </a:txBody>
                  <a:tcPr marL="28663" marR="28663" marT="28663" marB="28663">
                    <a:lnL w="9525" cap="flat" cmpd="sng" algn="ctr">
                      <a:solidFill>
                        <a:srgbClr val="C1C1C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r>
              <a:tr h="393508">
                <a:tc>
                  <a:txBody>
                    <a:bodyPr/>
                    <a:lstStyle/>
                    <a:p>
                      <a:pPr fontAlgn="t"/>
                      <a:r>
                        <a:rPr lang="en-CA" sz="2400" b="0" i="0" dirty="0">
                          <a:solidFill>
                            <a:srgbClr val="000000"/>
                          </a:solidFill>
                          <a:effectLst/>
                          <a:latin typeface="Arial"/>
                        </a:rPr>
                        <a:t>2</a:t>
                      </a:r>
                    </a:p>
                  </a:txBody>
                  <a:tcPr marL="28663" marR="28663" marT="28663" marB="28663">
                    <a:lnL w="12700" cap="flat" cmpd="sng" algn="ctr">
                      <a:solidFill>
                        <a:schemeClr val="tx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9E9E9"/>
                    </a:solidFill>
                  </a:tcPr>
                </a:tc>
                <a:tc>
                  <a:txBody>
                    <a:bodyPr/>
                    <a:lstStyle/>
                    <a:p>
                      <a:pPr fontAlgn="t"/>
                      <a:r>
                        <a:rPr lang="en-CA" sz="2400" b="0" i="0" dirty="0">
                          <a:solidFill>
                            <a:srgbClr val="000000"/>
                          </a:solidFill>
                          <a:effectLst/>
                          <a:latin typeface="Arial"/>
                        </a:rPr>
                        <a:t>30JUN2013</a:t>
                      </a:r>
                    </a:p>
                  </a:txBody>
                  <a:tcPr marL="28663" marR="28663" marT="28663" marB="286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9E9E9"/>
                    </a:solidFill>
                  </a:tcPr>
                </a:tc>
                <a:tc>
                  <a:txBody>
                    <a:bodyPr/>
                    <a:lstStyle/>
                    <a:p>
                      <a:pPr fontAlgn="t"/>
                      <a:r>
                        <a:rPr lang="en-CA" sz="2400" b="0" i="0" dirty="0">
                          <a:solidFill>
                            <a:srgbClr val="000000"/>
                          </a:solidFill>
                          <a:effectLst/>
                          <a:latin typeface="Arial"/>
                        </a:rPr>
                        <a:t>6</a:t>
                      </a:r>
                    </a:p>
                  </a:txBody>
                  <a:tcPr marL="28663" marR="28663" marT="28663" marB="286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9E9E9"/>
                    </a:solidFill>
                  </a:tcPr>
                </a:tc>
                <a:tc>
                  <a:txBody>
                    <a:bodyPr/>
                    <a:lstStyle/>
                    <a:p>
                      <a:pPr fontAlgn="t"/>
                      <a:r>
                        <a:rPr lang="en-CA" sz="2400" b="0" i="0" dirty="0">
                          <a:solidFill>
                            <a:srgbClr val="000000"/>
                          </a:solidFill>
                          <a:effectLst/>
                          <a:latin typeface="Arial"/>
                        </a:rPr>
                        <a:t>MM</a:t>
                      </a:r>
                    </a:p>
                  </a:txBody>
                  <a:tcPr marL="28663" marR="28663" marT="28663" marB="28663">
                    <a:lnL w="9525" cap="flat" cmpd="sng" algn="ctr">
                      <a:solidFill>
                        <a:srgbClr val="C1C1C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9E9E9"/>
                    </a:solidFill>
                  </a:tcPr>
                </a:tc>
              </a:tr>
              <a:tr h="353482">
                <a:tc>
                  <a:txBody>
                    <a:bodyPr/>
                    <a:lstStyle/>
                    <a:p>
                      <a:pPr fontAlgn="t"/>
                      <a:r>
                        <a:rPr lang="en-CA" sz="2400" b="0" i="0" dirty="0">
                          <a:solidFill>
                            <a:srgbClr val="000000"/>
                          </a:solidFill>
                          <a:effectLst/>
                          <a:latin typeface="Arial"/>
                        </a:rPr>
                        <a:t>2</a:t>
                      </a:r>
                    </a:p>
                  </a:txBody>
                  <a:tcPr marL="28663" marR="28663" marT="28663" marB="28663">
                    <a:lnL w="12700" cap="flat" cmpd="sng" algn="ctr">
                      <a:solidFill>
                        <a:schemeClr val="tx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dirty="0">
                          <a:solidFill>
                            <a:srgbClr val="000000"/>
                          </a:solidFill>
                          <a:effectLst/>
                          <a:latin typeface="Arial"/>
                        </a:rPr>
                        <a:t>30SEP2013</a:t>
                      </a:r>
                    </a:p>
                  </a:txBody>
                  <a:tcPr marL="28663" marR="28663" marT="28663" marB="286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dirty="0">
                          <a:solidFill>
                            <a:srgbClr val="000000"/>
                          </a:solidFill>
                          <a:effectLst/>
                          <a:latin typeface="Arial"/>
                        </a:rPr>
                        <a:t>7</a:t>
                      </a:r>
                    </a:p>
                  </a:txBody>
                  <a:tcPr marL="28663" marR="28663" marT="28663" marB="286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c>
                  <a:txBody>
                    <a:bodyPr/>
                    <a:lstStyle/>
                    <a:p>
                      <a:pPr fontAlgn="t"/>
                      <a:r>
                        <a:rPr lang="en-CA" sz="2400" b="0" i="0" dirty="0">
                          <a:solidFill>
                            <a:srgbClr val="000000"/>
                          </a:solidFill>
                          <a:effectLst/>
                          <a:latin typeface="Arial"/>
                        </a:rPr>
                        <a:t>JH</a:t>
                      </a:r>
                    </a:p>
                  </a:txBody>
                  <a:tcPr marL="28663" marR="28663" marT="28663" marB="28663">
                    <a:lnL w="9525" cap="flat" cmpd="sng" algn="ctr">
                      <a:solidFill>
                        <a:srgbClr val="C1C1C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B8DEFE"/>
                    </a:solidFill>
                  </a:tcPr>
                </a:tc>
              </a:tr>
              <a:tr h="412309">
                <a:tc>
                  <a:txBody>
                    <a:bodyPr/>
                    <a:lstStyle/>
                    <a:p>
                      <a:pPr fontAlgn="t"/>
                      <a:r>
                        <a:rPr lang="en-CA" sz="2400" b="0" i="0" dirty="0">
                          <a:solidFill>
                            <a:srgbClr val="000000"/>
                          </a:solidFill>
                          <a:effectLst/>
                          <a:latin typeface="Arial"/>
                        </a:rPr>
                        <a:t>2</a:t>
                      </a:r>
                    </a:p>
                  </a:txBody>
                  <a:tcPr marL="28663" marR="28663" marT="28663" marB="28663">
                    <a:lnL w="12700" cap="flat" cmpd="sng" algn="ctr">
                      <a:solidFill>
                        <a:schemeClr val="tx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9E9"/>
                    </a:solidFill>
                  </a:tcPr>
                </a:tc>
                <a:tc>
                  <a:txBody>
                    <a:bodyPr/>
                    <a:lstStyle/>
                    <a:p>
                      <a:pPr fontAlgn="t"/>
                      <a:r>
                        <a:rPr lang="en-CA" sz="2400" b="0" i="0" dirty="0">
                          <a:solidFill>
                            <a:srgbClr val="000000"/>
                          </a:solidFill>
                          <a:effectLst/>
                          <a:latin typeface="Arial"/>
                        </a:rPr>
                        <a:t>31DEC2013</a:t>
                      </a:r>
                    </a:p>
                  </a:txBody>
                  <a:tcPr marL="28663" marR="28663" marT="28663" marB="286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9E9"/>
                    </a:solidFill>
                  </a:tcPr>
                </a:tc>
                <a:tc>
                  <a:txBody>
                    <a:bodyPr/>
                    <a:lstStyle/>
                    <a:p>
                      <a:pPr fontAlgn="t"/>
                      <a:r>
                        <a:rPr lang="en-CA" sz="2400" b="0" i="0" dirty="0">
                          <a:solidFill>
                            <a:srgbClr val="000000"/>
                          </a:solidFill>
                          <a:effectLst/>
                          <a:latin typeface="Arial"/>
                        </a:rPr>
                        <a:t>8</a:t>
                      </a:r>
                    </a:p>
                  </a:txBody>
                  <a:tcPr marL="28663" marR="28663" marT="28663" marB="286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9E9"/>
                    </a:solidFill>
                  </a:tcPr>
                </a:tc>
                <a:tc>
                  <a:txBody>
                    <a:bodyPr/>
                    <a:lstStyle/>
                    <a:p>
                      <a:pPr fontAlgn="t"/>
                      <a:r>
                        <a:rPr lang="en-CA" sz="2400" b="0" i="0" dirty="0">
                          <a:solidFill>
                            <a:srgbClr val="000000"/>
                          </a:solidFill>
                          <a:effectLst/>
                          <a:latin typeface="Arial"/>
                        </a:rPr>
                        <a:t>MS</a:t>
                      </a:r>
                    </a:p>
                  </a:txBody>
                  <a:tcPr marL="28663" marR="28663" marT="28663" marB="28663">
                    <a:lnL w="9525" cap="flat" cmpd="sng" algn="ctr">
                      <a:solidFill>
                        <a:srgbClr val="C1C1C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1C1C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9E9"/>
                    </a:solidFill>
                  </a:tcPr>
                </a:tc>
              </a:tr>
            </a:tbl>
          </a:graphicData>
        </a:graphic>
      </p:graphicFrame>
    </p:spTree>
    <p:extLst>
      <p:ext uri="{BB962C8B-B14F-4D97-AF65-F5344CB8AC3E}">
        <p14:creationId xmlns:p14="http://schemas.microsoft.com/office/powerpoint/2010/main" val="21663113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SGF2011_PPT_Template">
  <a:themeElements>
    <a:clrScheme name="Custom 1">
      <a:dk1>
        <a:srgbClr val="000000"/>
      </a:dk1>
      <a:lt1>
        <a:srgbClr val="FFFFFF"/>
      </a:lt1>
      <a:dk2>
        <a:srgbClr val="282828"/>
      </a:dk2>
      <a:lt2>
        <a:srgbClr val="808080"/>
      </a:lt2>
      <a:accent1>
        <a:srgbClr val="007DC3"/>
      </a:accent1>
      <a:accent2>
        <a:srgbClr val="00539B"/>
      </a:accent2>
      <a:accent3>
        <a:srgbClr val="003B76"/>
      </a:accent3>
      <a:accent4>
        <a:srgbClr val="97C0E6"/>
      </a:accent4>
      <a:accent5>
        <a:srgbClr val="B0B7BB"/>
      </a:accent5>
      <a:accent6>
        <a:srgbClr val="FF8817"/>
      </a:accent6>
      <a:hlink>
        <a:srgbClr val="0000FF"/>
      </a:hlink>
      <a:folHlink>
        <a:srgbClr val="0000FF"/>
      </a:folHlink>
    </a:clrScheme>
    <a:fontScheme name="SAS_Presentation_Template_External_Audiences">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w="med" len="med"/>
        </a:ln>
        <a:effectLst/>
      </a:spPr>
      <a:bodyPr vert="horz" wrap="none" lIns="91440" tIns="45720" rIns="91440" bIns="45720" numCol="1" rtlCol="0" anchor="ctr" anchorCtr="0" compatLnSpc="1">
        <a:prstTxWarp prst="textNoShape">
          <a:avLst/>
        </a:prstTxWarp>
        <a:noAutofit/>
      </a:bodyPr>
      <a:lstStyle>
        <a:def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defRPr kumimoji="0" sz="1400" b="0" i="0" u="none" strike="noStrike" cap="none" normalizeH="0" baseline="0" smtClean="0">
            <a:ln>
              <a:noFill/>
            </a:ln>
            <a:solidFill>
              <a:srgbClr val="292929"/>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defRPr kumimoji="0" lang="en-US" sz="1400" b="0" i="0" u="none" strike="noStrike" cap="none" normalizeH="0" baseline="0" smtClean="0">
            <a:ln>
              <a:noFill/>
            </a:ln>
            <a:solidFill>
              <a:srgbClr val="292929"/>
            </a:solidFill>
            <a:effectLst/>
            <a:latin typeface="Arial" charset="0"/>
          </a:defRPr>
        </a:defPPr>
      </a:lstStyle>
    </a:lnDef>
  </a:objectDefaults>
  <a:extraClrSchemeLst>
    <a:extraClrScheme>
      <a:clrScheme name="SGF2011_PPT_Template 1">
        <a:dk1>
          <a:srgbClr val="000000"/>
        </a:dk1>
        <a:lt1>
          <a:srgbClr val="FFFFFF"/>
        </a:lt1>
        <a:dk2>
          <a:srgbClr val="282828"/>
        </a:dk2>
        <a:lt2>
          <a:srgbClr val="808080"/>
        </a:lt2>
        <a:accent1>
          <a:srgbClr val="007DC3"/>
        </a:accent1>
        <a:accent2>
          <a:srgbClr val="00539B"/>
        </a:accent2>
        <a:accent3>
          <a:srgbClr val="FFFFFF"/>
        </a:accent3>
        <a:accent4>
          <a:srgbClr val="000000"/>
        </a:accent4>
        <a:accent5>
          <a:srgbClr val="AABFDE"/>
        </a:accent5>
        <a:accent6>
          <a:srgbClr val="004A8C"/>
        </a:accent6>
        <a:hlink>
          <a:srgbClr val="007DC3"/>
        </a:hlink>
        <a:folHlink>
          <a:srgbClr val="BCBCB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SGF2011_PPT_Template</Template>
  <TotalTime>21684</TotalTime>
  <Words>2903</Words>
  <Application>Microsoft Office PowerPoint</Application>
  <PresentationFormat>On-screen Show (4:3)</PresentationFormat>
  <Paragraphs>831</Paragraphs>
  <Slides>43</Slides>
  <Notes>43</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SGF2011_PPT_Template</vt:lpstr>
      <vt:lpstr>Next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myQNA, Inc.</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Better Way to Flip (Transpose) a SAS® Dataset</dc:title>
  <dc:creator>Arthur Tabachneck</dc:creator>
  <cp:lastModifiedBy>Art</cp:lastModifiedBy>
  <cp:revision>912</cp:revision>
  <dcterms:created xsi:type="dcterms:W3CDTF">2010-11-04T16:46:57Z</dcterms:created>
  <dcterms:modified xsi:type="dcterms:W3CDTF">2013-03-14T15:05:48Z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PSDescription">
    <vt:lpwstr>Standard template for internal-facing presentations.</vt:lpwstr>
  </property>
  <property fmtid="{D5CDD505-2E9C-101B-9397-08002B2CF9AE}" pid="3" name="TemplateType">
    <vt:lpwstr>Standard</vt:lpwstr>
  </property>
  <property fmtid="{D5CDD505-2E9C-101B-9397-08002B2CF9AE}" pid="4" name="Order">
    <vt:r8>600</vt:r8>
  </property>
  <property fmtid="{D5CDD505-2E9C-101B-9397-08002B2CF9AE}" pid="5" name="ContentTypeId">
    <vt:lpwstr>0x010100D07754B365008844B6F0D46EBB76DF44</vt:lpwstr>
  </property>
  <property fmtid="{D5CDD505-2E9C-101B-9397-08002B2CF9AE}" pid="6" name="Status">
    <vt:lpwstr>Final</vt:lpwstr>
  </property>
  <property fmtid="{D5CDD505-2E9C-101B-9397-08002B2CF9AE}" pid="7" name="Description0">
    <vt:lpwstr>Standard template for external-facing presentations.</vt:lpwstr>
  </property>
  <property fmtid="{D5CDD505-2E9C-101B-9397-08002B2CF9AE}" pid="8" name="Owner">
    <vt:lpwstr/>
  </property>
  <property fmtid="{D5CDD505-2E9C-101B-9397-08002B2CF9AE}" pid="9" name="Template Type">
    <vt:lpwstr>Standard</vt:lpwstr>
  </property>
  <property fmtid="{D5CDD505-2E9C-101B-9397-08002B2CF9AE}" pid="10" name="Office Version">
    <vt:lpwstr>2007</vt:lpwstr>
  </property>
</Properties>
</file>