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9"/>
  </p:notesMasterIdLst>
  <p:sldIdLst>
    <p:sldId id="256" r:id="rId3"/>
    <p:sldId id="257" r:id="rId4"/>
    <p:sldId id="259" r:id="rId5"/>
    <p:sldId id="265" r:id="rId6"/>
    <p:sldId id="266" r:id="rId7"/>
    <p:sldId id="261" r:id="rId8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E55"/>
    <a:srgbClr val="D8DBDF"/>
    <a:srgbClr val="4C5D6D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43" d="100"/>
          <a:sy n="143" d="100"/>
        </p:scale>
        <p:origin x="684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D8B9AE-359A-4CA8-A849-B9CE541EED6B}" type="datetimeFigureOut">
              <a:rPr lang="ko-KR" altLang="en-US" smtClean="0"/>
              <a:t>2017-05-17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C79A9B-814A-4746-8BEA-889B22E48F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13818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C79A9B-814A-4746-8BEA-889B22E48F8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61135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6" name="Shape 2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809295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Basic Layout">
    <p:bg>
      <p:bgPr>
        <a:solidFill>
          <a:srgbClr val="61B4F6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Shape 3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460432" y="3939901"/>
            <a:ext cx="503983" cy="1061615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Shape 33"/>
          <p:cNvSpPr>
            <a:spLocks noGrp="1"/>
          </p:cNvSpPr>
          <p:nvPr>
            <p:ph type="pic" idx="2"/>
          </p:nvPr>
        </p:nvSpPr>
        <p:spPr>
          <a:xfrm>
            <a:off x="539552" y="2070193"/>
            <a:ext cx="1728191" cy="19440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56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Shape 34"/>
          <p:cNvSpPr/>
          <p:nvPr/>
        </p:nvSpPr>
        <p:spPr>
          <a:xfrm>
            <a:off x="2824301" y="1439512"/>
            <a:ext cx="1536169" cy="1536169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Shape 35"/>
          <p:cNvSpPr/>
          <p:nvPr/>
        </p:nvSpPr>
        <p:spPr>
          <a:xfrm>
            <a:off x="4917030" y="1439512"/>
            <a:ext cx="1536169" cy="1536169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Shape 36"/>
          <p:cNvSpPr/>
          <p:nvPr/>
        </p:nvSpPr>
        <p:spPr>
          <a:xfrm>
            <a:off x="7009757" y="1439512"/>
            <a:ext cx="1536169" cy="1536169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Shape 37"/>
          <p:cNvSpPr/>
          <p:nvPr/>
        </p:nvSpPr>
        <p:spPr>
          <a:xfrm>
            <a:off x="2824301" y="3135467"/>
            <a:ext cx="1536169" cy="1536169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Shape 38"/>
          <p:cNvSpPr/>
          <p:nvPr/>
        </p:nvSpPr>
        <p:spPr>
          <a:xfrm>
            <a:off x="4917030" y="3135467"/>
            <a:ext cx="1536169" cy="1536169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Shape 39"/>
          <p:cNvSpPr/>
          <p:nvPr/>
        </p:nvSpPr>
        <p:spPr>
          <a:xfrm>
            <a:off x="7009757" y="3135467"/>
            <a:ext cx="1536169" cy="1536169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125" y="150470"/>
            <a:ext cx="9144000" cy="645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ubTitle" idx="1"/>
          </p:nvPr>
        </p:nvSpPr>
        <p:spPr>
          <a:xfrm>
            <a:off x="25620" y="773955"/>
            <a:ext cx="9118500" cy="22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3816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asic Layout">
    <p:bg>
      <p:bgPr>
        <a:solidFill>
          <a:srgbClr val="61B4F6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Shape 54" descr="E:\002-KIMS BUSINESS\007-02-Fullslidesppt-Contents\20161206\Real-estate-key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460432" y="3939901"/>
            <a:ext cx="503983" cy="1061616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125" y="150470"/>
            <a:ext cx="9144000" cy="645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None/>
              <a:defRPr sz="3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ubTitle" idx="1"/>
          </p:nvPr>
        </p:nvSpPr>
        <p:spPr>
          <a:xfrm>
            <a:off x="25620" y="773955"/>
            <a:ext cx="9118500" cy="22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60031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73" r:id="rId4"/>
    <p:sldLayoutId id="2147483674" r:id="rId5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ree-powerpoint-templates-design.com/free-powerpoint-templates-desig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0" y="4059818"/>
            <a:ext cx="9144000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2 0 1 3 1 8 0 0 4 3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100" b="1" dirty="0">
              <a:solidFill>
                <a:srgbClr val="D8DBDF"/>
              </a:solidFill>
              <a:latin typeface="Arial" pitchFamily="34" charset="0"/>
              <a:cs typeface="Arial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1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최 우 진</a:t>
            </a:r>
            <a:endParaRPr kumimoji="0" lang="en-US" altLang="ko-KR" sz="11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Box 16">
            <a:hlinkClick r:id="rId3"/>
          </p:cNvPr>
          <p:cNvSpPr txBox="1"/>
          <p:nvPr/>
        </p:nvSpPr>
        <p:spPr>
          <a:xfrm>
            <a:off x="0" y="4804578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SCRIPT LANGUAGE TERM PROJECT</a:t>
            </a:r>
            <a:endParaRPr lang="ko-KR" altLang="en-US" sz="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4174619" y="4371950"/>
            <a:ext cx="794762" cy="273262"/>
          </a:xfrm>
          <a:prstGeom prst="roundRect">
            <a:avLst>
              <a:gd name="adj" fmla="val 50000"/>
            </a:avLst>
          </a:prstGeom>
          <a:solidFill>
            <a:schemeClr val="bg1">
              <a:alpha val="0"/>
            </a:schemeClr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1"/>
          <p:cNvSpPr txBox="1">
            <a:spLocks noChangeArrowheads="1"/>
          </p:cNvSpPr>
          <p:nvPr/>
        </p:nvSpPr>
        <p:spPr bwMode="auto">
          <a:xfrm>
            <a:off x="0" y="3315096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3200" b="1" dirty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서울특별시 지하철 정보 조회</a:t>
            </a:r>
            <a:endParaRPr lang="en-US" altLang="ko-KR" sz="3200" b="1" dirty="0">
              <a:solidFill>
                <a:schemeClr val="bg1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Shape 132"/>
          <p:cNvGrpSpPr/>
          <p:nvPr/>
        </p:nvGrpSpPr>
        <p:grpSpPr>
          <a:xfrm>
            <a:off x="3131841" y="1655061"/>
            <a:ext cx="6012162" cy="540000"/>
            <a:chOff x="3131841" y="1442348"/>
            <a:chExt cx="6012162" cy="540000"/>
          </a:xfrm>
        </p:grpSpPr>
        <p:sp>
          <p:nvSpPr>
            <p:cNvPr id="7" name="Shape 133"/>
            <p:cNvSpPr/>
            <p:nvPr/>
          </p:nvSpPr>
          <p:spPr>
            <a:xfrm rot="16200000">
              <a:off x="5867922" y="-1293733"/>
              <a:ext cx="540000" cy="601216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FCE55"/>
            </a:solidFill>
            <a:ln>
              <a:noFill/>
            </a:ln>
          </p:spPr>
          <p:txBody>
            <a:bodyPr vert="eaVert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r>
                <a:rPr lang="en-US" altLang="ko-KR" sz="1800" dirty="0">
                  <a:solidFill>
                    <a:srgbClr val="4C5D6D"/>
                  </a:solidFill>
                  <a:latin typeface="Arial"/>
                  <a:ea typeface="Arial"/>
                  <a:cs typeface="Arial"/>
                  <a:sym typeface="Arial"/>
                </a:rPr>
                <a:t>        TOPIC</a:t>
              </a:r>
              <a:endParaRPr lang="ko-KR" altLang="en-US" sz="1800" dirty="0">
                <a:solidFill>
                  <a:srgbClr val="4C5D6D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Shape 134"/>
            <p:cNvSpPr/>
            <p:nvPr/>
          </p:nvSpPr>
          <p:spPr>
            <a:xfrm>
              <a:off x="3180601" y="1478346"/>
              <a:ext cx="468000" cy="468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Shape 135"/>
            <p:cNvSpPr txBox="1"/>
            <p:nvPr/>
          </p:nvSpPr>
          <p:spPr>
            <a:xfrm>
              <a:off x="3192806" y="1527680"/>
              <a:ext cx="441146" cy="36933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" sz="1800" b="1" dirty="0">
                  <a:solidFill>
                    <a:srgbClr val="4C5D6D"/>
                  </a:solidFill>
                  <a:latin typeface="Arial"/>
                  <a:ea typeface="Arial"/>
                  <a:cs typeface="Arial"/>
                  <a:sym typeface="Arial"/>
                </a:rPr>
                <a:t>01</a:t>
              </a:r>
            </a:p>
          </p:txBody>
        </p:sp>
      </p:grpSp>
      <p:grpSp>
        <p:nvGrpSpPr>
          <p:cNvPr id="10" name="Shape 136"/>
          <p:cNvGrpSpPr/>
          <p:nvPr/>
        </p:nvGrpSpPr>
        <p:grpSpPr>
          <a:xfrm>
            <a:off x="3402125" y="2347461"/>
            <a:ext cx="5749180" cy="540000"/>
            <a:chOff x="3402125" y="2134748"/>
            <a:chExt cx="5749180" cy="540000"/>
          </a:xfrm>
        </p:grpSpPr>
        <p:sp>
          <p:nvSpPr>
            <p:cNvPr id="11" name="Shape 137"/>
            <p:cNvSpPr/>
            <p:nvPr/>
          </p:nvSpPr>
          <p:spPr>
            <a:xfrm rot="-5400000">
              <a:off x="6006715" y="-469842"/>
              <a:ext cx="540000" cy="574918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FCE55"/>
            </a:solidFill>
            <a:ln>
              <a:noFill/>
            </a:ln>
          </p:spPr>
          <p:txBody>
            <a:bodyPr vert="eaVert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r>
                <a:rPr lang="en-US" altLang="ko-KR" sz="1800" dirty="0">
                  <a:solidFill>
                    <a:srgbClr val="4C5D6D"/>
                  </a:solidFill>
                  <a:latin typeface="Arial"/>
                  <a:ea typeface="Arial"/>
                  <a:cs typeface="Arial"/>
                  <a:sym typeface="Arial"/>
                </a:rPr>
                <a:t>    SERVICE</a:t>
              </a:r>
              <a:endParaRPr sz="1800" dirty="0">
                <a:solidFill>
                  <a:srgbClr val="4C5D6D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Shape 138"/>
            <p:cNvSpPr/>
            <p:nvPr/>
          </p:nvSpPr>
          <p:spPr>
            <a:xfrm>
              <a:off x="3442658" y="2170748"/>
              <a:ext cx="468000" cy="468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Shape 139"/>
            <p:cNvSpPr txBox="1"/>
            <p:nvPr/>
          </p:nvSpPr>
          <p:spPr>
            <a:xfrm>
              <a:off x="3469512" y="2220082"/>
              <a:ext cx="441146" cy="36933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" sz="1800" b="1" dirty="0">
                  <a:solidFill>
                    <a:srgbClr val="4C5D6D"/>
                  </a:solidFill>
                  <a:latin typeface="Arial"/>
                  <a:ea typeface="Arial"/>
                  <a:cs typeface="Arial"/>
                  <a:sym typeface="Arial"/>
                </a:rPr>
                <a:t>02</a:t>
              </a:r>
            </a:p>
          </p:txBody>
        </p:sp>
      </p:grpSp>
      <p:grpSp>
        <p:nvGrpSpPr>
          <p:cNvPr id="14" name="Shape 140"/>
          <p:cNvGrpSpPr/>
          <p:nvPr/>
        </p:nvGrpSpPr>
        <p:grpSpPr>
          <a:xfrm>
            <a:off x="3672405" y="3039862"/>
            <a:ext cx="5471596" cy="540000"/>
            <a:chOff x="3672405" y="2827149"/>
            <a:chExt cx="5471596" cy="540000"/>
          </a:xfrm>
        </p:grpSpPr>
        <p:sp>
          <p:nvSpPr>
            <p:cNvPr id="15" name="Shape 141"/>
            <p:cNvSpPr/>
            <p:nvPr/>
          </p:nvSpPr>
          <p:spPr>
            <a:xfrm rot="16200000">
              <a:off x="6138203" y="361351"/>
              <a:ext cx="540000" cy="5471596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FCE55"/>
            </a:solidFill>
            <a:ln>
              <a:noFill/>
            </a:ln>
          </p:spPr>
          <p:txBody>
            <a:bodyPr vert="eaVert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r>
                <a:rPr lang="en-US" altLang="ko-KR" dirty="0">
                  <a:solidFill>
                    <a:srgbClr val="4C5D6D"/>
                  </a:solidFill>
                  <a:latin typeface="Arial"/>
                  <a:ea typeface="Arial"/>
                  <a:cs typeface="Arial"/>
                  <a:sym typeface="Arial"/>
                </a:rPr>
                <a:t> TIME TABLE</a:t>
              </a:r>
              <a:endParaRPr sz="1800" dirty="0">
                <a:solidFill>
                  <a:srgbClr val="4C5D6D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Shape 142"/>
            <p:cNvSpPr/>
            <p:nvPr/>
          </p:nvSpPr>
          <p:spPr>
            <a:xfrm>
              <a:off x="3721166" y="2863149"/>
              <a:ext cx="468000" cy="468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Shape 143"/>
            <p:cNvSpPr txBox="1"/>
            <p:nvPr/>
          </p:nvSpPr>
          <p:spPr>
            <a:xfrm>
              <a:off x="3746219" y="2912483"/>
              <a:ext cx="441146" cy="36933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" sz="1800" b="1" dirty="0">
                  <a:solidFill>
                    <a:srgbClr val="4C5D6D"/>
                  </a:solidFill>
                  <a:latin typeface="Arial"/>
                  <a:ea typeface="Arial"/>
                  <a:cs typeface="Arial"/>
                  <a:sym typeface="Arial"/>
                </a:rPr>
                <a:t>03</a:t>
              </a:r>
            </a:p>
          </p:txBody>
        </p:sp>
      </p:grpSp>
      <p:sp>
        <p:nvSpPr>
          <p:cNvPr id="22" name="Shape 157"/>
          <p:cNvSpPr txBox="1">
            <a:spLocks/>
          </p:cNvSpPr>
          <p:nvPr/>
        </p:nvSpPr>
        <p:spPr>
          <a:xfrm>
            <a:off x="76102" y="191358"/>
            <a:ext cx="8960393" cy="652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algn="ctr">
              <a:spcBef>
                <a:spcPts val="0"/>
              </a:spcBef>
              <a:buClr>
                <a:srgbClr val="61B4F6"/>
              </a:buClr>
              <a:buSzPct val="25000"/>
              <a:buFont typeface="Arial"/>
              <a:buNone/>
            </a:pPr>
            <a:r>
              <a:rPr lang="en-US" sz="4000" dirty="0">
                <a:latin typeface="+mj-lt"/>
              </a:rPr>
              <a:t>INDEX</a:t>
            </a:r>
            <a:endParaRPr lang="en" sz="4000" dirty="0">
              <a:latin typeface="+mj-lt"/>
            </a:endParaRPr>
          </a:p>
        </p:txBody>
      </p:sp>
      <p:sp>
        <p:nvSpPr>
          <p:cNvPr id="23" name="Shape 158"/>
          <p:cNvSpPr txBox="1">
            <a:spLocks/>
          </p:cNvSpPr>
          <p:nvPr/>
        </p:nvSpPr>
        <p:spPr>
          <a:xfrm>
            <a:off x="3203850" y="1131590"/>
            <a:ext cx="6192686" cy="317772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Clr>
                <a:srgbClr val="61B4F6"/>
              </a:buClr>
              <a:buSzPct val="25000"/>
              <a:buFont typeface="Arial"/>
              <a:buNone/>
            </a:pPr>
            <a:r>
              <a:rPr lang="en-US" dirty="0">
                <a:latin typeface="+mj-lt"/>
              </a:rPr>
              <a:t>SEOUL SUBWAY INFORMATION</a:t>
            </a:r>
            <a:endParaRPr lang="en" dirty="0">
              <a:latin typeface="+mj-lt"/>
            </a:endParaRPr>
          </a:p>
        </p:txBody>
      </p:sp>
      <p:pic>
        <p:nvPicPr>
          <p:cNvPr id="43" name="그림 4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534804"/>
            <a:ext cx="2549114" cy="2549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280"/>
          <p:cNvSpPr/>
          <p:nvPr/>
        </p:nvSpPr>
        <p:spPr>
          <a:xfrm>
            <a:off x="287297" y="1229218"/>
            <a:ext cx="2942907" cy="2988332"/>
          </a:xfrm>
          <a:prstGeom prst="ellipse">
            <a:avLst/>
          </a:prstGeom>
          <a:solidFill>
            <a:schemeClr val="bg1">
              <a:alpha val="85000"/>
            </a:schemeClr>
          </a:solidFill>
          <a:ln>
            <a:solidFill>
              <a:schemeClr val="bg1"/>
            </a:solidFill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buNone/>
            </a:pPr>
            <a:endParaRPr sz="54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Shape 157"/>
          <p:cNvSpPr txBox="1">
            <a:spLocks/>
          </p:cNvSpPr>
          <p:nvPr/>
        </p:nvSpPr>
        <p:spPr>
          <a:xfrm>
            <a:off x="76102" y="191358"/>
            <a:ext cx="8960393" cy="652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algn="ctr">
              <a:spcBef>
                <a:spcPts val="0"/>
              </a:spcBef>
              <a:buClr>
                <a:srgbClr val="61B4F6"/>
              </a:buClr>
              <a:buSzPct val="25000"/>
              <a:buFont typeface="Arial"/>
              <a:buNone/>
            </a:pPr>
            <a:r>
              <a:rPr lang="en-US" sz="4000" dirty="0">
                <a:latin typeface="+mj-lt"/>
              </a:rPr>
              <a:t>TOPIC</a:t>
            </a:r>
            <a:endParaRPr lang="en" sz="4000" dirty="0">
              <a:latin typeface="+mj-lt"/>
            </a:endParaRPr>
          </a:p>
        </p:txBody>
      </p:sp>
      <p:sp>
        <p:nvSpPr>
          <p:cNvPr id="10" name="Shape 163"/>
          <p:cNvSpPr txBox="1">
            <a:spLocks/>
          </p:cNvSpPr>
          <p:nvPr/>
        </p:nvSpPr>
        <p:spPr>
          <a:xfrm>
            <a:off x="3455875" y="1789348"/>
            <a:ext cx="5148063" cy="5760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ko-KR" altLang="en-US" sz="2800" b="1" dirty="0">
                <a:solidFill>
                  <a:schemeClr val="bg1">
                    <a:lumMod val="9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시간의 효율적인 사용</a:t>
            </a:r>
            <a:endParaRPr lang="en" sz="2800" b="1" dirty="0">
              <a:solidFill>
                <a:schemeClr val="bg1">
                  <a:lumMod val="9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Shape 164"/>
          <p:cNvSpPr txBox="1">
            <a:spLocks/>
          </p:cNvSpPr>
          <p:nvPr/>
        </p:nvSpPr>
        <p:spPr>
          <a:xfrm>
            <a:off x="3528394" y="2355726"/>
            <a:ext cx="6228182" cy="113309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ko-KR" altLang="en-US" sz="14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이용자가 지하철 시간을 지키는게 아닌</a:t>
            </a:r>
            <a:r>
              <a:rPr lang="en-US" altLang="ko-KR" sz="14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altLang="ko-KR" sz="1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		          </a:t>
            </a:r>
            <a:r>
              <a:rPr lang="ko-KR" altLang="en-US" sz="1400" b="1" dirty="0">
                <a:solidFill>
                  <a:srgbClr val="FFCE55"/>
                </a:solidFill>
                <a:latin typeface="Arial"/>
                <a:ea typeface="Arial"/>
                <a:cs typeface="Arial"/>
                <a:sym typeface="Arial"/>
              </a:rPr>
              <a:t>지하철이 이용자에게 시간을 지킨다</a:t>
            </a:r>
            <a:r>
              <a:rPr lang="en-US" altLang="ko-KR" sz="1400" b="1" dirty="0">
                <a:solidFill>
                  <a:srgbClr val="FFCE55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lang="en" altLang="ko-KR" sz="1400" b="1" dirty="0">
              <a:solidFill>
                <a:srgbClr val="FFCE5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570" y="1684204"/>
            <a:ext cx="2078360" cy="2078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/>
          <p:nvPr/>
        </p:nvSpPr>
        <p:spPr>
          <a:xfrm>
            <a:off x="5633021" y="2521376"/>
            <a:ext cx="693414" cy="693414"/>
          </a:xfrm>
          <a:prstGeom prst="ellipse">
            <a:avLst/>
          </a:prstGeom>
          <a:solidFill>
            <a:srgbClr val="FFCE5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Shape 289"/>
          <p:cNvSpPr/>
          <p:nvPr/>
        </p:nvSpPr>
        <p:spPr>
          <a:xfrm>
            <a:off x="4244557" y="2693032"/>
            <a:ext cx="693414" cy="693414"/>
          </a:xfrm>
          <a:prstGeom prst="ellipse">
            <a:avLst/>
          </a:prstGeom>
          <a:solidFill>
            <a:srgbClr val="FFCE5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Shape 290"/>
          <p:cNvSpPr/>
          <p:nvPr/>
        </p:nvSpPr>
        <p:spPr>
          <a:xfrm>
            <a:off x="2856093" y="2521376"/>
            <a:ext cx="693414" cy="693414"/>
          </a:xfrm>
          <a:prstGeom prst="ellipse">
            <a:avLst/>
          </a:prstGeom>
          <a:solidFill>
            <a:srgbClr val="FFCE5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Shape 291"/>
          <p:cNvSpPr/>
          <p:nvPr/>
        </p:nvSpPr>
        <p:spPr>
          <a:xfrm>
            <a:off x="1467629" y="2693032"/>
            <a:ext cx="693414" cy="693414"/>
          </a:xfrm>
          <a:prstGeom prst="ellipse">
            <a:avLst/>
          </a:prstGeom>
          <a:solidFill>
            <a:srgbClr val="FFCE5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Shape 292"/>
          <p:cNvSpPr/>
          <p:nvPr/>
        </p:nvSpPr>
        <p:spPr>
          <a:xfrm>
            <a:off x="7011314" y="2681119"/>
            <a:ext cx="693414" cy="693414"/>
          </a:xfrm>
          <a:prstGeom prst="ellipse">
            <a:avLst/>
          </a:prstGeom>
          <a:solidFill>
            <a:srgbClr val="FFCE5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93" name="Shape 293"/>
          <p:cNvGrpSpPr/>
          <p:nvPr/>
        </p:nvGrpSpPr>
        <p:grpSpPr>
          <a:xfrm>
            <a:off x="856844" y="1204982"/>
            <a:ext cx="1883306" cy="1107995"/>
            <a:chOff x="611560" y="1883423"/>
            <a:chExt cx="1883306" cy="1107995"/>
          </a:xfrm>
        </p:grpSpPr>
        <p:sp>
          <p:nvSpPr>
            <p:cNvPr id="294" name="Shape 294"/>
            <p:cNvSpPr txBox="1"/>
            <p:nvPr/>
          </p:nvSpPr>
          <p:spPr>
            <a:xfrm>
              <a:off x="621347" y="2160422"/>
              <a:ext cx="1873519" cy="830996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lang="ko-KR" altLang="en-US" sz="12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실시간으로 타고 싶은 </a:t>
              </a:r>
              <a:endParaRPr lang="en-US" altLang="ko-KR" sz="12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lang="ko-KR" altLang="en-US" sz="12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열차 위치 조회</a:t>
              </a:r>
              <a:endParaRPr lang="en" sz="12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Shape 295"/>
            <p:cNvSpPr txBox="1"/>
            <p:nvPr/>
          </p:nvSpPr>
          <p:spPr>
            <a:xfrm>
              <a:off x="611560" y="1883423"/>
              <a:ext cx="1879088" cy="27699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altLang="ko-KR" sz="1200" b="1" dirty="0">
                  <a:solidFill>
                    <a:srgbClr val="FFCE55"/>
                  </a:solidFill>
                  <a:latin typeface="Arial"/>
                  <a:ea typeface="Arial"/>
                  <a:cs typeface="Arial"/>
                  <a:sym typeface="Arial"/>
                </a:rPr>
                <a:t>LOCATION UPDATE</a:t>
              </a:r>
              <a:endParaRPr lang="en" sz="1200" b="1" dirty="0">
                <a:solidFill>
                  <a:srgbClr val="FFCE5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96" name="Shape 296"/>
          <p:cNvCxnSpPr/>
          <p:nvPr/>
        </p:nvCxnSpPr>
        <p:spPr>
          <a:xfrm>
            <a:off x="814099" y="1476480"/>
            <a:ext cx="1885693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grpSp>
        <p:nvGrpSpPr>
          <p:cNvPr id="297" name="Shape 297"/>
          <p:cNvGrpSpPr/>
          <p:nvPr/>
        </p:nvGrpSpPr>
        <p:grpSpPr>
          <a:xfrm>
            <a:off x="2247252" y="3688445"/>
            <a:ext cx="1883306" cy="1107995"/>
            <a:chOff x="611560" y="1877923"/>
            <a:chExt cx="1883306" cy="1107995"/>
          </a:xfrm>
        </p:grpSpPr>
        <p:sp>
          <p:nvSpPr>
            <p:cNvPr id="298" name="Shape 298"/>
            <p:cNvSpPr txBox="1"/>
            <p:nvPr/>
          </p:nvSpPr>
          <p:spPr>
            <a:xfrm>
              <a:off x="621347" y="2154922"/>
              <a:ext cx="1873519" cy="830996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lvl="0" algn="ctr">
                <a:lnSpc>
                  <a:spcPct val="150000"/>
                </a:lnSpc>
                <a:buSzPct val="25000"/>
              </a:pPr>
              <a:r>
                <a:rPr lang="ko-KR" altLang="en-US" sz="12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자주 이용 하는 </a:t>
              </a:r>
              <a:endParaRPr lang="en-US" altLang="ko-KR" sz="12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lvl="0" algn="ctr">
                <a:lnSpc>
                  <a:spcPct val="150000"/>
                </a:lnSpc>
                <a:buSzPct val="25000"/>
              </a:pPr>
              <a:r>
                <a:rPr lang="ko-KR" altLang="en-US" sz="12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경로 저장</a:t>
              </a:r>
              <a:endParaRPr lang="en" sz="12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Shape 299"/>
            <p:cNvSpPr txBox="1"/>
            <p:nvPr/>
          </p:nvSpPr>
          <p:spPr>
            <a:xfrm>
              <a:off x="611560" y="1877923"/>
              <a:ext cx="1879088" cy="27699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altLang="ko-KR" sz="1200" b="1" dirty="0">
                  <a:solidFill>
                    <a:srgbClr val="FFCE55"/>
                  </a:solidFill>
                  <a:latin typeface="Arial"/>
                  <a:ea typeface="Arial"/>
                  <a:cs typeface="Arial"/>
                  <a:sym typeface="Arial"/>
                </a:rPr>
                <a:t>ADD</a:t>
              </a:r>
              <a:endParaRPr lang="en" sz="1200" b="1" dirty="0">
                <a:solidFill>
                  <a:srgbClr val="FFCE5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300" name="Shape 300"/>
          <p:cNvCxnSpPr/>
          <p:nvPr/>
        </p:nvCxnSpPr>
        <p:spPr>
          <a:xfrm>
            <a:off x="2254259" y="3965444"/>
            <a:ext cx="1885693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grpSp>
        <p:nvGrpSpPr>
          <p:cNvPr id="301" name="Shape 301"/>
          <p:cNvGrpSpPr/>
          <p:nvPr/>
        </p:nvGrpSpPr>
        <p:grpSpPr>
          <a:xfrm>
            <a:off x="5028070" y="3688445"/>
            <a:ext cx="1883306" cy="1107995"/>
            <a:chOff x="611560" y="1877923"/>
            <a:chExt cx="1883306" cy="1107995"/>
          </a:xfrm>
        </p:grpSpPr>
        <p:sp>
          <p:nvSpPr>
            <p:cNvPr id="302" name="Shape 302"/>
            <p:cNvSpPr txBox="1"/>
            <p:nvPr/>
          </p:nvSpPr>
          <p:spPr>
            <a:xfrm>
              <a:off x="621347" y="2154922"/>
              <a:ext cx="1873519" cy="830996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lang="ko-KR" altLang="en-US" sz="12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실시간 정보를 저장 후 이메일 전송</a:t>
              </a:r>
              <a:endParaRPr lang="en" sz="12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Shape 303"/>
            <p:cNvSpPr txBox="1"/>
            <p:nvPr/>
          </p:nvSpPr>
          <p:spPr>
            <a:xfrm>
              <a:off x="611560" y="1877923"/>
              <a:ext cx="1879088" cy="27699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1200" b="1" dirty="0">
                  <a:solidFill>
                    <a:srgbClr val="FFCE55"/>
                  </a:solidFill>
                  <a:latin typeface="Arial"/>
                  <a:ea typeface="Arial"/>
                  <a:cs typeface="Arial"/>
                  <a:sym typeface="Arial"/>
                </a:rPr>
                <a:t>E - MAIL</a:t>
              </a:r>
              <a:endParaRPr lang="en" sz="1200" b="1" dirty="0">
                <a:solidFill>
                  <a:srgbClr val="FFCE5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304" name="Shape 304"/>
          <p:cNvCxnSpPr/>
          <p:nvPr/>
        </p:nvCxnSpPr>
        <p:spPr>
          <a:xfrm>
            <a:off x="5062571" y="3965444"/>
            <a:ext cx="1885693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grpSp>
        <p:nvGrpSpPr>
          <p:cNvPr id="305" name="Shape 305"/>
          <p:cNvGrpSpPr/>
          <p:nvPr/>
        </p:nvGrpSpPr>
        <p:grpSpPr>
          <a:xfrm>
            <a:off x="3637661" y="1192236"/>
            <a:ext cx="1883306" cy="1107995"/>
            <a:chOff x="611560" y="1877923"/>
            <a:chExt cx="1883306" cy="1107995"/>
          </a:xfrm>
        </p:grpSpPr>
        <p:sp>
          <p:nvSpPr>
            <p:cNvPr id="306" name="Shape 306"/>
            <p:cNvSpPr txBox="1"/>
            <p:nvPr/>
          </p:nvSpPr>
          <p:spPr>
            <a:xfrm>
              <a:off x="621347" y="2154922"/>
              <a:ext cx="1873519" cy="830996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lang="ko-KR" altLang="en-US" sz="12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실시간으로 타고 싶은</a:t>
              </a:r>
              <a:endParaRPr lang="en-US" altLang="ko-KR" sz="12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lang="ko-KR" altLang="en-US" sz="12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열차 도착 시간 조회</a:t>
              </a:r>
              <a:endParaRPr lang="en" sz="12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Shape 307"/>
            <p:cNvSpPr txBox="1"/>
            <p:nvPr/>
          </p:nvSpPr>
          <p:spPr>
            <a:xfrm>
              <a:off x="611560" y="1877923"/>
              <a:ext cx="1879088" cy="27699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altLang="ko-KR" sz="1200" b="1" dirty="0">
                  <a:solidFill>
                    <a:srgbClr val="FFCE55"/>
                  </a:solidFill>
                  <a:latin typeface="Arial"/>
                  <a:ea typeface="Arial"/>
                  <a:cs typeface="Arial"/>
                  <a:sym typeface="Arial"/>
                </a:rPr>
                <a:t>ARRIVAL UPDATE</a:t>
              </a:r>
              <a:endParaRPr lang="en" sz="1200" b="1" dirty="0">
                <a:solidFill>
                  <a:srgbClr val="FFCE5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308" name="Shape 308"/>
          <p:cNvCxnSpPr/>
          <p:nvPr/>
        </p:nvCxnSpPr>
        <p:spPr>
          <a:xfrm>
            <a:off x="3661851" y="1469234"/>
            <a:ext cx="1885693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grpSp>
        <p:nvGrpSpPr>
          <p:cNvPr id="309" name="Shape 309"/>
          <p:cNvGrpSpPr/>
          <p:nvPr/>
        </p:nvGrpSpPr>
        <p:grpSpPr>
          <a:xfrm>
            <a:off x="6418477" y="1156316"/>
            <a:ext cx="1883306" cy="1107996"/>
            <a:chOff x="611560" y="1877923"/>
            <a:chExt cx="1883306" cy="1107996"/>
          </a:xfrm>
        </p:grpSpPr>
        <p:sp>
          <p:nvSpPr>
            <p:cNvPr id="310" name="Shape 310"/>
            <p:cNvSpPr txBox="1"/>
            <p:nvPr/>
          </p:nvSpPr>
          <p:spPr>
            <a:xfrm>
              <a:off x="621347" y="2154922"/>
              <a:ext cx="1873519" cy="830996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lang="ko-KR" altLang="en-US" sz="12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출발역과 도착역까지의 최단 경로를 검색</a:t>
              </a:r>
              <a:endParaRPr lang="en" sz="12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Shape 311"/>
            <p:cNvSpPr txBox="1"/>
            <p:nvPr/>
          </p:nvSpPr>
          <p:spPr>
            <a:xfrm>
              <a:off x="611560" y="1877923"/>
              <a:ext cx="1879088" cy="27699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altLang="ko-KR" sz="1200" b="1" dirty="0">
                  <a:solidFill>
                    <a:srgbClr val="FFCE55"/>
                  </a:solidFill>
                  <a:latin typeface="Arial"/>
                  <a:ea typeface="Arial"/>
                  <a:cs typeface="Arial"/>
                  <a:sym typeface="Arial"/>
                </a:rPr>
                <a:t>SHORTEST PATH</a:t>
              </a:r>
              <a:endParaRPr lang="en" sz="1200" b="1" dirty="0">
                <a:solidFill>
                  <a:srgbClr val="FFCE5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312" name="Shape 312"/>
          <p:cNvCxnSpPr/>
          <p:nvPr/>
        </p:nvCxnSpPr>
        <p:spPr>
          <a:xfrm>
            <a:off x="6416089" y="1433315"/>
            <a:ext cx="1885693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grpSp>
        <p:nvGrpSpPr>
          <p:cNvPr id="313" name="Shape 313"/>
          <p:cNvGrpSpPr/>
          <p:nvPr/>
        </p:nvGrpSpPr>
        <p:grpSpPr>
          <a:xfrm>
            <a:off x="1038499" y="2046890"/>
            <a:ext cx="7082695" cy="1841420"/>
            <a:chOff x="720039" y="2441747"/>
            <a:chExt cx="7082695" cy="1841420"/>
          </a:xfrm>
        </p:grpSpPr>
        <p:sp>
          <p:nvSpPr>
            <p:cNvPr id="314" name="Shape 314"/>
            <p:cNvSpPr/>
            <p:nvPr/>
          </p:nvSpPr>
          <p:spPr>
            <a:xfrm>
              <a:off x="720039" y="2731491"/>
              <a:ext cx="1551675" cy="1551675"/>
            </a:xfrm>
            <a:prstGeom prst="blockArc">
              <a:avLst>
                <a:gd name="adj1" fmla="val 11824196"/>
                <a:gd name="adj2" fmla="val 20729987"/>
                <a:gd name="adj3" fmla="val 8983"/>
              </a:avLst>
            </a:pr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Shape 315"/>
            <p:cNvSpPr/>
            <p:nvPr/>
          </p:nvSpPr>
          <p:spPr>
            <a:xfrm rot="10800000">
              <a:off x="2102793" y="2441747"/>
              <a:ext cx="1551675" cy="1551675"/>
            </a:xfrm>
            <a:prstGeom prst="blockArc">
              <a:avLst>
                <a:gd name="adj1" fmla="val 11824196"/>
                <a:gd name="adj2" fmla="val 20729987"/>
                <a:gd name="adj3" fmla="val 8983"/>
              </a:avLst>
            </a:pr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Shape 316"/>
            <p:cNvSpPr/>
            <p:nvPr/>
          </p:nvSpPr>
          <p:spPr>
            <a:xfrm>
              <a:off x="3485548" y="2731491"/>
              <a:ext cx="1551675" cy="1551675"/>
            </a:xfrm>
            <a:prstGeom prst="blockArc">
              <a:avLst>
                <a:gd name="adj1" fmla="val 11824196"/>
                <a:gd name="adj2" fmla="val 20729987"/>
                <a:gd name="adj3" fmla="val 8983"/>
              </a:avLst>
            </a:pr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Shape 317"/>
            <p:cNvSpPr/>
            <p:nvPr/>
          </p:nvSpPr>
          <p:spPr>
            <a:xfrm rot="10800000">
              <a:off x="4868304" y="2489127"/>
              <a:ext cx="1551675" cy="1551675"/>
            </a:xfrm>
            <a:prstGeom prst="blockArc">
              <a:avLst>
                <a:gd name="adj1" fmla="val 11824196"/>
                <a:gd name="adj2" fmla="val 20729987"/>
                <a:gd name="adj3" fmla="val 8983"/>
              </a:avLst>
            </a:pr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Shape 318"/>
            <p:cNvSpPr/>
            <p:nvPr/>
          </p:nvSpPr>
          <p:spPr>
            <a:xfrm>
              <a:off x="6251058" y="2731491"/>
              <a:ext cx="1551675" cy="1551675"/>
            </a:xfrm>
            <a:prstGeom prst="blockArc">
              <a:avLst>
                <a:gd name="adj1" fmla="val 11824196"/>
                <a:gd name="adj2" fmla="val 20729987"/>
                <a:gd name="adj3" fmla="val 8983"/>
              </a:avLst>
            </a:pr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0" name="Shape 320"/>
          <p:cNvSpPr/>
          <p:nvPr/>
        </p:nvSpPr>
        <p:spPr>
          <a:xfrm>
            <a:off x="3072530" y="2734643"/>
            <a:ext cx="292305" cy="27362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8392" y="109921"/>
                </a:moveTo>
                <a:cubicBezTo>
                  <a:pt x="58392" y="109945"/>
                  <a:pt x="61607" y="110494"/>
                  <a:pt x="61607" y="109921"/>
                </a:cubicBezTo>
                <a:lnTo>
                  <a:pt x="61607" y="109851"/>
                </a:lnTo>
                <a:cubicBezTo>
                  <a:pt x="80929" y="103093"/>
                  <a:pt x="90538" y="98937"/>
                  <a:pt x="110790" y="107213"/>
                </a:cubicBezTo>
                <a:lnTo>
                  <a:pt x="111142" y="20850"/>
                </a:lnTo>
                <a:lnTo>
                  <a:pt x="105743" y="20850"/>
                </a:lnTo>
                <a:cubicBezTo>
                  <a:pt x="105821" y="46504"/>
                  <a:pt x="105899" y="72157"/>
                  <a:pt x="105976" y="97811"/>
                </a:cubicBezTo>
                <a:cubicBezTo>
                  <a:pt x="91995" y="91718"/>
                  <a:pt x="76016" y="96522"/>
                  <a:pt x="61607" y="109411"/>
                </a:cubicBezTo>
                <a:lnTo>
                  <a:pt x="61607" y="20850"/>
                </a:lnTo>
                <a:lnTo>
                  <a:pt x="61607" y="17030"/>
                </a:lnTo>
                <a:lnTo>
                  <a:pt x="61607" y="15907"/>
                </a:lnTo>
                <a:cubicBezTo>
                  <a:pt x="70238" y="5918"/>
                  <a:pt x="78364" y="83"/>
                  <a:pt x="89113" y="0"/>
                </a:cubicBezTo>
                <a:cubicBezTo>
                  <a:pt x="93999" y="-36"/>
                  <a:pt x="99427" y="1114"/>
                  <a:pt x="105691" y="3604"/>
                </a:cubicBezTo>
                <a:cubicBezTo>
                  <a:pt x="105705" y="8079"/>
                  <a:pt x="105718" y="12555"/>
                  <a:pt x="105732" y="17030"/>
                </a:cubicBezTo>
                <a:lnTo>
                  <a:pt x="115580" y="16954"/>
                </a:lnTo>
                <a:lnTo>
                  <a:pt x="115580" y="29213"/>
                </a:lnTo>
                <a:lnTo>
                  <a:pt x="120000" y="29213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29213"/>
                </a:lnTo>
                <a:lnTo>
                  <a:pt x="3795" y="29213"/>
                </a:lnTo>
                <a:lnTo>
                  <a:pt x="3795" y="16954"/>
                </a:lnTo>
                <a:lnTo>
                  <a:pt x="14267" y="17030"/>
                </a:lnTo>
                <a:cubicBezTo>
                  <a:pt x="14281" y="12555"/>
                  <a:pt x="14294" y="8079"/>
                  <a:pt x="14308" y="3604"/>
                </a:cubicBezTo>
                <a:cubicBezTo>
                  <a:pt x="20572" y="1114"/>
                  <a:pt x="26000" y="-36"/>
                  <a:pt x="30886" y="0"/>
                </a:cubicBezTo>
                <a:cubicBezTo>
                  <a:pt x="41635" y="83"/>
                  <a:pt x="49761" y="5918"/>
                  <a:pt x="58392" y="15907"/>
                </a:cubicBezTo>
                <a:lnTo>
                  <a:pt x="58392" y="17030"/>
                </a:lnTo>
                <a:lnTo>
                  <a:pt x="58392" y="20850"/>
                </a:lnTo>
                <a:lnTo>
                  <a:pt x="58392" y="109411"/>
                </a:lnTo>
                <a:cubicBezTo>
                  <a:pt x="43983" y="96522"/>
                  <a:pt x="28004" y="91718"/>
                  <a:pt x="14023" y="97811"/>
                </a:cubicBezTo>
                <a:lnTo>
                  <a:pt x="14256" y="20850"/>
                </a:lnTo>
                <a:lnTo>
                  <a:pt x="8857" y="20850"/>
                </a:lnTo>
                <a:lnTo>
                  <a:pt x="8504" y="106459"/>
                </a:lnTo>
                <a:cubicBezTo>
                  <a:pt x="28638" y="97578"/>
                  <a:pt x="40064" y="103903"/>
                  <a:pt x="58392" y="109851"/>
                </a:cubicBezTo>
              </a:path>
            </a:pathLst>
          </a:custGeom>
          <a:solidFill>
            <a:srgbClr val="4C5D6D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Shape 157"/>
          <p:cNvSpPr txBox="1">
            <a:spLocks/>
          </p:cNvSpPr>
          <p:nvPr/>
        </p:nvSpPr>
        <p:spPr>
          <a:xfrm>
            <a:off x="76102" y="191358"/>
            <a:ext cx="8960393" cy="652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algn="ctr">
              <a:spcBef>
                <a:spcPts val="0"/>
              </a:spcBef>
              <a:buClr>
                <a:srgbClr val="61B4F6"/>
              </a:buClr>
              <a:buSzPct val="25000"/>
              <a:buFont typeface="Arial"/>
              <a:buNone/>
            </a:pPr>
            <a:r>
              <a:rPr lang="en-US" sz="4000" dirty="0">
                <a:latin typeface="+mj-lt"/>
              </a:rPr>
              <a:t>SERVICE</a:t>
            </a:r>
            <a:endParaRPr lang="en" sz="4000" dirty="0">
              <a:latin typeface="+mj-lt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8744" y="2834903"/>
            <a:ext cx="405039" cy="405039"/>
          </a:xfrm>
          <a:prstGeom prst="rect">
            <a:avLst/>
          </a:prstGeom>
        </p:spPr>
      </p:pic>
      <p:sp>
        <p:nvSpPr>
          <p:cNvPr id="42" name="Shape 319"/>
          <p:cNvSpPr/>
          <p:nvPr/>
        </p:nvSpPr>
        <p:spPr>
          <a:xfrm>
            <a:off x="7194829" y="2870711"/>
            <a:ext cx="325282" cy="328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5274" y="39473"/>
                </a:moveTo>
                <a:cubicBezTo>
                  <a:pt x="53599" y="36371"/>
                  <a:pt x="41599" y="43242"/>
                  <a:pt x="38470" y="54820"/>
                </a:cubicBezTo>
                <a:cubicBezTo>
                  <a:pt x="35342" y="66398"/>
                  <a:pt x="42270" y="78299"/>
                  <a:pt x="53945" y="81402"/>
                </a:cubicBezTo>
                <a:cubicBezTo>
                  <a:pt x="65620" y="84504"/>
                  <a:pt x="77621" y="77633"/>
                  <a:pt x="80749" y="66055"/>
                </a:cubicBezTo>
                <a:cubicBezTo>
                  <a:pt x="83877" y="54477"/>
                  <a:pt x="76949" y="42576"/>
                  <a:pt x="65274" y="39473"/>
                </a:cubicBezTo>
                <a:close/>
                <a:moveTo>
                  <a:pt x="69168" y="25060"/>
                </a:moveTo>
                <a:cubicBezTo>
                  <a:pt x="88870" y="30296"/>
                  <a:pt x="100561" y="50379"/>
                  <a:pt x="95282" y="69917"/>
                </a:cubicBezTo>
                <a:cubicBezTo>
                  <a:pt x="90003" y="89455"/>
                  <a:pt x="69753" y="101050"/>
                  <a:pt x="50051" y="95815"/>
                </a:cubicBezTo>
                <a:cubicBezTo>
                  <a:pt x="30350" y="90579"/>
                  <a:pt x="18658" y="70496"/>
                  <a:pt x="23937" y="50958"/>
                </a:cubicBezTo>
                <a:cubicBezTo>
                  <a:pt x="29216" y="31420"/>
                  <a:pt x="49467" y="19825"/>
                  <a:pt x="69168" y="25060"/>
                </a:cubicBezTo>
                <a:close/>
                <a:moveTo>
                  <a:pt x="70584" y="19819"/>
                </a:moveTo>
                <a:cubicBezTo>
                  <a:pt x="47964" y="13808"/>
                  <a:pt x="24713" y="27121"/>
                  <a:pt x="18652" y="49554"/>
                </a:cubicBezTo>
                <a:cubicBezTo>
                  <a:pt x="12591" y="71987"/>
                  <a:pt x="26015" y="95045"/>
                  <a:pt x="48635" y="101056"/>
                </a:cubicBezTo>
                <a:cubicBezTo>
                  <a:pt x="71255" y="107067"/>
                  <a:pt x="94506" y="93754"/>
                  <a:pt x="100567" y="71321"/>
                </a:cubicBezTo>
                <a:cubicBezTo>
                  <a:pt x="106628" y="48888"/>
                  <a:pt x="93204" y="25830"/>
                  <a:pt x="70584" y="19819"/>
                </a:cubicBezTo>
                <a:close/>
                <a:moveTo>
                  <a:pt x="120000" y="28418"/>
                </a:moveTo>
                <a:lnTo>
                  <a:pt x="119819" y="29085"/>
                </a:lnTo>
                <a:lnTo>
                  <a:pt x="119636" y="28804"/>
                </a:lnTo>
                <a:close/>
                <a:moveTo>
                  <a:pt x="84120" y="4683"/>
                </a:moveTo>
                <a:lnTo>
                  <a:pt x="83867" y="19572"/>
                </a:lnTo>
                <a:lnTo>
                  <a:pt x="83406" y="19449"/>
                </a:lnTo>
                <a:cubicBezTo>
                  <a:pt x="87163" y="21546"/>
                  <a:pt x="90559" y="24117"/>
                  <a:pt x="93431" y="27166"/>
                </a:cubicBezTo>
                <a:lnTo>
                  <a:pt x="106796" y="23870"/>
                </a:lnTo>
                <a:lnTo>
                  <a:pt x="115363" y="39849"/>
                </a:lnTo>
                <a:lnTo>
                  <a:pt x="105840" y="48364"/>
                </a:lnTo>
                <a:cubicBezTo>
                  <a:pt x="107034" y="52676"/>
                  <a:pt x="107596" y="57191"/>
                  <a:pt x="107394" y="61781"/>
                </a:cubicBezTo>
                <a:lnTo>
                  <a:pt x="119289" y="68330"/>
                </a:lnTo>
                <a:lnTo>
                  <a:pt x="114566" y="85810"/>
                </a:lnTo>
                <a:lnTo>
                  <a:pt x="100132" y="85570"/>
                </a:lnTo>
                <a:cubicBezTo>
                  <a:pt x="98307" y="88594"/>
                  <a:pt x="96096" y="91321"/>
                  <a:pt x="93619" y="93756"/>
                </a:cubicBezTo>
                <a:lnTo>
                  <a:pt x="98359" y="106025"/>
                </a:lnTo>
                <a:lnTo>
                  <a:pt x="83411" y="116405"/>
                </a:lnTo>
                <a:lnTo>
                  <a:pt x="72073" y="106643"/>
                </a:lnTo>
                <a:lnTo>
                  <a:pt x="73453" y="105685"/>
                </a:lnTo>
                <a:cubicBezTo>
                  <a:pt x="69110" y="107079"/>
                  <a:pt x="64517" y="107749"/>
                  <a:pt x="59835" y="107723"/>
                </a:cubicBezTo>
                <a:lnTo>
                  <a:pt x="52963" y="119999"/>
                </a:lnTo>
                <a:lnTo>
                  <a:pt x="35336" y="115316"/>
                </a:lnTo>
                <a:lnTo>
                  <a:pt x="35574" y="101277"/>
                </a:lnTo>
                <a:cubicBezTo>
                  <a:pt x="31839" y="99165"/>
                  <a:pt x="28466" y="96583"/>
                  <a:pt x="25614" y="93529"/>
                </a:cubicBezTo>
                <a:lnTo>
                  <a:pt x="25843" y="94015"/>
                </a:lnTo>
                <a:lnTo>
                  <a:pt x="11102" y="96847"/>
                </a:lnTo>
                <a:lnTo>
                  <a:pt x="3390" y="80445"/>
                </a:lnTo>
                <a:lnTo>
                  <a:pt x="13359" y="72429"/>
                </a:lnTo>
                <a:cubicBezTo>
                  <a:pt x="12295" y="68561"/>
                  <a:pt x="11739" y="64530"/>
                  <a:pt x="11738" y="60428"/>
                </a:cubicBezTo>
                <a:lnTo>
                  <a:pt x="0" y="53965"/>
                </a:lnTo>
                <a:lnTo>
                  <a:pt x="4723" y="36484"/>
                </a:lnTo>
                <a:lnTo>
                  <a:pt x="18174" y="36709"/>
                </a:lnTo>
                <a:cubicBezTo>
                  <a:pt x="19999" y="33515"/>
                  <a:pt x="22203" y="30603"/>
                  <a:pt x="24696" y="27997"/>
                </a:cubicBezTo>
                <a:lnTo>
                  <a:pt x="20190" y="14215"/>
                </a:lnTo>
                <a:lnTo>
                  <a:pt x="35666" y="4625"/>
                </a:lnTo>
                <a:lnTo>
                  <a:pt x="46473" y="14962"/>
                </a:lnTo>
                <a:lnTo>
                  <a:pt x="46365" y="15030"/>
                </a:lnTo>
                <a:cubicBezTo>
                  <a:pt x="50613" y="13704"/>
                  <a:pt x="55098" y="13091"/>
                  <a:pt x="59667" y="13141"/>
                </a:cubicBezTo>
                <a:lnTo>
                  <a:pt x="59206" y="13018"/>
                </a:lnTo>
                <a:lnTo>
                  <a:pt x="66493" y="0"/>
                </a:lnTo>
                <a:close/>
              </a:path>
            </a:pathLst>
          </a:custGeom>
          <a:solidFill>
            <a:srgbClr val="4C5D6D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Shape 908"/>
          <p:cNvSpPr/>
          <p:nvPr/>
        </p:nvSpPr>
        <p:spPr>
          <a:xfrm rot="8100000">
            <a:off x="1671999" y="2874768"/>
            <a:ext cx="293143" cy="29314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1771" y="88228"/>
                </a:moveTo>
                <a:cubicBezTo>
                  <a:pt x="38964" y="95422"/>
                  <a:pt x="50628" y="95422"/>
                  <a:pt x="57822" y="88228"/>
                </a:cubicBezTo>
                <a:cubicBezTo>
                  <a:pt x="65016" y="81035"/>
                  <a:pt x="65016" y="69371"/>
                  <a:pt x="57822" y="62177"/>
                </a:cubicBezTo>
                <a:cubicBezTo>
                  <a:pt x="50628" y="54983"/>
                  <a:pt x="38964" y="54983"/>
                  <a:pt x="31771" y="62177"/>
                </a:cubicBezTo>
                <a:cubicBezTo>
                  <a:pt x="24577" y="69371"/>
                  <a:pt x="24577" y="81035"/>
                  <a:pt x="31771" y="88228"/>
                </a:cubicBezTo>
                <a:close/>
                <a:moveTo>
                  <a:pt x="14171" y="105828"/>
                </a:moveTo>
                <a:cubicBezTo>
                  <a:pt x="5415" y="97072"/>
                  <a:pt x="0" y="84975"/>
                  <a:pt x="0" y="71614"/>
                </a:cubicBezTo>
                <a:cubicBezTo>
                  <a:pt x="0" y="44892"/>
                  <a:pt x="22189" y="28508"/>
                  <a:pt x="48385" y="23229"/>
                </a:cubicBezTo>
                <a:cubicBezTo>
                  <a:pt x="75836" y="17697"/>
                  <a:pt x="89946" y="12557"/>
                  <a:pt x="120000" y="0"/>
                </a:cubicBezTo>
                <a:cubicBezTo>
                  <a:pt x="107767" y="32982"/>
                  <a:pt x="102953" y="42211"/>
                  <a:pt x="96770" y="71614"/>
                </a:cubicBezTo>
                <a:cubicBezTo>
                  <a:pt x="91889" y="98662"/>
                  <a:pt x="75107" y="120000"/>
                  <a:pt x="48385" y="120000"/>
                </a:cubicBezTo>
                <a:cubicBezTo>
                  <a:pt x="35024" y="120000"/>
                  <a:pt x="22927" y="114584"/>
                  <a:pt x="14171" y="105828"/>
                </a:cubicBezTo>
                <a:close/>
              </a:path>
            </a:pathLst>
          </a:custGeom>
          <a:solidFill>
            <a:srgbClr val="4C5D6D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Shape 912"/>
          <p:cNvSpPr/>
          <p:nvPr/>
        </p:nvSpPr>
        <p:spPr>
          <a:xfrm>
            <a:off x="5830069" y="2693032"/>
            <a:ext cx="289093" cy="35718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175" y="0"/>
                </a:moveTo>
                <a:cubicBezTo>
                  <a:pt x="64761" y="0"/>
                  <a:pt x="68479" y="3009"/>
                  <a:pt x="68479" y="6721"/>
                </a:cubicBezTo>
                <a:lnTo>
                  <a:pt x="68479" y="15387"/>
                </a:lnTo>
                <a:lnTo>
                  <a:pt x="107542" y="15387"/>
                </a:lnTo>
                <a:lnTo>
                  <a:pt x="120000" y="25469"/>
                </a:lnTo>
                <a:lnTo>
                  <a:pt x="107542" y="35552"/>
                </a:lnTo>
                <a:lnTo>
                  <a:pt x="68479" y="35552"/>
                </a:lnTo>
                <a:lnTo>
                  <a:pt x="68479" y="41458"/>
                </a:lnTo>
                <a:lnTo>
                  <a:pt x="109605" y="41458"/>
                </a:lnTo>
                <a:lnTo>
                  <a:pt x="109605" y="61623"/>
                </a:lnTo>
                <a:lnTo>
                  <a:pt x="68479" y="61623"/>
                </a:lnTo>
                <a:lnTo>
                  <a:pt x="68479" y="120000"/>
                </a:lnTo>
                <a:lnTo>
                  <a:pt x="51870" y="120000"/>
                </a:lnTo>
                <a:lnTo>
                  <a:pt x="51870" y="61623"/>
                </a:lnTo>
                <a:lnTo>
                  <a:pt x="12457" y="61623"/>
                </a:lnTo>
                <a:lnTo>
                  <a:pt x="0" y="51541"/>
                </a:lnTo>
                <a:lnTo>
                  <a:pt x="12457" y="41458"/>
                </a:lnTo>
                <a:lnTo>
                  <a:pt x="51870" y="41458"/>
                </a:lnTo>
                <a:lnTo>
                  <a:pt x="51870" y="35552"/>
                </a:lnTo>
                <a:lnTo>
                  <a:pt x="10377" y="35552"/>
                </a:lnTo>
                <a:lnTo>
                  <a:pt x="10377" y="15387"/>
                </a:lnTo>
                <a:lnTo>
                  <a:pt x="51870" y="15387"/>
                </a:lnTo>
                <a:lnTo>
                  <a:pt x="51870" y="6721"/>
                </a:lnTo>
                <a:cubicBezTo>
                  <a:pt x="51870" y="3009"/>
                  <a:pt x="55588" y="0"/>
                  <a:pt x="60175" y="0"/>
                </a:cubicBezTo>
                <a:close/>
              </a:path>
            </a:pathLst>
          </a:custGeom>
          <a:solidFill>
            <a:srgbClr val="4C5D6D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73837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57"/>
          <p:cNvSpPr txBox="1">
            <a:spLocks/>
          </p:cNvSpPr>
          <p:nvPr/>
        </p:nvSpPr>
        <p:spPr>
          <a:xfrm>
            <a:off x="76102" y="191358"/>
            <a:ext cx="8960393" cy="652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algn="ctr">
              <a:spcBef>
                <a:spcPts val="0"/>
              </a:spcBef>
              <a:buClr>
                <a:srgbClr val="61B4F6"/>
              </a:buClr>
              <a:buSzPct val="25000"/>
              <a:buFont typeface="Arial"/>
              <a:buNone/>
            </a:pPr>
            <a:r>
              <a:rPr lang="en-US" sz="4000" dirty="0">
                <a:latin typeface="+mj-lt"/>
              </a:rPr>
              <a:t>TIME TABLE</a:t>
            </a:r>
            <a:endParaRPr lang="en" sz="4000" dirty="0">
              <a:latin typeface="+mj-lt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7165109"/>
              </p:ext>
            </p:extLst>
          </p:nvPr>
        </p:nvGraphicFramePr>
        <p:xfrm>
          <a:off x="539552" y="915566"/>
          <a:ext cx="8064897" cy="3744416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806490">
                  <a:extLst>
                    <a:ext uri="{9D8B030D-6E8A-4147-A177-3AD203B41FA5}">
                      <a16:colId xmlns:a16="http://schemas.microsoft.com/office/drawing/2014/main" val="1927921211"/>
                    </a:ext>
                  </a:extLst>
                </a:gridCol>
                <a:gridCol w="3079324">
                  <a:extLst>
                    <a:ext uri="{9D8B030D-6E8A-4147-A177-3AD203B41FA5}">
                      <a16:colId xmlns:a16="http://schemas.microsoft.com/office/drawing/2014/main" val="3095713307"/>
                    </a:ext>
                  </a:extLst>
                </a:gridCol>
                <a:gridCol w="3325153">
                  <a:extLst>
                    <a:ext uri="{9D8B030D-6E8A-4147-A177-3AD203B41FA5}">
                      <a16:colId xmlns:a16="http://schemas.microsoft.com/office/drawing/2014/main" val="782765142"/>
                    </a:ext>
                  </a:extLst>
                </a:gridCol>
                <a:gridCol w="853930">
                  <a:extLst>
                    <a:ext uri="{9D8B030D-6E8A-4147-A177-3AD203B41FA5}">
                      <a16:colId xmlns:a16="http://schemas.microsoft.com/office/drawing/2014/main" val="685493343"/>
                    </a:ext>
                  </a:extLst>
                </a:gridCol>
              </a:tblGrid>
              <a:tr h="4889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rgbClr val="FFC000"/>
                          </a:solidFill>
                        </a:rPr>
                        <a:t>주차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rgbClr val="FFC000"/>
                          </a:solidFill>
                        </a:rPr>
                        <a:t>계획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rgbClr val="FFC000"/>
                          </a:solidFill>
                        </a:rPr>
                        <a:t>세부 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rgbClr val="FFC000"/>
                          </a:solidFill>
                        </a:rPr>
                        <a:t>시행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11488556"/>
                  </a:ext>
                </a:extLst>
              </a:tr>
              <a:tr h="4889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C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rgbClr val="FFC00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rgbClr val="D8DBDF"/>
                          </a:solidFill>
                        </a:rPr>
                        <a:t>오픈 </a:t>
                      </a:r>
                      <a:r>
                        <a:rPr lang="en-US" altLang="ko-KR" sz="1200" b="1" dirty="0">
                          <a:solidFill>
                            <a:srgbClr val="D8DBDF"/>
                          </a:solidFill>
                        </a:rPr>
                        <a:t>API </a:t>
                      </a:r>
                      <a:r>
                        <a:rPr lang="ko-KR" altLang="en-US" sz="1200" b="1" dirty="0">
                          <a:solidFill>
                            <a:srgbClr val="D8DBDF"/>
                          </a:solidFill>
                        </a:rPr>
                        <a:t>조사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rgbClr val="D8DBDF"/>
                          </a:solidFill>
                        </a:rPr>
                        <a:t>국가 공공 데이터 활용 사례 조사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rgbClr val="FFCE55"/>
                          </a:solidFill>
                        </a:rPr>
                        <a:t>O</a:t>
                      </a:r>
                      <a:endParaRPr lang="ko-KR" altLang="en-US" sz="1200" b="1" dirty="0">
                        <a:solidFill>
                          <a:srgbClr val="FFCE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87078748"/>
                  </a:ext>
                </a:extLst>
              </a:tr>
              <a:tr h="4889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C000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rgbClr val="FFC00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rgbClr val="D8DBDF"/>
                          </a:solidFill>
                        </a:rPr>
                        <a:t>기획발표</a:t>
                      </a:r>
                      <a:r>
                        <a:rPr lang="en-US" altLang="ko-KR" sz="1200" b="1" dirty="0">
                          <a:solidFill>
                            <a:srgbClr val="D8DBDF"/>
                          </a:solidFill>
                        </a:rPr>
                        <a:t>, </a:t>
                      </a:r>
                      <a:r>
                        <a:rPr lang="ko-KR" altLang="en-US" sz="1200" b="1" dirty="0">
                          <a:solidFill>
                            <a:srgbClr val="D8DBDF"/>
                          </a:solidFill>
                        </a:rPr>
                        <a:t>오픈 </a:t>
                      </a:r>
                      <a:r>
                        <a:rPr lang="en-US" altLang="ko-KR" sz="1200" b="1" dirty="0">
                          <a:solidFill>
                            <a:srgbClr val="D8DBDF"/>
                          </a:solidFill>
                        </a:rPr>
                        <a:t>API </a:t>
                      </a:r>
                      <a:r>
                        <a:rPr lang="ko-KR" altLang="en-US" sz="1200" b="1" dirty="0">
                          <a:solidFill>
                            <a:srgbClr val="D8DBDF"/>
                          </a:solidFill>
                        </a:rPr>
                        <a:t>연동 구현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rgbClr val="D8DBDF"/>
                          </a:solidFill>
                        </a:rPr>
                        <a:t>국가 공공 데이터 포털 오픈 </a:t>
                      </a:r>
                      <a:r>
                        <a:rPr lang="en-US" altLang="ko-KR" sz="1200" b="1" dirty="0">
                          <a:solidFill>
                            <a:srgbClr val="D8DBDF"/>
                          </a:solidFill>
                        </a:rPr>
                        <a:t>API </a:t>
                      </a:r>
                      <a:r>
                        <a:rPr lang="ko-KR" altLang="en-US" sz="1200" b="1" dirty="0">
                          <a:solidFill>
                            <a:srgbClr val="D8DBDF"/>
                          </a:solidFill>
                        </a:rPr>
                        <a:t>활용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>
                          <a:solidFill>
                            <a:srgbClr val="FFCE55"/>
                          </a:solidFill>
                        </a:rPr>
                        <a:t>O</a:t>
                      </a:r>
                      <a:endParaRPr lang="ko-KR" altLang="en-US" sz="1200" b="1">
                        <a:solidFill>
                          <a:srgbClr val="FFCE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92669128"/>
                  </a:ext>
                </a:extLst>
              </a:tr>
              <a:tr h="4889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C000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rgbClr val="FFC00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rgbClr val="D8DBDF"/>
                          </a:solidFill>
                        </a:rPr>
                        <a:t>실시간 검색 기능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rgbClr val="D8DBDF"/>
                          </a:solidFill>
                        </a:rPr>
                        <a:t>실시간 위치</a:t>
                      </a:r>
                      <a:r>
                        <a:rPr lang="en-US" altLang="ko-KR" sz="1200" b="1" dirty="0">
                          <a:solidFill>
                            <a:srgbClr val="D8DBDF"/>
                          </a:solidFill>
                        </a:rPr>
                        <a:t>, </a:t>
                      </a:r>
                      <a:r>
                        <a:rPr lang="ko-KR" altLang="en-US" sz="1200" b="1" dirty="0">
                          <a:solidFill>
                            <a:srgbClr val="D8DBDF"/>
                          </a:solidFill>
                        </a:rPr>
                        <a:t>실시간 도착 정보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37205871"/>
                  </a:ext>
                </a:extLst>
              </a:tr>
              <a:tr h="4889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C000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rgbClr val="FFC00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rgbClr val="D8DBDF"/>
                          </a:solidFill>
                        </a:rPr>
                        <a:t>중간 점검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rgbClr val="D8DBDF"/>
                          </a:solidFill>
                        </a:rPr>
                        <a:t>미흡한점 보완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1989694"/>
                  </a:ext>
                </a:extLst>
              </a:tr>
              <a:tr h="4889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C000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rgbClr val="FFC00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rgbClr val="D8DBDF"/>
                          </a:solidFill>
                        </a:rPr>
                        <a:t>정보 검색 및 저장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rgbClr val="D8DBDF"/>
                          </a:solidFill>
                        </a:rPr>
                        <a:t>최단 경로</a:t>
                      </a:r>
                      <a:r>
                        <a:rPr lang="en-US" altLang="ko-KR" sz="1200" b="1" dirty="0">
                          <a:solidFill>
                            <a:srgbClr val="D8DBDF"/>
                          </a:solidFill>
                        </a:rPr>
                        <a:t>, </a:t>
                      </a:r>
                      <a:r>
                        <a:rPr lang="ko-KR" altLang="en-US" sz="1200" b="1" dirty="0">
                          <a:solidFill>
                            <a:srgbClr val="D8DBDF"/>
                          </a:solidFill>
                        </a:rPr>
                        <a:t>자주 이용하는 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22936237"/>
                  </a:ext>
                </a:extLst>
              </a:tr>
              <a:tr h="4054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C000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rgbClr val="FFC00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rgbClr val="D8DBDF"/>
                          </a:solidFill>
                        </a:rPr>
                        <a:t>이메일 </a:t>
                      </a:r>
                      <a:r>
                        <a:rPr lang="en-US" altLang="ko-KR" sz="1200" b="1" dirty="0">
                          <a:solidFill>
                            <a:srgbClr val="D8DBDF"/>
                          </a:solidFill>
                        </a:rPr>
                        <a:t>/ </a:t>
                      </a:r>
                      <a:r>
                        <a:rPr lang="ko-KR" altLang="en-US" sz="1200" b="1" dirty="0">
                          <a:solidFill>
                            <a:srgbClr val="D8DBDF"/>
                          </a:solidFill>
                        </a:rPr>
                        <a:t>데이터베이스 연동 구현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rgbClr val="D8DBDF"/>
                          </a:solidFill>
                        </a:rPr>
                        <a:t>이메일 및 데이터베이스 기능 구현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68090412"/>
                  </a:ext>
                </a:extLst>
              </a:tr>
              <a:tr h="4054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C000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rgbClr val="FFC00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rgbClr val="D8DBDF"/>
                          </a:solidFill>
                        </a:rPr>
                        <a:t>C++ </a:t>
                      </a:r>
                      <a:r>
                        <a:rPr lang="ko-KR" altLang="en-US" sz="1200" b="1" dirty="0">
                          <a:solidFill>
                            <a:srgbClr val="D8DBDF"/>
                          </a:solidFill>
                        </a:rPr>
                        <a:t>연동 파일</a:t>
                      </a:r>
                      <a:r>
                        <a:rPr lang="en-US" altLang="ko-KR" sz="1200" b="1" dirty="0">
                          <a:solidFill>
                            <a:srgbClr val="D8DBDF"/>
                          </a:solidFill>
                        </a:rPr>
                        <a:t>,</a:t>
                      </a:r>
                      <a:r>
                        <a:rPr lang="ko-KR" altLang="en-US" sz="1200" b="1" dirty="0">
                          <a:solidFill>
                            <a:srgbClr val="D8DBDF"/>
                          </a:solidFill>
                        </a:rPr>
                        <a:t> 배포파일 작성</a:t>
                      </a:r>
                      <a:r>
                        <a:rPr lang="en-US" altLang="ko-KR" sz="1200" b="1" dirty="0">
                          <a:solidFill>
                            <a:srgbClr val="D8DBDF"/>
                          </a:solidFill>
                        </a:rPr>
                        <a:t>, </a:t>
                      </a:r>
                      <a:r>
                        <a:rPr lang="ko-KR" altLang="en-US" sz="1200" b="1" dirty="0">
                          <a:solidFill>
                            <a:srgbClr val="D8DBDF"/>
                          </a:solidFill>
                        </a:rPr>
                        <a:t>최종</a:t>
                      </a:r>
                      <a:r>
                        <a:rPr lang="en-US" altLang="ko-KR" sz="1200" b="1" dirty="0">
                          <a:solidFill>
                            <a:srgbClr val="D8DBDF"/>
                          </a:solidFill>
                        </a:rPr>
                        <a:t> </a:t>
                      </a:r>
                      <a:r>
                        <a:rPr lang="ko-KR" altLang="en-US" sz="1200" b="1" dirty="0">
                          <a:solidFill>
                            <a:srgbClr val="D8DBDF"/>
                          </a:solidFill>
                        </a:rPr>
                        <a:t>발표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rgbClr val="D8DBDF"/>
                          </a:solidFill>
                        </a:rPr>
                        <a:t>패키징 및 릴리즈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68913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4123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Shape 279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 t="7812" b="7811"/>
          <a:stretch/>
        </p:blipFill>
        <p:spPr>
          <a:xfrm>
            <a:off x="0" y="0"/>
            <a:ext cx="9144000" cy="5143499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pic>
      <p:sp>
        <p:nvSpPr>
          <p:cNvPr id="33" name="Shape 280"/>
          <p:cNvSpPr/>
          <p:nvPr/>
        </p:nvSpPr>
        <p:spPr>
          <a:xfrm>
            <a:off x="2627783" y="627533"/>
            <a:ext cx="3888432" cy="3888432"/>
          </a:xfrm>
          <a:prstGeom prst="ellipse">
            <a:avLst/>
          </a:prstGeom>
          <a:solidFill>
            <a:srgbClr val="FFCE55">
              <a:alpha val="8500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54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sz="54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Shape 281"/>
          <p:cNvSpPr/>
          <p:nvPr/>
        </p:nvSpPr>
        <p:spPr>
          <a:xfrm>
            <a:off x="2771800" y="771550"/>
            <a:ext cx="3600399" cy="3600399"/>
          </a:xfrm>
          <a:prstGeom prst="donut">
            <a:avLst>
              <a:gd name="adj" fmla="val 1125"/>
            </a:avLst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100652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754</TotalTime>
  <Words>171</Words>
  <Application>Microsoft Office PowerPoint</Application>
  <PresentationFormat>화면 슬라이드 쇼(16:9)</PresentationFormat>
  <Paragraphs>61</Paragraphs>
  <Slides>6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맑은 고딕</vt:lpstr>
      <vt:lpstr>Arial</vt:lpstr>
      <vt:lpstr>Calibri</vt:lpstr>
      <vt:lpstr>Office Theme</vt:lpstr>
      <vt:lpstr>Custom Design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Owner</cp:lastModifiedBy>
  <cp:revision>57</cp:revision>
  <dcterms:created xsi:type="dcterms:W3CDTF">2014-04-01T16:27:38Z</dcterms:created>
  <dcterms:modified xsi:type="dcterms:W3CDTF">2017-05-17T05:38:48Z</dcterms:modified>
</cp:coreProperties>
</file>