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0"/>
  </p:notesMasterIdLst>
  <p:sldIdLst>
    <p:sldId id="256" r:id="rId3"/>
    <p:sldId id="257" r:id="rId4"/>
    <p:sldId id="258" r:id="rId5"/>
    <p:sldId id="31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</p:sldIdLst>
  <p:sldSz cx="24384000" cy="13716000"/>
  <p:notesSz cx="6858000" cy="9144000"/>
  <p:embeddedFontLst>
    <p:embeddedFont>
      <p:font typeface="Avenir Next Regular" panose="020B0803020202020204"/>
      <p:regular r:id="rId64"/>
    </p:embeddedFont>
    <p:embeddedFont>
      <p:font typeface="Avenir Next Bold" panose="020B0803020202020204" charset="0"/>
      <p:regular r:id="rId6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EFCFF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font" Target="fonts/font2.fntdata"/><Relationship Id="rId64" Type="http://schemas.openxmlformats.org/officeDocument/2006/relationships/font" Target="fonts/font1.fntdata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7765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2" name="作者和日期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791845">
              <a:spcBef>
                <a:spcPts val="0"/>
              </a:spcBef>
              <a:buClrTx/>
              <a:buSzTx/>
              <a:buNone/>
              <a:defRPr sz="336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7765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1pPr>
            <a:lvl2pPr marL="0" indent="457200" algn="ctr" defTabSz="2437765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2pPr>
            <a:lvl3pPr marL="0" indent="914400" algn="ctr" defTabSz="2437765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3pPr>
            <a:lvl4pPr marL="0" indent="1371600" algn="ctr" defTabSz="2437765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4pPr>
            <a:lvl5pPr marL="0" indent="1828800" algn="ctr" defTabSz="2437765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418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作者和日期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791845">
              <a:spcBef>
                <a:spcPts val="0"/>
              </a:spcBef>
              <a:buClrTx/>
              <a:buSzTx/>
              <a:buNone/>
              <a:defRPr sz="336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作者和日期</a:t>
            </a:r>
          </a:p>
        </p:txBody>
      </p:sp>
      <p:sp>
        <p:nvSpPr>
          <p:cNvPr id="23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演示文稿标题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图像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1" name="幻灯片标题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2" name="正文级别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3" name="幻灯片副标题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1E1E1E">
                <a:alpha val="100000"/>
              </a:srgbClr>
            </a:gs>
            <a:gs pos="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hor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9050" y="355600"/>
            <a:ext cx="8143875" cy="98952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05085" y="8260715"/>
            <a:ext cx="12553315" cy="2225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3800" b="1">
                <a:solidFill>
                  <a:srgbClr val="FEFCFF"/>
                </a:solidFill>
                <a:latin typeface="Avenir Next Bold" panose="020B0803020202020204" charset="0"/>
                <a:cs typeface="Avenir Next Bold" panose="020B0803020202020204" charset="0"/>
                <a:sym typeface="Avenir Next Regular" panose="020B0803020202020204"/>
              </a:rPr>
              <a:t>优化和原理分析</a:t>
            </a:r>
            <a:endParaRPr kumimoji="0" lang="zh-CN" altLang="en-US" sz="13800" b="1" i="0" u="none" strike="noStrike" cap="none" spc="0" normalizeH="0" baseline="0">
              <a:ln>
                <a:noFill/>
              </a:ln>
              <a:solidFill>
                <a:srgbClr val="FEFCFF"/>
              </a:solidFill>
              <a:effectLst/>
              <a:uFillTx/>
              <a:latin typeface="Avenir Next Bold" panose="020B0803020202020204" charset="0"/>
              <a:ea typeface="Avenir Next Regular" panose="020B0803020202020204"/>
              <a:cs typeface="Avenir Next Bold" panose="020B0803020202020204" charset="0"/>
              <a:sym typeface="Avenir Next Regular" panose="020B0803020202020204"/>
            </a:endParaRPr>
          </a:p>
        </p:txBody>
      </p:sp>
      <p:pic>
        <p:nvPicPr>
          <p:cNvPr id="10" name="图片 9" descr="f5eee9de-9112-4d06-a5b5-59e44718b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35" y="4639945"/>
            <a:ext cx="8591550" cy="5845810"/>
          </a:xfrm>
          <a:prstGeom prst="rect">
            <a:avLst/>
          </a:prstGeom>
        </p:spPr>
      </p:pic>
      <p:sp>
        <p:nvSpPr>
          <p:cNvPr id="15" name="直角三角形 14"/>
          <p:cNvSpPr/>
          <p:nvPr/>
        </p:nvSpPr>
        <p:spPr>
          <a:xfrm rot="5400000">
            <a:off x="-180340" y="179705"/>
            <a:ext cx="3456305" cy="3096260"/>
          </a:xfrm>
          <a:prstGeom prst="rtTriangle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Medium" panose="020B0803020202020204"/>
              <a:ea typeface="Avenir Next Medium" panose="020B0803020202020204"/>
              <a:cs typeface="Avenir Next Medium" panose="020B0803020202020204"/>
              <a:sym typeface="Avenir Next Medium" panose="020B080302020202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20325" y="10994708"/>
            <a:ext cx="394398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u="none" strike="noStrike" cap="none" spc="0" normalizeH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venir Next Bold" panose="020B0803020202020204" charset="0"/>
                <a:ea typeface="Avenir Next Regular" panose="020B0803020202020204"/>
                <a:cs typeface="Avenir Next Bold" panose="020B0803020202020204" charset="0"/>
                <a:sym typeface="Avenir Next Regular" panose="020B0803020202020204"/>
              </a:rPr>
              <a:t>Thor</a:t>
            </a:r>
            <a:r>
              <a:rPr kumimoji="0" lang="en-US" altLang="zh-CN" sz="7200" b="1" i="0" u="none" strike="noStrike" cap="none" spc="0" normalizeH="0" baseline="0">
                <a:ln>
                  <a:noFill/>
                </a:ln>
                <a:solidFill>
                  <a:srgbClr val="FEFCFF"/>
                </a:solidFill>
                <a:effectLst/>
                <a:uFillTx/>
                <a:latin typeface="Avenir Next Bold" panose="020B0803020202020204" charset="0"/>
                <a:ea typeface="Avenir Next Regular" panose="020B0803020202020204"/>
                <a:cs typeface="Avenir Next Bold" panose="020B0803020202020204" charset="0"/>
                <a:sym typeface="Avenir Next Regular" panose="020B0803020202020204"/>
              </a:rPr>
              <a:t> </a:t>
            </a:r>
            <a:endParaRPr kumimoji="0" lang="en-US" altLang="zh-CN" sz="7200" b="1" i="0" u="none" strike="noStrike" cap="none" spc="0" normalizeH="0" baseline="0">
              <a:ln>
                <a:noFill/>
              </a:ln>
              <a:solidFill>
                <a:srgbClr val="FEFCFF"/>
              </a:solidFill>
              <a:effectLst/>
              <a:uFillTx/>
              <a:latin typeface="Avenir Next Bold" panose="020B0803020202020204" charset="0"/>
              <a:ea typeface="Avenir Next Regular" panose="020B0803020202020204"/>
              <a:cs typeface="Avenir Next Bold" panose="020B0803020202020204" charset="0"/>
              <a:sym typeface="Avenir Next Regular" panose="020B0803020202020204"/>
            </a:endParaRPr>
          </a:p>
        </p:txBody>
      </p:sp>
      <p:cxnSp>
        <p:nvCxnSpPr>
          <p:cNvPr id="17" name="直接连接符 16"/>
          <p:cNvCxnSpPr>
            <a:stCxn id="16" idx="1"/>
          </p:cNvCxnSpPr>
          <p:nvPr/>
        </p:nvCxnSpPr>
        <p:spPr>
          <a:xfrm flipH="1">
            <a:off x="7301865" y="11599545"/>
            <a:ext cx="2918460" cy="0"/>
          </a:xfrm>
          <a:prstGeom prst="line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8" name="直接连接符 17"/>
          <p:cNvCxnSpPr>
            <a:stCxn id="16" idx="3"/>
          </p:cNvCxnSpPr>
          <p:nvPr/>
        </p:nvCxnSpPr>
        <p:spPr>
          <a:xfrm>
            <a:off x="14164310" y="11599545"/>
            <a:ext cx="3311525" cy="0"/>
          </a:xfrm>
          <a:prstGeom prst="line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9" name="文本框 18"/>
          <p:cNvSpPr txBox="1"/>
          <p:nvPr/>
        </p:nvSpPr>
        <p:spPr>
          <a:xfrm rot="18780000">
            <a:off x="137795" y="531178"/>
            <a:ext cx="1828800" cy="1116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600" b="1" i="0" u="none" strike="noStrike" cap="none" spc="0" normalizeH="0" baseline="0">
                <a:ln>
                  <a:noFill/>
                </a:ln>
                <a:solidFill>
                  <a:srgbClr val="FEFCFF"/>
                </a:solidFill>
                <a:effectLst/>
                <a:uFillTx/>
                <a:latin typeface="Avenir Next Bold" panose="020B0803020202020204" charset="0"/>
                <a:ea typeface="Avenir Next Regular" panose="020B0803020202020204"/>
                <a:cs typeface="Avenir Next Regular" panose="020B0803020202020204"/>
                <a:sym typeface="Avenir Next Regular" panose="020B0803020202020204"/>
              </a:rPr>
              <a:t>精品</a:t>
            </a:r>
            <a:endParaRPr kumimoji="0" lang="zh-CN" altLang="en-US" sz="6600" b="1" i="0" u="none" strike="noStrike" cap="none" spc="0" normalizeH="0" baseline="0">
              <a:ln>
                <a:noFill/>
              </a:ln>
              <a:solidFill>
                <a:srgbClr val="FEFCFF"/>
              </a:solidFill>
              <a:effectLst/>
              <a:uFillTx/>
              <a:latin typeface="Avenir Next Bold" panose="020B0803020202020204" charset="0"/>
              <a:ea typeface="Avenir Next Regular" panose="020B0803020202020204"/>
              <a:cs typeface="Avenir Next Regular" panose="020B0803020202020204"/>
              <a:sym typeface="Avenir Next Regular" panose="020B0803020202020204"/>
            </a:endParaRPr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双向链表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双向链表</a:t>
            </a:r>
          </a:p>
        </p:txBody>
      </p: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7380" y="3954767"/>
            <a:ext cx="18729240" cy="28411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798" y="9267831"/>
            <a:ext cx="7022405" cy="160512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栈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栈</a:t>
            </a:r>
          </a:p>
        </p:txBody>
      </p:sp>
      <p:pic>
        <p:nvPicPr>
          <p:cNvPr id="18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547" y="3277503"/>
            <a:ext cx="6034265" cy="71609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36" y="5613014"/>
            <a:ext cx="13636663" cy="248997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队列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队列</a:t>
            </a:r>
          </a:p>
        </p:txBody>
      </p:sp>
      <p:pic>
        <p:nvPicPr>
          <p:cNvPr id="18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238" y="4088823"/>
            <a:ext cx="10471328" cy="29160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227" y="4039417"/>
            <a:ext cx="8164514" cy="301487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广义表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广义表</a:t>
            </a:r>
          </a:p>
        </p:txBody>
      </p:sp>
      <p:pic>
        <p:nvPicPr>
          <p:cNvPr id="19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1136" y="4039576"/>
            <a:ext cx="12401728" cy="324507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树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树</a:t>
            </a:r>
          </a:p>
        </p:txBody>
      </p:sp>
      <p:pic>
        <p:nvPicPr>
          <p:cNvPr id="19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1690" y="3806392"/>
            <a:ext cx="12860620" cy="555880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满二叉树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满二叉树</a:t>
            </a:r>
          </a:p>
        </p:txBody>
      </p:sp>
      <p:pic>
        <p:nvPicPr>
          <p:cNvPr id="19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7117" y="4390875"/>
            <a:ext cx="10089765" cy="49342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完全二叉树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完全二叉树</a:t>
            </a:r>
          </a:p>
        </p:txBody>
      </p:sp>
      <p:pic>
        <p:nvPicPr>
          <p:cNvPr id="20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3216" y="5032584"/>
            <a:ext cx="11097569" cy="474993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红黑树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红黑树</a:t>
            </a:r>
          </a:p>
        </p:txBody>
      </p:sp>
      <p:sp>
        <p:nvSpPr>
          <p:cNvPr id="203" name="红黑树是一种特化的AVL树（平衡二叉树），都是在进行插入和删除操作时通过特定操作保持二叉查找树的平衡，从而获得较高的查找性能。…"/>
          <p:cNvSpPr txBox="1"/>
          <p:nvPr/>
        </p:nvSpPr>
        <p:spPr>
          <a:xfrm>
            <a:off x="3163517" y="4017758"/>
            <a:ext cx="19235109" cy="871918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红黑树是一种特化的AVL树（平衡二叉树），都是在进行插入和删除操作时通过特定操作保持二叉查找树的平衡，从而获得较高的查找性能。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在二叉查找树强制一般要求以外，对于任何有效的红黑树我们增加了如下的额外要求: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性质1. </a:t>
            </a:r>
            <a:r>
              <a:rPr lang="zh-CN"/>
              <a:t>结</a:t>
            </a:r>
            <a:r>
              <a:t>点是红色或黑色。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性质2. 根结点是黑色。 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性质3. </a:t>
            </a:r>
            <a:r>
              <a:rPr lang="zh-CN"/>
              <a:t>不可能有连在一起的红色节点</a:t>
            </a:r>
            <a:r>
              <a:t>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性质4. </a:t>
            </a:r>
            <a:r>
              <a:rPr lang="zh-CN"/>
              <a:t>每个红色结点的两个子结点都是黑色。叶子结点都是黑色（</a:t>
            </a:r>
            <a:r>
              <a:rPr lang="en-US" altLang="zh-CN"/>
              <a:t>nil-</a:t>
            </a:r>
            <a:r>
              <a:rPr lang="zh-CN" altLang="en-US"/>
              <a:t>黑色的空节点</a:t>
            </a:r>
            <a:r>
              <a:rPr lang="zh-CN"/>
              <a:t>）</a:t>
            </a:r>
            <a:endParaRPr lang="zh-CN"/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这些约束强制了红黑树的关键性质: 从根到叶子的最长的可能路径不多于最短的可能路径的两倍长。结果是这个树大致上是平衡的。因为操作比如插入、删除和查找某个值的最坏情况时间都要求与树的高度成比例，这个在高度上的理论上限允许红黑树在最坏情况下都是高效的，而不同于普通的二叉查找树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05935" y="151765"/>
            <a:ext cx="5547995" cy="4190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B+树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B+树</a:t>
            </a:r>
          </a:p>
        </p:txBody>
      </p:sp>
      <p:sp>
        <p:nvSpPr>
          <p:cNvPr id="206" name="只有叶子节点存放键和值…"/>
          <p:cNvSpPr txBox="1"/>
          <p:nvPr/>
        </p:nvSpPr>
        <p:spPr>
          <a:xfrm>
            <a:off x="3288472" y="3749369"/>
            <a:ext cx="19235109" cy="2946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465455" indent="-465455" algn="l">
              <a:buClr>
                <a:srgbClr val="FFFFFF"/>
              </a:buClr>
              <a:buSzPct val="100000"/>
              <a:buChar char="-"/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只有叶子节点存放键和值</a:t>
            </a:r>
          </a:p>
          <a:p>
            <a:pPr marL="465455" indent="-465455" algn="l">
              <a:buClr>
                <a:srgbClr val="FFFFFF"/>
              </a:buClr>
              <a:buSzPct val="100000"/>
              <a:buChar char="-"/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非叶子节点会冗余叶子节点的键</a:t>
            </a:r>
          </a:p>
          <a:p>
            <a:pPr marL="465455" indent="-465455" algn="l">
              <a:buClr>
                <a:srgbClr val="FFFFFF"/>
              </a:buClr>
              <a:buSzPct val="100000"/>
              <a:buChar char="-"/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叶子节点中带着指针，提高区间访问的速度</a:t>
            </a:r>
          </a:p>
          <a:p>
            <a:pPr marL="465455" indent="-465455" algn="l">
              <a:buClr>
                <a:srgbClr val="FFFFFF"/>
              </a:buClr>
              <a:buSzPct val="100000"/>
              <a:buChar char="-"/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叶子节点中的元素是从左到右，从小到大排列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哈希表（散列表）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哈希表（散列表）</a:t>
            </a:r>
          </a:p>
        </p:txBody>
      </p:sp>
      <p:pic>
        <p:nvPicPr>
          <p:cNvPr id="21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0256" y="3515566"/>
            <a:ext cx="12143488" cy="83500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1 索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1 索引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索引常见面试题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索引常见面试题</a:t>
            </a:r>
          </a:p>
        </p:txBody>
      </p:sp>
      <p:sp>
        <p:nvSpPr>
          <p:cNvPr id="217" name="问题一：为什么非主键索引的叶子节点存放的数据是主键值…"/>
          <p:cNvSpPr txBox="1"/>
          <p:nvPr/>
        </p:nvSpPr>
        <p:spPr>
          <a:xfrm>
            <a:off x="2469035" y="6383904"/>
            <a:ext cx="19235109" cy="43439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问题一：为什么非主键索引的叶子节点存放的数据是主键值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问题二：为什么InnoDB表必须创建主键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问题三：为什么使用主键时推荐使用整型的自增主键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Explain工具介绍"/>
          <p:cNvSpPr txBox="1"/>
          <p:nvPr>
            <p:ph type="body" sz="half" idx="1"/>
          </p:nvPr>
        </p:nvSpPr>
        <p:spPr>
          <a:xfrm>
            <a:off x="1270000" y="161003"/>
            <a:ext cx="21844000" cy="4394201"/>
          </a:xfrm>
          <a:prstGeom prst="rect">
            <a:avLst/>
          </a:prstGeom>
        </p:spPr>
        <p:txBody>
          <a:bodyPr/>
          <a:lstStyle/>
          <a:p>
            <a:r>
              <a:t>Explain工具介绍</a:t>
            </a:r>
          </a:p>
        </p:txBody>
      </p:sp>
      <p:sp>
        <p:nvSpPr>
          <p:cNvPr id="220" name="使用EXPLAIN关键字可以模拟优化器执行SQL语句,分析你的查询语句或是结构的性能瓶颈，在select语句之前增加explain关键字, MySQL会在查询上设置一个标记,执行查询会返回执行计划的信息,而不是执行这条SQL"/>
          <p:cNvSpPr txBox="1"/>
          <p:nvPr/>
        </p:nvSpPr>
        <p:spPr>
          <a:xfrm>
            <a:off x="2574445" y="4445151"/>
            <a:ext cx="19235109" cy="29733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使用EXPLAIN关键字可以模拟优化器执行SQL语句,分析你的查询语句或是结构的性能瓶颈，在select语句之前增加explain关键字, MySQL会在查询上设置一个标记,执行查询会返回执行计划的信息,而不是执行这条SQL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L示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1845">
              <a:defRPr sz="8065" spc="-241"/>
            </a:lvl1pPr>
          </a:lstStyle>
          <a:p>
            <a:r>
              <a:t>SQL示例</a:t>
            </a:r>
          </a:p>
        </p:txBody>
      </p:sp>
      <p:sp>
        <p:nvSpPr>
          <p:cNvPr id="223" name="- 查看MySQL内部优化器做了什么…"/>
          <p:cNvSpPr txBox="1"/>
          <p:nvPr/>
        </p:nvSpPr>
        <p:spPr>
          <a:xfrm>
            <a:off x="1155045" y="3598948"/>
            <a:ext cx="23305816" cy="43444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- 查看MySQL内部优化器做了什么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extended select * from tb_book where id =1;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show warnings;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-关闭衍生表的合并优化，将显示衍生表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set session optimizer_switch='derived_merge=off';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key_len计算规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1845">
              <a:defRPr sz="8065" spc="-241"/>
            </a:lvl1pPr>
          </a:lstStyle>
          <a:p>
            <a:r>
              <a:t>key_len计算规则</a:t>
            </a:r>
          </a:p>
        </p:txBody>
      </p:sp>
      <p:sp>
        <p:nvSpPr>
          <p:cNvPr id="226" name="EXPLAIN select * from employees where name = 'customer10011' and age=30 and position='dev'…"/>
          <p:cNvSpPr txBox="1"/>
          <p:nvPr/>
        </p:nvSpPr>
        <p:spPr>
          <a:xfrm>
            <a:off x="539306" y="1930407"/>
            <a:ext cx="23305816" cy="112904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= 'customer10011' and age=30 and position='dev'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- 字符串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1. char(n): n字节长度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2. varchar(n): 2字节存储字符串长度,如果是utf-8,则长度3n + 2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- 数值类型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1. tinyint: 1字节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2. smallint: 2字节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3. int: 4字节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4. bigint: 8字节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- 时间类型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1. date: 3字节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2. timestamp: 4字节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3. datetime: 8字节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如果字段允许为NULL,需要1字节记录是否为NULL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索引最大长度是768字节,当字符串过长时, mysql会做一个类似左前缀索引的处理,将前半部分的字符提取出来做索引。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Extra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1845">
              <a:defRPr sz="8065" spc="-241"/>
            </a:lvl1pPr>
          </a:lstStyle>
          <a:p>
            <a:r>
              <a:t>Extra列</a:t>
            </a:r>
          </a:p>
        </p:txBody>
      </p:sp>
      <p:sp>
        <p:nvSpPr>
          <p:cNvPr id="229" name="Using index…"/>
          <p:cNvSpPr txBox="1"/>
          <p:nvPr/>
        </p:nvSpPr>
        <p:spPr>
          <a:xfrm>
            <a:off x="1047941" y="2380388"/>
            <a:ext cx="23305816" cy="1053017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Using index 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使用覆盖索引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Using where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使用where语句来处理结果,查询的列未被索引覆盖。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Using index condition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查询的列不完全被索引覆盖, where条件中是一个前导列的范围。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Using temporary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mysql需要创建一张临时表来处理查询，这种情况建议优化。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Using filesort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使用了文件（外部）排序，可能是内存排序，也可能是磁盘排序。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Select tables optimized away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使用了聚合函数(比如max,min)操作索引列。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试下牛刀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试下牛刀</a:t>
            </a:r>
          </a:p>
        </p:txBody>
      </p:sp>
      <p:sp>
        <p:nvSpPr>
          <p:cNvPr id="232" name="KEY `idx_name_age_position` (`name`,`age`,`position`) USING BTREE…"/>
          <p:cNvSpPr txBox="1"/>
          <p:nvPr/>
        </p:nvSpPr>
        <p:spPr>
          <a:xfrm>
            <a:off x="1753315" y="5943045"/>
            <a:ext cx="21723428" cy="5689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KEY `idx_name_age_position` (`name`,`age`,`position`) USING BTREE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 'customer30';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 'customer30' AND age = 30;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 'customer30' AND age = 30 AND position ='dev';</a:t>
            </a:r>
          </a:p>
        </p:txBody>
      </p:sp>
      <p:sp>
        <p:nvSpPr>
          <p:cNvPr id="233" name="等值匹配"/>
          <p:cNvSpPr txBox="1"/>
          <p:nvPr>
            <p:ph type="title" idx="4294967295"/>
          </p:nvPr>
        </p:nvSpPr>
        <p:spPr>
          <a:xfrm>
            <a:off x="1693029" y="4081515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等值匹配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KEY `idx_name_age_position` (`name`,`age`,`position`) USING BTREE…"/>
          <p:cNvSpPr txBox="1"/>
          <p:nvPr/>
        </p:nvSpPr>
        <p:spPr>
          <a:xfrm>
            <a:off x="1705150" y="3314700"/>
            <a:ext cx="21723428" cy="7086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KEY `idx_name_age_position` (`name`,`age`,`position`) USING BTREE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age = 30 AND position ='dev'; 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position = 'test'; 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= ‘customer30’;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 'customer30' AND age &gt; 28 AND position =‘dev’;</a:t>
            </a:r>
          </a:p>
        </p:txBody>
      </p:sp>
      <p:sp>
        <p:nvSpPr>
          <p:cNvPr id="236" name="最左前缀法则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最左前缀法则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XPLAIN SELECT * FROM employees WHERE left(name,3) = ‘customer30’;"/>
          <p:cNvSpPr txBox="1"/>
          <p:nvPr/>
        </p:nvSpPr>
        <p:spPr>
          <a:xfrm>
            <a:off x="1705150" y="4700542"/>
            <a:ext cx="21723428" cy="1498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left(name,3) = ‘customer30’;</a:t>
            </a:r>
          </a:p>
        </p:txBody>
      </p:sp>
      <p:sp>
        <p:nvSpPr>
          <p:cNvPr id="239" name="不能在索引列上做计算、函数、类型转换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不能在索引列上做计算、函数、类型转换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EXPLAIN select * from employees where date(hire_time) =‘2022-04-22’;…"/>
          <p:cNvSpPr txBox="1"/>
          <p:nvPr/>
        </p:nvSpPr>
        <p:spPr>
          <a:xfrm>
            <a:off x="1705150" y="3868413"/>
            <a:ext cx="21723428" cy="43053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date(hire_time) =‘2022-04-22’;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转换成范围查找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hire_time &gt;='2022-04-22 00:00:00' and hire_time &lt;='2022-04-22 23:59:59’;</a:t>
            </a:r>
          </a:p>
        </p:txBody>
      </p:sp>
      <p:sp>
        <p:nvSpPr>
          <p:cNvPr id="242" name="日期查找如何处理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日期查找如何处理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EXPLAIN SELECT * FROM employees WHERE name= 'customer30' AND age = 30 AND position =‘dev';"/>
          <p:cNvSpPr txBox="1"/>
          <p:nvPr/>
        </p:nvSpPr>
        <p:spPr>
          <a:xfrm>
            <a:off x="1705150" y="5354949"/>
            <a:ext cx="21723428" cy="133223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</a:t>
            </a:r>
            <a:r>
              <a:rPr lang="en-US"/>
              <a:t>*</a:t>
            </a:r>
            <a:r>
              <a:t> FROM employees WHERE name= 'customer30' AND age = 30 AND position =‘dev';</a:t>
            </a:r>
          </a:p>
        </p:txBody>
      </p:sp>
      <p:sp>
        <p:nvSpPr>
          <p:cNvPr id="245" name="尽量使用覆盖索引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尽量使用覆盖索引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为什么要使用索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8230" spc="-246"/>
            </a:lvl1pPr>
          </a:lstStyle>
          <a:p>
            <a:r>
              <a:t>为什么要使用索引</a:t>
            </a:r>
          </a:p>
        </p:txBody>
      </p:sp>
      <p:sp>
        <p:nvSpPr>
          <p:cNvPr id="169" name="1 线性表…"/>
          <p:cNvSpPr txBox="1"/>
          <p:nvPr/>
        </p:nvSpPr>
        <p:spPr>
          <a:xfrm>
            <a:off x="2574445" y="3428762"/>
            <a:ext cx="19235109" cy="23171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rPr lang="zh-CN" sz="4800"/>
              <a:t>在海量的数据中查询某一条记录时，如果没有索引，那么查询速度会非常的慢（全表扫描）。如果给查询的字段创建了索引，那么查询的速度会非常的快。——就是为了快！</a:t>
            </a:r>
            <a:endParaRPr lang="zh-CN" sz="480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EXPLAIN SELECT * FROM employees WHERE name != 'customer30'"/>
          <p:cNvSpPr txBox="1"/>
          <p:nvPr/>
        </p:nvSpPr>
        <p:spPr>
          <a:xfrm>
            <a:off x="1705150" y="5621013"/>
            <a:ext cx="21723428" cy="8001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name != 'customer30'</a:t>
            </a:r>
          </a:p>
        </p:txBody>
      </p:sp>
      <p:sp>
        <p:nvSpPr>
          <p:cNvPr id="248" name="使用不等于(! =或者&lt;&gt;)会导致全表扫描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使用不等于(! =或者&lt;&gt;)会导致全表扫描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EXPLAIN SELECT * FROM employees WHERE name is null"/>
          <p:cNvSpPr txBox="1"/>
          <p:nvPr/>
        </p:nvSpPr>
        <p:spPr>
          <a:xfrm>
            <a:off x="1705150" y="5621013"/>
            <a:ext cx="21723428" cy="8001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name is null</a:t>
            </a:r>
          </a:p>
        </p:txBody>
      </p:sp>
      <p:sp>
        <p:nvSpPr>
          <p:cNvPr id="251" name="使用is null、is not null会导致全表扫描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使用is null、is not null会导致全表扫描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XPLAIN SELECT * FROM employees WHERE name like ‘%mer’…"/>
          <p:cNvSpPr txBox="1"/>
          <p:nvPr/>
        </p:nvSpPr>
        <p:spPr>
          <a:xfrm>
            <a:off x="1705150" y="3274770"/>
            <a:ext cx="21723428" cy="36718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like ‘%mer’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如何解决’%customer%’的查找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 - 使用覆盖索引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 - 使用搜索引擎中间件 es/solr</a:t>
            </a:r>
          </a:p>
        </p:txBody>
      </p:sp>
      <p:sp>
        <p:nvSpPr>
          <p:cNvPr id="254" name="使用like以通配符开头(‘%abc...')会导致全表扫描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使用like以通配符开头(‘%abc...')会导致全表扫描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EXPLAIN SELECT * FROM employees WHERE name = 1000;"/>
          <p:cNvSpPr txBox="1"/>
          <p:nvPr/>
        </p:nvSpPr>
        <p:spPr>
          <a:xfrm>
            <a:off x="1644825" y="4057215"/>
            <a:ext cx="21723428" cy="1498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name = 1000;</a:t>
            </a:r>
          </a:p>
        </p:txBody>
      </p:sp>
      <p:sp>
        <p:nvSpPr>
          <p:cNvPr id="257" name="字符串不加单引号会导致全表扫描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字符串不加单引号会导致全表扫描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EXPLAIN SELECT * FROM employees WHERE name = 'customer30' or name = ‘customer40'"/>
          <p:cNvSpPr txBox="1"/>
          <p:nvPr/>
        </p:nvSpPr>
        <p:spPr>
          <a:xfrm>
            <a:off x="1644825" y="2905643"/>
            <a:ext cx="21723428" cy="44100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name = 'customer30' or name = ‘customer40'</a:t>
            </a:r>
          </a:p>
          <a:p/>
          <a:p/>
          <a:p/>
          <a:p>
            <a:r>
              <a:t>EXPLAIN SELECT * FROM employees WHERE name in(100</a:t>
            </a:r>
            <a:r>
              <a:rPr lang="en-US"/>
              <a:t>00</a:t>
            </a:r>
            <a:r>
              <a:t>0条数据)-- 解决方案：100000进行拆分 一次插1000条，要进行100次的查询——多线程-进行结果的整合countDownLatch</a:t>
            </a:r>
          </a:p>
          <a:p/>
        </p:txBody>
      </p:sp>
      <p:sp>
        <p:nvSpPr>
          <p:cNvPr id="260" name="少用or或in，MySQL内部优化器可能不走索引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少用or或in，MySQL内部优化器可能不走索引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explain select * from employees where age &gt;=1 and age &lt;=2000;…"/>
          <p:cNvSpPr txBox="1"/>
          <p:nvPr/>
        </p:nvSpPr>
        <p:spPr>
          <a:xfrm>
            <a:off x="2026462" y="3877971"/>
            <a:ext cx="21723428" cy="31794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age &gt;=1 and age &lt;=2</a:t>
            </a:r>
            <a:r>
              <a:rPr lang="en-US"/>
              <a:t>0</a:t>
            </a:r>
            <a:r>
              <a:t>00; </a:t>
            </a:r>
            <a:r>
              <a:rPr lang="en-US"/>
              <a:t>-- 2.6s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优化为：</a:t>
            </a:r>
            <a:r>
              <a:rPr lang="en-US"/>
              <a:t>0.001 *20 = 0.02s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age &gt;=1 and age &lt;=1000;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age &gt;=1001 and age &lt;=2000;</a:t>
            </a:r>
          </a:p>
        </p:txBody>
      </p:sp>
      <p:sp>
        <p:nvSpPr>
          <p:cNvPr id="263" name="范围查询优化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范围查询优化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race工具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Trace工具</a:t>
            </a:r>
          </a:p>
        </p:txBody>
      </p:sp>
      <p:sp>
        <p:nvSpPr>
          <p:cNvPr id="266" name="EXPLAIN select * from employees where name &gt; 'a';…"/>
          <p:cNvSpPr txBox="1"/>
          <p:nvPr/>
        </p:nvSpPr>
        <p:spPr>
          <a:xfrm>
            <a:off x="1687299" y="5742690"/>
            <a:ext cx="21723429" cy="78755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&gt; 'a';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这条SQL语句，MySQL发现走name联合索引后，再找到主键索引，再找到数据，成本比全表扫描要高，于是MySQL选择全表扫描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对于这种情况，可以用覆盖索引来优化：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name, age, position from employees where name &gt; ‘a';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但下面这条SQL没有走索引，WHY？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&gt;'y';</a:t>
            </a:r>
          </a:p>
        </p:txBody>
      </p:sp>
      <p:sp>
        <p:nvSpPr>
          <p:cNvPr id="267" name="MySQL如何选择合适的索引"/>
          <p:cNvSpPr txBox="1"/>
          <p:nvPr>
            <p:ph type="title" idx="4294967295"/>
          </p:nvPr>
        </p:nvSpPr>
        <p:spPr>
          <a:xfrm>
            <a:off x="1627013" y="411721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MySQL如何选择合适的索引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race工具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Trace工具</a:t>
            </a:r>
          </a:p>
        </p:txBody>
      </p:sp>
      <p:sp>
        <p:nvSpPr>
          <p:cNvPr id="270" name="set session optimizer_trace=&quot;enabled=on&quot;, end_markers_in_json=on; --开启trace…"/>
          <p:cNvSpPr txBox="1"/>
          <p:nvPr/>
        </p:nvSpPr>
        <p:spPr>
          <a:xfrm>
            <a:off x="1687299" y="6702390"/>
            <a:ext cx="21723429" cy="29215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set session optimizer_trace="enabled=on", end_markers_in_json=on; --开启trace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select * from employees where name &gt; 'a' order by position;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SELECT * FROM information_schema.OPTIMIZER_TRACE;</a:t>
            </a:r>
          </a:p>
        </p:txBody>
      </p:sp>
      <p:sp>
        <p:nvSpPr>
          <p:cNvPr id="271" name="开启Trace"/>
          <p:cNvSpPr txBox="1"/>
          <p:nvPr>
            <p:ph type="title" idx="4294967295"/>
          </p:nvPr>
        </p:nvSpPr>
        <p:spPr>
          <a:xfrm>
            <a:off x="1627013" y="411721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开启Trace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QL优化实战"/>
          <p:cNvSpPr txBox="1"/>
          <p:nvPr>
            <p:ph type="body" sz="half" idx="1"/>
          </p:nvPr>
        </p:nvSpPr>
        <p:spPr>
          <a:xfrm>
            <a:off x="1270000" y="3495531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SQL优化实战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Explain select * from employees where name=‘customer’ and position=‘dev’ order by age;…"/>
          <p:cNvSpPr txBox="1"/>
          <p:nvPr/>
        </p:nvSpPr>
        <p:spPr>
          <a:xfrm>
            <a:off x="973273" y="2451605"/>
            <a:ext cx="23856290" cy="11277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name=‘customer’ and position=‘dev’ order by age;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name=‘customer’ order by position;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name=‘customer’ order by age, position;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name=‘customer’ order by position, age;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name=‘customer’ and age=20 order by position, age;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name=‘customer’ and age=20 order by age, position desc;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in (‘customer’,’aa’) order by age, position;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&gt; ‘a’ order by name;</a:t>
            </a:r>
          </a:p>
        </p:txBody>
      </p:sp>
      <p:sp>
        <p:nvSpPr>
          <p:cNvPr id="276" name="Order by 优化"/>
          <p:cNvSpPr txBox="1"/>
          <p:nvPr>
            <p:ph type="title" idx="4294967295"/>
          </p:nvPr>
        </p:nvSpPr>
        <p:spPr>
          <a:xfrm>
            <a:off x="2129598" y="529234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Order by 优化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为什么要使用索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8230" spc="-246"/>
            </a:lvl1pPr>
          </a:lstStyle>
          <a:p>
            <a:r>
              <a:rPr lang="zh-CN"/>
              <a:t>索引是什么</a:t>
            </a:r>
            <a:endParaRPr lang="zh-CN"/>
          </a:p>
        </p:txBody>
      </p:sp>
      <p:pic>
        <p:nvPicPr>
          <p:cNvPr id="16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2536" y="2370455"/>
            <a:ext cx="14365259" cy="1108086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roup by 与 order by类似，group by本质是先排序后分组，因此group by优化参考order by。"/>
          <p:cNvSpPr txBox="1"/>
          <p:nvPr/>
        </p:nvSpPr>
        <p:spPr>
          <a:xfrm>
            <a:off x="1123454" y="3518198"/>
            <a:ext cx="23856291" cy="82600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Group by 与 order by类似，group by本质是先排序后分组，因此group by优化参考order by。</a:t>
            </a:r>
          </a:p>
        </p:txBody>
      </p:sp>
      <p:sp>
        <p:nvSpPr>
          <p:cNvPr id="279" name="Group by 优化"/>
          <p:cNvSpPr txBox="1"/>
          <p:nvPr>
            <p:ph type="title" idx="4294967295"/>
          </p:nvPr>
        </p:nvSpPr>
        <p:spPr>
          <a:xfrm>
            <a:off x="2129598" y="529234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Group by 优化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件排序的执行原理"/>
          <p:cNvSpPr txBox="1"/>
          <p:nvPr>
            <p:ph type="body" sz="half" idx="1"/>
          </p:nvPr>
        </p:nvSpPr>
        <p:spPr>
          <a:xfrm>
            <a:off x="1270000" y="353815"/>
            <a:ext cx="21844000" cy="4488604"/>
          </a:xfrm>
          <a:prstGeom prst="rect">
            <a:avLst/>
          </a:prstGeom>
        </p:spPr>
        <p:txBody>
          <a:bodyPr/>
          <a:lstStyle>
            <a:lvl1pPr defTabSz="2096770">
              <a:defRPr sz="19265" spc="-385"/>
            </a:lvl1pPr>
          </a:lstStyle>
          <a:p>
            <a:r>
              <a:t>文件排序的执行原理</a:t>
            </a:r>
          </a:p>
        </p:txBody>
      </p:sp>
      <p:sp>
        <p:nvSpPr>
          <p:cNvPr id="282" name="MySQL通过比较系统变量max_length_for_sort_data(默认1024字节)的大小和需要查询的字段总大小来判断使用哪种排序模式。…"/>
          <p:cNvSpPr txBox="1"/>
          <p:nvPr/>
        </p:nvSpPr>
        <p:spPr>
          <a:xfrm>
            <a:off x="1120791" y="5364990"/>
            <a:ext cx="22142418" cy="29860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MySQL通过比较系统变量max_length_for_sort_data(默认1024字节)的大小和需要查询的字段总大小来判断使用哪种排序模式。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如果max_length_for_sort_data比查询字段的总长度大,那么使用单路排序模式;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如果max_length_for_sort_data比查询字段的总长度小,那么使用双路排序模式。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Explain select * from employees limit 10000,10…"/>
          <p:cNvSpPr txBox="1"/>
          <p:nvPr/>
        </p:nvSpPr>
        <p:spPr>
          <a:xfrm>
            <a:off x="1658552" y="3967650"/>
            <a:ext cx="23856290" cy="43185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limit 10000,10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对于主键连续的情况下进行优化：(少见)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id&gt;10000 limit 10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285" name="分页查询优化一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分页查询优化一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Explain select * from employees order by name limit 10000,10…"/>
          <p:cNvSpPr txBox="1"/>
          <p:nvPr/>
        </p:nvSpPr>
        <p:spPr>
          <a:xfrm>
            <a:off x="1658974" y="3498357"/>
            <a:ext cx="20788313" cy="7112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order by name limit 10000,10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发现内部优化器选择全表扫描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优化如下：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select * from employees a inner join (select id from employees order by name limit 10000,5)  b on a.id = b.id;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288" name="分页查询优化二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分页查询优化二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Explain select * from t1 inner join t2 on t1.a = t2.a…"/>
          <p:cNvSpPr txBox="1"/>
          <p:nvPr/>
        </p:nvSpPr>
        <p:spPr>
          <a:xfrm>
            <a:off x="1797843" y="3556221"/>
            <a:ext cx="20788314" cy="86385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t1 inner join t2 on t1.a = t2.a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说明：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- t1  有1万行记录（大表）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- t2  只有100行记录（小表）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在join查询中，如果关联字段建立了索引，mysql就会使用nlj算法，去找小表（数据量比较小的表）作为驱动表，先从驱动表中读一行数据，然后拿这一行数据去被驱动表（数据量比较大的表）中做查询。这样的大表和小表是由mysql内部优化器来决定的，跟sql语句中表的书写顺序无关。——NLJ算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291" name="Join查询优化一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Join查询优化一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Explain select * from t1 inner join t2 on t1.b = t2.b…"/>
          <p:cNvSpPr txBox="1"/>
          <p:nvPr/>
        </p:nvSpPr>
        <p:spPr>
          <a:xfrm>
            <a:off x="1797843" y="3054946"/>
            <a:ext cx="20788314" cy="114975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t1 inner join t2 on t1.b = t2.b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如果没有索引，会创建一个join buffer 内存缓冲区，把小表数据存进来（为什么不存大表，因为缓冲区大小限制，及存数据消耗性能的考虑），用内存缓冲区中100行记录去和大表中的1万行记录进行比较，比较的过程依然是在内存中进行的。索引join buffer起到了提高join效率的效果。——BNLJ算法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rPr>
                <a:solidFill>
                  <a:schemeClr val="accent5"/>
                </a:solidFill>
              </a:rPr>
              <a:t>结论</a:t>
            </a:r>
            <a:r>
              <a:t>： 如果使用join查询，那么join的两个表的关联字段一定要创建索引，而且字段的长度 类型一定是要一致的（在建表时就要做好），否则索引会失效，会使用BNLJ算法，全表扫描的效果。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nested loop join:嵌套循环join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block nested loop join ： 块嵌套循环join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294" name="Join查询优化二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Join查询优化二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遵循小表驱动大表原则…"/>
          <p:cNvSpPr txBox="1"/>
          <p:nvPr/>
        </p:nvSpPr>
        <p:spPr>
          <a:xfrm>
            <a:off x="1641123" y="4366143"/>
            <a:ext cx="20788314" cy="78755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遵循小表驱动大表原则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in：B表的数据&lt;A表的数据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select * from A where id in (select id from B) 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Exsits：A表的数据&lt;B表的数据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select * from A where exists (select 1 from B where B.id = A.id)。true/false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297" name="in和exsits优化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in和exsits优化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EXPLAIN select count(1) from employees;…"/>
          <p:cNvSpPr txBox="1"/>
          <p:nvPr/>
        </p:nvSpPr>
        <p:spPr>
          <a:xfrm>
            <a:off x="1797843" y="4350038"/>
            <a:ext cx="20788314" cy="7086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count(1) from employees;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count(id) from employees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count(name) from employees;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count(*) from employees;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300" name="count优化"/>
          <p:cNvSpPr txBox="1"/>
          <p:nvPr>
            <p:ph type="title" idx="4294967295"/>
          </p:nvPr>
        </p:nvSpPr>
        <p:spPr>
          <a:xfrm>
            <a:off x="1719033" y="1225410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count优化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结论：…"/>
          <p:cNvSpPr txBox="1"/>
          <p:nvPr/>
        </p:nvSpPr>
        <p:spPr>
          <a:xfrm>
            <a:off x="1797843" y="3157240"/>
            <a:ext cx="20788314" cy="43312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结论：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将总行数在缓存redis中维护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303" name="count优化"/>
          <p:cNvSpPr txBox="1"/>
          <p:nvPr>
            <p:ph type="title" idx="4294967295"/>
          </p:nvPr>
        </p:nvSpPr>
        <p:spPr>
          <a:xfrm>
            <a:off x="1719033" y="1225410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count优化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详见Markdown文件"/>
          <p:cNvSpPr txBox="1"/>
          <p:nvPr/>
        </p:nvSpPr>
        <p:spPr>
          <a:xfrm>
            <a:off x="1797843" y="4354145"/>
            <a:ext cx="20788314" cy="22230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详见Markdown文件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306" name="复杂SQL优化"/>
          <p:cNvSpPr txBox="1"/>
          <p:nvPr>
            <p:ph type="title" idx="4294967295"/>
          </p:nvPr>
        </p:nvSpPr>
        <p:spPr>
          <a:xfrm>
            <a:off x="1719033" y="1225410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复杂SQL优化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索引存储在哪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8230" spc="-246"/>
            </a:lvl1pPr>
          </a:lstStyle>
          <a:p>
            <a:r>
              <a:t>索引存储在哪里</a:t>
            </a:r>
          </a:p>
        </p:txBody>
      </p:sp>
      <p:pic>
        <p:nvPicPr>
          <p:cNvPr id="16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068" y="3804840"/>
            <a:ext cx="20107864" cy="487004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锁的定义和分类"/>
          <p:cNvSpPr txBox="1"/>
          <p:nvPr>
            <p:ph type="body" sz="half" idx="1"/>
          </p:nvPr>
        </p:nvSpPr>
        <p:spPr>
          <a:xfrm>
            <a:off x="1270000" y="3495531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锁的定义和分类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锁是用来协调多个线程并发访问同一共享资源带来的安全问题。在java层面，比如Sychronized,Lock,CAS自旋锁。…"/>
          <p:cNvSpPr txBox="1"/>
          <p:nvPr/>
        </p:nvSpPr>
        <p:spPr>
          <a:xfrm>
            <a:off x="1658974" y="4513597"/>
            <a:ext cx="20788313" cy="50815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锁是用来协调多个线程并发访问同一共享资源带来的安全问题。在java层面，比如Sychronized,Lock,CAS自旋锁。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如果在使用的过程中，并发量非常的大，带来性能的影响。在MySQL层面，有没有相关锁的设计，也来解决并发性和安全性的矛盾的问题。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311" name="锁的定义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锁的定义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从性能上划分：…"/>
          <p:cNvSpPr txBox="1"/>
          <p:nvPr/>
        </p:nvSpPr>
        <p:spPr>
          <a:xfrm>
            <a:off x="2833182" y="2999074"/>
            <a:ext cx="20788313" cy="1007413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从性能上划分：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乐观锁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被关锁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从数据库操作的类型上划分：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读锁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写锁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从数据的操作粒度上划分：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表锁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行锁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314" name="锁的分类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锁的分类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MVCC设计思想"/>
          <p:cNvSpPr txBox="1"/>
          <p:nvPr>
            <p:ph type="body" sz="half" idx="1"/>
          </p:nvPr>
        </p:nvSpPr>
        <p:spPr>
          <a:xfrm>
            <a:off x="1270000" y="3495531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MVCC设计思想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原子性…"/>
          <p:cNvSpPr txBox="1"/>
          <p:nvPr/>
        </p:nvSpPr>
        <p:spPr>
          <a:xfrm>
            <a:off x="2514637" y="3834906"/>
            <a:ext cx="20788313" cy="64389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原子性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一致性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持久性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隔离性</a:t>
            </a:r>
          </a:p>
        </p:txBody>
      </p:sp>
      <p:sp>
        <p:nvSpPr>
          <p:cNvPr id="319" name="事务的特性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事务的特性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MVCC，全称Multi-Version Concurrency Control，即多版本并发控制。MVCC是一种并发控制的方法，一般在数据库管理系统中，实现对数据库的并发访问，在编程语言中实现事务内存。"/>
          <p:cNvSpPr txBox="1"/>
          <p:nvPr/>
        </p:nvSpPr>
        <p:spPr>
          <a:xfrm>
            <a:off x="1547891" y="4544862"/>
            <a:ext cx="21288217" cy="22357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MVCC，全称Multi-Version Concurrency Control，即多版本并发控制。MVCC是一种并发控制的方法，一般在数据库管理系统中，实现对数据库的并发访问，在编程语言中实现事务内存。</a:t>
            </a:r>
          </a:p>
        </p:txBody>
      </p:sp>
      <p:sp>
        <p:nvSpPr>
          <p:cNvPr id="322" name="MVCC设计思想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MVCC设计思想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死锁"/>
          <p:cNvSpPr txBox="1"/>
          <p:nvPr>
            <p:ph type="body" sz="half" idx="1"/>
          </p:nvPr>
        </p:nvSpPr>
        <p:spPr>
          <a:xfrm>
            <a:off x="1270000" y="3495531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死锁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间隙锁"/>
          <p:cNvSpPr txBox="1"/>
          <p:nvPr>
            <p:ph type="body" sz="half" idx="1"/>
          </p:nvPr>
        </p:nvSpPr>
        <p:spPr>
          <a:xfrm>
            <a:off x="1270000" y="3495531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间隙锁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索引的分类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索引的分类</a:t>
            </a:r>
          </a:p>
        </p:txBody>
      </p:sp>
      <p:sp>
        <p:nvSpPr>
          <p:cNvPr id="166" name="1 主键索引…"/>
          <p:cNvSpPr txBox="1"/>
          <p:nvPr/>
        </p:nvSpPr>
        <p:spPr>
          <a:xfrm>
            <a:off x="2718663" y="4996184"/>
            <a:ext cx="19235109" cy="37236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1 主键索引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2 普通索引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3 唯一索引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4 组合索引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5 全文索引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数据结构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/>
              <a:t>索引的</a:t>
            </a:r>
            <a:r>
              <a:t>数据结构</a:t>
            </a:r>
          </a:p>
        </p:txBody>
      </p:sp>
      <p:sp>
        <p:nvSpPr>
          <p:cNvPr id="169" name="1 线性表…"/>
          <p:cNvSpPr txBox="1"/>
          <p:nvPr/>
        </p:nvSpPr>
        <p:spPr>
          <a:xfrm>
            <a:off x="2574445" y="5480765"/>
            <a:ext cx="19235109" cy="62572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1 线性表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顺序存储结构、链式存储结构、单向链表、双向链表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2 栈和队列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顺序栈、链栈、顺序队列、链式队列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3 串 String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定长串、动态串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4 数组和广义表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一维数组、多维数组、广义表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5 树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二叉树、平衡二叉树、完全二叉树、红黑树、B树、B+树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线性表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线性表</a:t>
            </a:r>
          </a:p>
        </p:txBody>
      </p:sp>
      <p:pic>
        <p:nvPicPr>
          <p:cNvPr id="17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470" y="3230448"/>
            <a:ext cx="10723059" cy="75294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单向链表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单向链表</a:t>
            </a:r>
          </a:p>
        </p:txBody>
      </p:sp>
      <p:pic>
        <p:nvPicPr>
          <p:cNvPr id="17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4190" y="4194235"/>
            <a:ext cx="16415620" cy="34061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6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241" y="9457566"/>
            <a:ext cx="5557518" cy="190125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 panose="020B0803020202020204"/>
            <a:ea typeface="Avenir Next Medium" panose="020B0803020202020204"/>
            <a:cs typeface="Avenir Next Medium" panose="020B0803020202020204"/>
            <a:sym typeface="Avenir Next Medium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Avenir Next Regular" panose="020B0803020202020204"/>
            <a:ea typeface="Avenir Next Regular" panose="020B0803020202020204"/>
            <a:cs typeface="Avenir Next Regular" panose="020B0803020202020204"/>
            <a:sym typeface="Avenir Next Regular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 panose="020B0803020202020204"/>
            <a:ea typeface="Avenir Next Medium" panose="020B0803020202020204"/>
            <a:cs typeface="Avenir Next Medium" panose="020B0803020202020204"/>
            <a:sym typeface="Avenir Next Medium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Avenir Next Regular" panose="020B0803020202020204"/>
            <a:ea typeface="Avenir Next Regular" panose="020B0803020202020204"/>
            <a:cs typeface="Avenir Next Regular" panose="020B0803020202020204"/>
            <a:sym typeface="Avenir Next Regular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6626</Words>
  <Application>WPS 演示</Application>
  <PresentationFormat/>
  <Paragraphs>389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5" baseType="lpstr">
      <vt:lpstr>Arial</vt:lpstr>
      <vt:lpstr>方正书宋_GBK</vt:lpstr>
      <vt:lpstr>Wingdings</vt:lpstr>
      <vt:lpstr>Avenir Next Regular</vt:lpstr>
      <vt:lpstr>Avenir Next Medium</vt:lpstr>
      <vt:lpstr>Avenir Next Demi Bold</vt:lpstr>
      <vt:lpstr>Helvetica Neue</vt:lpstr>
      <vt:lpstr>Avenir Next Bold</vt:lpstr>
      <vt:lpstr>宋体</vt:lpstr>
      <vt:lpstr>汉仪书宋二KW</vt:lpstr>
      <vt:lpstr>微软雅黑</vt:lpstr>
      <vt:lpstr>汉仪旗黑</vt:lpstr>
      <vt:lpstr>Arial Unicode MS</vt:lpstr>
      <vt:lpstr>Avenir Next Demi Bold</vt:lpstr>
      <vt:lpstr>Avenir Next Medium</vt:lpstr>
      <vt:lpstr>Avenir Next Regular</vt:lpstr>
      <vt:lpstr>Helvetica Neue</vt:lpstr>
      <vt:lpstr>22_ColorGradient</vt:lpstr>
      <vt:lpstr>PowerPoint 演示文稿</vt:lpstr>
      <vt:lpstr> 1 索引</vt:lpstr>
      <vt:lpstr>为什么要使用索引</vt:lpstr>
      <vt:lpstr>索引是什么</vt:lpstr>
      <vt:lpstr>索引存储在哪里</vt:lpstr>
      <vt:lpstr>PowerPoint 演示文稿</vt:lpstr>
      <vt:lpstr>PowerPoint 演示文稿</vt:lpstr>
      <vt:lpstr>线性表</vt:lpstr>
      <vt:lpstr>单向链表</vt:lpstr>
      <vt:lpstr>双向链表</vt:lpstr>
      <vt:lpstr>栈</vt:lpstr>
      <vt:lpstr>队列</vt:lpstr>
      <vt:lpstr>广义表</vt:lpstr>
      <vt:lpstr>树</vt:lpstr>
      <vt:lpstr>满二叉树</vt:lpstr>
      <vt:lpstr>完全二叉树</vt:lpstr>
      <vt:lpstr>红黑树</vt:lpstr>
      <vt:lpstr>B+树</vt:lpstr>
      <vt:lpstr>哈希表（散列表）</vt:lpstr>
      <vt:lpstr>PowerPoint 演示文稿</vt:lpstr>
      <vt:lpstr>PowerPoint 演示文稿</vt:lpstr>
      <vt:lpstr>SQL示例</vt:lpstr>
      <vt:lpstr>key_len计算规则</vt:lpstr>
      <vt:lpstr>Extra列</vt:lpstr>
      <vt:lpstr>等值匹配</vt:lpstr>
      <vt:lpstr>最左前缀法则</vt:lpstr>
      <vt:lpstr>不能在索引列上做计算、函数、类型转换</vt:lpstr>
      <vt:lpstr>日期查找如何处理</vt:lpstr>
      <vt:lpstr>尽量使用覆盖索引</vt:lpstr>
      <vt:lpstr>使用不等于(! =或者&lt;&gt;)会导致全表扫描</vt:lpstr>
      <vt:lpstr>使用is null、is not null会导致全表扫描</vt:lpstr>
      <vt:lpstr>使用like以通配符开头(‘%abc...')会导致全表扫描</vt:lpstr>
      <vt:lpstr>字符串不加单引号会导致全表扫描</vt:lpstr>
      <vt:lpstr>少用or或in，MySQL内部优化器可能不走索引</vt:lpstr>
      <vt:lpstr>范围查询优化</vt:lpstr>
      <vt:lpstr>MySQL如何选择合适的索引</vt:lpstr>
      <vt:lpstr>开启Trace</vt:lpstr>
      <vt:lpstr>PowerPoint 演示文稿</vt:lpstr>
      <vt:lpstr>Order by 优化</vt:lpstr>
      <vt:lpstr>Group by 优化</vt:lpstr>
      <vt:lpstr>PowerPoint 演示文稿</vt:lpstr>
      <vt:lpstr>分页查询优化一</vt:lpstr>
      <vt:lpstr>分页查询优化二</vt:lpstr>
      <vt:lpstr>Join查询优化一</vt:lpstr>
      <vt:lpstr>Join查询优化二</vt:lpstr>
      <vt:lpstr>in和exsits优化</vt:lpstr>
      <vt:lpstr>count优化</vt:lpstr>
      <vt:lpstr>count优化</vt:lpstr>
      <vt:lpstr>复杂SQL优化</vt:lpstr>
      <vt:lpstr>PowerPoint 演示文稿</vt:lpstr>
      <vt:lpstr>锁的定义</vt:lpstr>
      <vt:lpstr>锁的分类</vt:lpstr>
      <vt:lpstr>PowerPoint 演示文稿</vt:lpstr>
      <vt:lpstr>事务的特性</vt:lpstr>
      <vt:lpstr>MVCC设计思想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zeleishi</cp:lastModifiedBy>
  <cp:revision>19</cp:revision>
  <dcterms:created xsi:type="dcterms:W3CDTF">2021-05-18T09:09:14Z</dcterms:created>
  <dcterms:modified xsi:type="dcterms:W3CDTF">2021-05-18T09:09:14Z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