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1" r:id="rId10"/>
    <p:sldId id="272" r:id="rId11"/>
    <p:sldId id="263" r:id="rId12"/>
    <p:sldId id="265" r:id="rId13"/>
    <p:sldId id="267" r:id="rId14"/>
    <p:sldId id="268" r:id="rId15"/>
    <p:sldId id="273" r:id="rId16"/>
    <p:sldId id="274" r:id="rId17"/>
    <p:sldId id="275" r:id="rId18"/>
    <p:sldId id="269" r:id="rId19"/>
    <p:sldId id="270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FC49934-38B5-4FB2-8049-57D15B059068}" type="datetimeFigureOut">
              <a:rPr lang="ru-RU" smtClean="0"/>
              <a:pPr/>
              <a:t>03.11.2017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5D99F86-6A4E-43DA-8712-6BC7EBC0747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9934-38B5-4FB2-8049-57D15B059068}" type="datetimeFigureOut">
              <a:rPr lang="ru-RU" smtClean="0"/>
              <a:pPr/>
              <a:t>03.11.2017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9F86-6A4E-43DA-8712-6BC7EBC0747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9934-38B5-4FB2-8049-57D15B059068}" type="datetimeFigureOut">
              <a:rPr lang="ru-RU" smtClean="0"/>
              <a:pPr/>
              <a:t>03.11.2017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9F86-6A4E-43DA-8712-6BC7EBC0747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FC49934-38B5-4FB2-8049-57D15B059068}" type="datetimeFigureOut">
              <a:rPr lang="ru-RU" smtClean="0"/>
              <a:pPr/>
              <a:t>03.11.2017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5D99F86-6A4E-43DA-8712-6BC7EBC0747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FC49934-38B5-4FB2-8049-57D15B059068}" type="datetimeFigureOut">
              <a:rPr lang="ru-RU" smtClean="0"/>
              <a:pPr/>
              <a:t>03.11.2017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5D99F86-6A4E-43DA-8712-6BC7EBC0747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9934-38B5-4FB2-8049-57D15B059068}" type="datetimeFigureOut">
              <a:rPr lang="ru-RU" smtClean="0"/>
              <a:pPr/>
              <a:t>03.11.2017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9F86-6A4E-43DA-8712-6BC7EBC0747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9934-38B5-4FB2-8049-57D15B059068}" type="datetimeFigureOut">
              <a:rPr lang="ru-RU" smtClean="0"/>
              <a:pPr/>
              <a:t>03.11.2017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9F86-6A4E-43DA-8712-6BC7EBC0747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FC49934-38B5-4FB2-8049-57D15B059068}" type="datetimeFigureOut">
              <a:rPr lang="ru-RU" smtClean="0"/>
              <a:pPr/>
              <a:t>03.11.2017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5D99F86-6A4E-43DA-8712-6BC7EBC0747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9934-38B5-4FB2-8049-57D15B059068}" type="datetimeFigureOut">
              <a:rPr lang="ru-RU" smtClean="0"/>
              <a:pPr/>
              <a:t>03.11.2017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9F86-6A4E-43DA-8712-6BC7EBC0747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FC49934-38B5-4FB2-8049-57D15B059068}" type="datetimeFigureOut">
              <a:rPr lang="ru-RU" smtClean="0"/>
              <a:pPr/>
              <a:t>03.11.2017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5D99F86-6A4E-43DA-8712-6BC7EBC0747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FC49934-38B5-4FB2-8049-57D15B059068}" type="datetimeFigureOut">
              <a:rPr lang="ru-RU" smtClean="0"/>
              <a:pPr/>
              <a:t>03.11.2017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5D99F86-6A4E-43DA-8712-6BC7EBC0747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FC49934-38B5-4FB2-8049-57D15B059068}" type="datetimeFigureOut">
              <a:rPr lang="ru-RU" smtClean="0"/>
              <a:pPr/>
              <a:t>03.11.2017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5D99F86-6A4E-43DA-8712-6BC7EBC0747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info.ru/stati/social-mining-analiz-dannykh-o-homo-socialis" TargetMode="External"/><Relationship Id="rId2" Type="http://schemas.openxmlformats.org/officeDocument/2006/relationships/hyperlink" Target="https://basegroup.ru/community/articles/introduction-social-mini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Введение в </a:t>
            </a:r>
            <a:r>
              <a:rPr lang="en-US" b="1" dirty="0" smtClean="0"/>
              <a:t>Social Mining</a:t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>
                <a:hlinkClick r:id="rId2"/>
              </a:rPr>
              <a:t>https://basegroup.ru/community/articles/introduction-social-mining</a:t>
            </a:r>
            <a:endParaRPr lang="ru-RU" dirty="0" smtClean="0"/>
          </a:p>
          <a:p>
            <a:r>
              <a:rPr lang="en-AU" dirty="0" smtClean="0">
                <a:hlinkClick r:id="rId3"/>
              </a:rPr>
              <a:t>http://www.jetinfo.ru/stati/social-mining-analiz-dannykh-o-homo-socialis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57976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r>
              <a:rPr lang="ru-RU" b="1" dirty="0" smtClean="0"/>
              <a:t>Виртуальная социальная сеть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928670"/>
            <a:ext cx="7972452" cy="554528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b="1" dirty="0" smtClean="0"/>
              <a:t>Компании</a:t>
            </a:r>
            <a:r>
              <a:rPr lang="ru-RU" dirty="0" smtClean="0"/>
              <a:t> используют данные из социальных сетей и с корпоративных порталов для поддержки взаимодействия с клиентами, решения задач </a:t>
            </a:r>
            <a:r>
              <a:rPr lang="ru-RU" b="1" dirty="0" smtClean="0"/>
              <a:t>маркетинга, </a:t>
            </a:r>
            <a:r>
              <a:rPr lang="ru-RU" b="1" dirty="0" err="1" smtClean="0"/>
              <a:t>бизнес-аналитики</a:t>
            </a:r>
            <a:r>
              <a:rPr lang="ru-RU" dirty="0" smtClean="0"/>
              <a:t>, информационной </a:t>
            </a:r>
            <a:r>
              <a:rPr lang="ru-RU" b="1" dirty="0" smtClean="0"/>
              <a:t>безопасности</a:t>
            </a:r>
            <a:r>
              <a:rPr lang="ru-RU" dirty="0" smtClean="0"/>
              <a:t> и для управления </a:t>
            </a:r>
            <a:r>
              <a:rPr lang="ru-RU" b="1" dirty="0" smtClean="0"/>
              <a:t>компетенциями </a:t>
            </a:r>
            <a:r>
              <a:rPr lang="ru-RU" dirty="0" smtClean="0"/>
              <a:t>сотрудников. </a:t>
            </a:r>
            <a:endParaRPr lang="en-US" dirty="0" smtClean="0"/>
          </a:p>
          <a:p>
            <a:pPr>
              <a:buNone/>
            </a:pPr>
            <a:r>
              <a:rPr lang="ru-RU" b="1" dirty="0" smtClean="0"/>
              <a:t>Госсектор </a:t>
            </a:r>
            <a:r>
              <a:rPr lang="ru-RU" dirty="0" smtClean="0"/>
              <a:t>анализирует материалы СМИ для выявления </a:t>
            </a:r>
            <a:r>
              <a:rPr lang="ru-RU" b="1" dirty="0" smtClean="0"/>
              <a:t>заинтересованности</a:t>
            </a:r>
            <a:r>
              <a:rPr lang="ru-RU" dirty="0" smtClean="0"/>
              <a:t> граждан в тех или иных государственных мероприятиях, а также проводит анализ информации из социальных сетей для выявления возможных </a:t>
            </a:r>
            <a:r>
              <a:rPr lang="ru-RU" b="1" dirty="0" smtClean="0"/>
              <a:t>мошеннических</a:t>
            </a:r>
            <a:r>
              <a:rPr lang="ru-RU" dirty="0" smtClean="0"/>
              <a:t> и </a:t>
            </a:r>
            <a:r>
              <a:rPr lang="ru-RU" b="1" dirty="0" smtClean="0"/>
              <a:t>террористических</a:t>
            </a:r>
            <a:r>
              <a:rPr lang="ru-RU" dirty="0" smtClean="0"/>
              <a:t> </a:t>
            </a:r>
            <a:r>
              <a:rPr lang="ru-RU" dirty="0" smtClean="0"/>
              <a:t>группировок. 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Например</a:t>
            </a:r>
            <a:r>
              <a:rPr lang="ru-RU" dirty="0" smtClean="0"/>
              <a:t>, </a:t>
            </a:r>
            <a:r>
              <a:rPr lang="ru-RU" b="1" dirty="0" smtClean="0"/>
              <a:t>Агентство национальной безопасности </a:t>
            </a:r>
            <a:r>
              <a:rPr lang="ru-RU" dirty="0" smtClean="0"/>
              <a:t>США использует программы электронного наблюдения и поиска закономерностей в </a:t>
            </a:r>
            <a:r>
              <a:rPr lang="ru-RU" dirty="0" err="1" smtClean="0"/>
              <a:t>соцсетях</a:t>
            </a:r>
            <a:r>
              <a:rPr lang="ru-RU" dirty="0" smtClean="0"/>
              <a:t> для генерации данных, необходимых для прогнозирования районов, в которых с наибольшей вероятностью могут происходить </a:t>
            </a:r>
            <a:r>
              <a:rPr lang="ru-RU" b="1" dirty="0" smtClean="0"/>
              <a:t>преступления</a:t>
            </a:r>
            <a:r>
              <a:rPr lang="ru-RU" dirty="0" smtClean="0"/>
              <a:t> и </a:t>
            </a:r>
            <a:r>
              <a:rPr lang="ru-RU" b="1" dirty="0" smtClean="0"/>
              <a:t>террористические акты</a:t>
            </a:r>
            <a:r>
              <a:rPr lang="ru-RU" dirty="0" smtClean="0"/>
              <a:t>. 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29600" cy="525146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Виртуальная социальная сеть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285720" y="928670"/>
            <a:ext cx="8501122" cy="2714644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Внутри социальной сети образуются различные </a:t>
            </a:r>
            <a:r>
              <a:rPr lang="ru-RU" b="1" dirty="0" smtClean="0"/>
              <a:t>группы</a:t>
            </a:r>
            <a:r>
              <a:rPr lang="ru-RU" dirty="0" smtClean="0"/>
              <a:t> и </a:t>
            </a:r>
            <a:r>
              <a:rPr lang="ru-RU" b="1" dirty="0" smtClean="0"/>
              <a:t>сообщества</a:t>
            </a:r>
            <a:r>
              <a:rPr lang="ru-RU" dirty="0" smtClean="0"/>
              <a:t> по интересам, например, любителей музыки, автомобилей, учебы, работы. Связи между участниками таких объединений довольно сильные, что позволяет их легко идентифицировать. Внутри группы между участниками связей больше и они сильнее, чем с другими членами социальной сети. </a:t>
            </a:r>
            <a:endParaRPr lang="ru-RU" dirty="0"/>
          </a:p>
        </p:txBody>
      </p:sp>
      <p:pic>
        <p:nvPicPr>
          <p:cNvPr id="2050" name="Picture 2" descr="&amp;Rcy;&amp;icy;&amp;scy;&amp;ucy;&amp;ncy;&amp;ocy;&amp;kcy; 3 – &amp;Gcy;&amp;rcy;&amp;ucy;&amp;pcy;&amp;pcy;&amp;ycy; &amp;vcy;&amp;ncy;&amp;ucy;&amp;tcy;&amp;rcy;&amp;icy; &amp;scy;&amp;ocy;&amp;tscy;&amp;icy;&amp;acy;&amp;lcy;&amp;softcy;&amp;ncy;&amp;ocy;&amp;jcy; &amp;scy;&amp;iecy;&amp;tcy;&amp;icy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3286124"/>
            <a:ext cx="4167189" cy="2914650"/>
          </a:xfrm>
          <a:prstGeom prst="rect">
            <a:avLst/>
          </a:prstGeom>
          <a:noFill/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357158" y="3857628"/>
            <a:ext cx="3857652" cy="2571768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 составе сообществ могут появляться </a:t>
            </a: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подгруппы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и </a:t>
            </a:r>
            <a:r>
              <a:rPr kumimoji="0" lang="ru-RU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подсообщества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таким образом образуя </a:t>
            </a: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иерархию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(на рисунке такое можно наблюдать в группе 1).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6164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29600" cy="52514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Какие инструменты общения используются?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285720" y="928670"/>
            <a:ext cx="8411424" cy="5357850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 err="1" smtClean="0"/>
              <a:t>Блог</a:t>
            </a:r>
            <a:r>
              <a:rPr lang="ru-RU" dirty="0" smtClean="0"/>
              <a:t> – сетевой журнал, основным содержимым которого являются регулярно добавляемые записи. Отличия </a:t>
            </a:r>
            <a:r>
              <a:rPr lang="ru-RU" dirty="0" err="1" smtClean="0"/>
              <a:t>блога</a:t>
            </a:r>
            <a:r>
              <a:rPr lang="ru-RU" dirty="0" smtClean="0"/>
              <a:t> от традиционного дневника обусловливаются средой: они обычно публичны и предполагают сторонних читателей, которые могут вступить в публичную полемику с автором. Типичный пример такой социальной сети – </a:t>
            </a:r>
            <a:r>
              <a:rPr lang="ru-RU" dirty="0" err="1" smtClean="0"/>
              <a:t>livejournal.com</a:t>
            </a:r>
            <a:endParaRPr lang="ru-RU" dirty="0" smtClean="0"/>
          </a:p>
          <a:p>
            <a:r>
              <a:rPr lang="ru-RU" b="1" dirty="0" smtClean="0"/>
              <a:t>Чат</a:t>
            </a:r>
            <a:r>
              <a:rPr lang="ru-RU" dirty="0" smtClean="0"/>
              <a:t> предоставляет возможность обмена текстовыми сообщениями между несколькими участниками в режиме </a:t>
            </a:r>
            <a:r>
              <a:rPr lang="ru-RU" dirty="0" err="1" smtClean="0"/>
              <a:t>online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Пользователь </a:t>
            </a:r>
            <a:r>
              <a:rPr lang="ru-RU" b="1" dirty="0" smtClean="0"/>
              <a:t>форума</a:t>
            </a:r>
            <a:r>
              <a:rPr lang="ru-RU" dirty="0" smtClean="0"/>
              <a:t> может создавать новую «тему», доступную для других. Другие пользователи могут просматривать ее и оставлять свои комментарии в режиме последовательной записи.</a:t>
            </a:r>
          </a:p>
          <a:p>
            <a:r>
              <a:rPr lang="ru-RU" b="1" dirty="0" smtClean="0"/>
              <a:t>Вики-справочники</a:t>
            </a:r>
            <a:r>
              <a:rPr lang="ru-RU" dirty="0" smtClean="0"/>
              <a:t> – </a:t>
            </a:r>
            <a:r>
              <a:rPr lang="ru-RU" dirty="0" err="1" smtClean="0"/>
              <a:t>веб-сайты</a:t>
            </a:r>
            <a:r>
              <a:rPr lang="ru-RU" dirty="0" smtClean="0"/>
              <a:t>, содержимое которых может редактироваться посетителями сайта.</a:t>
            </a:r>
          </a:p>
          <a:p>
            <a:r>
              <a:rPr lang="ru-RU" b="1" dirty="0" err="1" smtClean="0"/>
              <a:t>Online</a:t>
            </a:r>
            <a:r>
              <a:rPr lang="ru-RU" b="1" dirty="0" smtClean="0"/>
              <a:t> игры </a:t>
            </a:r>
            <a:r>
              <a:rPr lang="ru-RU" dirty="0" smtClean="0"/>
              <a:t>получили также широкое распространение в социальных сетях и их можно рассматривать в качестве одного из видов взаимодействия людей в сети.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26164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Задачи </a:t>
            </a:r>
            <a:r>
              <a:rPr lang="en-AU" b="1" dirty="0" smtClean="0"/>
              <a:t>Social Mining - </a:t>
            </a:r>
            <a:r>
              <a:rPr lang="ru-RU" b="1" dirty="0" smtClean="0"/>
              <a:t>Анализ информационных потоков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142984"/>
            <a:ext cx="7467600" cy="5330968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b="1" dirty="0" smtClean="0"/>
              <a:t>Анализ информационных потоков</a:t>
            </a:r>
            <a:r>
              <a:rPr lang="ru-RU" dirty="0" smtClean="0"/>
              <a:t> позволяет выявить лидеров мнений в социальных сетях, осуществлять управление PR-акциями, поиск мест утечек информации и многое другое.</a:t>
            </a:r>
          </a:p>
          <a:p>
            <a:pPr>
              <a:buNone/>
            </a:pPr>
            <a:r>
              <a:rPr lang="ru-RU" dirty="0" smtClean="0"/>
              <a:t>Какие задачи анализа выделяют в данном случае?</a:t>
            </a:r>
          </a:p>
          <a:p>
            <a:r>
              <a:rPr lang="ru-RU" dirty="0" smtClean="0"/>
              <a:t>Поиск объектов, наиболее активно общающихся с представителями других фирм.</a:t>
            </a:r>
          </a:p>
          <a:p>
            <a:r>
              <a:rPr lang="ru-RU" dirty="0" smtClean="0"/>
              <a:t>Поиск объектов, наиболее активно участвующих в переписке внутри фирмы.</a:t>
            </a:r>
          </a:p>
          <a:p>
            <a:r>
              <a:rPr lang="ru-RU" dirty="0" smtClean="0"/>
              <a:t>Поиск объектов, имеющих наибольшее количество связей.</a:t>
            </a:r>
          </a:p>
          <a:p>
            <a:r>
              <a:rPr lang="ru-RU" dirty="0" smtClean="0"/>
              <a:t>Поиск наиболее "могущественных" объектов.</a:t>
            </a:r>
          </a:p>
          <a:p>
            <a:r>
              <a:rPr lang="ru-RU" dirty="0" smtClean="0"/>
              <a:t>Поиск объектов, имеющих наиболее активный входящий трафик сообщений и т.п.</a:t>
            </a:r>
          </a:p>
          <a:p>
            <a:pPr>
              <a:buNone/>
            </a:pPr>
            <a:r>
              <a:rPr lang="ru-RU" dirty="0" smtClean="0"/>
              <a:t>Анализ информационных потоков применяют в таких сферах, как </a:t>
            </a:r>
            <a:r>
              <a:rPr lang="ru-RU" b="1" dirty="0" smtClean="0"/>
              <a:t>маркетинг, реклама, безопасность</a:t>
            </a:r>
            <a:r>
              <a:rPr lang="ru-RU" dirty="0" smtClean="0"/>
              <a:t>, </a:t>
            </a:r>
            <a:r>
              <a:rPr lang="ru-RU" b="1" dirty="0" smtClean="0"/>
              <a:t>корпоративная психология и оптимизация сетей</a:t>
            </a:r>
            <a:r>
              <a:rPr lang="ru-RU" dirty="0" smtClean="0"/>
              <a:t>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Задачи </a:t>
            </a:r>
            <a:r>
              <a:rPr lang="en-AU" b="1" dirty="0" smtClean="0"/>
              <a:t>Social Mining - </a:t>
            </a:r>
            <a:r>
              <a:rPr lang="ru-RU" b="1" dirty="0" smtClean="0"/>
              <a:t>Персонификация предложений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142984"/>
            <a:ext cx="7467600" cy="533096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b="1" dirty="0" smtClean="0"/>
              <a:t>Персонификация предложений</a:t>
            </a:r>
            <a:r>
              <a:rPr lang="ru-RU" dirty="0" smtClean="0"/>
              <a:t> позволяет сделать социальную сеть более эффективной и привлекательной для конечного пользователя. Пример решения данной проблемы может включать в себя следующие этапы:</a:t>
            </a:r>
          </a:p>
          <a:p>
            <a:r>
              <a:rPr lang="ru-RU" b="1" dirty="0" smtClean="0"/>
              <a:t>сбор и обогащение </a:t>
            </a:r>
            <a:r>
              <a:rPr lang="ru-RU" dirty="0" smtClean="0"/>
              <a:t>информации о пользователях социальной сети;</a:t>
            </a:r>
          </a:p>
          <a:p>
            <a:r>
              <a:rPr lang="ru-RU" b="1" dirty="0" smtClean="0"/>
              <a:t>сегментация</a:t>
            </a:r>
            <a:r>
              <a:rPr lang="ru-RU" dirty="0" smtClean="0"/>
              <a:t> пользователей;</a:t>
            </a:r>
          </a:p>
          <a:p>
            <a:r>
              <a:rPr lang="ru-RU" b="1" dirty="0" smtClean="0"/>
              <a:t>интерпретация</a:t>
            </a:r>
            <a:r>
              <a:rPr lang="ru-RU" dirty="0" smtClean="0"/>
              <a:t> и описание сегментов;</a:t>
            </a:r>
          </a:p>
          <a:p>
            <a:r>
              <a:rPr lang="ru-RU" b="1" dirty="0" smtClean="0"/>
              <a:t>персонифицированное предоставление </a:t>
            </a:r>
            <a:r>
              <a:rPr lang="ru-RU" dirty="0" smtClean="0"/>
              <a:t>информации сегментам пользователей.</a:t>
            </a:r>
          </a:p>
          <a:p>
            <a:pPr>
              <a:buNone/>
            </a:pPr>
            <a:r>
              <a:rPr lang="ru-RU" dirty="0" smtClean="0"/>
              <a:t>Персонифицированное обращение к пользователям сети, выделение их реальных потребностей, </a:t>
            </a:r>
            <a:r>
              <a:rPr lang="ru-RU" dirty="0" err="1" smtClean="0"/>
              <a:t>кастомизация</a:t>
            </a:r>
            <a:r>
              <a:rPr lang="ru-RU" dirty="0" smtClean="0"/>
              <a:t> </a:t>
            </a:r>
            <a:r>
              <a:rPr lang="ru-RU" dirty="0" err="1" smtClean="0"/>
              <a:t>контента</a:t>
            </a:r>
            <a:r>
              <a:rPr lang="ru-RU" dirty="0" smtClean="0"/>
              <a:t> и сервисов являются одними из основных составляющих в процессе привлечения и удержания пользователей.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Персонификация клиента</a:t>
            </a:r>
            <a:endParaRPr lang="ru-RU" dirty="0"/>
          </a:p>
        </p:txBody>
      </p:sp>
      <p:pic>
        <p:nvPicPr>
          <p:cNvPr id="28674" name="Picture 2" descr="http://www.jetinfo.ru/Sites/new/Uploads/theme_4_4.A31E565A70B24A2391E301FE8D7CE60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000240"/>
            <a:ext cx="8404467" cy="37147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467600" cy="774720"/>
          </a:xfrm>
        </p:spPr>
        <p:txBody>
          <a:bodyPr/>
          <a:lstStyle/>
          <a:p>
            <a:r>
              <a:rPr lang="ru-RU" b="1" dirty="0" smtClean="0"/>
              <a:t>Адресные предложения клиентам</a:t>
            </a:r>
            <a:endParaRPr lang="ru-RU" dirty="0"/>
          </a:p>
        </p:txBody>
      </p:sp>
      <p:pic>
        <p:nvPicPr>
          <p:cNvPr id="30722" name="Picture 2" descr="http://www.jetinfo.ru/Sites/new/Uploads/theme_4_5.A31E565A70B24A2391E301FE8D7CE60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0"/>
            <a:ext cx="7358114" cy="52684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72132" y="214290"/>
            <a:ext cx="3071834" cy="5072098"/>
          </a:xfrm>
        </p:spPr>
        <p:txBody>
          <a:bodyPr>
            <a:normAutofit/>
          </a:bodyPr>
          <a:lstStyle/>
          <a:p>
            <a:r>
              <a:rPr lang="ru-RU" b="1" dirty="0" smtClean="0"/>
              <a:t>Обогащение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данных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о клиенте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на основе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анализа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информации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о его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контактах</a:t>
            </a:r>
            <a:endParaRPr lang="ru-RU" dirty="0"/>
          </a:p>
        </p:txBody>
      </p:sp>
      <p:pic>
        <p:nvPicPr>
          <p:cNvPr id="31746" name="Picture 2" descr="http://www.jetinfo.ru/Sites/new/Uploads/theme_4_6.A31E565A70B24A2391E301FE8D7CE60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714356"/>
            <a:ext cx="4762500" cy="58197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31828"/>
            <a:ext cx="7467600" cy="654032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Задачи </a:t>
            </a:r>
            <a:r>
              <a:rPr lang="en-AU" b="1" dirty="0" smtClean="0"/>
              <a:t>Social Mining - </a:t>
            </a:r>
            <a:r>
              <a:rPr lang="ru-RU" b="1" dirty="0" smtClean="0"/>
              <a:t>Поиск аномалий, компьютерных ботов и мошенников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357298"/>
            <a:ext cx="8115328" cy="528641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b="1" dirty="0" smtClean="0"/>
              <a:t>Поиск аномалий, компьютерных ботов и мошенников</a:t>
            </a:r>
            <a:r>
              <a:rPr lang="ru-RU" dirty="0" smtClean="0"/>
              <a:t>. В социальной сети могут быть пользователи с </a:t>
            </a:r>
            <a:r>
              <a:rPr lang="ru-RU" b="1" dirty="0" smtClean="0"/>
              <a:t>подозрительно высокой </a:t>
            </a:r>
            <a:r>
              <a:rPr lang="ru-RU" dirty="0" smtClean="0"/>
              <a:t>активностью, либо их поведение может значительно </a:t>
            </a:r>
            <a:r>
              <a:rPr lang="ru-RU" b="1" dirty="0" smtClean="0"/>
              <a:t>отличаться</a:t>
            </a:r>
            <a:r>
              <a:rPr lang="ru-RU" dirty="0" smtClean="0"/>
              <a:t> от других. Примером этого может быть массовая рассылка </a:t>
            </a:r>
            <a:r>
              <a:rPr lang="ru-RU" b="1" dirty="0" smtClean="0"/>
              <a:t>спама</a:t>
            </a:r>
            <a:r>
              <a:rPr lang="ru-RU" dirty="0" smtClean="0"/>
              <a:t> с целью проведения вирусного маркетинга. Причем в тексте сообщения часто встречаются ссылки на вредоносные ресурсы. Таких пользователей необходимо вовремя </a:t>
            </a:r>
            <a:r>
              <a:rPr lang="ru-RU" b="1" dirty="0" smtClean="0"/>
              <a:t>находит</a:t>
            </a:r>
            <a:r>
              <a:rPr lang="ru-RU" dirty="0" smtClean="0"/>
              <a:t>ь и применять к ним </a:t>
            </a:r>
            <a:r>
              <a:rPr lang="ru-RU" b="1" dirty="0" smtClean="0"/>
              <a:t>специальные меры</a:t>
            </a:r>
            <a:r>
              <a:rPr lang="ru-RU" dirty="0" smtClean="0"/>
              <a:t>. В этой ситуации используют алгоритмы кластеризации и классификации.</a:t>
            </a:r>
          </a:p>
          <a:p>
            <a:pPr>
              <a:buNone/>
            </a:pPr>
            <a:r>
              <a:rPr lang="ru-RU" dirty="0" smtClean="0"/>
              <a:t>Таким образом, анализ позволяет повысить </a:t>
            </a:r>
            <a:r>
              <a:rPr lang="ru-RU" b="1" dirty="0" smtClean="0"/>
              <a:t>эффективность политики безопасности </a:t>
            </a:r>
            <a:r>
              <a:rPr lang="ru-RU" dirty="0" smtClean="0"/>
              <a:t>в социальной сети.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/>
          <a:lstStyle/>
          <a:p>
            <a:r>
              <a:rPr lang="ru-RU" dirty="0" smtClean="0"/>
              <a:t>Общие этапы </a:t>
            </a:r>
            <a:r>
              <a:rPr lang="en-AU" dirty="0" smtClean="0"/>
              <a:t>Social Mining</a:t>
            </a:r>
            <a:endParaRPr lang="ru-RU" dirty="0"/>
          </a:p>
        </p:txBody>
      </p:sp>
      <p:pic>
        <p:nvPicPr>
          <p:cNvPr id="22530" name="Picture 2" descr="&amp;Rcy;&amp;icy;&amp;scy;&amp;ucy;&amp;ncy;&amp;ocy;&amp;kcy; 4 – &amp;Ocy;&amp;bcy;&amp;shchcy;&amp;icy;&amp;iecy; &amp;ecy;&amp;tcy;&amp;acy;&amp;pcy;&amp;ycy; Social Min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904" y="1526116"/>
            <a:ext cx="8451062" cy="42603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Понятие социальной сети и её анализа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7544" y="1484784"/>
            <a:ext cx="8229600" cy="508748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В жизни человека общество играет важную роль: с детства находящиеся рядом люди оказывают то или иное влияние на нас, происходит непрерывное </a:t>
            </a:r>
            <a:r>
              <a:rPr lang="ru-RU" b="1" dirty="0" smtClean="0"/>
              <a:t>взаимодействие</a:t>
            </a:r>
            <a:r>
              <a:rPr lang="ru-RU" dirty="0" smtClean="0"/>
              <a:t> в социальной сфере (в детском саду, школе, университете, дома, на работе), без которого полноценное развитие личности невозможно.</a:t>
            </a:r>
          </a:p>
          <a:p>
            <a:r>
              <a:rPr lang="ru-RU" dirty="0" smtClean="0"/>
              <a:t>С середины XX века было опубликовано множество работ ученых-социологов, в том числе и отечественных, где они предлагали различные подходы анализа в сфере общественных отношений. В своих трудах под </a:t>
            </a:r>
            <a:r>
              <a:rPr lang="ru-RU" b="1" dirty="0" smtClean="0"/>
              <a:t>социальной сетью</a:t>
            </a:r>
            <a:r>
              <a:rPr lang="ru-RU" dirty="0" smtClean="0"/>
              <a:t> они понимали 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структуры людей, связанных друг с другом общими отношениями или интересами. </a:t>
            </a:r>
            <a:r>
              <a:rPr lang="ru-RU" dirty="0" smtClean="0"/>
              <a:t>Уже позднее, с появлением Интернета, так же стали называть специализированные электронные порталы. Тем не менее понятие «социальная сеть» имеет более широкий смысл. Социолог </a:t>
            </a:r>
            <a:r>
              <a:rPr lang="ru-RU" dirty="0" err="1" smtClean="0"/>
              <a:t>Градосельская</a:t>
            </a:r>
            <a:r>
              <a:rPr lang="ru-RU" dirty="0" smtClean="0"/>
              <a:t> Г. В. предложила следующее определение.</a:t>
            </a:r>
          </a:p>
        </p:txBody>
      </p:sp>
    </p:spTree>
    <p:extLst>
      <p:ext uri="{BB962C8B-B14F-4D97-AF65-F5344CB8AC3E}">
        <p14:creationId xmlns:p14="http://schemas.microsoft.com/office/powerpoint/2010/main" xmlns="" val="4090576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/>
          <a:lstStyle/>
          <a:p>
            <a:r>
              <a:rPr lang="ru-RU" dirty="0" smtClean="0"/>
              <a:t>Определение социальной 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571472" y="1071546"/>
            <a:ext cx="7786742" cy="171451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ru-RU" sz="2000" b="1" dirty="0" smtClean="0"/>
              <a:t>Социальные сети </a:t>
            </a:r>
            <a:r>
              <a:rPr lang="ru-RU" sz="2000" dirty="0" smtClean="0"/>
              <a:t>— это особая реальность и особая философия анализа данных, которая позволяет интегрировать различные математические подходы — статистические, системные, имитационные — с современной социальной теорией.</a:t>
            </a:r>
            <a:endParaRPr lang="ru-RU" sz="20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57158" y="3000372"/>
            <a:ext cx="8215370" cy="3500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0" dirty="0"/>
              <a:t>С развитием информационных </a:t>
            </a:r>
            <a:r>
              <a:rPr lang="ru-RU" sz="2000" b="0" dirty="0" smtClean="0"/>
              <a:t>технологий</a:t>
            </a:r>
            <a:r>
              <a:rPr lang="en-US" sz="2000" b="0" dirty="0" smtClean="0"/>
              <a:t> </a:t>
            </a:r>
            <a:r>
              <a:rPr lang="ru-RU" sz="2000" b="0" dirty="0" smtClean="0"/>
              <a:t>и Интернет</a:t>
            </a:r>
            <a:r>
              <a:rPr lang="ru-RU" sz="2000" b="0" dirty="0"/>
              <a:t>, взаимоотношения между людьми перешли на </a:t>
            </a:r>
            <a:r>
              <a:rPr lang="ru-RU" sz="2000" dirty="0"/>
              <a:t>новый </a:t>
            </a:r>
            <a:r>
              <a:rPr lang="ru-RU" sz="2000" b="0" dirty="0"/>
              <a:t>уровень. Появились </a:t>
            </a:r>
            <a:r>
              <a:rPr lang="ru-RU" sz="2000" dirty="0"/>
              <a:t>электронные порталы</a:t>
            </a:r>
            <a:r>
              <a:rPr lang="ru-RU" sz="2000" b="0" dirty="0"/>
              <a:t>, способные отражать те или иные стороны активности человека в обществе, сохранять и накапливать информацию. Особое место занимают виртуальные социальные сети, такие как «</a:t>
            </a:r>
            <a:r>
              <a:rPr lang="ru-RU" sz="2000" b="0" dirty="0" err="1"/>
              <a:t>Вконтакте</a:t>
            </a:r>
            <a:r>
              <a:rPr lang="ru-RU" sz="2000" b="0" dirty="0"/>
              <a:t>», «Мой круг» и другие.</a:t>
            </a:r>
          </a:p>
          <a:p>
            <a:r>
              <a:rPr lang="ru-RU" sz="2000" b="0" dirty="0"/>
              <a:t>Наряду с этим всегда сохранялось желание понять </a:t>
            </a:r>
            <a:r>
              <a:rPr lang="ru-RU" sz="2000" dirty="0"/>
              <a:t>сущность</a:t>
            </a:r>
            <a:r>
              <a:rPr lang="ru-RU" sz="2000" b="0" dirty="0"/>
              <a:t> происходящих в обществе </a:t>
            </a:r>
            <a:r>
              <a:rPr lang="ru-RU" sz="2000" dirty="0"/>
              <a:t>процессов</a:t>
            </a:r>
            <a:r>
              <a:rPr lang="ru-RU" sz="2000" b="0" dirty="0"/>
              <a:t> для осуществления более эффективного </a:t>
            </a:r>
            <a:r>
              <a:rPr lang="ru-RU" sz="2000" dirty="0"/>
              <a:t>контроля и управления </a:t>
            </a:r>
            <a:r>
              <a:rPr lang="ru-RU" sz="2000" b="0" dirty="0"/>
              <a:t>ими. Таким образом, сложились предпосылки для анализа данных из социальных сетей.</a:t>
            </a:r>
          </a:p>
        </p:txBody>
      </p:sp>
    </p:spTree>
    <p:extLst>
      <p:ext uri="{BB962C8B-B14F-4D97-AF65-F5344CB8AC3E}">
        <p14:creationId xmlns:p14="http://schemas.microsoft.com/office/powerpoint/2010/main" xmlns="" val="1895467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r>
              <a:rPr lang="ru-RU" dirty="0" smtClean="0"/>
              <a:t>Определение </a:t>
            </a:r>
            <a:r>
              <a:rPr lang="ru-RU" dirty="0" err="1"/>
              <a:t>Social</a:t>
            </a:r>
            <a:r>
              <a:rPr lang="ru-RU" dirty="0"/>
              <a:t> </a:t>
            </a:r>
            <a:r>
              <a:rPr lang="ru-RU" dirty="0" err="1"/>
              <a:t>Mining</a:t>
            </a:r>
            <a:r>
              <a:rPr lang="ru-RU" dirty="0"/>
              <a:t> 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28596" y="2786058"/>
            <a:ext cx="3742136" cy="3592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b="0" dirty="0" smtClean="0"/>
              <a:t>Наиболее часто используемое средство для анализа и визуализации в данной области – это </a:t>
            </a:r>
            <a:r>
              <a:rPr lang="ru-RU" sz="1800" dirty="0" smtClean="0"/>
              <a:t>граф</a:t>
            </a:r>
            <a:r>
              <a:rPr lang="ru-RU" sz="1800" b="0" dirty="0" smtClean="0"/>
              <a:t>, где </a:t>
            </a:r>
            <a:r>
              <a:rPr lang="ru-RU" sz="1800" dirty="0" smtClean="0"/>
              <a:t>узлами</a:t>
            </a:r>
            <a:r>
              <a:rPr lang="ru-RU" sz="1800" b="0" dirty="0" smtClean="0"/>
              <a:t> (</a:t>
            </a:r>
            <a:r>
              <a:rPr lang="ru-RU" sz="1800" b="0" dirty="0" err="1" smtClean="0"/>
              <a:t>акторами</a:t>
            </a:r>
            <a:r>
              <a:rPr lang="ru-RU" sz="1800" b="0" dirty="0" smtClean="0"/>
              <a:t>) являются </a:t>
            </a:r>
            <a:r>
              <a:rPr lang="ru-RU" sz="1800" dirty="0" smtClean="0"/>
              <a:t>люди</a:t>
            </a:r>
            <a:r>
              <a:rPr lang="ru-RU" sz="1800" b="0" dirty="0" smtClean="0"/>
              <a:t> или </a:t>
            </a:r>
            <a:r>
              <a:rPr lang="ru-RU" sz="1800" dirty="0" smtClean="0"/>
              <a:t>группы</a:t>
            </a:r>
            <a:r>
              <a:rPr lang="ru-RU" sz="1800" b="0" dirty="0" smtClean="0"/>
              <a:t>, а </a:t>
            </a:r>
            <a:r>
              <a:rPr lang="ru-RU" sz="1800" dirty="0" smtClean="0"/>
              <a:t>дуги</a:t>
            </a:r>
            <a:r>
              <a:rPr lang="ru-RU" sz="1800" b="0" dirty="0" smtClean="0"/>
              <a:t> демонстрируют </a:t>
            </a:r>
            <a:r>
              <a:rPr lang="ru-RU" sz="1800" dirty="0" smtClean="0"/>
              <a:t>взаимоотношения</a:t>
            </a:r>
            <a:r>
              <a:rPr lang="ru-RU" sz="1800" b="0" dirty="0" smtClean="0"/>
              <a:t> (связи) или </a:t>
            </a:r>
            <a:r>
              <a:rPr lang="ru-RU" sz="1800" dirty="0" smtClean="0"/>
              <a:t>потоки информации </a:t>
            </a:r>
            <a:r>
              <a:rPr lang="ru-RU" sz="1800" b="0" dirty="0" smtClean="0"/>
              <a:t>между узлами.</a:t>
            </a:r>
          </a:p>
          <a:p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0562" y="3357562"/>
            <a:ext cx="38385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642910" y="1000108"/>
            <a:ext cx="7786742" cy="1428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>
            <a:noAutofit/>
          </a:bodyPr>
          <a:lstStyle/>
          <a:p>
            <a:pPr>
              <a:buNone/>
            </a:pPr>
            <a:r>
              <a:rPr lang="ru-RU" sz="2400" b="1" dirty="0" err="1" smtClean="0"/>
              <a:t>S</a:t>
            </a:r>
            <a:r>
              <a:rPr lang="ru-RU" sz="2200" b="1" dirty="0" err="1" smtClean="0"/>
              <a:t>ocial</a:t>
            </a:r>
            <a:r>
              <a:rPr lang="ru-RU" sz="2200" b="1" dirty="0" smtClean="0"/>
              <a:t> </a:t>
            </a:r>
            <a:r>
              <a:rPr lang="ru-RU" sz="2200" b="1" dirty="0" err="1" smtClean="0"/>
              <a:t>Mining</a:t>
            </a:r>
            <a:r>
              <a:rPr lang="ru-RU" sz="2200" b="1" dirty="0" smtClean="0"/>
              <a:t> </a:t>
            </a:r>
            <a:r>
              <a:rPr lang="ru-RU" sz="2200" dirty="0" smtClean="0"/>
              <a:t>– применение методов и алгоритмов </a:t>
            </a:r>
            <a:r>
              <a:rPr lang="ru-RU" sz="2200" dirty="0" err="1" smtClean="0"/>
              <a:t>Data</a:t>
            </a:r>
            <a:r>
              <a:rPr lang="ru-RU" sz="2200" dirty="0" smtClean="0"/>
              <a:t> </a:t>
            </a:r>
            <a:r>
              <a:rPr lang="ru-RU" sz="2200" dirty="0" err="1" smtClean="0"/>
              <a:t>Mining</a:t>
            </a:r>
            <a:r>
              <a:rPr lang="ru-RU" sz="2200" dirty="0" smtClean="0"/>
              <a:t> для поиска и обнаружения зависимостей и знаний в социальных сетях.</a:t>
            </a:r>
          </a:p>
        </p:txBody>
      </p:sp>
    </p:spTree>
    <p:extLst>
      <p:ext uri="{BB962C8B-B14F-4D97-AF65-F5344CB8AC3E}">
        <p14:creationId xmlns:p14="http://schemas.microsoft.com/office/powerpoint/2010/main" xmlns="" val="2454443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3965064" cy="2205984"/>
          </a:xfrm>
        </p:spPr>
        <p:txBody>
          <a:bodyPr>
            <a:normAutofit/>
          </a:bodyPr>
          <a:lstStyle/>
          <a:p>
            <a:r>
              <a:rPr lang="ru-RU" sz="2400" dirty="0"/>
              <a:t>Какие особенности выделяют социальную сеть при представлении её в качестве графа?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"/>
          </p:nvPr>
        </p:nvSpPr>
        <p:spPr>
          <a:xfrm>
            <a:off x="714348" y="2857496"/>
            <a:ext cx="7520940" cy="3571900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В </a:t>
            </a:r>
            <a:r>
              <a:rPr lang="ru-RU" dirty="0"/>
              <a:t>зависимости от целей построения сети </a:t>
            </a:r>
            <a:r>
              <a:rPr lang="ru-RU" b="1" dirty="0"/>
              <a:t>между </a:t>
            </a:r>
            <a:r>
              <a:rPr lang="ru-RU" dirty="0"/>
              <a:t>объектами могут возникать различного рода </a:t>
            </a:r>
            <a:r>
              <a:rPr lang="ru-RU" b="1" dirty="0"/>
              <a:t>связи</a:t>
            </a:r>
            <a:r>
              <a:rPr lang="ru-RU" dirty="0"/>
              <a:t>.</a:t>
            </a:r>
          </a:p>
          <a:p>
            <a:r>
              <a:rPr lang="ru-RU" b="1" dirty="0" err="1"/>
              <a:t>Акторы</a:t>
            </a:r>
            <a:r>
              <a:rPr lang="ru-RU" dirty="0"/>
              <a:t> описываются </a:t>
            </a:r>
            <a:r>
              <a:rPr lang="ru-RU" b="1" dirty="0"/>
              <a:t>атрибутами</a:t>
            </a:r>
            <a:r>
              <a:rPr lang="ru-RU" dirty="0"/>
              <a:t>: каждый человек (или группа людей) имеет свойственные ему характеристики.</a:t>
            </a:r>
          </a:p>
          <a:p>
            <a:r>
              <a:rPr lang="ru-RU" dirty="0"/>
              <a:t>Совокупности разнообразных связей между </a:t>
            </a:r>
            <a:r>
              <a:rPr lang="ru-RU" dirty="0" err="1"/>
              <a:t>акторами</a:t>
            </a:r>
            <a:r>
              <a:rPr lang="ru-RU" dirty="0"/>
              <a:t> образуют </a:t>
            </a:r>
            <a:r>
              <a:rPr lang="ru-RU" b="1" dirty="0"/>
              <a:t>сетевую</a:t>
            </a:r>
            <a:r>
              <a:rPr lang="ru-RU" dirty="0"/>
              <a:t> структуру 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Некоторые </a:t>
            </a:r>
            <a:r>
              <a:rPr lang="ru-RU" dirty="0" err="1"/>
              <a:t>акторы</a:t>
            </a:r>
            <a:r>
              <a:rPr lang="ru-RU" dirty="0"/>
              <a:t> могут быть связаны друг с другом сильнее, чем с другими. На рисунке </a:t>
            </a:r>
            <a:r>
              <a:rPr lang="ru-RU" dirty="0" smtClean="0"/>
              <a:t> </a:t>
            </a:r>
            <a:r>
              <a:rPr lang="ru-RU" b="1" dirty="0"/>
              <a:t>жирными</a:t>
            </a:r>
            <a:r>
              <a:rPr lang="ru-RU" dirty="0"/>
              <a:t> линиями показаны более сильные связи, </a:t>
            </a:r>
            <a:r>
              <a:rPr lang="ru-RU" b="1" dirty="0"/>
              <a:t>пунктирным</a:t>
            </a:r>
            <a:r>
              <a:rPr lang="ru-RU" dirty="0"/>
              <a:t>и – слабые.</a:t>
            </a:r>
          </a:p>
          <a:p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2182" y="505531"/>
            <a:ext cx="3263156" cy="213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591773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29600" cy="525146"/>
          </a:xfrm>
        </p:spPr>
        <p:txBody>
          <a:bodyPr>
            <a:normAutofit fontScale="90000"/>
          </a:bodyPr>
          <a:lstStyle/>
          <a:p>
            <a:r>
              <a:rPr lang="ru-RU" sz="3000" b="1" dirty="0" smtClean="0"/>
              <a:t>социальная сеть как большая система</a:t>
            </a:r>
            <a:endParaRPr lang="ru-RU" sz="30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285720" y="928670"/>
            <a:ext cx="8411424" cy="3456384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Чем больше интересов связывает людей, чем чаще они общаются – тем </a:t>
            </a:r>
            <a:r>
              <a:rPr lang="ru-RU" b="1" dirty="0"/>
              <a:t>сильнее</a:t>
            </a:r>
            <a:r>
              <a:rPr lang="ru-RU" dirty="0"/>
              <a:t> связь между ними.</a:t>
            </a:r>
          </a:p>
          <a:p>
            <a:r>
              <a:rPr lang="ru-RU" dirty="0"/>
              <a:t>При анализе необходимо учитывать как </a:t>
            </a:r>
            <a:r>
              <a:rPr lang="ru-RU" b="1" dirty="0"/>
              <a:t>структуру </a:t>
            </a:r>
            <a:r>
              <a:rPr lang="ru-RU" dirty="0"/>
              <a:t>отношений между </a:t>
            </a:r>
            <a:r>
              <a:rPr lang="ru-RU" dirty="0" err="1"/>
              <a:t>акторами</a:t>
            </a:r>
            <a:r>
              <a:rPr lang="ru-RU" dirty="0"/>
              <a:t>, так и </a:t>
            </a:r>
            <a:r>
              <a:rPr lang="ru-RU" b="1" dirty="0"/>
              <a:t>местоположение</a:t>
            </a:r>
            <a:r>
              <a:rPr lang="ru-RU" dirty="0"/>
              <a:t> отдельных узлов.</a:t>
            </a:r>
          </a:p>
          <a:p>
            <a:r>
              <a:rPr lang="ru-RU" dirty="0"/>
              <a:t>Социальную сеть также можно представить как «большую систему», которая имеет свои свойства. Как </a:t>
            </a:r>
            <a:r>
              <a:rPr lang="ru-RU" b="1" dirty="0"/>
              <a:t>единое целое </a:t>
            </a:r>
            <a:r>
              <a:rPr lang="ru-RU" dirty="0"/>
              <a:t>она способна </a:t>
            </a:r>
            <a:r>
              <a:rPr lang="ru-RU" b="1" dirty="0"/>
              <a:t>взаимодействовать </a:t>
            </a:r>
            <a:r>
              <a:rPr lang="ru-RU" dirty="0"/>
              <a:t>с окружающей средой и </a:t>
            </a:r>
            <a:r>
              <a:rPr lang="ru-RU" b="1" dirty="0"/>
              <a:t>реагировать </a:t>
            </a:r>
            <a:r>
              <a:rPr lang="ru-RU" dirty="0"/>
              <a:t>на происходящие внешние процессы </a:t>
            </a:r>
            <a:r>
              <a:rPr lang="ru-RU" dirty="0" smtClean="0"/>
              <a:t>С </a:t>
            </a:r>
            <a:r>
              <a:rPr lang="ru-RU" dirty="0"/>
              <a:t>другой же стороны, сеть состоит из отдельных элементов, их связей, свойств и взаимоотношений, функционирующих в соответствии с определенными закономерностями. В этом случае говорят о системном подходе.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4210276"/>
            <a:ext cx="7992888" cy="2387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26164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29600" cy="525146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Виртуальная социальная сеть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285720" y="928670"/>
            <a:ext cx="8411424" cy="5643602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Под виртуальной (онлайновой) социальной сетью понимается </a:t>
            </a:r>
            <a:r>
              <a:rPr lang="ru-RU" b="1" dirty="0" smtClean="0"/>
              <a:t>социальная структура </a:t>
            </a:r>
            <a:r>
              <a:rPr lang="ru-RU" dirty="0" err="1" smtClean="0"/>
              <a:t>Интернет-среды</a:t>
            </a:r>
            <a:r>
              <a:rPr lang="ru-RU" dirty="0" smtClean="0"/>
              <a:t>, узлы которой составляют организации или отдельные люди, а связи обозначают установленные взаимодействия (политические, корпоративные, служебные, семейные, дружеские, по интересам). Формально данные сети представлены в виде специально разработанных </a:t>
            </a:r>
            <a:r>
              <a:rPr lang="ru-RU" b="1" dirty="0" smtClean="0"/>
              <a:t>электронных порталов</a:t>
            </a:r>
            <a:r>
              <a:rPr lang="ru-RU" dirty="0" smtClean="0"/>
              <a:t>, таких как «Одноклассники», «</a:t>
            </a:r>
            <a:r>
              <a:rPr lang="ru-RU" dirty="0" err="1" smtClean="0"/>
              <a:t>Вконтакте</a:t>
            </a:r>
            <a:r>
              <a:rPr lang="ru-RU" dirty="0" smtClean="0"/>
              <a:t>» и других.</a:t>
            </a:r>
            <a:endParaRPr lang="en-US" dirty="0" smtClean="0"/>
          </a:p>
          <a:p>
            <a:r>
              <a:rPr lang="ru-RU" dirty="0" smtClean="0"/>
              <a:t>Информация о поисковых </a:t>
            </a:r>
            <a:r>
              <a:rPr lang="ru-RU" b="1" dirty="0" smtClean="0"/>
              <a:t>запросах</a:t>
            </a:r>
            <a:r>
              <a:rPr lang="ru-RU" dirty="0" smtClean="0"/>
              <a:t>, </a:t>
            </a:r>
            <a:r>
              <a:rPr lang="ru-RU" b="1" dirty="0" smtClean="0"/>
              <a:t>друзьях</a:t>
            </a:r>
            <a:r>
              <a:rPr lang="ru-RU" dirty="0" smtClean="0"/>
              <a:t> в социальных сетях, отмеченных </a:t>
            </a:r>
            <a:r>
              <a:rPr lang="ru-RU" b="1" dirty="0" smtClean="0"/>
              <a:t>местоположениях</a:t>
            </a:r>
            <a:r>
              <a:rPr lang="ru-RU" dirty="0" smtClean="0"/>
              <a:t> уже давно является «лакомым куском» для </a:t>
            </a:r>
            <a:r>
              <a:rPr lang="ru-RU" dirty="0" err="1" smtClean="0"/>
              <a:t>интернет-компаний</a:t>
            </a:r>
            <a:r>
              <a:rPr lang="ru-RU" dirty="0" smtClean="0"/>
              <a:t>. С ее помощью можно </a:t>
            </a:r>
            <a:r>
              <a:rPr lang="ru-RU" b="1" dirty="0" smtClean="0"/>
              <a:t>персонифицировать </a:t>
            </a:r>
            <a:r>
              <a:rPr lang="ru-RU" dirty="0" smtClean="0"/>
              <a:t>пользователей, искать </a:t>
            </a:r>
            <a:r>
              <a:rPr lang="ru-RU" b="1" dirty="0" smtClean="0"/>
              <a:t>связи </a:t>
            </a:r>
            <a:r>
              <a:rPr lang="ru-RU" dirty="0" smtClean="0"/>
              <a:t>между ними и </a:t>
            </a:r>
            <a:r>
              <a:rPr lang="ru-RU" b="1" dirty="0" smtClean="0"/>
              <a:t>прогнозировать</a:t>
            </a:r>
            <a:r>
              <a:rPr lang="ru-RU" dirty="0" smtClean="0"/>
              <a:t> их запросы. Анализ данных из </a:t>
            </a:r>
            <a:r>
              <a:rPr lang="ru-RU" dirty="0" err="1" smtClean="0"/>
              <a:t>соцсетей</a:t>
            </a:r>
            <a:r>
              <a:rPr lang="ru-RU" dirty="0" smtClean="0"/>
              <a:t> позволяет осуществлять </a:t>
            </a:r>
            <a:r>
              <a:rPr lang="ru-RU" b="1" dirty="0" smtClean="0"/>
              <a:t>поиск </a:t>
            </a:r>
            <a:r>
              <a:rPr lang="ru-RU" dirty="0" smtClean="0"/>
              <a:t>людей по необходимым параметрам. Например, его могут активно применять </a:t>
            </a:r>
            <a:r>
              <a:rPr lang="ru-RU" b="1" dirty="0" err="1" smtClean="0"/>
              <a:t>рекрутеры</a:t>
            </a:r>
            <a:r>
              <a:rPr lang="ru-RU" b="1" dirty="0" smtClean="0"/>
              <a:t> </a:t>
            </a:r>
            <a:r>
              <a:rPr lang="ru-RU" dirty="0" smtClean="0"/>
              <a:t>при поиске подходящего кандидата на ту или иную </a:t>
            </a:r>
            <a:r>
              <a:rPr lang="ru-RU" b="1" dirty="0" smtClean="0"/>
              <a:t>вакансию. </a:t>
            </a:r>
            <a:r>
              <a:rPr lang="ru-RU" dirty="0" smtClean="0"/>
              <a:t>Персонификация клиентов, выделение их интересов и потребностей позволяют предлагать им в интернете именно те </a:t>
            </a:r>
            <a:r>
              <a:rPr lang="ru-RU" b="1" dirty="0" smtClean="0"/>
              <a:t>товары и услуги</a:t>
            </a:r>
            <a:r>
              <a:rPr lang="ru-RU" dirty="0" smtClean="0"/>
              <a:t>, которые они собирались купить. </a:t>
            </a:r>
          </a:p>
        </p:txBody>
      </p:sp>
    </p:spTree>
    <p:extLst>
      <p:ext uri="{BB962C8B-B14F-4D97-AF65-F5344CB8AC3E}">
        <p14:creationId xmlns:p14="http://schemas.microsoft.com/office/powerpoint/2010/main" xmlns="" val="2126164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29600" cy="525146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Виртуальная социальная сеть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285720" y="928670"/>
            <a:ext cx="8411424" cy="5357850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Основные данные о клиенте в </a:t>
            </a:r>
            <a:r>
              <a:rPr lang="ru-RU" dirty="0" err="1" smtClean="0"/>
              <a:t>соцсети</a:t>
            </a:r>
            <a:r>
              <a:rPr lang="ru-RU" dirty="0" smtClean="0"/>
              <a:t> содержит </a:t>
            </a:r>
            <a:r>
              <a:rPr lang="ru-RU" b="1" dirty="0" smtClean="0"/>
              <a:t>профиль</a:t>
            </a:r>
            <a:r>
              <a:rPr lang="ru-RU" dirty="0" smtClean="0"/>
              <a:t> пользователя. Регистрационные анкеты позволяют собрать всю необходимую </a:t>
            </a:r>
            <a:r>
              <a:rPr lang="ru-RU" b="1" dirty="0" smtClean="0"/>
              <a:t>первичную</a:t>
            </a:r>
            <a:r>
              <a:rPr lang="ru-RU" dirty="0" smtClean="0"/>
              <a:t> информацию о человеке. В процессе сетевой жизни пользователь пополняет профиль </a:t>
            </a:r>
            <a:r>
              <a:rPr lang="ru-RU" b="1" dirty="0" smtClean="0"/>
              <a:t>новыми </a:t>
            </a:r>
            <a:r>
              <a:rPr lang="ru-RU" dirty="0" smtClean="0"/>
              <a:t>данными, фотографиями, записями, прибавьте сюда друзей, группы, встречи, сообщения и комментарии. При этом также учитывается его </a:t>
            </a:r>
            <a:r>
              <a:rPr lang="ru-RU" b="1" dirty="0" smtClean="0"/>
              <a:t>местоположение</a:t>
            </a:r>
            <a:r>
              <a:rPr lang="ru-RU" dirty="0" smtClean="0"/>
              <a:t>: где человек заходил в сеть или сделал фотографию. В итоге за сравнительно короткое время активный </a:t>
            </a:r>
            <a:r>
              <a:rPr lang="ru-RU" dirty="0" err="1" smtClean="0"/>
              <a:t>юзер</a:t>
            </a:r>
            <a:r>
              <a:rPr lang="ru-RU" dirty="0" smtClean="0"/>
              <a:t> обрастает </a:t>
            </a:r>
            <a:r>
              <a:rPr lang="ru-RU" b="1" dirty="0" smtClean="0"/>
              <a:t>массивом данных</a:t>
            </a:r>
            <a:r>
              <a:rPr lang="ru-RU" dirty="0" smtClean="0"/>
              <a:t>, которые способны рассказать о его жизни, поведении, привычках, потребностях зачастую </a:t>
            </a:r>
            <a:r>
              <a:rPr lang="ru-RU" b="1" dirty="0" smtClean="0"/>
              <a:t>больше, чем он сам</a:t>
            </a:r>
            <a:r>
              <a:rPr lang="ru-RU" dirty="0" smtClean="0"/>
              <a:t>. </a:t>
            </a:r>
            <a:endParaRPr lang="en-US" dirty="0" smtClean="0"/>
          </a:p>
          <a:p>
            <a:r>
              <a:rPr lang="ru-RU" dirty="0" smtClean="0"/>
              <a:t>Так, </a:t>
            </a:r>
            <a:r>
              <a:rPr lang="ru-RU" dirty="0" err="1" smtClean="0"/>
              <a:t>Google</a:t>
            </a:r>
            <a:r>
              <a:rPr lang="ru-RU" dirty="0" smtClean="0"/>
              <a:t> предоставляет пользователю возможность просмотра его </a:t>
            </a:r>
            <a:r>
              <a:rPr lang="ru-RU" b="1" dirty="0" smtClean="0"/>
              <a:t>перемещений</a:t>
            </a:r>
            <a:r>
              <a:rPr lang="ru-RU" dirty="0" smtClean="0"/>
              <a:t> за тот или иной интервал времени . И многие приложения, анализируя статистику, собираемую </a:t>
            </a:r>
            <a:r>
              <a:rPr lang="ru-RU" dirty="0" err="1" smtClean="0"/>
              <a:t>Google</a:t>
            </a:r>
            <a:r>
              <a:rPr lang="ru-RU" dirty="0" smtClean="0"/>
              <a:t>, формируют для него </a:t>
            </a:r>
            <a:r>
              <a:rPr lang="ru-RU" b="1" dirty="0" smtClean="0"/>
              <a:t>персонифицированные предложения</a:t>
            </a:r>
            <a:r>
              <a:rPr lang="ru-RU" dirty="0" smtClean="0"/>
              <a:t> (рестораны/магазины/развлечения недалеко от дома или на привычном маршруте передвижений) или отображают его знакомых, которые находятся неподалеку.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26164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Пример истории местоположений пользователя в </a:t>
            </a:r>
            <a:r>
              <a:rPr lang="ru-RU" b="1" dirty="0" err="1" smtClean="0"/>
              <a:t>Google</a:t>
            </a:r>
            <a:endParaRPr lang="ru-RU" dirty="0"/>
          </a:p>
        </p:txBody>
      </p:sp>
      <p:pic>
        <p:nvPicPr>
          <p:cNvPr id="1026" name="Picture 2" descr="http://www.jetinfo.ru/Sites/new/Uploads/theme_4_2.A31E565A70B24A2391E301FE8D7CE60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033" y="1928802"/>
            <a:ext cx="8123371" cy="43577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2463</TotalTime>
  <Words>1416</Words>
  <Application>Microsoft Office PowerPoint</Application>
  <PresentationFormat>Экран (4:3)</PresentationFormat>
  <Paragraphs>65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Эркер</vt:lpstr>
      <vt:lpstr>Введение в Social Mining </vt:lpstr>
      <vt:lpstr>Понятие социальной сети и её анализа</vt:lpstr>
      <vt:lpstr>Определение социальной сети</vt:lpstr>
      <vt:lpstr>Определение Social Mining </vt:lpstr>
      <vt:lpstr>Какие особенности выделяют социальную сеть при представлении её в качестве графа?</vt:lpstr>
      <vt:lpstr>социальная сеть как большая система</vt:lpstr>
      <vt:lpstr>Виртуальная социальная сеть</vt:lpstr>
      <vt:lpstr>Виртуальная социальная сеть</vt:lpstr>
      <vt:lpstr>Пример истории местоположений пользователя в Google</vt:lpstr>
      <vt:lpstr>Виртуальная социальная сеть</vt:lpstr>
      <vt:lpstr>Виртуальная социальная сеть</vt:lpstr>
      <vt:lpstr>Какие инструменты общения используются?</vt:lpstr>
      <vt:lpstr>Задачи Social Mining - Анализ информационных потоков </vt:lpstr>
      <vt:lpstr>Задачи Social Mining - Персонификация предложений </vt:lpstr>
      <vt:lpstr>Персонификация клиента</vt:lpstr>
      <vt:lpstr>Адресные предложения клиентам</vt:lpstr>
      <vt:lpstr>Обогащение  данных  о клиенте  на основе  анализа  информации  о его  контактах</vt:lpstr>
      <vt:lpstr>Задачи Social Mining - Поиск аномалий, компьютерных ботов и мошенников</vt:lpstr>
      <vt:lpstr>Общие этапы Social Mining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Social Mining</dc:title>
  <dc:creator>809-9</dc:creator>
  <cp:lastModifiedBy>806</cp:lastModifiedBy>
  <cp:revision>152</cp:revision>
  <dcterms:created xsi:type="dcterms:W3CDTF">2015-11-19T13:26:02Z</dcterms:created>
  <dcterms:modified xsi:type="dcterms:W3CDTF">2017-11-03T13:32:56Z</dcterms:modified>
</cp:coreProperties>
</file>