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4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5B98060-BCAA-40CB-9DEC-0B0BD3EB141B}" type="datetimeFigureOut">
              <a:rPr lang="ru-RU" smtClean="0"/>
              <a:pPr/>
              <a:t>09.11.2015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FA81AEA-984F-43E8-B2C2-41C3D1FB973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060-BCAA-40CB-9DEC-0B0BD3EB141B}" type="datetimeFigureOut">
              <a:rPr lang="ru-RU" smtClean="0"/>
              <a:pPr/>
              <a:t>09.11.2015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1AEA-984F-43E8-B2C2-41C3D1FB97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060-BCAA-40CB-9DEC-0B0BD3EB141B}" type="datetimeFigureOut">
              <a:rPr lang="ru-RU" smtClean="0"/>
              <a:pPr/>
              <a:t>09.11.2015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1AEA-984F-43E8-B2C2-41C3D1FB97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060-BCAA-40CB-9DEC-0B0BD3EB141B}" type="datetimeFigureOut">
              <a:rPr lang="ru-RU" smtClean="0"/>
              <a:pPr/>
              <a:t>09.11.2015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1AEA-984F-43E8-B2C2-41C3D1FB97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060-BCAA-40CB-9DEC-0B0BD3EB141B}" type="datetimeFigureOut">
              <a:rPr lang="ru-RU" smtClean="0"/>
              <a:pPr/>
              <a:t>09.11.2015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1AEA-984F-43E8-B2C2-41C3D1FB97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060-BCAA-40CB-9DEC-0B0BD3EB141B}" type="datetimeFigureOut">
              <a:rPr lang="ru-RU" smtClean="0"/>
              <a:pPr/>
              <a:t>09.11.2015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1AEA-984F-43E8-B2C2-41C3D1FB973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060-BCAA-40CB-9DEC-0B0BD3EB141B}" type="datetimeFigureOut">
              <a:rPr lang="ru-RU" smtClean="0"/>
              <a:pPr/>
              <a:t>09.11.2015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1AEA-984F-43E8-B2C2-41C3D1FB97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060-BCAA-40CB-9DEC-0B0BD3EB141B}" type="datetimeFigureOut">
              <a:rPr lang="ru-RU" smtClean="0"/>
              <a:pPr/>
              <a:t>09.11.2015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1AEA-984F-43E8-B2C2-41C3D1FB97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060-BCAA-40CB-9DEC-0B0BD3EB141B}" type="datetimeFigureOut">
              <a:rPr lang="ru-RU" smtClean="0"/>
              <a:pPr/>
              <a:t>09.11.2015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1AEA-984F-43E8-B2C2-41C3D1FB97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060-BCAA-40CB-9DEC-0B0BD3EB141B}" type="datetimeFigureOut">
              <a:rPr lang="ru-RU" smtClean="0"/>
              <a:pPr/>
              <a:t>09.11.2015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1AEA-984F-43E8-B2C2-41C3D1FB973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8060-BCAA-40CB-9DEC-0B0BD3EB141B}" type="datetimeFigureOut">
              <a:rPr lang="ru-RU" smtClean="0"/>
              <a:pPr/>
              <a:t>09.11.2015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1AEA-984F-43E8-B2C2-41C3D1FB97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5B98060-BCAA-40CB-9DEC-0B0BD3EB141B}" type="datetimeFigureOut">
              <a:rPr lang="ru-RU" smtClean="0"/>
              <a:pPr/>
              <a:t>09.11.2015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FA81AEA-984F-43E8-B2C2-41C3D1FB973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429000"/>
            <a:ext cx="7024744" cy="11430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  <a:t>Text Mining</a:t>
            </a:r>
            <a:r>
              <a:rPr lang="ru-RU" sz="54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5400" b="1" dirty="0" smtClean="0">
                <a:solidFill>
                  <a:schemeClr val="accent1">
                    <a:lumMod val="50000"/>
                  </a:schemeClr>
                </a:solidFill>
              </a:rPr>
              <a:t>Анализ текстовой информации</a:t>
            </a:r>
            <a:endParaRPr lang="ru-RU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777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196752"/>
            <a:ext cx="8136904" cy="151216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1600" b="1" dirty="0"/>
              <a:t>Синтаксический </a:t>
            </a:r>
            <a:r>
              <a:rPr lang="ru-RU" sz="1600" b="1" dirty="0" smtClean="0"/>
              <a:t>анализ. </a:t>
            </a:r>
            <a:r>
              <a:rPr lang="ru-RU" sz="1600" dirty="0" smtClean="0"/>
              <a:t>Построение структур для групп имён существительных (имя сущ. + его  модификации) и глагольных групп (глагол+ вспомогательные части)</a:t>
            </a:r>
          </a:p>
          <a:p>
            <a:pPr marL="68580" indent="0">
              <a:buNone/>
            </a:pPr>
            <a:r>
              <a:rPr lang="ru-RU" sz="1600" b="1" dirty="0" smtClean="0"/>
              <a:t>1.Помечаются все основные группы имён сущ. меткой «сущ.»</a:t>
            </a:r>
          </a:p>
          <a:p>
            <a:pPr marL="68580" indent="0">
              <a:buNone/>
            </a:pPr>
            <a:r>
              <a:rPr lang="ru-RU" sz="1600" b="1" dirty="0" smtClean="0"/>
              <a:t>2.Помечаются глагольные группы меткой «гл.»</a:t>
            </a:r>
            <a:endParaRPr lang="ru-RU" sz="1600" b="1" dirty="0"/>
          </a:p>
          <a:p>
            <a:endParaRPr lang="ru-RU" sz="1600" b="1" dirty="0" smtClean="0"/>
          </a:p>
          <a:p>
            <a:endParaRPr lang="ru-RU" sz="1600" b="1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39428" y="476672"/>
            <a:ext cx="7024744" cy="757888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chemeClr val="accent1">
                    <a:lumMod val="50000"/>
                  </a:schemeClr>
                </a:solidFill>
              </a:rPr>
              <a:t>Локальный анализ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2166" y="2636912"/>
            <a:ext cx="7505700" cy="1197099"/>
          </a:xfrm>
          <a:prstGeom prst="rect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552166" y="4077072"/>
            <a:ext cx="806489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2" pitchFamily="18" charset="2"/>
              <a:buNone/>
            </a:pPr>
            <a:r>
              <a:rPr lang="ru-RU" sz="1600" b="1" dirty="0" smtClean="0"/>
              <a:t>Для каждой группы имён существительных создаётся сущность. </a:t>
            </a:r>
            <a:r>
              <a:rPr lang="ru-RU" sz="1600" b="1" dirty="0" smtClean="0">
                <a:solidFill>
                  <a:srgbClr val="FF0000"/>
                </a:solidFill>
              </a:rPr>
              <a:t>В нашем примере их 6.</a:t>
            </a:r>
            <a:endParaRPr lang="ru-RU" sz="1600" b="1" dirty="0">
              <a:solidFill>
                <a:srgbClr val="FF00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8742" y="4725144"/>
            <a:ext cx="6307514" cy="1728192"/>
          </a:xfrm>
          <a:prstGeom prst="rect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1162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1418" y="1628800"/>
            <a:ext cx="7704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/>
              <a:t>Наборы образцов </a:t>
            </a:r>
            <a:r>
              <a:rPr lang="ru-RU" b="1" dirty="0" smtClean="0"/>
              <a:t>используют для укрупнения групп имён существительных.</a:t>
            </a:r>
          </a:p>
          <a:p>
            <a:r>
              <a:rPr lang="ru-RU" b="1" dirty="0" smtClean="0"/>
              <a:t>Образцы объединяют 2 группы имён существительных и промежуточные слова в большую группу</a:t>
            </a:r>
          </a:p>
          <a:p>
            <a:endParaRPr lang="ru-RU" b="1" dirty="0" smtClean="0"/>
          </a:p>
          <a:p>
            <a:r>
              <a:rPr lang="ru-RU" b="1" dirty="0" smtClean="0">
                <a:solidFill>
                  <a:srgbClr val="FF0000"/>
                </a:solidFill>
              </a:rPr>
              <a:t>Образцы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ru-RU" b="1" dirty="0" smtClean="0">
                <a:solidFill>
                  <a:srgbClr val="FF0000"/>
                </a:solidFill>
              </a:rPr>
              <a:t> описание фирмы, имя фирмы (фирма)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945" y="3383126"/>
            <a:ext cx="8208912" cy="3122061"/>
          </a:xfrm>
          <a:prstGeom prst="rect">
            <a:avLst/>
          </a:prstGeom>
          <a:noFill/>
          <a:ln w="28575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20252" y="4232791"/>
            <a:ext cx="56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е3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059628" y="620688"/>
            <a:ext cx="7024744" cy="757888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chemeClr val="accent1">
                    <a:lumMod val="50000"/>
                  </a:schemeClr>
                </a:solidFill>
              </a:rPr>
              <a:t>Локальный анализ</a:t>
            </a:r>
          </a:p>
        </p:txBody>
      </p:sp>
    </p:spTree>
    <p:extLst>
      <p:ext uri="{BB962C8B-B14F-4D97-AF65-F5344CB8AC3E}">
        <p14:creationId xmlns:p14="http://schemas.microsoft.com/office/powerpoint/2010/main" xmlns="" val="204412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0"/>
            <a:ext cx="8064896" cy="114300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Стадия интеграции и вывода понятий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340769"/>
            <a:ext cx="7992888" cy="1152127"/>
          </a:xfrm>
        </p:spPr>
        <p:txBody>
          <a:bodyPr>
            <a:normAutofit/>
          </a:bodyPr>
          <a:lstStyle/>
          <a:p>
            <a:r>
              <a:rPr lang="ru-RU" sz="1600" b="1" dirty="0" smtClean="0"/>
              <a:t>Для извлечения событий и отношений используются образцы, которые получаются за счёт</a:t>
            </a:r>
            <a:r>
              <a:rPr lang="ru-RU" sz="1600" b="1" dirty="0" smtClean="0">
                <a:solidFill>
                  <a:srgbClr val="00B0F0"/>
                </a:solidFill>
              </a:rPr>
              <a:t> расширения образцов, описанные ранее.</a:t>
            </a:r>
          </a:p>
          <a:p>
            <a:pPr marL="68580" indent="0">
              <a:buNone/>
            </a:pPr>
            <a:r>
              <a:rPr lang="ru-RU" sz="1400" b="1" dirty="0" smtClean="0">
                <a:solidFill>
                  <a:schemeClr val="tx1"/>
                </a:solidFill>
              </a:rPr>
              <a:t>Событие преемственности должности извлекается с помощью следующих образцов </a:t>
            </a:r>
            <a:r>
              <a:rPr lang="en-US" sz="1400" b="1" dirty="0" smtClean="0">
                <a:solidFill>
                  <a:schemeClr val="tx1"/>
                </a:solidFill>
              </a:rPr>
              <a:t>: </a:t>
            </a:r>
            <a:r>
              <a:rPr lang="ru-RU" sz="1400" b="1" dirty="0" smtClean="0">
                <a:solidFill>
                  <a:srgbClr val="FF0000"/>
                </a:solidFill>
              </a:rPr>
              <a:t>человек покинул должность, человек заменяется человеком</a:t>
            </a:r>
            <a:endParaRPr lang="ru-RU" sz="1400" b="1" dirty="0">
              <a:solidFill>
                <a:srgbClr val="FF0000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649633" y="2492896"/>
            <a:ext cx="2448272" cy="780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u="sng" dirty="0" smtClean="0">
                <a:solidFill>
                  <a:schemeClr val="tx1"/>
                </a:solidFill>
              </a:rPr>
              <a:t>Группа имён сущ. </a:t>
            </a:r>
          </a:p>
          <a:p>
            <a:pPr algn="ctr"/>
            <a:r>
              <a:rPr lang="ru-RU" sz="1200" b="1" dirty="0" smtClean="0">
                <a:solidFill>
                  <a:schemeClr val="tx1"/>
                </a:solidFill>
              </a:rPr>
              <a:t>«человек», «должность»</a:t>
            </a:r>
            <a:endParaRPr lang="ru-RU" sz="1600" dirty="0"/>
          </a:p>
        </p:txBody>
      </p:sp>
      <p:sp>
        <p:nvSpPr>
          <p:cNvPr id="5" name="Овал 4"/>
          <p:cNvSpPr/>
          <p:nvPr/>
        </p:nvSpPr>
        <p:spPr>
          <a:xfrm>
            <a:off x="5906217" y="2492312"/>
            <a:ext cx="2448272" cy="780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u="sng" dirty="0">
                <a:solidFill>
                  <a:schemeClr val="tx1"/>
                </a:solidFill>
              </a:rPr>
              <a:t>Глагольные группы. </a:t>
            </a:r>
          </a:p>
          <a:p>
            <a:pPr algn="ctr"/>
            <a:r>
              <a:rPr lang="ru-RU" sz="1200" b="1" dirty="0">
                <a:solidFill>
                  <a:schemeClr val="tx1"/>
                </a:solidFill>
              </a:rPr>
              <a:t>«покинул», «заменяется»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457945" y="2564904"/>
            <a:ext cx="2016224" cy="720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Выделяют две структуры событий 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19125"/>
            <a:ext cx="8208912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0295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9971" y="836712"/>
            <a:ext cx="7848872" cy="108012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1600" b="1" dirty="0"/>
              <a:t>Анализ ссылок</a:t>
            </a:r>
            <a:r>
              <a:rPr lang="ru-RU" sz="1600" b="1" dirty="0" smtClean="0"/>
              <a:t>.  </a:t>
            </a:r>
            <a:r>
              <a:rPr lang="ru-RU" sz="1600" dirty="0" smtClean="0"/>
              <a:t>Разрешение ссылок , представленных местоимениями и описываемыми группами имён сущ.</a:t>
            </a:r>
          </a:p>
          <a:p>
            <a:pPr marL="68580" indent="0">
              <a:buNone/>
            </a:pPr>
            <a:r>
              <a:rPr lang="ru-RU" sz="1600" dirty="0" smtClean="0"/>
              <a:t>«Его»(сущность е5). </a:t>
            </a:r>
            <a:endParaRPr lang="ru-RU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48665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0689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0462" y="1916832"/>
            <a:ext cx="8136904" cy="1465388"/>
          </a:xfrm>
        </p:spPr>
        <p:txBody>
          <a:bodyPr/>
          <a:lstStyle/>
          <a:p>
            <a:pPr marL="68580" indent="0">
              <a:buNone/>
            </a:pPr>
            <a:r>
              <a:rPr lang="ru-RU" dirty="0" smtClean="0"/>
              <a:t>В результате последовательности действий можно получить следующие извлечённые ключевые понятия. 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13720"/>
            <a:ext cx="7920880" cy="1439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8454" y="692696"/>
            <a:ext cx="8064896" cy="114300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</a:rPr>
              <a:t>Результат  извлечения ключевых понятий из текста</a:t>
            </a:r>
            <a:endParaRPr lang="ru-RU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727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136904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accent1">
                    <a:lumMod val="50000"/>
                  </a:schemeClr>
                </a:solidFill>
              </a:rPr>
              <a:t>Классификация текстовых документов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44825"/>
            <a:ext cx="8208912" cy="864095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Классификация(категоризация, рубрикация)- </a:t>
            </a:r>
            <a:r>
              <a:rPr lang="ru-RU" sz="2000" dirty="0" smtClean="0"/>
              <a:t>отнесение документов к одному из заранее известных классов</a:t>
            </a:r>
            <a:endParaRPr lang="ru-RU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7992888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98937"/>
            <a:ext cx="792088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9938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3387"/>
            <a:ext cx="7858125" cy="599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829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464" y="1772816"/>
            <a:ext cx="778192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3127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84784" cy="72008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chemeClr val="accent1">
                    <a:lumMod val="50000"/>
                  </a:schemeClr>
                </a:solidFill>
              </a:rPr>
              <a:t>Методы </a:t>
            </a:r>
            <a:r>
              <a:rPr lang="ru-RU" sz="3600" b="1" dirty="0" smtClean="0">
                <a:solidFill>
                  <a:schemeClr val="accent1">
                    <a:lumMod val="50000"/>
                  </a:schemeClr>
                </a:solidFill>
              </a:rPr>
              <a:t>классификации</a:t>
            </a:r>
            <a:endParaRPr lang="ru-RU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4152" y="1700808"/>
            <a:ext cx="8064896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783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24744" cy="829896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chemeClr val="accent1">
                    <a:lumMod val="50000"/>
                  </a:schemeClr>
                </a:solidFill>
              </a:rPr>
              <a:t>Метод 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Naive Bayes</a:t>
            </a:r>
            <a:endParaRPr lang="ru-RU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12776"/>
            <a:ext cx="7992888" cy="1080120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Предполагает </a:t>
            </a:r>
            <a:r>
              <a:rPr lang="ru-RU" sz="1800" b="1" dirty="0" smtClean="0"/>
              <a:t>вычисление вероятностей принадлежности текстового документа к каждой рубрике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smtClean="0"/>
              <a:t>. Решение о принадлежности принимается по максимальной вероятности</a:t>
            </a:r>
            <a:endParaRPr lang="ru-RU" sz="1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0888"/>
            <a:ext cx="6984776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8371" y="3356992"/>
            <a:ext cx="771525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9832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908720"/>
            <a:ext cx="7200800" cy="889324"/>
          </a:xfrm>
        </p:spPr>
        <p:txBody>
          <a:bodyPr>
            <a:noAutofit/>
          </a:bodyPr>
          <a:lstStyle/>
          <a:p>
            <a:pPr marL="68580" indent="0" algn="ctr">
              <a:buNone/>
            </a:pP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Mining- </a:t>
            </a:r>
            <a:r>
              <a:rPr lang="ru-RU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методы анализа неструктурированного   текста</a:t>
            </a:r>
          </a:p>
          <a:p>
            <a:pPr marL="68580" indent="0" algn="ctr">
              <a:buNone/>
            </a:pPr>
            <a:endParaRPr lang="ru-RU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840" y="2348880"/>
            <a:ext cx="78416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i="1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Обнаружение знаний в тексте </a:t>
            </a:r>
            <a:r>
              <a:rPr lang="ru-RU" sz="2000" dirty="0" smtClean="0"/>
              <a:t>- это нетривиальный процесс обнаружения действительно новых , потенциально полезных и понятных шаблонов в неструктурированных текстовых данных </a:t>
            </a:r>
            <a:r>
              <a:rPr lang="ru-RU" sz="2000" b="1" dirty="0" smtClean="0"/>
              <a:t>(набор документов, представляющих собой логически объединённый текст без каких либо ограничений на его структуру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b="1" dirty="0" smtClean="0"/>
              <a:t>web-</a:t>
            </a:r>
            <a:r>
              <a:rPr lang="ru-RU" sz="2000" b="1" dirty="0" smtClean="0"/>
              <a:t>страницы,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000" b="1" dirty="0" smtClean="0"/>
              <a:t>электронная почта,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000" b="1" dirty="0" smtClean="0"/>
              <a:t>нормативные документы и т.д.)</a:t>
            </a:r>
          </a:p>
        </p:txBody>
      </p:sp>
    </p:spTree>
    <p:extLst>
      <p:ext uri="{BB962C8B-B14F-4D97-AF65-F5344CB8AC3E}">
        <p14:creationId xmlns:p14="http://schemas.microsoft.com/office/powerpoint/2010/main" xmlns="" val="92710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chemeClr val="accent1">
                    <a:lumMod val="50000"/>
                  </a:schemeClr>
                </a:solidFill>
              </a:rPr>
              <a:t>Спасибо за </a:t>
            </a:r>
            <a:r>
              <a:rPr lang="ru-RU" sz="3600" b="1" dirty="0" smtClean="0">
                <a:solidFill>
                  <a:schemeClr val="accent1">
                    <a:lumMod val="50000"/>
                  </a:schemeClr>
                </a:solidFill>
              </a:rPr>
              <a:t>внимание =)</a:t>
            </a:r>
            <a:endParaRPr lang="ru-RU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988840"/>
            <a:ext cx="7776864" cy="3508977"/>
          </a:xfrm>
        </p:spPr>
        <p:txBody>
          <a:bodyPr/>
          <a:lstStyle/>
          <a:p>
            <a:r>
              <a:rPr lang="ru-RU" b="1" dirty="0" smtClean="0"/>
              <a:t>Назовите пример неструктурированных текстовых данных</a:t>
            </a:r>
          </a:p>
          <a:p>
            <a:endParaRPr lang="ru-RU" b="1" dirty="0" smtClean="0"/>
          </a:p>
          <a:p>
            <a:r>
              <a:rPr lang="ru-RU" b="1" dirty="0" smtClean="0"/>
              <a:t>Назовите два подхода к формированию множества </a:t>
            </a:r>
            <a:r>
              <a:rPr lang="en-US" b="1" dirty="0" smtClean="0"/>
              <a:t>F(C)</a:t>
            </a:r>
            <a:r>
              <a:rPr lang="ru-RU" b="1" dirty="0" smtClean="0"/>
              <a:t> - множества признаков для каждой категории, в задаче классификации.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xmlns="" val="24209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632" y="476672"/>
            <a:ext cx="7024744" cy="901904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>
                <a:solidFill>
                  <a:schemeClr val="accent1">
                    <a:lumMod val="50000"/>
                  </a:schemeClr>
                </a:solidFill>
              </a:rPr>
              <a:t>Этапы 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Text Mining</a:t>
            </a:r>
            <a:endParaRPr lang="ru-RU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208912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9480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548680"/>
            <a:ext cx="7024744" cy="1143000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solidFill>
                  <a:schemeClr val="accent1">
                    <a:lumMod val="50000"/>
                  </a:schemeClr>
                </a:solidFill>
              </a:rPr>
              <a:t>Предварительная обработка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700808"/>
            <a:ext cx="8136904" cy="4680520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Удаление стоп-слов.</a:t>
            </a:r>
          </a:p>
          <a:p>
            <a:pPr marL="68580" indent="0">
              <a:buNone/>
            </a:pPr>
            <a:r>
              <a:rPr lang="ru-RU" sz="1800" smtClean="0"/>
              <a:t>Стоп- </a:t>
            </a:r>
            <a:r>
              <a:rPr lang="ru-RU" sz="1800" smtClean="0"/>
              <a:t>слова </a:t>
            </a:r>
            <a:r>
              <a:rPr lang="ru-RU" sz="1800" dirty="0" smtClean="0"/>
              <a:t>– вспомогательные слова, которые несут мало информации о содержании документа ( «так как», «кроме того»).</a:t>
            </a:r>
          </a:p>
          <a:p>
            <a:pPr marL="68580" indent="0">
              <a:buNone/>
            </a:pPr>
            <a:endParaRPr lang="ru-RU" sz="1800" dirty="0" smtClean="0"/>
          </a:p>
          <a:p>
            <a:r>
              <a:rPr lang="ru-RU" sz="2000" b="1" dirty="0" err="1" smtClean="0"/>
              <a:t>Стэмминг</a:t>
            </a:r>
            <a:r>
              <a:rPr lang="ru-RU" sz="2000" b="1" dirty="0" smtClean="0"/>
              <a:t> - морфологический поиск.</a:t>
            </a:r>
          </a:p>
          <a:p>
            <a:pPr marL="68580" indent="0">
              <a:buNone/>
            </a:pPr>
            <a:r>
              <a:rPr lang="ru-RU" sz="1800" dirty="0" smtClean="0"/>
              <a:t>Преобразование каждого слова к его нормальной форме.</a:t>
            </a:r>
          </a:p>
          <a:p>
            <a:pPr marL="68580" indent="0">
              <a:buNone/>
            </a:pPr>
            <a:r>
              <a:rPr lang="ru-RU" sz="1800" dirty="0" smtClean="0"/>
              <a:t>(«сжатие», «сжатый» </a:t>
            </a:r>
            <a:r>
              <a:rPr lang="ru-RU" sz="1800" b="1" dirty="0" smtClean="0"/>
              <a:t>-</a:t>
            </a:r>
            <a:r>
              <a:rPr lang="en-US" sz="1800" b="1" dirty="0" smtClean="0"/>
              <a:t>&gt;</a:t>
            </a:r>
            <a:r>
              <a:rPr lang="ru-RU" sz="1800" b="1" dirty="0" smtClean="0"/>
              <a:t> </a:t>
            </a:r>
            <a:r>
              <a:rPr lang="ru-RU" sz="1800" dirty="0" smtClean="0"/>
              <a:t>«сжимать»)</a:t>
            </a:r>
          </a:p>
          <a:p>
            <a:pPr marL="68580" indent="0">
              <a:buNone/>
            </a:pPr>
            <a:endParaRPr lang="ru-RU" sz="1800" dirty="0" smtClean="0"/>
          </a:p>
          <a:p>
            <a:r>
              <a:rPr lang="ru-RU" sz="2000" b="1" dirty="0" smtClean="0"/>
              <a:t>Приведение регистра. </a:t>
            </a:r>
          </a:p>
          <a:p>
            <a:pPr marL="68580" indent="0">
              <a:buNone/>
            </a:pPr>
            <a:r>
              <a:rPr lang="ru-RU" sz="1800" dirty="0" smtClean="0"/>
              <a:t>«ТЕКСТ», «Текст»</a:t>
            </a:r>
            <a:r>
              <a:rPr lang="ru-RU" sz="1800" b="1" dirty="0" smtClean="0"/>
              <a:t> -</a:t>
            </a:r>
            <a:r>
              <a:rPr lang="en-US" sz="1800" b="1" dirty="0" smtClean="0"/>
              <a:t>&gt;</a:t>
            </a:r>
            <a:r>
              <a:rPr lang="ru-RU" sz="1800" b="1" dirty="0" smtClean="0"/>
              <a:t> </a:t>
            </a:r>
            <a:r>
              <a:rPr lang="ru-RU" sz="1800" dirty="0" smtClean="0"/>
              <a:t>«текст»</a:t>
            </a:r>
            <a:r>
              <a:rPr lang="ru-RU" sz="1800" b="1" dirty="0" smtClean="0"/>
              <a:t> 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xmlns="" val="299481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620688"/>
            <a:ext cx="7024744" cy="757888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accent1">
                    <a:lumMod val="50000"/>
                  </a:schemeClr>
                </a:solidFill>
              </a:rPr>
              <a:t>Задачи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Text Mining</a:t>
            </a:r>
            <a:endParaRPr lang="ru-RU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628800"/>
            <a:ext cx="8064896" cy="4680520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Классификация-</a:t>
            </a:r>
            <a:r>
              <a:rPr lang="en-US" sz="2000" dirty="0"/>
              <a:t> </a:t>
            </a:r>
            <a:r>
              <a:rPr lang="ru-RU" sz="2000" dirty="0" smtClean="0"/>
              <a:t>определение для каждого документа одной и нескольких заранее заданных категорий, к которой этот документ относится.</a:t>
            </a:r>
          </a:p>
          <a:p>
            <a:r>
              <a:rPr lang="ru-RU" sz="2000" b="1" dirty="0" smtClean="0"/>
              <a:t>Кластеризация- </a:t>
            </a:r>
            <a:r>
              <a:rPr lang="ru-RU" sz="2000" dirty="0" smtClean="0"/>
              <a:t>автоматическое выявление групп семантически похожих документов среди заданного фиксированного множества.</a:t>
            </a:r>
          </a:p>
          <a:p>
            <a:r>
              <a:rPr lang="ru-RU" sz="2000" b="1" dirty="0" smtClean="0"/>
              <a:t>Автоматическое аннотирова</a:t>
            </a:r>
            <a:r>
              <a:rPr lang="ru-RU" sz="2000" b="1" dirty="0"/>
              <a:t>ние </a:t>
            </a:r>
            <a:r>
              <a:rPr lang="ru-RU" sz="2000" dirty="0"/>
              <a:t>- </a:t>
            </a:r>
            <a:r>
              <a:rPr lang="ru-RU" sz="2000" dirty="0" smtClean="0"/>
              <a:t>позволяет сократить текст, сохраняя его смысл</a:t>
            </a:r>
          </a:p>
          <a:p>
            <a:r>
              <a:rPr lang="ru-RU" sz="2000" b="1" dirty="0" smtClean="0"/>
              <a:t>Извлечение ключевых понятий-</a:t>
            </a:r>
            <a:r>
              <a:rPr lang="ru-RU" sz="2000" dirty="0" smtClean="0"/>
              <a:t> идентификация фактов и отношений в тексте</a:t>
            </a:r>
          </a:p>
          <a:p>
            <a:r>
              <a:rPr lang="ru-RU" sz="2000" dirty="0" smtClean="0"/>
              <a:t>Навигация по тексту – позволяет перемещаться по документам относительно тем и значимых терминов</a:t>
            </a:r>
          </a:p>
          <a:p>
            <a:r>
              <a:rPr lang="ru-RU" sz="2000" dirty="0" smtClean="0"/>
              <a:t>Поиск ассоциаций- идентификация ассоциативных отношений между ключевыми понятиями</a:t>
            </a:r>
          </a:p>
          <a:p>
            <a:pPr marL="6858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8517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620688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accent1">
                    <a:lumMod val="50000"/>
                  </a:schemeClr>
                </a:solidFill>
              </a:rPr>
              <a:t>Извлечение ключевых понятий из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916832"/>
            <a:ext cx="8208912" cy="4464496"/>
          </a:xfrm>
        </p:spPr>
        <p:txBody>
          <a:bodyPr/>
          <a:lstStyle/>
          <a:p>
            <a:pPr marL="68580" indent="0">
              <a:buNone/>
            </a:pPr>
            <a:r>
              <a:rPr lang="ru-RU" sz="2000" dirty="0" smtClean="0"/>
              <a:t>Интерес представляют некоторые сущности, события, отношения. Извлечённые понятия анализируются и используются для вывода новых.</a:t>
            </a:r>
          </a:p>
          <a:p>
            <a:pPr marL="68580" indent="0">
              <a:buNone/>
            </a:pPr>
            <a:endParaRPr lang="ru-RU" sz="2000" dirty="0" smtClean="0"/>
          </a:p>
          <a:p>
            <a:pPr marL="68580" indent="0">
              <a:buNone/>
            </a:pPr>
            <a:r>
              <a:rPr lang="ru-RU" sz="2000" b="1" dirty="0" smtClean="0"/>
              <a:t>Извлечение ключевых понятий – </a:t>
            </a:r>
            <a:r>
              <a:rPr lang="ru-RU" sz="2000" dirty="0" smtClean="0"/>
              <a:t>фильтрация больших объёмов информации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r>
              <a:rPr lang="ru-RU" sz="2000" dirty="0" smtClean="0"/>
              <a:t>отбор документов из коллекции ,</a:t>
            </a:r>
          </a:p>
          <a:p>
            <a:r>
              <a:rPr lang="ru-RU" sz="2000" dirty="0" smtClean="0"/>
              <a:t> пометка определённых терминов в тексте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2352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032738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accent1">
                    <a:lumMod val="50000"/>
                  </a:schemeClr>
                </a:solidFill>
              </a:rPr>
              <a:t>Подходы к извлечению информации из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844824"/>
            <a:ext cx="6777317" cy="745307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000" b="1" dirty="0" smtClean="0"/>
              <a:t>Определение частых наборов слов и объединение их в ключевые понятия (</a:t>
            </a:r>
            <a:r>
              <a:rPr lang="en-US" sz="2000" b="1" dirty="0" err="1" smtClean="0"/>
              <a:t>Apriori</a:t>
            </a:r>
            <a:r>
              <a:rPr lang="ru-RU" sz="2000" b="1" dirty="0" smtClean="0"/>
              <a:t>)</a:t>
            </a:r>
            <a:endParaRPr lang="ru-RU" sz="2000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953493" y="2850253"/>
            <a:ext cx="6777317" cy="20189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2" pitchFamily="18" charset="2"/>
              <a:buNone/>
            </a:pPr>
            <a:r>
              <a:rPr lang="ru-RU" sz="2300" b="1" dirty="0" smtClean="0"/>
              <a:t>Идентификация фактов в текстах и извлечение их характеристик</a:t>
            </a:r>
          </a:p>
          <a:p>
            <a:pPr marL="68580" indent="0">
              <a:buFont typeface="Wingdings 2" pitchFamily="18" charset="2"/>
              <a:buNone/>
            </a:pPr>
            <a:endParaRPr lang="ru-RU" sz="2000" b="1" dirty="0" smtClean="0"/>
          </a:p>
          <a:p>
            <a:pPr marL="68580" indent="0">
              <a:buFont typeface="Wingdings 2" pitchFamily="18" charset="2"/>
              <a:buNone/>
            </a:pPr>
            <a:r>
              <a:rPr lang="ru-RU" sz="2000" b="1" dirty="0" smtClean="0"/>
              <a:t>Факты-</a:t>
            </a:r>
            <a:r>
              <a:rPr lang="ru-RU" sz="2000" dirty="0" smtClean="0"/>
              <a:t>некоторые события или отношения</a:t>
            </a:r>
          </a:p>
          <a:p>
            <a:pPr marL="68580" indent="0">
              <a:buFont typeface="Wingdings 2" pitchFamily="18" charset="2"/>
              <a:buNone/>
            </a:pPr>
            <a:r>
              <a:rPr lang="ru-RU" sz="2000" b="1" dirty="0" smtClean="0"/>
              <a:t>Идентификация </a:t>
            </a:r>
            <a:r>
              <a:rPr lang="ru-RU" sz="2000" dirty="0" smtClean="0"/>
              <a:t>производится с помощью набора образцов.</a:t>
            </a:r>
          </a:p>
          <a:p>
            <a:pPr marL="68580" indent="0">
              <a:buFont typeface="Wingdings 2" pitchFamily="18" charset="2"/>
              <a:buNone/>
            </a:pPr>
            <a:r>
              <a:rPr lang="ru-RU" sz="2000" b="1" dirty="0" smtClean="0"/>
              <a:t>Образцы-</a:t>
            </a:r>
            <a:r>
              <a:rPr lang="ru-RU" sz="2000" dirty="0" smtClean="0"/>
              <a:t>возможные лингвистические варианты фактов</a:t>
            </a:r>
          </a:p>
          <a:p>
            <a:pPr marL="68580" indent="0">
              <a:buFont typeface="Wingdings 2" pitchFamily="18" charset="2"/>
              <a:buNone/>
            </a:pPr>
            <a:endParaRPr lang="ru-RU" sz="2000" b="1" dirty="0" smtClean="0"/>
          </a:p>
          <a:p>
            <a:pPr marL="68580" indent="0">
              <a:buFont typeface="Wingdings 2" pitchFamily="18" charset="2"/>
              <a:buNone/>
            </a:pPr>
            <a:endParaRPr lang="ru-RU" sz="2000" b="1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13355" y="5229200"/>
            <a:ext cx="6777317" cy="7453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2" pitchFamily="18" charset="2"/>
              <a:buNone/>
            </a:pPr>
            <a:r>
              <a:rPr lang="ru-RU" sz="2000" b="1" dirty="0" smtClean="0"/>
              <a:t>Применение шаблонов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xmlns="" val="72678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96046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Извлечение ключевых понятий с помощью шаблонов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66850"/>
            <a:ext cx="8208912" cy="53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5157192"/>
            <a:ext cx="194421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Анализ понятий</a:t>
            </a:r>
            <a:endParaRPr lang="ru-RU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74364" y="1700807"/>
            <a:ext cx="194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Извлечение отдельных фактов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0152" y="5355623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Интеграция извлечённых фактов и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ru-RU" dirty="0" smtClean="0">
                <a:solidFill>
                  <a:srgbClr val="FF0000"/>
                </a:solidFill>
              </a:rPr>
              <a:t>или  вывод новых фактов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35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548680"/>
            <a:ext cx="7024744" cy="757888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chemeClr val="accent1">
                    <a:lumMod val="50000"/>
                  </a:schemeClr>
                </a:solidFill>
              </a:rPr>
              <a:t>Локальный анализ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296" y="2204864"/>
            <a:ext cx="8136904" cy="2232248"/>
          </a:xfrm>
        </p:spPr>
        <p:txBody>
          <a:bodyPr>
            <a:normAutofit fontScale="92500"/>
          </a:bodyPr>
          <a:lstStyle/>
          <a:p>
            <a:pPr marL="68580" indent="0">
              <a:buNone/>
            </a:pPr>
            <a:r>
              <a:rPr lang="ru-RU" sz="1600" b="1" dirty="0" smtClean="0"/>
              <a:t>Лексический анализ. </a:t>
            </a:r>
            <a:r>
              <a:rPr lang="ru-RU" sz="1600" dirty="0" smtClean="0"/>
              <a:t>Текст делится на предложения и лексемы.</a:t>
            </a:r>
          </a:p>
          <a:p>
            <a:pPr marL="68580" indent="0">
              <a:buNone/>
            </a:pPr>
            <a:r>
              <a:rPr lang="ru-RU" sz="1600" dirty="0" smtClean="0"/>
              <a:t>Словарь должен включать специальные термины, имена людей, названия городов, префиксы компаний…(«ООО», «ЗАО», «АО»)</a:t>
            </a:r>
          </a:p>
          <a:p>
            <a:pPr marL="68580" indent="0">
              <a:buNone/>
            </a:pPr>
            <a:r>
              <a:rPr lang="ru-RU" sz="1600" b="1" dirty="0" smtClean="0">
                <a:solidFill>
                  <a:srgbClr val="FF0000"/>
                </a:solidFill>
              </a:rPr>
              <a:t>Лексемы</a:t>
            </a:r>
            <a:r>
              <a:rPr lang="en-US" sz="1600" b="1" dirty="0" smtClean="0">
                <a:solidFill>
                  <a:srgbClr val="FF0000"/>
                </a:solidFill>
              </a:rPr>
              <a:t>: </a:t>
            </a:r>
            <a:r>
              <a:rPr lang="ru-RU" sz="1600" b="1" dirty="0" smtClean="0">
                <a:solidFill>
                  <a:srgbClr val="FF0000"/>
                </a:solidFill>
              </a:rPr>
              <a:t>«Петр», «Иван» - имена, «ООО» - префикс фирмы</a:t>
            </a:r>
          </a:p>
          <a:p>
            <a:pPr marL="68580" indent="0">
              <a:buNone/>
            </a:pPr>
            <a:endParaRPr lang="ru-RU" sz="1600" b="1" dirty="0" smtClean="0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ru-RU" sz="1600" b="1" dirty="0"/>
              <a:t>Извлечение имён </a:t>
            </a:r>
            <a:r>
              <a:rPr lang="ru-RU" sz="1600" b="1" dirty="0" smtClean="0"/>
              <a:t>собственных (даты, денежные выражения). </a:t>
            </a:r>
            <a:r>
              <a:rPr lang="ru-RU" sz="1600" dirty="0" smtClean="0"/>
              <a:t>Имена </a:t>
            </a:r>
            <a:r>
              <a:rPr lang="ru-RU" sz="1600" u="sng" dirty="0" smtClean="0"/>
              <a:t>идентифицируются</a:t>
            </a:r>
            <a:r>
              <a:rPr lang="ru-RU" sz="1600" dirty="0" smtClean="0"/>
              <a:t> с помощью образцов (регулярных выражений), которые строятся на основе частей речи, синтаксических и орфографических свойств.</a:t>
            </a:r>
          </a:p>
          <a:p>
            <a:pPr marL="68580" indent="0">
              <a:buNone/>
            </a:pPr>
            <a:endParaRPr lang="ru-RU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5946" y="1268760"/>
            <a:ext cx="8064896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341" y="4437112"/>
            <a:ext cx="8208912" cy="2204864"/>
          </a:xfrm>
          <a:prstGeom prst="rect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410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256</TotalTime>
  <Words>647</Words>
  <Application>Microsoft Office PowerPoint</Application>
  <PresentationFormat>Экран (4:3)</PresentationFormat>
  <Paragraphs>80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Остин</vt:lpstr>
      <vt:lpstr>Text Mining. Анализ текстовой информации</vt:lpstr>
      <vt:lpstr>Слайд 2</vt:lpstr>
      <vt:lpstr>Этапы Text Mining</vt:lpstr>
      <vt:lpstr>Предварительная обработка текста</vt:lpstr>
      <vt:lpstr>Задачи Text Mining</vt:lpstr>
      <vt:lpstr>Извлечение ключевых понятий из текста</vt:lpstr>
      <vt:lpstr>Подходы к извлечению информации из текста</vt:lpstr>
      <vt:lpstr>Извлечение ключевых понятий с помощью шаблонов</vt:lpstr>
      <vt:lpstr>Локальный анализ</vt:lpstr>
      <vt:lpstr>Локальный анализ</vt:lpstr>
      <vt:lpstr>Локальный анализ</vt:lpstr>
      <vt:lpstr>Стадия интеграции и вывода понятий</vt:lpstr>
      <vt:lpstr>Слайд 13</vt:lpstr>
      <vt:lpstr>Результат  извлечения ключевых понятий из текста</vt:lpstr>
      <vt:lpstr>Классификация текстовых документов</vt:lpstr>
      <vt:lpstr>Слайд 16</vt:lpstr>
      <vt:lpstr>Слайд 17</vt:lpstr>
      <vt:lpstr>Методы классификации</vt:lpstr>
      <vt:lpstr>Метод Naive Bayes</vt:lpstr>
      <vt:lpstr>Спасибо за внимание =)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Mining. Анализ текстовой информации</dc:title>
  <dc:creator>Бородина Юлия Михайловна</dc:creator>
  <cp:lastModifiedBy>pov</cp:lastModifiedBy>
  <cp:revision>39</cp:revision>
  <dcterms:created xsi:type="dcterms:W3CDTF">2012-10-16T04:57:41Z</dcterms:created>
  <dcterms:modified xsi:type="dcterms:W3CDTF">2015-11-09T10:18:36Z</dcterms:modified>
</cp:coreProperties>
</file>